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 autoAdjust="0"/>
    <p:restoredTop sz="95872" autoAdjust="0"/>
  </p:normalViewPr>
  <p:slideViewPr>
    <p:cSldViewPr>
      <p:cViewPr>
        <p:scale>
          <a:sx n="195" d="100"/>
          <a:sy n="195" d="100"/>
        </p:scale>
        <p:origin x="144" y="-20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57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13/2/18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tiff"/><Relationship Id="rId12" Type="http://schemas.openxmlformats.org/officeDocument/2006/relationships/image" Target="../media/image10.tiff"/><Relationship Id="rId13" Type="http://schemas.openxmlformats.org/officeDocument/2006/relationships/image" Target="../media/image11.tiff"/><Relationship Id="rId14" Type="http://schemas.openxmlformats.org/officeDocument/2006/relationships/image" Target="../media/image12.tiff"/><Relationship Id="rId15" Type="http://schemas.openxmlformats.org/officeDocument/2006/relationships/image" Target="../media/image13.tiff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tiff"/><Relationship Id="rId10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tiff"/><Relationship Id="rId12" Type="http://schemas.openxmlformats.org/officeDocument/2006/relationships/image" Target="../media/image21.tiff"/><Relationship Id="rId13" Type="http://schemas.openxmlformats.org/officeDocument/2006/relationships/image" Target="../media/image22.tiff"/><Relationship Id="rId14" Type="http://schemas.openxmlformats.org/officeDocument/2006/relationships/image" Target="../media/image23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16.png"/><Relationship Id="rId6" Type="http://schemas.openxmlformats.org/officeDocument/2006/relationships/image" Target="../media/image17.tiff"/><Relationship Id="rId7" Type="http://schemas.openxmlformats.org/officeDocument/2006/relationships/image" Target="../media/image18.tiff"/><Relationship Id="rId8" Type="http://schemas.openxmlformats.org/officeDocument/2006/relationships/image" Target="../media/image19.tiff"/><Relationship Id="rId9" Type="http://schemas.openxmlformats.org/officeDocument/2006/relationships/image" Target="../media/image13.tiff"/><Relationship Id="rId10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3"/>
          <a:srcRect l="4308" t="4387" r="4987" b="15043"/>
          <a:stretch/>
        </p:blipFill>
        <p:spPr>
          <a:xfrm>
            <a:off x="760271" y="3927637"/>
            <a:ext cx="3190938" cy="2158574"/>
          </a:xfrm>
          <a:prstGeom prst="rect">
            <a:avLst/>
          </a:prstGeom>
        </p:spPr>
      </p:pic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508574" y="817086"/>
            <a:ext cx="3982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 err="1" smtClean="0"/>
              <a:t>Victor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Jose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Garcia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Fernandez</a:t>
            </a:r>
            <a:endParaRPr lang="es-ES_tradnl" sz="1600" dirty="0"/>
          </a:p>
        </p:txBody>
      </p:sp>
      <p:sp>
        <p:nvSpPr>
          <p:cNvPr id="14" name="Rectángulo 13"/>
          <p:cNvSpPr/>
          <p:nvPr/>
        </p:nvSpPr>
        <p:spPr>
          <a:xfrm>
            <a:off x="285141" y="2667900"/>
            <a:ext cx="8499325" cy="34880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/>
          </a:p>
        </p:txBody>
      </p:sp>
      <p:sp>
        <p:nvSpPr>
          <p:cNvPr id="13" name="Rectángulo 12"/>
          <p:cNvSpPr/>
          <p:nvPr/>
        </p:nvSpPr>
        <p:spPr>
          <a:xfrm>
            <a:off x="285141" y="194848"/>
            <a:ext cx="8499324" cy="963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Updating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s-ES_tradnl" sz="2800" b="1" dirty="0" err="1" smtClean="0">
                <a:latin typeface="Arial" charset="0"/>
                <a:ea typeface="Arial" charset="0"/>
                <a:cs typeface="Arial" charset="0"/>
              </a:rPr>
              <a:t>ower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s-ES_tradnl" sz="2800" b="1" dirty="0" err="1" smtClean="0">
                <a:latin typeface="Arial" charset="0"/>
                <a:ea typeface="Arial" charset="0"/>
                <a:cs typeface="Arial" charset="0"/>
              </a:rPr>
              <a:t>onverter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Control 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Software</a:t>
            </a:r>
          </a:p>
          <a:p>
            <a:pPr algn="ctr"/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Victor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Jose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Garcia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Fenandez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TE-EPC-CCS</a:t>
            </a:r>
            <a:endParaRPr lang="es-ES_tradnl" sz="10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80072" y="3089306"/>
            <a:ext cx="41637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 smtClean="0">
                <a:latin typeface="ArialMT" charset="0"/>
              </a:rPr>
              <a:t>• </a:t>
            </a:r>
            <a:r>
              <a:rPr lang="es-ES_tradnl" sz="1000" b="1" dirty="0" err="1" smtClean="0">
                <a:latin typeface="Arial" charset="0"/>
              </a:rPr>
              <a:t>FGCLite</a:t>
            </a:r>
            <a:r>
              <a:rPr lang="es-ES_tradnl" sz="1000" b="1" dirty="0" smtClean="0">
                <a:latin typeface="Arial" charset="0"/>
              </a:rPr>
              <a:t>: ~</a:t>
            </a:r>
            <a:r>
              <a:rPr lang="es-ES_tradnl" sz="1000" dirty="0" smtClean="0">
                <a:latin typeface="ArialMT" charset="0"/>
              </a:rPr>
              <a:t>950 equipos en LHC.</a:t>
            </a:r>
            <a:endParaRPr lang="es-ES_tradnl" sz="1000" dirty="0"/>
          </a:p>
          <a:p>
            <a:r>
              <a:rPr lang="es-ES_tradnl" sz="1000" dirty="0">
                <a:latin typeface="ArialMT" charset="0"/>
              </a:rPr>
              <a:t>• </a:t>
            </a:r>
            <a:r>
              <a:rPr lang="es-ES_tradnl" sz="1000" b="1" dirty="0">
                <a:latin typeface="Arial" charset="0"/>
              </a:rPr>
              <a:t>FGC2: </a:t>
            </a:r>
            <a:r>
              <a:rPr lang="es-ES_tradnl" sz="1000" b="1" dirty="0" smtClean="0">
                <a:latin typeface="Arial" charset="0"/>
              </a:rPr>
              <a:t>~</a:t>
            </a:r>
            <a:r>
              <a:rPr lang="es-ES_tradnl" sz="1000" dirty="0" smtClean="0">
                <a:latin typeface="ArialMT" charset="0"/>
              </a:rPr>
              <a:t>1,200 </a:t>
            </a:r>
            <a:r>
              <a:rPr lang="es-ES_tradnl" sz="1000" dirty="0">
                <a:latin typeface="ArialMT" charset="0"/>
              </a:rPr>
              <a:t>equipos </a:t>
            </a:r>
            <a:r>
              <a:rPr lang="es-ES_tradnl" sz="1000" dirty="0" smtClean="0">
                <a:latin typeface="ArialMT" charset="0"/>
              </a:rPr>
              <a:t>en LHC y PS.</a:t>
            </a:r>
          </a:p>
          <a:p>
            <a:r>
              <a:rPr lang="es-ES_tradnl" sz="1000" dirty="0" smtClean="0">
                <a:latin typeface="ArialMT" charset="0"/>
              </a:rPr>
              <a:t>• </a:t>
            </a:r>
            <a:r>
              <a:rPr lang="es-ES_tradnl" sz="1000" b="1" dirty="0">
                <a:latin typeface="Arial" charset="0"/>
              </a:rPr>
              <a:t>FGC3</a:t>
            </a:r>
            <a:r>
              <a:rPr lang="es-ES_tradnl" sz="1000" dirty="0">
                <a:latin typeface="ArialMT" charset="0"/>
              </a:rPr>
              <a:t>: </a:t>
            </a:r>
            <a:r>
              <a:rPr lang="es-ES_tradnl" sz="1000" dirty="0" smtClean="0">
                <a:latin typeface="ArialMT" charset="0"/>
              </a:rPr>
              <a:t>~1,250 </a:t>
            </a:r>
            <a:r>
              <a:rPr lang="es-ES_tradnl" sz="1000" dirty="0">
                <a:latin typeface="ArialMT" charset="0"/>
              </a:rPr>
              <a:t>equipos </a:t>
            </a:r>
            <a:r>
              <a:rPr lang="es-ES_tradnl" sz="1000" dirty="0" smtClean="0">
                <a:latin typeface="ArialMT" charset="0"/>
              </a:rPr>
              <a:t>en Linac4</a:t>
            </a:r>
            <a:r>
              <a:rPr lang="es-ES_tradnl" sz="1000" dirty="0">
                <a:latin typeface="ArialMT" charset="0"/>
              </a:rPr>
              <a:t>, PSB, PS, AD, </a:t>
            </a:r>
            <a:r>
              <a:rPr lang="es-ES_tradnl" sz="1000" dirty="0" err="1">
                <a:latin typeface="ArialMT" charset="0"/>
              </a:rPr>
              <a:t>Isolde</a:t>
            </a:r>
            <a:r>
              <a:rPr lang="es-ES_tradnl" sz="1000" dirty="0">
                <a:latin typeface="ArialMT" charset="0"/>
              </a:rPr>
              <a:t> </a:t>
            </a:r>
            <a:r>
              <a:rPr lang="es-ES_tradnl" sz="1000" dirty="0" smtClean="0">
                <a:latin typeface="ArialMT" charset="0"/>
              </a:rPr>
              <a:t>y COMPASS</a:t>
            </a:r>
            <a:r>
              <a:rPr lang="es-ES_tradnl" sz="1000" dirty="0">
                <a:latin typeface="ArialMT" charset="0"/>
              </a:rPr>
              <a:t>. </a:t>
            </a:r>
            <a:endParaRPr lang="es-ES_tradnl" sz="1000" dirty="0"/>
          </a:p>
          <a:p>
            <a:r>
              <a:rPr lang="es-ES_tradnl" sz="1000" dirty="0">
                <a:latin typeface="ArialMT" charset="0"/>
              </a:rPr>
              <a:t>• </a:t>
            </a:r>
            <a:r>
              <a:rPr lang="es-ES_tradnl" sz="1000" b="1" dirty="0" smtClean="0">
                <a:latin typeface="Arial" charset="0"/>
              </a:rPr>
              <a:t>Otros</a:t>
            </a:r>
            <a:r>
              <a:rPr lang="es-ES_tradnl" sz="1000" dirty="0" smtClean="0">
                <a:latin typeface="ArialMT" charset="0"/>
              </a:rPr>
              <a:t>: </a:t>
            </a:r>
            <a:r>
              <a:rPr lang="es-ES_tradnl" sz="1000" dirty="0">
                <a:latin typeface="ArialMT" charset="0"/>
              </a:rPr>
              <a:t>~</a:t>
            </a:r>
            <a:r>
              <a:rPr lang="es-ES_tradnl" sz="1000" dirty="0" smtClean="0">
                <a:latin typeface="ArialMT" charset="0"/>
              </a:rPr>
              <a:t>3,100 </a:t>
            </a:r>
            <a:r>
              <a:rPr lang="es-ES_tradnl" sz="1000" dirty="0">
                <a:latin typeface="ArialMT" charset="0"/>
              </a:rPr>
              <a:t>equipos </a:t>
            </a:r>
            <a:r>
              <a:rPr lang="es-ES_tradnl" sz="1000" dirty="0" smtClean="0">
                <a:latin typeface="ArialMT" charset="0"/>
              </a:rPr>
              <a:t>en Linac2</a:t>
            </a:r>
            <a:r>
              <a:rPr lang="es-ES_tradnl" sz="1000" dirty="0">
                <a:latin typeface="ArialMT" charset="0"/>
              </a:rPr>
              <a:t>, Linac3, PSB, </a:t>
            </a:r>
            <a:r>
              <a:rPr lang="es-ES_tradnl" sz="1000" dirty="0" err="1">
                <a:latin typeface="ArialMT" charset="0"/>
              </a:rPr>
              <a:t>Leir</a:t>
            </a:r>
            <a:r>
              <a:rPr lang="es-ES_tradnl" sz="1000" dirty="0">
                <a:latin typeface="ArialMT" charset="0"/>
              </a:rPr>
              <a:t>, </a:t>
            </a:r>
            <a:r>
              <a:rPr lang="es-ES_tradnl" sz="1000" dirty="0" smtClean="0">
                <a:latin typeface="ArialMT" charset="0"/>
              </a:rPr>
              <a:t>PS, </a:t>
            </a:r>
            <a:r>
              <a:rPr lang="es-ES_tradnl" sz="1000" dirty="0">
                <a:latin typeface="ArialMT" charset="0"/>
              </a:rPr>
              <a:t>AD, </a:t>
            </a:r>
            <a:r>
              <a:rPr lang="es-ES_tradnl" sz="1000" dirty="0" smtClean="0">
                <a:latin typeface="ArialMT" charset="0"/>
              </a:rPr>
              <a:t>East </a:t>
            </a:r>
            <a:r>
              <a:rPr lang="es-ES_tradnl" sz="1000" dirty="0" err="1" smtClean="0">
                <a:latin typeface="ArialMT" charset="0"/>
              </a:rPr>
              <a:t>Area</a:t>
            </a:r>
            <a:r>
              <a:rPr lang="es-ES_tradnl" sz="1000" dirty="0">
                <a:latin typeface="ArialMT" charset="0"/>
              </a:rPr>
              <a:t>, </a:t>
            </a:r>
            <a:r>
              <a:rPr lang="es-ES_tradnl" sz="1000" dirty="0" err="1">
                <a:latin typeface="ArialMT" charset="0"/>
              </a:rPr>
              <a:t>nTOF</a:t>
            </a:r>
            <a:r>
              <a:rPr lang="es-ES_tradnl" sz="1000" dirty="0">
                <a:latin typeface="ArialMT" charset="0"/>
              </a:rPr>
              <a:t> </a:t>
            </a:r>
            <a:r>
              <a:rPr lang="es-ES_tradnl" sz="1000" dirty="0" smtClean="0">
                <a:latin typeface="ArialMT" charset="0"/>
              </a:rPr>
              <a:t>y transfer </a:t>
            </a:r>
            <a:r>
              <a:rPr lang="es-ES_tradnl" sz="1000" dirty="0" err="1">
                <a:latin typeface="ArialMT" charset="0"/>
              </a:rPr>
              <a:t>lines</a:t>
            </a:r>
            <a:r>
              <a:rPr lang="es-ES_tradnl" sz="1000" dirty="0">
                <a:latin typeface="ArialMT" charset="0"/>
              </a:rPr>
              <a:t>. </a:t>
            </a:r>
            <a:endParaRPr lang="es-ES_tradnl" sz="1000" dirty="0">
              <a:effectLst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85140" y="1291079"/>
            <a:ext cx="8499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u="sng" dirty="0" err="1" smtClean="0">
                <a:latin typeface="Arial" charset="0"/>
                <a:ea typeface="Arial" charset="0"/>
                <a:cs typeface="Arial" charset="0"/>
              </a:rPr>
              <a:t>TEcnology</a:t>
            </a:r>
            <a:r>
              <a:rPr lang="es-ES_tradnl" sz="1100" u="sng" dirty="0" smtClean="0">
                <a:latin typeface="Arial" charset="0"/>
                <a:ea typeface="Arial" charset="0"/>
                <a:cs typeface="Arial" charset="0"/>
              </a:rPr>
              <a:t> - </a:t>
            </a:r>
            <a:r>
              <a:rPr lang="es-ES_tradnl" sz="1100" u="sng" dirty="0" err="1" smtClean="0">
                <a:latin typeface="Arial" charset="0"/>
                <a:ea typeface="Arial" charset="0"/>
                <a:cs typeface="Arial" charset="0"/>
              </a:rPr>
              <a:t>Electronic</a:t>
            </a:r>
            <a:r>
              <a:rPr lang="es-ES_tradnl" sz="1100" u="sng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u="sng" dirty="0" err="1" smtClean="0">
                <a:latin typeface="Arial" charset="0"/>
                <a:ea typeface="Arial" charset="0"/>
                <a:cs typeface="Arial" charset="0"/>
              </a:rPr>
              <a:t>Power</a:t>
            </a:r>
            <a:r>
              <a:rPr lang="es-ES_tradnl" sz="1100" u="sng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u="sng" dirty="0" err="1" smtClean="0">
                <a:latin typeface="Arial" charset="0"/>
                <a:ea typeface="Arial" charset="0"/>
                <a:cs typeface="Arial" charset="0"/>
              </a:rPr>
              <a:t>Converter</a:t>
            </a:r>
            <a:r>
              <a:rPr lang="es-ES_tradnl" sz="1100" u="sng" dirty="0" smtClean="0">
                <a:latin typeface="Arial" charset="0"/>
                <a:ea typeface="Arial" charset="0"/>
                <a:cs typeface="Arial" charset="0"/>
              </a:rPr>
              <a:t> - </a:t>
            </a:r>
            <a:r>
              <a:rPr lang="es-ES_tradnl" sz="1100" u="sng" dirty="0" err="1" smtClean="0">
                <a:latin typeface="Arial" charset="0"/>
                <a:ea typeface="Arial" charset="0"/>
                <a:cs typeface="Arial" charset="0"/>
              </a:rPr>
              <a:t>Converter</a:t>
            </a:r>
            <a:r>
              <a:rPr lang="es-ES_tradnl" sz="1100" u="sng" dirty="0" smtClean="0">
                <a:latin typeface="Arial" charset="0"/>
                <a:ea typeface="Arial" charset="0"/>
                <a:cs typeface="Arial" charset="0"/>
              </a:rPr>
              <a:t> Control Software (TE-EPC-CCS)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Desarrollo de software de control en tiempo real para los convertidores de potencia de todo el complejo de aceleradores.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Soporte operacional en sistemas críticos.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Identificación y Solución </a:t>
            </a:r>
            <a:r>
              <a:rPr lang="es-ES_tradnl" sz="1100" dirty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problemas.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373362" y="2797744"/>
            <a:ext cx="2076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b="1" dirty="0">
                <a:latin typeface="ArialMT" charset="0"/>
              </a:rPr>
              <a:t>Equipos de Control</a:t>
            </a:r>
            <a:endParaRPr lang="es-ES_tradnl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36453" y="2821841"/>
            <a:ext cx="4155217" cy="329994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noFill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564495" y="2821841"/>
            <a:ext cx="4176549" cy="329994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noFill/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40"/>
          <a:stretch/>
        </p:blipFill>
        <p:spPr>
          <a:xfrm>
            <a:off x="5638982" y="3524741"/>
            <a:ext cx="666003" cy="992374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03"/>
          <a:stretch/>
        </p:blipFill>
        <p:spPr>
          <a:xfrm>
            <a:off x="4850642" y="3520193"/>
            <a:ext cx="742420" cy="1019089"/>
          </a:xfrm>
          <a:prstGeom prst="rect">
            <a:avLst/>
          </a:prstGeom>
        </p:spPr>
      </p:pic>
      <p:pic>
        <p:nvPicPr>
          <p:cNvPr id="612" name="Imagen 6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248" y="3230517"/>
            <a:ext cx="2110383" cy="1308765"/>
          </a:xfrm>
          <a:prstGeom prst="rect">
            <a:avLst/>
          </a:prstGeom>
        </p:spPr>
      </p:pic>
      <p:sp>
        <p:nvSpPr>
          <p:cNvPr id="613" name="CuadroTexto 612"/>
          <p:cNvSpPr txBox="1"/>
          <p:nvPr/>
        </p:nvSpPr>
        <p:spPr>
          <a:xfrm>
            <a:off x="4574888" y="3004031"/>
            <a:ext cx="40959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Mayor eficiencia en el uso del espacio usado de la memoria</a:t>
            </a:r>
          </a:p>
        </p:txBody>
      </p:sp>
      <p:sp>
        <p:nvSpPr>
          <p:cNvPr id="614" name="CuadroTexto 613"/>
          <p:cNvSpPr txBox="1"/>
          <p:nvPr/>
        </p:nvSpPr>
        <p:spPr>
          <a:xfrm>
            <a:off x="4953810" y="3198615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/>
              <a:t>De 194Kb/</a:t>
            </a:r>
            <a:r>
              <a:rPr lang="es-ES_tradnl" sz="800" dirty="0" err="1"/>
              <a:t>comp</a:t>
            </a:r>
            <a:r>
              <a:rPr lang="es-ES_tradnl" sz="800" dirty="0"/>
              <a:t> a ~</a:t>
            </a:r>
            <a:r>
              <a:rPr lang="es-ES_tradnl" sz="800" dirty="0" smtClean="0"/>
              <a:t>150Kb/</a:t>
            </a:r>
            <a:r>
              <a:rPr lang="es-ES_tradnl" sz="800" dirty="0" err="1" smtClean="0"/>
              <a:t>comp</a:t>
            </a:r>
            <a:endParaRPr lang="es-ES_tradnl" sz="800" dirty="0" smtClean="0"/>
          </a:p>
          <a:p>
            <a:r>
              <a:rPr lang="es-ES_tradnl" sz="800" dirty="0" smtClean="0"/>
              <a:t>(33</a:t>
            </a:r>
            <a:r>
              <a:rPr lang="es-ES_tradnl" sz="800" dirty="0"/>
              <a:t>% de ahorro de espacio</a:t>
            </a:r>
            <a:r>
              <a:rPr lang="es-ES_tradnl" sz="800" dirty="0" smtClean="0"/>
              <a:t>).</a:t>
            </a:r>
            <a:endParaRPr lang="es-ES_tradnl" sz="800" dirty="0"/>
          </a:p>
        </p:txBody>
      </p:sp>
      <p:sp>
        <p:nvSpPr>
          <p:cNvPr id="616" name="CuadroTexto 615"/>
          <p:cNvSpPr txBox="1"/>
          <p:nvPr/>
        </p:nvSpPr>
        <p:spPr>
          <a:xfrm>
            <a:off x="4559626" y="4491704"/>
            <a:ext cx="3305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Obtención dinámica de los valores analógicos.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7" name="Rectángulo 616"/>
          <p:cNvSpPr/>
          <p:nvPr/>
        </p:nvSpPr>
        <p:spPr>
          <a:xfrm>
            <a:off x="4568466" y="4673188"/>
            <a:ext cx="215901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Abstracción en el código de las diferentes plataformas el acceso a la definición de los distintos tipos de sistemas.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Análisis del uso de recursos y filtrado de entradas en la DB de relaciones entre componentes no necesarios. 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18" name="Imagen 6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0784" y="1720779"/>
            <a:ext cx="932588" cy="287937"/>
          </a:xfrm>
          <a:prstGeom prst="rect">
            <a:avLst/>
          </a:prstGeom>
        </p:spPr>
      </p:pic>
      <p:pic>
        <p:nvPicPr>
          <p:cNvPr id="619" name="Imagen 6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9370" y="1720779"/>
            <a:ext cx="689868" cy="733280"/>
          </a:xfrm>
          <a:prstGeom prst="rect">
            <a:avLst/>
          </a:prstGeom>
        </p:spPr>
      </p:pic>
      <p:pic>
        <p:nvPicPr>
          <p:cNvPr id="621" name="Imagen 6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46037" y="2137592"/>
            <a:ext cx="827584" cy="345585"/>
          </a:xfrm>
          <a:prstGeom prst="rect">
            <a:avLst/>
          </a:prstGeom>
        </p:spPr>
      </p:pic>
      <p:sp>
        <p:nvSpPr>
          <p:cNvPr id="622" name="CuadroTexto 621"/>
          <p:cNvSpPr txBox="1"/>
          <p:nvPr/>
        </p:nvSpPr>
        <p:spPr>
          <a:xfrm>
            <a:off x="6212482" y="2755652"/>
            <a:ext cx="113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Proyectos</a:t>
            </a:r>
            <a:endParaRPr lang="es-ES_tradnl" b="1" dirty="0"/>
          </a:p>
        </p:txBody>
      </p:sp>
      <p:sp>
        <p:nvSpPr>
          <p:cNvPr id="2" name="Rectángulo 1"/>
          <p:cNvSpPr/>
          <p:nvPr/>
        </p:nvSpPr>
        <p:spPr>
          <a:xfrm>
            <a:off x="285140" y="1225985"/>
            <a:ext cx="8499325" cy="13768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28317" y="2078407"/>
            <a:ext cx="1588335" cy="469142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3522380" y="2718833"/>
            <a:ext cx="2022330" cy="281255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Trabajo en el </a:t>
            </a:r>
            <a:r>
              <a:rPr lang="es-ES_tradnl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CERN</a:t>
            </a:r>
            <a:endParaRPr lang="es-ES_tradnl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0271" y="2085413"/>
            <a:ext cx="907094" cy="381173"/>
          </a:xfrm>
          <a:prstGeom prst="rect">
            <a:avLst/>
          </a:prstGeom>
        </p:spPr>
      </p:pic>
      <p:grpSp>
        <p:nvGrpSpPr>
          <p:cNvPr id="39" name="Agrupar 38"/>
          <p:cNvGrpSpPr/>
          <p:nvPr/>
        </p:nvGrpSpPr>
        <p:grpSpPr>
          <a:xfrm>
            <a:off x="6180537" y="1724144"/>
            <a:ext cx="1676445" cy="838223"/>
            <a:chOff x="1979711" y="4365103"/>
            <a:chExt cx="2016225" cy="1008113"/>
          </a:xfrm>
        </p:grpSpPr>
        <p:pic>
          <p:nvPicPr>
            <p:cNvPr id="40" name="Imagen 39"/>
            <p:cNvPicPr>
              <a:picLocks noChangeAspect="1"/>
            </p:cNvPicPr>
            <p:nvPr/>
          </p:nvPicPr>
          <p:blipFill rotWithShape="1">
            <a:blip r:embed="rId14"/>
            <a:srcRect l="11749" t="23118" r="9465" b="20710"/>
            <a:stretch/>
          </p:blipFill>
          <p:spPr>
            <a:xfrm>
              <a:off x="1979711" y="4365103"/>
              <a:ext cx="2016225" cy="1008113"/>
            </a:xfrm>
            <a:prstGeom prst="rect">
              <a:avLst/>
            </a:prstGeom>
          </p:spPr>
        </p:pic>
        <p:sp>
          <p:nvSpPr>
            <p:cNvPr id="41" name="CuadroTexto 40"/>
            <p:cNvSpPr txBox="1"/>
            <p:nvPr/>
          </p:nvSpPr>
          <p:spPr>
            <a:xfrm>
              <a:off x="2168746" y="4653136"/>
              <a:ext cx="1601740" cy="416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dirty="0" err="1" smtClean="0"/>
                <a:t>Dev</a:t>
              </a:r>
              <a:r>
                <a:rPr lang="es-ES_tradnl" sz="1600" b="1" dirty="0"/>
                <a:t> </a:t>
              </a:r>
              <a:r>
                <a:rPr lang="es-ES_tradnl" sz="1600" b="1" dirty="0" smtClean="0"/>
                <a:t>         </a:t>
              </a:r>
              <a:r>
                <a:rPr lang="es-ES_tradnl" sz="1600" b="1" dirty="0" err="1" smtClean="0"/>
                <a:t>Ops</a:t>
              </a:r>
              <a:endParaRPr lang="es-ES_tradnl" sz="1600" b="1" dirty="0"/>
            </a:p>
          </p:txBody>
        </p:sp>
      </p:grpSp>
      <p:sp>
        <p:nvSpPr>
          <p:cNvPr id="26" name="Rectángulo 25"/>
          <p:cNvSpPr/>
          <p:nvPr/>
        </p:nvSpPr>
        <p:spPr>
          <a:xfrm>
            <a:off x="4510015" y="2940318"/>
            <a:ext cx="45719" cy="250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37056" y="6260995"/>
            <a:ext cx="1638359" cy="36247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77" y="6244930"/>
            <a:ext cx="405606" cy="4056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483" y="4735224"/>
            <a:ext cx="1860148" cy="129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7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47995" y="2894784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u="sng" dirty="0" smtClean="0">
                <a:latin typeface="Arial" charset="0"/>
                <a:ea typeface="Arial" charset="0"/>
                <a:cs typeface="Arial" charset="0"/>
              </a:rPr>
              <a:t>Experiencia Profesional</a:t>
            </a:r>
          </a:p>
          <a:p>
            <a:pPr algn="ctr"/>
            <a:endParaRPr lang="es-ES_tradnl" sz="1600" u="sng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sz="1600" dirty="0" err="1" smtClean="0">
                <a:latin typeface="Arial" charset="0"/>
                <a:ea typeface="Arial" charset="0"/>
                <a:cs typeface="Arial" charset="0"/>
              </a:rPr>
              <a:t>Trainee</a:t>
            </a:r>
            <a:r>
              <a:rPr lang="es-ES_tradnl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en la </a:t>
            </a:r>
            <a:r>
              <a:rPr lang="es-ES_tradnl" sz="1600" b="1" dirty="0" smtClean="0">
                <a:latin typeface="Arial" charset="0"/>
                <a:ea typeface="Arial" charset="0"/>
                <a:cs typeface="Arial" charset="0"/>
              </a:rPr>
              <a:t>ESA</a:t>
            </a:r>
            <a:r>
              <a:rPr lang="es-ES_tradnl" sz="1600" dirty="0" smtClean="0">
                <a:latin typeface="Arial" charset="0"/>
                <a:ea typeface="Arial" charset="0"/>
                <a:cs typeface="Arial" charset="0"/>
              </a:rPr>
              <a:t>, Madrid</a:t>
            </a:r>
            <a:endParaRPr lang="es-ES_tradnl" sz="16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6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International </a:t>
            </a:r>
            <a:r>
              <a:rPr lang="es-ES_tradnl" sz="1600" dirty="0" err="1" smtClean="0">
                <a:latin typeface="Arial" charset="0"/>
                <a:ea typeface="Arial" charset="0"/>
                <a:cs typeface="Arial" charset="0"/>
              </a:rPr>
              <a:t>Scholar</a:t>
            </a:r>
            <a:r>
              <a:rPr lang="es-ES_tradnl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es-ES_tradnl" sz="1600" b="1" dirty="0">
                <a:latin typeface="Arial" charset="0"/>
                <a:ea typeface="Arial" charset="0"/>
                <a:cs typeface="Arial" charset="0"/>
              </a:rPr>
              <a:t>KU </a:t>
            </a:r>
            <a:r>
              <a:rPr lang="es-ES_tradnl" sz="1600" b="1" dirty="0" err="1" smtClean="0">
                <a:latin typeface="Arial" charset="0"/>
                <a:ea typeface="Arial" charset="0"/>
                <a:cs typeface="Arial" charset="0"/>
              </a:rPr>
              <a:t>Leuven</a:t>
            </a:r>
            <a:r>
              <a:rPr lang="es-ES_tradnl" sz="1600" dirty="0" smtClean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s-ES_tradnl" sz="1600" b="1" dirty="0" smtClean="0">
                <a:latin typeface="Arial" charset="0"/>
                <a:ea typeface="Arial" charset="0"/>
                <a:cs typeface="Arial" charset="0"/>
              </a:rPr>
              <a:t>IMEC</a:t>
            </a:r>
            <a:r>
              <a:rPr lang="es-ES_tradnl" sz="1600" dirty="0" smtClean="0">
                <a:latin typeface="Arial" charset="0"/>
                <a:ea typeface="Arial" charset="0"/>
                <a:cs typeface="Arial" charset="0"/>
              </a:rPr>
              <a:t>, Lovaina (Bélgica)</a:t>
            </a:r>
            <a:endParaRPr lang="es-ES_tradnl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10801" y="1209544"/>
            <a:ext cx="8448003" cy="141577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s-ES_tradnl" sz="1600" u="sng" dirty="0" smtClean="0">
                <a:latin typeface="Arial" charset="0"/>
                <a:ea typeface="Arial" charset="0"/>
                <a:cs typeface="Arial" charset="0"/>
              </a:rPr>
              <a:t>Estudios</a:t>
            </a:r>
            <a:endParaRPr lang="es-ES_tradnl" sz="1600" u="sng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sz="1400" b="1" dirty="0">
                <a:latin typeface="Arial" charset="0"/>
                <a:ea typeface="Arial" charset="0"/>
                <a:cs typeface="Arial" charset="0"/>
              </a:rPr>
              <a:t>Ingeniero </a:t>
            </a:r>
            <a:r>
              <a:rPr lang="es-ES_tradnl" sz="1400" b="1" dirty="0" smtClean="0">
                <a:latin typeface="Arial" charset="0"/>
                <a:ea typeface="Arial" charset="0"/>
                <a:cs typeface="Arial" charset="0"/>
              </a:rPr>
              <a:t>Informático</a:t>
            </a: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sz="1400" dirty="0">
                <a:latin typeface="Arial" charset="0"/>
                <a:ea typeface="Arial" charset="0"/>
                <a:cs typeface="Arial" charset="0"/>
              </a:rPr>
              <a:t>Universidad de </a:t>
            </a: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Málaga</a:t>
            </a:r>
            <a:endParaRPr lang="es-ES_tradnl" sz="14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Intercambio </a:t>
            </a:r>
            <a:r>
              <a:rPr lang="es-ES_tradnl" sz="1400" b="1" dirty="0" smtClean="0">
                <a:latin typeface="Arial" charset="0"/>
                <a:ea typeface="Arial" charset="0"/>
                <a:cs typeface="Arial" charset="0"/>
              </a:rPr>
              <a:t>Erasmus</a:t>
            </a: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sz="1400" dirty="0" err="1" smtClean="0">
                <a:latin typeface="Arial" charset="0"/>
                <a:ea typeface="Arial" charset="0"/>
                <a:cs typeface="Arial" charset="0"/>
              </a:rPr>
              <a:t>Oulun</a:t>
            </a: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400" dirty="0" err="1" smtClean="0">
                <a:latin typeface="Arial" charset="0"/>
                <a:ea typeface="Arial" charset="0"/>
                <a:cs typeface="Arial" charset="0"/>
              </a:rPr>
              <a:t>Yliopisto</a:t>
            </a:r>
            <a:endParaRPr lang="es-ES_tradnl" sz="14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4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sz="1400" b="1" dirty="0" smtClean="0">
                <a:latin typeface="Arial" charset="0"/>
                <a:ea typeface="Arial" charset="0"/>
                <a:cs typeface="Arial" charset="0"/>
              </a:rPr>
              <a:t>Master en Ciencias </a:t>
            </a:r>
            <a:r>
              <a:rPr lang="es-ES_tradnl" sz="1400" b="1" dirty="0" smtClean="0">
                <a:latin typeface="Arial" charset="0"/>
                <a:ea typeface="Arial" charset="0"/>
                <a:cs typeface="Arial" charset="0"/>
              </a:rPr>
              <a:t>Cognitivas</a:t>
            </a:r>
            <a:r>
              <a:rPr lang="es-ES_tradnl" sz="1400" dirty="0" smtClean="0">
                <a:latin typeface="Arial" charset="0"/>
                <a:ea typeface="Arial" charset="0"/>
                <a:cs typeface="Arial" charset="0"/>
              </a:rPr>
              <a:t>, Universidad de Málaga</a:t>
            </a:r>
            <a:endParaRPr lang="es-ES_tradnl" sz="14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85141" y="2821088"/>
            <a:ext cx="8499324" cy="16828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14707" t="26339" r="15993" b="20226"/>
          <a:stretch/>
        </p:blipFill>
        <p:spPr>
          <a:xfrm>
            <a:off x="7578369" y="3824724"/>
            <a:ext cx="1134757" cy="43644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577" y="3825901"/>
            <a:ext cx="1209987" cy="43200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/>
          <a:srcRect l="8270" t="16273" r="9017" b="21754"/>
          <a:stretch/>
        </p:blipFill>
        <p:spPr>
          <a:xfrm>
            <a:off x="4481849" y="1625358"/>
            <a:ext cx="1656184" cy="66247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6941" y="3296859"/>
            <a:ext cx="1141542" cy="497765"/>
          </a:xfrm>
          <a:prstGeom prst="rect">
            <a:avLst/>
          </a:prstGeom>
        </p:spPr>
      </p:pic>
      <p:sp>
        <p:nvSpPr>
          <p:cNvPr id="42" name="CuadroTexto 41"/>
          <p:cNvSpPr txBox="1"/>
          <p:nvPr/>
        </p:nvSpPr>
        <p:spPr>
          <a:xfrm>
            <a:off x="2508574" y="817086"/>
            <a:ext cx="3982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 err="1" smtClean="0"/>
              <a:t>Victor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Jose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Garcia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Fernandez</a:t>
            </a:r>
            <a:endParaRPr lang="es-ES_tradnl" sz="1600" dirty="0"/>
          </a:p>
        </p:txBody>
      </p:sp>
      <p:sp>
        <p:nvSpPr>
          <p:cNvPr id="43" name="Rectángulo 42"/>
          <p:cNvSpPr/>
          <p:nvPr/>
        </p:nvSpPr>
        <p:spPr>
          <a:xfrm>
            <a:off x="285141" y="194848"/>
            <a:ext cx="8499324" cy="963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Updating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s-ES_tradnl" sz="2800" b="1" dirty="0" err="1" smtClean="0">
                <a:latin typeface="Arial" charset="0"/>
                <a:ea typeface="Arial" charset="0"/>
                <a:cs typeface="Arial" charset="0"/>
              </a:rPr>
              <a:t>ower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 err="1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s-ES_tradnl" sz="2800" b="1" dirty="0" err="1" smtClean="0">
                <a:latin typeface="Arial" charset="0"/>
                <a:ea typeface="Arial" charset="0"/>
                <a:cs typeface="Arial" charset="0"/>
              </a:rPr>
              <a:t>onverter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800" b="1" dirty="0">
                <a:latin typeface="Arial" charset="0"/>
                <a:ea typeface="Arial" charset="0"/>
                <a:cs typeface="Arial" charset="0"/>
              </a:rPr>
              <a:t>Control </a:t>
            </a:r>
            <a:r>
              <a:rPr lang="es-ES_tradnl" sz="2800" b="1" dirty="0" smtClean="0">
                <a:latin typeface="Arial" charset="0"/>
                <a:ea typeface="Arial" charset="0"/>
                <a:cs typeface="Arial" charset="0"/>
              </a:rPr>
              <a:t>Software</a:t>
            </a:r>
          </a:p>
          <a:p>
            <a:pPr algn="ctr"/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Victor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Jose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Garcia</a:t>
            </a:r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100" dirty="0" err="1" smtClean="0">
                <a:latin typeface="Arial" charset="0"/>
                <a:ea typeface="Arial" charset="0"/>
                <a:cs typeface="Arial" charset="0"/>
              </a:rPr>
              <a:t>Fenandez</a:t>
            </a:r>
            <a:endParaRPr lang="es-ES_tradnl" sz="11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_tradnl" sz="1100" dirty="0" smtClean="0">
                <a:latin typeface="Arial" charset="0"/>
                <a:ea typeface="Arial" charset="0"/>
                <a:cs typeface="Arial" charset="0"/>
              </a:rPr>
              <a:t>TE-EPC-CCS</a:t>
            </a:r>
            <a:endParaRPr lang="es-ES_tradnl" sz="105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7056" y="6260995"/>
            <a:ext cx="1638359" cy="36247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77" y="6244930"/>
            <a:ext cx="405606" cy="405606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285141" y="1218967"/>
            <a:ext cx="8499324" cy="152268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/>
          </a:p>
        </p:txBody>
      </p:sp>
      <p:sp>
        <p:nvSpPr>
          <p:cNvPr id="18" name="Rectángulo 17"/>
          <p:cNvSpPr/>
          <p:nvPr/>
        </p:nvSpPr>
        <p:spPr>
          <a:xfrm>
            <a:off x="291393" y="4583372"/>
            <a:ext cx="8499324" cy="151684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38033" y="1493773"/>
            <a:ext cx="681620" cy="89400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56271" y="5035275"/>
            <a:ext cx="8383792" cy="329320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ES_tradnl" sz="1600" dirty="0"/>
              <a:t>Inteligencia Artificial/Machine </a:t>
            </a:r>
            <a:r>
              <a:rPr lang="es-ES_tradnl" sz="1600" dirty="0" err="1"/>
              <a:t>Learning</a:t>
            </a: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r>
              <a:rPr lang="es-ES_tradnl" sz="1600" dirty="0" smtClean="0"/>
              <a:t>Virtual/</a:t>
            </a:r>
            <a:r>
              <a:rPr lang="es-ES_tradnl" sz="1600" dirty="0" err="1" smtClean="0"/>
              <a:t>Augmented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Reality</a:t>
            </a: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r>
              <a:rPr lang="es-ES_tradnl" sz="1600" dirty="0" err="1" smtClean="0"/>
              <a:t>Computer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Vision</a:t>
            </a:r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endParaRPr lang="es-ES_tradnl" sz="1600" dirty="0"/>
          </a:p>
          <a:p>
            <a:endParaRPr lang="es-ES_tradnl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s-ES_tradnl" sz="1600" dirty="0" smtClean="0"/>
              <a:t>Data </a:t>
            </a:r>
            <a:r>
              <a:rPr lang="es-ES_tradnl" sz="1600" dirty="0" err="1" smtClean="0"/>
              <a:t>Science</a:t>
            </a:r>
            <a:endParaRPr lang="es-ES_tradnl" sz="1600" dirty="0"/>
          </a:p>
          <a:p>
            <a:pPr marL="285750" indent="-285750">
              <a:buFont typeface="Arial" charset="0"/>
              <a:buChar char="•"/>
            </a:pPr>
            <a:r>
              <a:rPr lang="es-ES_tradnl" sz="1600" dirty="0" smtClean="0"/>
              <a:t>Formación Continua</a:t>
            </a:r>
          </a:p>
          <a:p>
            <a:pPr marL="285750" indent="-285750">
              <a:buFont typeface="Arial" charset="0"/>
              <a:buChar char="•"/>
            </a:pPr>
            <a:r>
              <a:rPr lang="es-ES_tradnl" sz="1600" dirty="0" smtClean="0"/>
              <a:t>I+D+I</a:t>
            </a:r>
          </a:p>
          <a:p>
            <a:pPr marL="285750" indent="-285750">
              <a:buFont typeface="Arial" charset="0"/>
              <a:buChar char="•"/>
            </a:pPr>
            <a:endParaRPr lang="es-ES_tradnl" sz="1600" dirty="0" smtClean="0"/>
          </a:p>
          <a:p>
            <a:endParaRPr lang="es-ES_tradnl" sz="1600" dirty="0" smtClean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97076" y="1586799"/>
            <a:ext cx="814834" cy="5396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3"/>
          <a:srcRect l="11824" r="11824"/>
          <a:stretch/>
        </p:blipFill>
        <p:spPr>
          <a:xfrm>
            <a:off x="7497076" y="2130353"/>
            <a:ext cx="814834" cy="533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CuadroTexto 18"/>
          <p:cNvSpPr txBox="1"/>
          <p:nvPr/>
        </p:nvSpPr>
        <p:spPr>
          <a:xfrm>
            <a:off x="7684661" y="167194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B1</a:t>
            </a:r>
            <a:endParaRPr lang="es-ES_tradnl" dirty="0"/>
          </a:p>
        </p:txBody>
      </p:sp>
      <p:sp>
        <p:nvSpPr>
          <p:cNvPr id="24" name="CuadroTexto 23"/>
          <p:cNvSpPr txBox="1"/>
          <p:nvPr/>
        </p:nvSpPr>
        <p:spPr>
          <a:xfrm>
            <a:off x="7691935" y="2212487"/>
            <a:ext cx="4251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C1</a:t>
            </a:r>
            <a:endParaRPr lang="es-ES_tradnl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308304" y="1268760"/>
            <a:ext cx="1224136" cy="1440160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CuadroTexto 20"/>
          <p:cNvSpPr txBox="1"/>
          <p:nvPr/>
        </p:nvSpPr>
        <p:spPr>
          <a:xfrm>
            <a:off x="7433325" y="12258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u="sng" dirty="0" smtClean="0"/>
              <a:t>Idiomas</a:t>
            </a:r>
            <a:endParaRPr lang="es-ES_tradnl" u="sng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355325" y="4629248"/>
            <a:ext cx="241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u="sng" dirty="0"/>
              <a:t>Intereses y </a:t>
            </a:r>
            <a:r>
              <a:rPr lang="es-ES_tradnl" u="sng" dirty="0" smtClean="0"/>
              <a:t>Expectativas</a:t>
            </a:r>
            <a:endParaRPr lang="es-ES_tradnl" sz="1600" u="sng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02652" y="4654648"/>
            <a:ext cx="599600" cy="126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</TotalTime>
  <Words>322</Words>
  <Application>Microsoft Macintosh PowerPoint</Application>
  <PresentationFormat>Presentación en pantalla (4:3)</PresentationFormat>
  <Paragraphs>65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ArialMT</vt:lpstr>
      <vt:lpstr>Calibri</vt:lpstr>
      <vt:lpstr>ＭＳ Ｐゴシック</vt:lpstr>
      <vt:lpstr>Arial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Usuario de Microsoft Office</cp:lastModifiedBy>
  <cp:revision>94</cp:revision>
  <cp:lastPrinted>2017-03-02T18:07:47Z</cp:lastPrinted>
  <dcterms:created xsi:type="dcterms:W3CDTF">2017-02-14T12:01:31Z</dcterms:created>
  <dcterms:modified xsi:type="dcterms:W3CDTF">2018-02-13T11:09:24Z</dcterms:modified>
</cp:coreProperties>
</file>