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6797675" cy="987425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12952">
          <p15:clr>
            <a:srgbClr val="A4A3A4"/>
          </p15:clr>
        </p15:guide>
        <p15:guide id="2" pos="9280">
          <p15:clr>
            <a:srgbClr val="A4A3A4"/>
          </p15:clr>
        </p15:guide>
        <p15:guide id="3" orient="horz" pos="3110">
          <p15:clr>
            <a:srgbClr val="A4A3A4"/>
          </p15:clr>
        </p15:guide>
        <p15:guide id="4"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6" autoAdjust="0"/>
    <p:restoredTop sz="96405" autoAdjust="0"/>
  </p:normalViewPr>
  <p:slideViewPr>
    <p:cSldViewPr snapToGrid="0" snapToObjects="1">
      <p:cViewPr>
        <p:scale>
          <a:sx n="30" d="100"/>
          <a:sy n="30" d="100"/>
        </p:scale>
        <p:origin x="2864" y="-2216"/>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12952"/>
        <p:guide pos="9280"/>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commentAuthors" Target="commentAuthors.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1"/>
            <a:ext cx="2945659" cy="493713"/>
          </a:xfrm>
          <a:prstGeom prst="rect">
            <a:avLst/>
          </a:prstGeom>
        </p:spPr>
        <p:txBody>
          <a:bodyPr vert="horz" lIns="91533" tIns="45767" rIns="91533" bIns="45767" rtlCol="0"/>
          <a:lstStyle>
            <a:lvl1pPr algn="l">
              <a:defRPr sz="1200"/>
            </a:lvl1pPr>
          </a:lstStyle>
          <a:p>
            <a:endParaRPr lang="es-ES"/>
          </a:p>
        </p:txBody>
      </p:sp>
      <p:sp>
        <p:nvSpPr>
          <p:cNvPr id="3" name="2 Marcador de fecha"/>
          <p:cNvSpPr>
            <a:spLocks noGrp="1"/>
          </p:cNvSpPr>
          <p:nvPr>
            <p:ph type="dt" sz="quarter" idx="1"/>
          </p:nvPr>
        </p:nvSpPr>
        <p:spPr>
          <a:xfrm>
            <a:off x="3850445" y="1"/>
            <a:ext cx="2945659" cy="493713"/>
          </a:xfrm>
          <a:prstGeom prst="rect">
            <a:avLst/>
          </a:prstGeom>
        </p:spPr>
        <p:txBody>
          <a:bodyPr vert="horz" lIns="91533" tIns="45767" rIns="91533" bIns="45767" rtlCol="0"/>
          <a:lstStyle>
            <a:lvl1pPr algn="r">
              <a:defRPr sz="1200"/>
            </a:lvl1pPr>
          </a:lstStyle>
          <a:p>
            <a:fld id="{D5AF55A8-BD45-427F-B685-63957A455E28}" type="datetimeFigureOut">
              <a:rPr lang="es-ES" smtClean="0"/>
              <a:pPr/>
              <a:t>13/2/18</a:t>
            </a:fld>
            <a:endParaRPr lang="es-ES"/>
          </a:p>
        </p:txBody>
      </p:sp>
      <p:sp>
        <p:nvSpPr>
          <p:cNvPr id="4" name="3 Marcador de pie de página"/>
          <p:cNvSpPr>
            <a:spLocks noGrp="1"/>
          </p:cNvSpPr>
          <p:nvPr>
            <p:ph type="ftr" sz="quarter" idx="2"/>
          </p:nvPr>
        </p:nvSpPr>
        <p:spPr>
          <a:xfrm>
            <a:off x="2" y="9378825"/>
            <a:ext cx="2945659" cy="493713"/>
          </a:xfrm>
          <a:prstGeom prst="rect">
            <a:avLst/>
          </a:prstGeom>
        </p:spPr>
        <p:txBody>
          <a:bodyPr vert="horz" lIns="91533" tIns="45767" rIns="91533" bIns="45767"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445" y="9378825"/>
            <a:ext cx="2945659" cy="493713"/>
          </a:xfrm>
          <a:prstGeom prst="rect">
            <a:avLst/>
          </a:prstGeom>
        </p:spPr>
        <p:txBody>
          <a:bodyPr vert="horz" lIns="91533" tIns="45767" rIns="91533" bIns="45767" rtlCol="0" anchor="b"/>
          <a:lstStyle>
            <a:lvl1pPr algn="r">
              <a:defRPr sz="1200"/>
            </a:lvl1pPr>
          </a:lstStyle>
          <a:p>
            <a:fld id="{1EF52225-3A9F-43BD-BE5B-C7F9D6101F37}" type="slidenum">
              <a:rPr lang="es-ES" smtClean="0"/>
              <a:pPr/>
              <a:t>‹Nr.›</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2" y="1"/>
            <a:ext cx="2945659" cy="4937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3850445" y="1"/>
            <a:ext cx="2945659" cy="4937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2089150" y="739775"/>
            <a:ext cx="2619375" cy="3703638"/>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679768" y="4690268"/>
            <a:ext cx="5438140" cy="44434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2" y="9378825"/>
            <a:ext cx="2945659" cy="493713"/>
          </a:xfrm>
          <a:prstGeom prst="rect">
            <a:avLst/>
          </a:prstGeom>
          <a:noFill/>
          <a:ln w="9525">
            <a:noFill/>
            <a:miter lim="800000"/>
            <a:headEnd/>
            <a:tailEnd/>
          </a:ln>
          <a:effectLst/>
        </p:spPr>
        <p:txBody>
          <a:bodyPr vert="horz" wrap="square" lIns="91533" tIns="45767" rIns="91533" bIns="45767"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3850445" y="9378825"/>
            <a:ext cx="2945659" cy="493713"/>
          </a:xfrm>
          <a:prstGeom prst="rect">
            <a:avLst/>
          </a:prstGeom>
          <a:noFill/>
          <a:ln w="9525">
            <a:noFill/>
            <a:miter lim="800000"/>
            <a:headEnd/>
            <a:tailEnd/>
          </a:ln>
          <a:effectLst/>
        </p:spPr>
        <p:txBody>
          <a:bodyPr vert="horz" wrap="square" lIns="91533" tIns="45767" rIns="91533" bIns="45767" numCol="1" anchor="b" anchorCtr="0" compatLnSpc="1">
            <a:prstTxWarp prst="textNoShape">
              <a:avLst/>
            </a:prstTxWarp>
          </a:bodyPr>
          <a:lstStyle>
            <a:lvl1pPr algn="r">
              <a:defRPr sz="1200">
                <a:latin typeface="Arial" charset="0"/>
                <a:ea typeface="ＭＳ Ｐゴシック" charset="-128"/>
                <a:cs typeface="+mn-cs"/>
              </a:defRPr>
            </a:lvl1pPr>
          </a:lstStyle>
          <a:p>
            <a:pPr>
              <a:defRPr/>
            </a:pPr>
            <a:fld id="{534DC9A4-5D97-477D-B3CE-485636319B65}" type="slidenum">
              <a:rPr lang="en-US"/>
              <a:pPr>
                <a:defRPr/>
              </a:pPr>
              <a:t>‹Nr.›</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eg"/><Relationship Id="rId10"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89 Rectángulo redondeado"/>
          <p:cNvSpPr/>
          <p:nvPr/>
        </p:nvSpPr>
        <p:spPr bwMode="auto">
          <a:xfrm>
            <a:off x="517184" y="507492"/>
            <a:ext cx="29267669" cy="4667250"/>
          </a:xfrm>
          <a:prstGeom prst="roundRect">
            <a:avLst>
              <a:gd name="adj" fmla="val 0"/>
            </a:avLst>
          </a:prstGeom>
          <a:solidFill>
            <a:srgbClr val="0070C0"/>
          </a:solid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995224"/>
            <a:ext cx="29472686" cy="1552884"/>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n-GB" sz="9600" b="1" dirty="0" smtClean="0">
                <a:solidFill>
                  <a:schemeClr val="bg2"/>
                </a:solidFill>
                <a:latin typeface="Arial" charset="0"/>
                <a:ea typeface="Arial" charset="0"/>
                <a:cs typeface="Arial" charset="0"/>
              </a:rPr>
              <a:t>Updating the Power Converter Control Software</a:t>
            </a:r>
            <a:endParaRPr lang="en-GB" sz="9600" b="1" dirty="0">
              <a:solidFill>
                <a:schemeClr val="bg2"/>
              </a:solidFill>
              <a:latin typeface="Arial" charset="0"/>
              <a:ea typeface="Arial" charset="0"/>
              <a:cs typeface="Arial" charset="0"/>
            </a:endParaRPr>
          </a:p>
        </p:txBody>
      </p:sp>
      <p:sp>
        <p:nvSpPr>
          <p:cNvPr id="320" name="6 Rectángulo"/>
          <p:cNvSpPr>
            <a:spLocks noChangeArrowheads="1"/>
          </p:cNvSpPr>
          <p:nvPr/>
        </p:nvSpPr>
        <p:spPr bwMode="auto">
          <a:xfrm>
            <a:off x="415088" y="36637554"/>
            <a:ext cx="14393808" cy="2400657"/>
          </a:xfrm>
          <a:prstGeom prst="rect">
            <a:avLst/>
          </a:prstGeom>
          <a:noFill/>
          <a:ln w="9525">
            <a:noFill/>
            <a:miter lim="800000"/>
            <a:headEnd/>
            <a:tailEnd/>
          </a:ln>
        </p:spPr>
        <p:txBody>
          <a:bodyPr wrap="square">
            <a:spAutoFit/>
          </a:bodyPr>
          <a:lstStyle/>
          <a:p>
            <a:pPr algn="just"/>
            <a:r>
              <a:rPr lang="en-GB" sz="3000" dirty="0">
                <a:solidFill>
                  <a:schemeClr val="accent4"/>
                </a:solidFill>
                <a:latin typeface="+mn-lt"/>
              </a:rPr>
              <a:t>Due to the variety of types of power converters and the generic nature of the FGC platform, the different types of converters are </a:t>
            </a:r>
            <a:r>
              <a:rPr lang="en-GB" sz="3000" dirty="0" smtClean="0">
                <a:solidFill>
                  <a:schemeClr val="accent4"/>
                </a:solidFill>
                <a:latin typeface="+mn-lt"/>
              </a:rPr>
              <a:t>supported by specifying them in the definitions </a:t>
            </a:r>
            <a:r>
              <a:rPr lang="en-GB" sz="3000" dirty="0">
                <a:solidFill>
                  <a:schemeClr val="accent4"/>
                </a:solidFill>
                <a:latin typeface="+mn-lt"/>
              </a:rPr>
              <a:t>files installed in each one of them</a:t>
            </a:r>
            <a:r>
              <a:rPr lang="en-GB" sz="3000" dirty="0" smtClean="0">
                <a:solidFill>
                  <a:schemeClr val="accent4"/>
                </a:solidFill>
                <a:latin typeface="+mn-lt"/>
              </a:rPr>
              <a:t>. </a:t>
            </a:r>
            <a:r>
              <a:rPr lang="en-GB" sz="3000" dirty="0">
                <a:solidFill>
                  <a:schemeClr val="accent4"/>
                </a:solidFill>
                <a:latin typeface="+mn-lt"/>
              </a:rPr>
              <a:t>But because of the large number of types of converters and misuse and </a:t>
            </a:r>
            <a:r>
              <a:rPr lang="en-GB" sz="3000" dirty="0" smtClean="0">
                <a:solidFill>
                  <a:schemeClr val="accent4"/>
                </a:solidFill>
                <a:latin typeface="+mn-lt"/>
              </a:rPr>
              <a:t>inefficient in </a:t>
            </a:r>
            <a:r>
              <a:rPr lang="en-GB" sz="3000" dirty="0">
                <a:solidFill>
                  <a:schemeClr val="accent4"/>
                </a:solidFill>
                <a:latin typeface="+mn-lt"/>
              </a:rPr>
              <a:t>the memory </a:t>
            </a:r>
            <a:r>
              <a:rPr lang="en-GB" sz="3000" dirty="0" smtClean="0">
                <a:solidFill>
                  <a:schemeClr val="accent4"/>
                </a:solidFill>
                <a:latin typeface="+mn-lt"/>
              </a:rPr>
              <a:t>allocated for </a:t>
            </a:r>
            <a:r>
              <a:rPr lang="en-GB" sz="3000" dirty="0">
                <a:solidFill>
                  <a:schemeClr val="accent4"/>
                </a:solidFill>
                <a:latin typeface="+mn-lt"/>
              </a:rPr>
              <a:t>this </a:t>
            </a:r>
            <a:r>
              <a:rPr lang="en-GB" sz="3000" dirty="0" smtClean="0">
                <a:solidFill>
                  <a:schemeClr val="accent4"/>
                </a:solidFill>
                <a:latin typeface="+mn-lt"/>
              </a:rPr>
              <a:t>purpose a new structure was needed.</a:t>
            </a:r>
            <a:endParaRPr lang="en-GB" sz="3000" dirty="0">
              <a:solidFill>
                <a:schemeClr val="accent4"/>
              </a:solidFill>
              <a:latin typeface="+mn-lt"/>
            </a:endParaRPr>
          </a:p>
        </p:txBody>
      </p:sp>
      <p:sp>
        <p:nvSpPr>
          <p:cNvPr id="142" name="Text Box 545"/>
          <p:cNvSpPr txBox="1">
            <a:spLocks noChangeArrowheads="1"/>
          </p:cNvSpPr>
          <p:nvPr/>
        </p:nvSpPr>
        <p:spPr bwMode="auto">
          <a:xfrm>
            <a:off x="415088" y="35543544"/>
            <a:ext cx="14393808" cy="814237"/>
          </a:xfrm>
          <a:prstGeom prst="rect">
            <a:avLst/>
          </a:prstGeom>
          <a:solidFill>
            <a:srgbClr val="0070C0"/>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bg2"/>
                </a:solidFill>
                <a:latin typeface="+mn-lt"/>
              </a:rPr>
              <a:t>Works</a:t>
            </a:r>
            <a:endParaRPr lang="en-GB" sz="4800" b="1" dirty="0">
              <a:solidFill>
                <a:schemeClr val="bg2"/>
              </a:solidFill>
              <a:latin typeface="+mn-lt"/>
            </a:endParaRPr>
          </a:p>
        </p:txBody>
      </p:sp>
      <p:sp>
        <p:nvSpPr>
          <p:cNvPr id="296" name="Text Box 545"/>
          <p:cNvSpPr txBox="1">
            <a:spLocks noChangeArrowheads="1"/>
          </p:cNvSpPr>
          <p:nvPr/>
        </p:nvSpPr>
        <p:spPr bwMode="auto">
          <a:xfrm>
            <a:off x="517184" y="5628406"/>
            <a:ext cx="14241462" cy="814237"/>
          </a:xfrm>
          <a:prstGeom prst="rect">
            <a:avLst/>
          </a:prstGeom>
          <a:solidFill>
            <a:srgbClr val="0070C0"/>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bg2"/>
                </a:solidFill>
              </a:rPr>
              <a:t>Abstract</a:t>
            </a:r>
            <a:endParaRPr lang="en-GB" sz="4800" b="1" dirty="0">
              <a:solidFill>
                <a:schemeClr val="bg2"/>
              </a:solidFill>
            </a:endParaRP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GB" sz="3200" dirty="0" smtClean="0">
                <a:solidFill>
                  <a:schemeClr val="tx2"/>
                </a:solidFill>
                <a:latin typeface="+mn-lt"/>
              </a:rPr>
              <a:t> </a:t>
            </a:r>
            <a:endParaRPr lang="en-GB" sz="3200" dirty="0">
              <a:solidFill>
                <a:schemeClr val="tx2"/>
              </a:solidFill>
              <a:latin typeface="+mn-lt"/>
              <a:cs typeface="Arial" panose="020B0604020202020204" pitchFamily="34" charset="0"/>
            </a:endParaRPr>
          </a:p>
        </p:txBody>
      </p:sp>
      <p:sp>
        <p:nvSpPr>
          <p:cNvPr id="395" name="Text Box 545"/>
          <p:cNvSpPr txBox="1">
            <a:spLocks noChangeArrowheads="1"/>
          </p:cNvSpPr>
          <p:nvPr/>
        </p:nvSpPr>
        <p:spPr bwMode="auto">
          <a:xfrm>
            <a:off x="567433" y="17926396"/>
            <a:ext cx="14241463" cy="814237"/>
          </a:xfrm>
          <a:prstGeom prst="rect">
            <a:avLst/>
          </a:prstGeom>
          <a:solidFill>
            <a:srgbClr val="0070C0"/>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bg2"/>
                </a:solidFill>
                <a:latin typeface="+mn-lt"/>
              </a:rPr>
              <a:t>Introduction</a:t>
            </a:r>
            <a:endParaRPr lang="en-GB" sz="4800" b="1" dirty="0">
              <a:solidFill>
                <a:schemeClr val="bg2"/>
              </a:solidFill>
              <a:latin typeface="+mn-lt"/>
            </a:endParaRPr>
          </a:p>
        </p:txBody>
      </p:sp>
      <p:sp>
        <p:nvSpPr>
          <p:cNvPr id="396" name="6 Rectángulo"/>
          <p:cNvSpPr>
            <a:spLocks noChangeArrowheads="1"/>
          </p:cNvSpPr>
          <p:nvPr/>
        </p:nvSpPr>
        <p:spPr bwMode="auto">
          <a:xfrm>
            <a:off x="687998" y="19006702"/>
            <a:ext cx="14036506" cy="10341293"/>
          </a:xfrm>
          <a:prstGeom prst="rect">
            <a:avLst/>
          </a:prstGeom>
          <a:noFill/>
          <a:ln w="9525">
            <a:noFill/>
            <a:miter lim="800000"/>
            <a:headEnd/>
            <a:tailEnd/>
          </a:ln>
        </p:spPr>
        <p:txBody>
          <a:bodyPr wrap="square">
            <a:spAutoFit/>
          </a:bodyPr>
          <a:lstStyle/>
          <a:p>
            <a:pPr algn="just"/>
            <a:r>
              <a:rPr lang="en-GB" sz="3000" dirty="0">
                <a:solidFill>
                  <a:schemeClr val="accent4"/>
                </a:solidFill>
                <a:latin typeface="+mn-lt"/>
              </a:rPr>
              <a:t>The LHC has ~1700 magnet circuits, each driven by a power converter. Each power converter is controlled by an embedded computer called a Function Generator/Controller (FGC). Converter Control Software section is responsible for the development of the embedded Real-time software used to control the power converters that drive the magnets and provide reliable and well adapted power converter controls software for CERN operators and converter specialists as well as minimizing the effort needed for development and maintenance</a:t>
            </a:r>
            <a:r>
              <a:rPr lang="en-GB" sz="3000" dirty="0" smtClean="0">
                <a:solidFill>
                  <a:schemeClr val="accent4"/>
                </a:solidFill>
                <a:latin typeface="+mn-lt"/>
              </a:rPr>
              <a:t>.</a:t>
            </a:r>
            <a:r>
              <a:rPr lang="en-GB" sz="3000" dirty="0">
                <a:solidFill>
                  <a:schemeClr val="accent4"/>
                </a:solidFill>
                <a:latin typeface="+mn-lt"/>
              </a:rPr>
              <a:t> CCS aims to provide standard solutions that cover all use </a:t>
            </a:r>
            <a:r>
              <a:rPr lang="en-GB" sz="3000" dirty="0" smtClean="0">
                <a:solidFill>
                  <a:schemeClr val="accent4"/>
                </a:solidFill>
                <a:latin typeface="+mn-lt"/>
              </a:rPr>
              <a:t>cases.</a:t>
            </a:r>
            <a:endParaRPr lang="en-GB" sz="3000" dirty="0">
              <a:solidFill>
                <a:schemeClr val="accent4"/>
              </a:solidFill>
              <a:latin typeface="+mn-lt"/>
            </a:endParaRPr>
          </a:p>
          <a:p>
            <a:pPr algn="just"/>
            <a:endParaRPr lang="en-GB" sz="3000" dirty="0" smtClean="0">
              <a:solidFill>
                <a:schemeClr val="accent4"/>
              </a:solidFill>
              <a:latin typeface="+mn-lt"/>
              <a:ea typeface="Arial Narrow" charset="0"/>
              <a:cs typeface="Arial Narrow" charset="0"/>
            </a:endParaRPr>
          </a:p>
          <a:p>
            <a:pPr algn="just"/>
            <a:endParaRPr lang="en-GB" sz="3000" dirty="0">
              <a:solidFill>
                <a:schemeClr val="accent4"/>
              </a:solidFill>
              <a:latin typeface="+mn-lt"/>
              <a:ea typeface="Arial Narrow" charset="0"/>
              <a:cs typeface="Arial Narrow" charset="0"/>
            </a:endParaRPr>
          </a:p>
          <a:p>
            <a:pPr algn="just"/>
            <a:endParaRPr lang="en-GB" sz="3000" dirty="0" smtClean="0">
              <a:solidFill>
                <a:schemeClr val="accent4"/>
              </a:solidFill>
              <a:latin typeface="+mn-lt"/>
              <a:ea typeface="Arial Narrow" charset="0"/>
              <a:cs typeface="Arial Narrow" charset="0"/>
            </a:endParaRPr>
          </a:p>
          <a:p>
            <a:pPr algn="just"/>
            <a:endParaRPr lang="en-GB" sz="3000" dirty="0">
              <a:solidFill>
                <a:schemeClr val="accent4"/>
              </a:solidFill>
              <a:latin typeface="+mn-lt"/>
              <a:ea typeface="Arial Narrow" charset="0"/>
              <a:cs typeface="Arial Narrow" charset="0"/>
            </a:endParaRPr>
          </a:p>
          <a:p>
            <a:pPr algn="just"/>
            <a:endParaRPr lang="en-GB" sz="3000" dirty="0">
              <a:solidFill>
                <a:schemeClr val="accent4"/>
              </a:solidFill>
              <a:latin typeface="+mn-lt"/>
              <a:ea typeface="Arial Narrow" charset="0"/>
              <a:cs typeface="Arial Narrow" charset="0"/>
            </a:endParaRPr>
          </a:p>
          <a:p>
            <a:pPr algn="just"/>
            <a:endParaRPr lang="en-GB" sz="3000" dirty="0">
              <a:solidFill>
                <a:schemeClr val="accent4"/>
              </a:solidFill>
              <a:latin typeface="+mn-lt"/>
              <a:ea typeface="Arial Narrow" charset="0"/>
              <a:cs typeface="Arial Narrow" charset="0"/>
            </a:endParaRPr>
          </a:p>
          <a:p>
            <a:pPr algn="just"/>
            <a:endParaRPr lang="en-GB" sz="3000" dirty="0" smtClean="0">
              <a:solidFill>
                <a:schemeClr val="accent4"/>
              </a:solidFill>
              <a:latin typeface="+mn-lt"/>
              <a:ea typeface="Arial Narrow" charset="0"/>
              <a:cs typeface="Arial Narrow" charset="0"/>
            </a:endParaRPr>
          </a:p>
          <a:p>
            <a:pPr algn="just"/>
            <a:endParaRPr lang="en-GB" sz="3000" dirty="0">
              <a:solidFill>
                <a:schemeClr val="accent4"/>
              </a:solidFill>
              <a:latin typeface="+mn-lt"/>
              <a:ea typeface="Arial Narrow" charset="0"/>
              <a:cs typeface="Arial Narrow" charset="0"/>
            </a:endParaRPr>
          </a:p>
          <a:p>
            <a:r>
              <a:rPr lang="en-GB" sz="3000" dirty="0" smtClean="0">
                <a:solidFill>
                  <a:schemeClr val="accent4"/>
                </a:solidFill>
                <a:latin typeface="+mn-lt"/>
                <a:ea typeface="Arial Narrow" charset="0"/>
                <a:cs typeface="Arial Narrow" charset="0"/>
              </a:rPr>
              <a:t>• </a:t>
            </a:r>
            <a:r>
              <a:rPr lang="en-GB" sz="3000" b="1" dirty="0" err="1">
                <a:solidFill>
                  <a:schemeClr val="accent4"/>
                </a:solidFill>
                <a:latin typeface="+mn-lt"/>
                <a:ea typeface="Arial Narrow" charset="0"/>
                <a:cs typeface="Arial Narrow" charset="0"/>
              </a:rPr>
              <a:t>FGCLite</a:t>
            </a:r>
            <a:r>
              <a:rPr lang="en-GB" sz="3000" b="1" dirty="0">
                <a:solidFill>
                  <a:schemeClr val="accent4"/>
                </a:solidFill>
                <a:latin typeface="+mn-lt"/>
                <a:ea typeface="Arial Narrow" charset="0"/>
                <a:cs typeface="Arial Narrow" charset="0"/>
              </a:rPr>
              <a:t>: ~</a:t>
            </a:r>
            <a:r>
              <a:rPr lang="en-GB" sz="3000" dirty="0">
                <a:solidFill>
                  <a:schemeClr val="accent4"/>
                </a:solidFill>
                <a:latin typeface="+mn-lt"/>
                <a:ea typeface="Arial Narrow" charset="0"/>
                <a:cs typeface="Arial Narrow" charset="0"/>
              </a:rPr>
              <a:t>950 systems in LHC.</a:t>
            </a:r>
          </a:p>
          <a:p>
            <a:r>
              <a:rPr lang="en-GB" sz="3000" dirty="0">
                <a:solidFill>
                  <a:schemeClr val="accent4"/>
                </a:solidFill>
                <a:latin typeface="+mn-lt"/>
                <a:ea typeface="Arial Narrow" charset="0"/>
                <a:cs typeface="Arial Narrow" charset="0"/>
              </a:rPr>
              <a:t>• </a:t>
            </a:r>
            <a:r>
              <a:rPr lang="en-GB" sz="3000" b="1" dirty="0">
                <a:solidFill>
                  <a:schemeClr val="accent4"/>
                </a:solidFill>
                <a:latin typeface="+mn-lt"/>
                <a:ea typeface="Arial Narrow" charset="0"/>
                <a:cs typeface="Arial Narrow" charset="0"/>
              </a:rPr>
              <a:t>FGC2: ~</a:t>
            </a:r>
            <a:r>
              <a:rPr lang="en-GB" sz="3000" dirty="0">
                <a:solidFill>
                  <a:schemeClr val="accent4"/>
                </a:solidFill>
                <a:latin typeface="+mn-lt"/>
                <a:ea typeface="Arial Narrow" charset="0"/>
                <a:cs typeface="Arial Narrow" charset="0"/>
              </a:rPr>
              <a:t>1,200 systems in LHC </a:t>
            </a:r>
            <a:r>
              <a:rPr lang="en-GB" sz="3000" dirty="0" smtClean="0">
                <a:solidFill>
                  <a:schemeClr val="accent4"/>
                </a:solidFill>
                <a:latin typeface="+mn-lt"/>
                <a:ea typeface="Arial Narrow" charset="0"/>
                <a:cs typeface="Arial Narrow" charset="0"/>
              </a:rPr>
              <a:t>and </a:t>
            </a:r>
            <a:r>
              <a:rPr lang="en-GB" sz="3000" dirty="0">
                <a:solidFill>
                  <a:schemeClr val="accent4"/>
                </a:solidFill>
                <a:latin typeface="+mn-lt"/>
                <a:ea typeface="Arial Narrow" charset="0"/>
                <a:cs typeface="Arial Narrow" charset="0"/>
              </a:rPr>
              <a:t>PS.</a:t>
            </a:r>
          </a:p>
          <a:p>
            <a:r>
              <a:rPr lang="en-GB" sz="3000" dirty="0">
                <a:solidFill>
                  <a:schemeClr val="accent4"/>
                </a:solidFill>
                <a:latin typeface="+mn-lt"/>
                <a:ea typeface="Arial Narrow" charset="0"/>
                <a:cs typeface="Arial Narrow" charset="0"/>
              </a:rPr>
              <a:t>• </a:t>
            </a:r>
            <a:r>
              <a:rPr lang="en-GB" sz="3000" b="1" dirty="0">
                <a:solidFill>
                  <a:schemeClr val="accent4"/>
                </a:solidFill>
                <a:latin typeface="+mn-lt"/>
                <a:ea typeface="Arial Narrow" charset="0"/>
                <a:cs typeface="Arial Narrow" charset="0"/>
              </a:rPr>
              <a:t>FGC3</a:t>
            </a:r>
            <a:r>
              <a:rPr lang="en-GB" sz="3000" dirty="0">
                <a:solidFill>
                  <a:schemeClr val="accent4"/>
                </a:solidFill>
                <a:latin typeface="+mn-lt"/>
                <a:ea typeface="Arial Narrow" charset="0"/>
                <a:cs typeface="Arial Narrow" charset="0"/>
              </a:rPr>
              <a:t>: ~1,250 systems in Linac4, PSB, PS, AD, Isolde </a:t>
            </a:r>
            <a:r>
              <a:rPr lang="en-GB" sz="3000" dirty="0" smtClean="0">
                <a:solidFill>
                  <a:schemeClr val="accent4"/>
                </a:solidFill>
                <a:latin typeface="+mn-lt"/>
                <a:ea typeface="Arial Narrow" charset="0"/>
                <a:cs typeface="Arial Narrow" charset="0"/>
              </a:rPr>
              <a:t>and </a:t>
            </a:r>
            <a:r>
              <a:rPr lang="en-GB" sz="3000" dirty="0">
                <a:solidFill>
                  <a:schemeClr val="accent4"/>
                </a:solidFill>
                <a:latin typeface="+mn-lt"/>
                <a:ea typeface="Arial Narrow" charset="0"/>
                <a:cs typeface="Arial Narrow" charset="0"/>
              </a:rPr>
              <a:t>COMPASS. </a:t>
            </a:r>
          </a:p>
          <a:p>
            <a:r>
              <a:rPr lang="en-GB" sz="3000" dirty="0">
                <a:solidFill>
                  <a:schemeClr val="accent4"/>
                </a:solidFill>
                <a:latin typeface="+mn-lt"/>
                <a:ea typeface="Arial Narrow" charset="0"/>
                <a:cs typeface="Arial Narrow" charset="0"/>
              </a:rPr>
              <a:t>• </a:t>
            </a:r>
            <a:r>
              <a:rPr lang="en-GB" sz="3000" b="1" dirty="0" smtClean="0">
                <a:solidFill>
                  <a:schemeClr val="accent4"/>
                </a:solidFill>
                <a:latin typeface="+mn-lt"/>
                <a:ea typeface="Arial Narrow" charset="0"/>
                <a:cs typeface="Arial Narrow" charset="0"/>
              </a:rPr>
              <a:t>Others</a:t>
            </a:r>
            <a:r>
              <a:rPr lang="en-GB" sz="3000" dirty="0" smtClean="0">
                <a:solidFill>
                  <a:schemeClr val="accent4"/>
                </a:solidFill>
                <a:latin typeface="+mn-lt"/>
                <a:ea typeface="Arial Narrow" charset="0"/>
                <a:cs typeface="Arial Narrow" charset="0"/>
              </a:rPr>
              <a:t>: </a:t>
            </a:r>
            <a:r>
              <a:rPr lang="en-GB" sz="3000" dirty="0">
                <a:solidFill>
                  <a:schemeClr val="accent4"/>
                </a:solidFill>
                <a:latin typeface="+mn-lt"/>
                <a:ea typeface="Arial Narrow" charset="0"/>
                <a:cs typeface="Arial Narrow" charset="0"/>
              </a:rPr>
              <a:t>~3,100 systems in Linac2, Linac3, PSB, </a:t>
            </a:r>
            <a:r>
              <a:rPr lang="en-GB" sz="3000" dirty="0" err="1">
                <a:solidFill>
                  <a:schemeClr val="accent4"/>
                </a:solidFill>
                <a:latin typeface="+mn-lt"/>
                <a:ea typeface="Arial Narrow" charset="0"/>
                <a:cs typeface="Arial Narrow" charset="0"/>
              </a:rPr>
              <a:t>Leir</a:t>
            </a:r>
            <a:r>
              <a:rPr lang="en-GB" sz="3000" dirty="0">
                <a:solidFill>
                  <a:schemeClr val="accent4"/>
                </a:solidFill>
                <a:latin typeface="+mn-lt"/>
                <a:ea typeface="Arial Narrow" charset="0"/>
                <a:cs typeface="Arial Narrow" charset="0"/>
              </a:rPr>
              <a:t>, PS, AD, East Area, </a:t>
            </a:r>
            <a:r>
              <a:rPr lang="en-GB" sz="3000" dirty="0" err="1">
                <a:solidFill>
                  <a:schemeClr val="accent4"/>
                </a:solidFill>
                <a:latin typeface="+mn-lt"/>
                <a:ea typeface="Arial Narrow" charset="0"/>
                <a:cs typeface="Arial Narrow" charset="0"/>
              </a:rPr>
              <a:t>nTOF</a:t>
            </a:r>
            <a:r>
              <a:rPr lang="en-GB" sz="3000" dirty="0">
                <a:solidFill>
                  <a:schemeClr val="accent4"/>
                </a:solidFill>
                <a:latin typeface="+mn-lt"/>
                <a:ea typeface="Arial Narrow" charset="0"/>
                <a:cs typeface="Arial Narrow" charset="0"/>
              </a:rPr>
              <a:t> </a:t>
            </a:r>
            <a:r>
              <a:rPr lang="en-GB" sz="3000" dirty="0" smtClean="0">
                <a:solidFill>
                  <a:schemeClr val="accent4"/>
                </a:solidFill>
                <a:latin typeface="+mn-lt"/>
                <a:ea typeface="Arial Narrow" charset="0"/>
                <a:cs typeface="Arial Narrow" charset="0"/>
              </a:rPr>
              <a:t>and </a:t>
            </a:r>
            <a:r>
              <a:rPr lang="en-GB" sz="3000" dirty="0">
                <a:solidFill>
                  <a:schemeClr val="accent4"/>
                </a:solidFill>
                <a:latin typeface="+mn-lt"/>
                <a:ea typeface="Arial Narrow" charset="0"/>
                <a:cs typeface="Arial Narrow" charset="0"/>
              </a:rPr>
              <a:t>transfer lines. </a:t>
            </a:r>
          </a:p>
          <a:p>
            <a:pPr>
              <a:spcBef>
                <a:spcPct val="20000"/>
              </a:spcBef>
              <a:buClr>
                <a:schemeClr val="accent1"/>
              </a:buClr>
              <a:buSzPct val="65000"/>
            </a:pPr>
            <a:endParaRPr lang="en-GB" sz="3000" dirty="0" smtClean="0">
              <a:solidFill>
                <a:schemeClr val="accent4"/>
              </a:solidFill>
              <a:latin typeface="+mn-lt"/>
              <a:ea typeface="Arial Narrow" charset="0"/>
              <a:cs typeface="Arial Narrow" charset="0"/>
            </a:endParaRPr>
          </a:p>
        </p:txBody>
      </p:sp>
      <p:sp>
        <p:nvSpPr>
          <p:cNvPr id="135" name="Text Box 545"/>
          <p:cNvSpPr txBox="1">
            <a:spLocks noChangeArrowheads="1"/>
          </p:cNvSpPr>
          <p:nvPr/>
        </p:nvSpPr>
        <p:spPr bwMode="auto">
          <a:xfrm>
            <a:off x="15298782" y="30684624"/>
            <a:ext cx="14292631" cy="814237"/>
          </a:xfrm>
          <a:prstGeom prst="rect">
            <a:avLst/>
          </a:prstGeom>
          <a:solidFill>
            <a:srgbClr val="0070C0"/>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bg2"/>
                </a:solidFill>
                <a:latin typeface="+mn-lt"/>
              </a:rPr>
              <a:t>Conclusions</a:t>
            </a:r>
            <a:endParaRPr lang="en-GB" sz="4800" b="1" dirty="0">
              <a:solidFill>
                <a:schemeClr val="bg2"/>
              </a:solidFill>
              <a:latin typeface="+mn-lt"/>
            </a:endParaRPr>
          </a:p>
        </p:txBody>
      </p:sp>
      <p:sp>
        <p:nvSpPr>
          <p:cNvPr id="136" name="6 Rectángulo"/>
          <p:cNvSpPr>
            <a:spLocks noChangeArrowheads="1"/>
          </p:cNvSpPr>
          <p:nvPr/>
        </p:nvSpPr>
        <p:spPr bwMode="auto">
          <a:xfrm>
            <a:off x="15244097" y="31870807"/>
            <a:ext cx="14343800" cy="2862322"/>
          </a:xfrm>
          <a:prstGeom prst="rect">
            <a:avLst/>
          </a:prstGeom>
          <a:noFill/>
          <a:ln w="9525">
            <a:noFill/>
            <a:miter lim="800000"/>
            <a:headEnd/>
            <a:tailEnd/>
          </a:ln>
        </p:spPr>
        <p:txBody>
          <a:bodyPr wrap="square">
            <a:spAutoFit/>
          </a:bodyPr>
          <a:lstStyle/>
          <a:p>
            <a:pPr algn="just"/>
            <a:r>
              <a:rPr lang="en-GB" sz="3000" dirty="0">
                <a:solidFill>
                  <a:schemeClr val="tx2"/>
                </a:solidFill>
                <a:latin typeface="+mn-lt"/>
              </a:rPr>
              <a:t>D</a:t>
            </a:r>
            <a:r>
              <a:rPr lang="en-GB" sz="3000" dirty="0" smtClean="0">
                <a:solidFill>
                  <a:schemeClr val="tx2"/>
                </a:solidFill>
                <a:latin typeface="+mn-lt"/>
              </a:rPr>
              <a:t>ue </a:t>
            </a:r>
            <a:r>
              <a:rPr lang="en-GB" sz="3000" dirty="0">
                <a:solidFill>
                  <a:schemeClr val="tx2"/>
                </a:solidFill>
                <a:latin typeface="+mn-lt"/>
              </a:rPr>
              <a:t>to </a:t>
            </a:r>
            <a:r>
              <a:rPr lang="en-GB" sz="3000" dirty="0" smtClean="0">
                <a:solidFill>
                  <a:schemeClr val="tx2"/>
                </a:solidFill>
                <a:latin typeface="+mn-lt"/>
              </a:rPr>
              <a:t>the large number of systems managed and the </a:t>
            </a:r>
            <a:r>
              <a:rPr lang="en-GB" sz="3000" dirty="0">
                <a:solidFill>
                  <a:schemeClr val="tx2"/>
                </a:solidFill>
                <a:latin typeface="+mn-lt"/>
              </a:rPr>
              <a:t>long life cycle of the equipment at CERN, </a:t>
            </a:r>
            <a:r>
              <a:rPr lang="en-GB" sz="3000" dirty="0" smtClean="0">
                <a:solidFill>
                  <a:schemeClr val="tx2"/>
                </a:solidFill>
                <a:latin typeface="+mn-lt"/>
              </a:rPr>
              <a:t>updating works with a </a:t>
            </a:r>
            <a:r>
              <a:rPr lang="en-GB" sz="3000" dirty="0" err="1">
                <a:solidFill>
                  <a:schemeClr val="tx2"/>
                </a:solidFill>
                <a:latin typeface="+mn-lt"/>
              </a:rPr>
              <a:t>DevOps</a:t>
            </a:r>
            <a:r>
              <a:rPr lang="en-GB" sz="3000" dirty="0">
                <a:solidFill>
                  <a:schemeClr val="tx2"/>
                </a:solidFill>
                <a:latin typeface="+mn-lt"/>
              </a:rPr>
              <a:t> </a:t>
            </a:r>
            <a:r>
              <a:rPr lang="en-GB" sz="3000" dirty="0" smtClean="0">
                <a:solidFill>
                  <a:schemeClr val="tx2"/>
                </a:solidFill>
                <a:latin typeface="+mn-lt"/>
              </a:rPr>
              <a:t>view were needed in the current software in order to make it more </a:t>
            </a:r>
            <a:r>
              <a:rPr lang="en-GB" sz="3000" dirty="0">
                <a:solidFill>
                  <a:schemeClr val="tx2"/>
                </a:solidFill>
                <a:latin typeface="+mn-lt"/>
              </a:rPr>
              <a:t>efficient and </a:t>
            </a:r>
            <a:r>
              <a:rPr lang="en-GB" sz="3000" dirty="0" smtClean="0">
                <a:solidFill>
                  <a:schemeClr val="tx2"/>
                </a:solidFill>
                <a:latin typeface="+mn-lt"/>
              </a:rPr>
              <a:t>a more modularized </a:t>
            </a:r>
            <a:r>
              <a:rPr lang="en-GB" sz="3000" dirty="0">
                <a:solidFill>
                  <a:schemeClr val="tx2"/>
                </a:solidFill>
                <a:latin typeface="+mn-lt"/>
              </a:rPr>
              <a:t>architecture </a:t>
            </a:r>
            <a:r>
              <a:rPr lang="en-GB" sz="3000" dirty="0" smtClean="0">
                <a:solidFill>
                  <a:schemeClr val="tx2"/>
                </a:solidFill>
                <a:latin typeface="+mn-lt"/>
              </a:rPr>
              <a:t>to </a:t>
            </a:r>
            <a:r>
              <a:rPr lang="en-GB" sz="3000" dirty="0">
                <a:solidFill>
                  <a:schemeClr val="tx2"/>
                </a:solidFill>
                <a:latin typeface="+mn-lt"/>
              </a:rPr>
              <a:t>support the actual and future needs. </a:t>
            </a:r>
            <a:r>
              <a:rPr lang="en-GB" sz="3000" dirty="0" smtClean="0">
                <a:solidFill>
                  <a:schemeClr val="tx2"/>
                </a:solidFill>
                <a:latin typeface="+mn-lt"/>
              </a:rPr>
              <a:t>Part of this work has </a:t>
            </a:r>
            <a:r>
              <a:rPr lang="en-GB" sz="3000" dirty="0">
                <a:solidFill>
                  <a:schemeClr val="tx2"/>
                </a:solidFill>
                <a:latin typeface="+mn-lt"/>
              </a:rPr>
              <a:t>been done in order to update and improve this points and thanks to it, the maintenance effort has been reduced and new system types can be supported quickly</a:t>
            </a:r>
            <a:r>
              <a:rPr lang="en-GB" sz="3000" dirty="0" smtClean="0">
                <a:solidFill>
                  <a:schemeClr val="tx2"/>
                </a:solidFill>
                <a:latin typeface="+mn-lt"/>
              </a:rPr>
              <a:t>.</a:t>
            </a:r>
          </a:p>
        </p:txBody>
      </p:sp>
      <p:sp>
        <p:nvSpPr>
          <p:cNvPr id="143" name="Rectangle 5"/>
          <p:cNvSpPr>
            <a:spLocks noChangeArrowheads="1"/>
          </p:cNvSpPr>
          <p:nvPr/>
        </p:nvSpPr>
        <p:spPr bwMode="auto">
          <a:xfrm>
            <a:off x="1269099" y="4221569"/>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n-GB" sz="3600" b="1" dirty="0" smtClean="0">
                <a:solidFill>
                  <a:schemeClr val="bg2"/>
                </a:solidFill>
                <a:latin typeface="Arial" pitchFamily="34" charset="0"/>
              </a:rPr>
              <a:t>CERN, Geneva, Switzerland</a:t>
            </a:r>
            <a:r>
              <a:rPr lang="en-GB" sz="3600" baseline="30000" dirty="0" smtClean="0">
                <a:solidFill>
                  <a:schemeClr val="bg2"/>
                </a:solidFill>
                <a:latin typeface="Arial" pitchFamily="34" charset="0"/>
              </a:rPr>
              <a:t> 1</a:t>
            </a:r>
            <a:r>
              <a:rPr lang="en-GB" sz="3600" b="1" dirty="0" smtClean="0">
                <a:solidFill>
                  <a:schemeClr val="bg2"/>
                </a:solidFill>
                <a:latin typeface="Arial" pitchFamily="34" charset="0"/>
              </a:rPr>
              <a:t>	CIEMAT, Madrid, Spain</a:t>
            </a:r>
            <a:r>
              <a:rPr lang="en-GB" sz="3600" baseline="30000" dirty="0" smtClean="0">
                <a:solidFill>
                  <a:schemeClr val="bg2"/>
                </a:solidFill>
                <a:latin typeface="Arial" pitchFamily="34" charset="0"/>
              </a:rPr>
              <a:t> 2</a:t>
            </a:r>
            <a:endParaRPr lang="en-GB" sz="3600" b="1" dirty="0" smtClean="0">
              <a:solidFill>
                <a:schemeClr val="bg2"/>
              </a:solidFill>
              <a:latin typeface="Arial" pitchFamily="34" charset="0"/>
            </a:endParaRPr>
          </a:p>
        </p:txBody>
      </p:sp>
      <p:sp>
        <p:nvSpPr>
          <p:cNvPr id="10" name="9 CuadroTexto"/>
          <p:cNvSpPr txBox="1"/>
          <p:nvPr/>
        </p:nvSpPr>
        <p:spPr>
          <a:xfrm>
            <a:off x="15357118" y="18478863"/>
            <a:ext cx="14277636" cy="1015663"/>
          </a:xfrm>
          <a:prstGeom prst="rect">
            <a:avLst/>
          </a:prstGeom>
          <a:noFill/>
        </p:spPr>
        <p:txBody>
          <a:bodyPr wrap="square" rtlCol="0">
            <a:spAutoFit/>
          </a:bodyPr>
          <a:lstStyle/>
          <a:p>
            <a:pPr marL="514350" indent="-514350" algn="just">
              <a:buFont typeface="+mj-lt"/>
              <a:buAutoNum type="arabicPeriod" startAt="2"/>
            </a:pPr>
            <a:r>
              <a:rPr lang="en-GB" sz="3000" dirty="0" smtClean="0">
                <a:solidFill>
                  <a:schemeClr val="accent4"/>
                </a:solidFill>
                <a:latin typeface="+mn-lt"/>
                <a:ea typeface="Arial Narrow" charset="0"/>
                <a:cs typeface="Arial Narrow" charset="0"/>
              </a:rPr>
              <a:t>Dynamical access to </a:t>
            </a:r>
            <a:r>
              <a:rPr lang="en-GB" sz="3000" dirty="0" err="1">
                <a:solidFill>
                  <a:schemeClr val="accent4"/>
                </a:solidFill>
                <a:latin typeface="+mn-lt"/>
                <a:ea typeface="Arial Narrow" charset="0"/>
                <a:cs typeface="Arial Narrow" charset="0"/>
              </a:rPr>
              <a:t>analog</a:t>
            </a:r>
            <a:r>
              <a:rPr lang="en-GB" sz="3000" dirty="0">
                <a:solidFill>
                  <a:schemeClr val="accent4"/>
                </a:solidFill>
                <a:latin typeface="+mn-lt"/>
                <a:ea typeface="Arial Narrow" charset="0"/>
                <a:cs typeface="Arial Narrow" charset="0"/>
              </a:rPr>
              <a:t> </a:t>
            </a:r>
            <a:r>
              <a:rPr lang="en-GB" sz="3000" dirty="0" smtClean="0">
                <a:solidFill>
                  <a:schemeClr val="accent4"/>
                </a:solidFill>
                <a:latin typeface="+mn-lt"/>
                <a:ea typeface="Arial Narrow" charset="0"/>
                <a:cs typeface="Arial Narrow" charset="0"/>
              </a:rPr>
              <a:t>values retrieval</a:t>
            </a:r>
            <a:r>
              <a:rPr lang="en-GB" sz="3000" dirty="0">
                <a:solidFill>
                  <a:schemeClr val="accent4"/>
                </a:solidFill>
                <a:latin typeface="+mn-lt"/>
              </a:rPr>
              <a:t> </a:t>
            </a:r>
            <a:r>
              <a:rPr lang="en-GB" sz="3000" dirty="0" smtClean="0">
                <a:solidFill>
                  <a:schemeClr val="accent4"/>
                </a:solidFill>
                <a:latin typeface="+mn-lt"/>
              </a:rPr>
              <a:t>for </a:t>
            </a:r>
            <a:r>
              <a:rPr lang="en-GB" sz="3000" dirty="0" err="1" smtClean="0">
                <a:solidFill>
                  <a:schemeClr val="accent4"/>
                </a:solidFill>
                <a:latin typeface="+mn-lt"/>
              </a:rPr>
              <a:t>PowerSPY</a:t>
            </a:r>
            <a:r>
              <a:rPr lang="en-GB" sz="3000" dirty="0" smtClean="0">
                <a:solidFill>
                  <a:schemeClr val="accent4"/>
                </a:solidFill>
                <a:latin typeface="+mn-lt"/>
              </a:rPr>
              <a:t> visualizing tool reducing slightly the work needed to define systems and DIMs.</a:t>
            </a:r>
          </a:p>
        </p:txBody>
      </p:sp>
      <p:sp>
        <p:nvSpPr>
          <p:cNvPr id="82" name="Text Box 545"/>
          <p:cNvSpPr txBox="1">
            <a:spLocks noChangeArrowheads="1"/>
          </p:cNvSpPr>
          <p:nvPr/>
        </p:nvSpPr>
        <p:spPr bwMode="auto">
          <a:xfrm>
            <a:off x="15381931" y="35385865"/>
            <a:ext cx="14241462" cy="814237"/>
          </a:xfrm>
          <a:prstGeom prst="rect">
            <a:avLst/>
          </a:prstGeom>
          <a:solidFill>
            <a:srgbClr val="0070C0"/>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bg2"/>
                </a:solidFill>
                <a:latin typeface="+mn-lt"/>
              </a:rPr>
              <a:t>References</a:t>
            </a:r>
            <a:endParaRPr lang="en-GB" sz="4800" b="1" dirty="0">
              <a:solidFill>
                <a:schemeClr val="bg2"/>
              </a:solidFill>
              <a:latin typeface="+mn-lt"/>
            </a:endParaRPr>
          </a:p>
        </p:txBody>
      </p:sp>
      <p:sp>
        <p:nvSpPr>
          <p:cNvPr id="8" name="7 CuadroTexto"/>
          <p:cNvSpPr txBox="1"/>
          <p:nvPr/>
        </p:nvSpPr>
        <p:spPr>
          <a:xfrm>
            <a:off x="15202684" y="36464687"/>
            <a:ext cx="14201414" cy="2862322"/>
          </a:xfrm>
          <a:prstGeom prst="rect">
            <a:avLst/>
          </a:prstGeom>
          <a:noFill/>
        </p:spPr>
        <p:txBody>
          <a:bodyPr wrap="square" rtlCol="0">
            <a:spAutoFit/>
          </a:bodyPr>
          <a:lstStyle/>
          <a:p>
            <a:pPr algn="just"/>
            <a:r>
              <a:rPr lang="en-GB" sz="3000" dirty="0" smtClean="0">
                <a:solidFill>
                  <a:schemeClr val="accent4"/>
                </a:solidFill>
                <a:latin typeface="+mn-lt"/>
              </a:rPr>
              <a:t>[1] Q. King, FGC3 Overview, FPC Section Meeting, Feb 2013.</a:t>
            </a:r>
          </a:p>
          <a:p>
            <a:r>
              <a:rPr lang="en-GB" sz="3000" dirty="0" smtClean="0">
                <a:solidFill>
                  <a:schemeClr val="accent4"/>
                </a:solidFill>
                <a:latin typeface="+mn-lt"/>
              </a:rPr>
              <a:t>[2] Q. King et al., Function Generation and Regulation Libraries and their Application to the Control of the New Main Power Converter (POPS) at the CERN CPS, ICALEPCS, 2011.</a:t>
            </a:r>
          </a:p>
          <a:p>
            <a:r>
              <a:rPr lang="en-GB" sz="3000" dirty="0" smtClean="0">
                <a:solidFill>
                  <a:schemeClr val="accent4"/>
                </a:solidFill>
                <a:latin typeface="+mn-lt"/>
              </a:rPr>
              <a:t>[3] Page, S., Integration of the LHC Power Converters within the High-level LHC Control System, ICALEPCS, 2005.</a:t>
            </a:r>
            <a:endParaRPr lang="en-GB" sz="3000" dirty="0">
              <a:solidFill>
                <a:schemeClr val="accent4"/>
              </a:solidFill>
              <a:latin typeface="+mn-lt"/>
            </a:endParaRPr>
          </a:p>
        </p:txBody>
      </p:sp>
      <p:sp>
        <p:nvSpPr>
          <p:cNvPr id="6" name="5 CuadroTexto"/>
          <p:cNvSpPr txBox="1"/>
          <p:nvPr/>
        </p:nvSpPr>
        <p:spPr>
          <a:xfrm>
            <a:off x="796290" y="6787124"/>
            <a:ext cx="13534916" cy="5170646"/>
          </a:xfrm>
          <a:prstGeom prst="rect">
            <a:avLst/>
          </a:prstGeom>
          <a:noFill/>
        </p:spPr>
        <p:txBody>
          <a:bodyPr wrap="square" rtlCol="0">
            <a:spAutoFit/>
          </a:bodyPr>
          <a:lstStyle/>
          <a:p>
            <a:pPr algn="just">
              <a:spcBef>
                <a:spcPct val="20000"/>
              </a:spcBef>
              <a:buClr>
                <a:schemeClr val="accent1"/>
              </a:buClr>
              <a:buSzPct val="65000"/>
            </a:pPr>
            <a:r>
              <a:rPr lang="en-GB" sz="3000" dirty="0">
                <a:solidFill>
                  <a:schemeClr val="accent4"/>
                </a:solidFill>
                <a:latin typeface="+mn-lt"/>
              </a:rPr>
              <a:t>Accurate control of power converters is a vital activity in large physics projects. Several different control scenarios may coexist, including </a:t>
            </a:r>
            <a:r>
              <a:rPr lang="en-GB" sz="3000" dirty="0" smtClean="0">
                <a:solidFill>
                  <a:schemeClr val="accent4"/>
                </a:solidFill>
                <a:latin typeface="+mn-lt"/>
              </a:rPr>
              <a:t>different </a:t>
            </a:r>
            <a:r>
              <a:rPr lang="en-GB" sz="3000" dirty="0">
                <a:solidFill>
                  <a:schemeClr val="accent4"/>
                </a:solidFill>
                <a:latin typeface="+mn-lt"/>
              </a:rPr>
              <a:t>requirements in the regulation of a circuit's voltage, current, or field strength within a magnet. Depending on the type of needs, a circuit's reference value may be changed asynchronously or synchronously with other circuits. Synchronous changes may be on demand or under the control of a cyclic timing system. In other cases, the reference may be calculated in real-time by an outer regulation loop of some other quantity, such as the tune of the beam in a synchrotron. The power stage may be unipolar or bipolar in voltage and current. All these different cases are supported by the </a:t>
            </a:r>
            <a:r>
              <a:rPr lang="en-GB" sz="3000" dirty="0" smtClean="0">
                <a:solidFill>
                  <a:schemeClr val="accent4"/>
                </a:solidFill>
                <a:latin typeface="+mn-lt"/>
              </a:rPr>
              <a:t>FGC Converter </a:t>
            </a:r>
            <a:r>
              <a:rPr lang="en-GB" sz="3000" dirty="0">
                <a:solidFill>
                  <a:schemeClr val="accent4"/>
                </a:solidFill>
                <a:latin typeface="+mn-lt"/>
              </a:rPr>
              <a:t>Control </a:t>
            </a:r>
            <a:r>
              <a:rPr lang="en-GB" sz="3000" dirty="0" smtClean="0">
                <a:solidFill>
                  <a:schemeClr val="accent4"/>
                </a:solidFill>
                <a:latin typeface="+mn-lt"/>
              </a:rPr>
              <a:t>Systems at </a:t>
            </a:r>
            <a:r>
              <a:rPr lang="en-GB" sz="3000" dirty="0">
                <a:solidFill>
                  <a:schemeClr val="accent4"/>
                </a:solidFill>
                <a:latin typeface="+mn-lt"/>
              </a:rPr>
              <a:t>CERN</a:t>
            </a:r>
            <a:r>
              <a:rPr lang="en-GB" sz="3000" dirty="0" smtClean="0">
                <a:solidFill>
                  <a:schemeClr val="accent4"/>
                </a:solidFill>
                <a:latin typeface="+mn-lt"/>
              </a:rPr>
              <a:t>.</a:t>
            </a:r>
          </a:p>
        </p:txBody>
      </p:sp>
      <p:sp>
        <p:nvSpPr>
          <p:cNvPr id="95" name="6 Rectángulo"/>
          <p:cNvSpPr>
            <a:spLocks noChangeArrowheads="1"/>
          </p:cNvSpPr>
          <p:nvPr/>
        </p:nvSpPr>
        <p:spPr bwMode="auto">
          <a:xfrm>
            <a:off x="15357635" y="5758525"/>
            <a:ext cx="14277636" cy="1015663"/>
          </a:xfrm>
          <a:prstGeom prst="rect">
            <a:avLst/>
          </a:prstGeom>
          <a:noFill/>
          <a:ln w="9525">
            <a:noFill/>
            <a:miter lim="800000"/>
            <a:headEnd/>
            <a:tailEnd/>
          </a:ln>
        </p:spPr>
        <p:txBody>
          <a:bodyPr wrap="square">
            <a:spAutoFit/>
          </a:bodyPr>
          <a:lstStyle/>
          <a:p>
            <a:pPr marL="514350" indent="-514350" algn="just">
              <a:buFont typeface="+mj-lt"/>
              <a:buAutoNum type="arabicPeriod"/>
            </a:pPr>
            <a:r>
              <a:rPr lang="en-GB" sz="3000" dirty="0" smtClean="0">
                <a:solidFill>
                  <a:schemeClr val="accent4"/>
                </a:solidFill>
                <a:latin typeface="+mn-lt"/>
                <a:ea typeface="Arial" charset="0"/>
                <a:cs typeface="Arial" charset="0"/>
              </a:rPr>
              <a:t>More efficient use of the space allocated to the definition of the different types of systems.</a:t>
            </a:r>
          </a:p>
        </p:txBody>
      </p:sp>
      <p:sp>
        <p:nvSpPr>
          <p:cNvPr id="28" name="27 CuadroTexto"/>
          <p:cNvSpPr txBox="1"/>
          <p:nvPr/>
        </p:nvSpPr>
        <p:spPr>
          <a:xfrm>
            <a:off x="21689343" y="39828231"/>
            <a:ext cx="8198432" cy="2062103"/>
          </a:xfrm>
          <a:prstGeom prst="rect">
            <a:avLst/>
          </a:prstGeom>
          <a:noFill/>
        </p:spPr>
        <p:txBody>
          <a:bodyPr wrap="square" rtlCol="0">
            <a:spAutoFit/>
          </a:bodyPr>
          <a:lstStyle/>
          <a:p>
            <a:pPr marL="0" lvl="1"/>
            <a:r>
              <a:rPr lang="en-GB" altLang="ja-JP" sz="3200" dirty="0" smtClean="0">
                <a:solidFill>
                  <a:schemeClr val="tx2"/>
                </a:solidFill>
                <a:latin typeface="+mn-lt"/>
                <a:ea typeface="MS PGothic" pitchFamily="34" charset="-128"/>
              </a:rPr>
              <a:t>*This work has been funded by CERN and CIEMAT</a:t>
            </a:r>
          </a:p>
          <a:p>
            <a:pPr marL="0" lvl="1"/>
            <a:endParaRPr lang="en-GB" altLang="ja-JP" sz="3200" dirty="0" smtClean="0">
              <a:solidFill>
                <a:schemeClr val="tx2"/>
              </a:solidFill>
              <a:latin typeface="+mn-lt"/>
              <a:ea typeface="MS PGothic" pitchFamily="34" charset="-128"/>
            </a:endParaRPr>
          </a:p>
          <a:p>
            <a:pPr marL="0" lvl="1"/>
            <a:r>
              <a:rPr lang="en-GB" altLang="ja-JP" sz="3200" baseline="30000" dirty="0" smtClean="0">
                <a:solidFill>
                  <a:schemeClr val="tx2"/>
                </a:solidFill>
                <a:latin typeface="+mn-lt"/>
                <a:ea typeface="MS PGothic" pitchFamily="34" charset="-128"/>
              </a:rPr>
              <a:t>† </a:t>
            </a:r>
            <a:r>
              <a:rPr lang="en-GB" altLang="ja-JP" sz="3200" dirty="0" err="1" smtClean="0">
                <a:solidFill>
                  <a:schemeClr val="tx2"/>
                </a:solidFill>
                <a:latin typeface="+mn-lt"/>
                <a:ea typeface="MS PGothic" pitchFamily="34" charset="-128"/>
              </a:rPr>
              <a:t>victorjgf@gmail.com</a:t>
            </a:r>
            <a:endParaRPr lang="en-GB" dirty="0">
              <a:latin typeface="+mn-lt"/>
            </a:endParaRPr>
          </a:p>
        </p:txBody>
      </p:sp>
      <p:sp>
        <p:nvSpPr>
          <p:cNvPr id="30" name="29 CuadroTexto"/>
          <p:cNvSpPr txBox="1"/>
          <p:nvPr/>
        </p:nvSpPr>
        <p:spPr>
          <a:xfrm>
            <a:off x="15357118" y="26503896"/>
            <a:ext cx="14277636" cy="3785652"/>
          </a:xfrm>
          <a:prstGeom prst="rect">
            <a:avLst/>
          </a:prstGeom>
          <a:noFill/>
        </p:spPr>
        <p:txBody>
          <a:bodyPr wrap="square" rtlCol="0">
            <a:spAutoFit/>
          </a:bodyPr>
          <a:lstStyle/>
          <a:p>
            <a:pPr marL="514350" indent="-514350" algn="just">
              <a:buFont typeface="+mj-lt"/>
              <a:buAutoNum type="arabicPeriod" startAt="3"/>
            </a:pPr>
            <a:r>
              <a:rPr lang="en-GB" sz="3000" dirty="0" smtClean="0">
                <a:solidFill>
                  <a:schemeClr val="accent4"/>
                </a:solidFill>
                <a:latin typeface="+mn-lt"/>
                <a:ea typeface="Arial Hebrew" charset="0"/>
                <a:cs typeface="Arial Hebrew" charset="0"/>
              </a:rPr>
              <a:t>Abstraction in the code of the different platforms through integration </a:t>
            </a:r>
            <a:r>
              <a:rPr lang="en-GB" sz="3000" dirty="0">
                <a:solidFill>
                  <a:schemeClr val="accent4"/>
                </a:solidFill>
                <a:latin typeface="+mn-lt"/>
                <a:ea typeface="Arial Hebrew" charset="0"/>
                <a:cs typeface="Arial Hebrew" charset="0"/>
              </a:rPr>
              <a:t>of the DB library into the FGC2 and the FGC3 codebase </a:t>
            </a:r>
            <a:r>
              <a:rPr lang="en-GB" sz="3000" dirty="0" smtClean="0">
                <a:solidFill>
                  <a:schemeClr val="accent4"/>
                </a:solidFill>
                <a:latin typeface="+mn-lt"/>
                <a:ea typeface="Arial Hebrew" charset="0"/>
                <a:cs typeface="Arial Hebrew" charset="0"/>
              </a:rPr>
              <a:t>for the access to the definition of the different types of system improving </a:t>
            </a:r>
            <a:r>
              <a:rPr lang="en-GB" sz="3000" dirty="0">
                <a:solidFill>
                  <a:schemeClr val="accent4"/>
                </a:solidFill>
                <a:latin typeface="+mn-lt"/>
                <a:ea typeface="Arial Hebrew" charset="0"/>
                <a:cs typeface="Arial Hebrew" charset="0"/>
              </a:rPr>
              <a:t>its management and handling.</a:t>
            </a:r>
            <a:endParaRPr lang="en-GB" sz="3000" dirty="0" smtClean="0">
              <a:solidFill>
                <a:schemeClr val="accent4"/>
              </a:solidFill>
              <a:latin typeface="+mn-lt"/>
              <a:ea typeface="Arial Hebrew" charset="0"/>
              <a:cs typeface="Arial Hebrew" charset="0"/>
            </a:endParaRPr>
          </a:p>
          <a:p>
            <a:pPr marL="514350" indent="-514350" algn="just">
              <a:buFont typeface="+mj-lt"/>
              <a:buAutoNum type="arabicPeriod" startAt="3"/>
            </a:pPr>
            <a:r>
              <a:rPr lang="en-GB" sz="3000" dirty="0">
                <a:solidFill>
                  <a:schemeClr val="accent4"/>
                </a:solidFill>
                <a:latin typeface="+mn-lt"/>
                <a:ea typeface="Arial Hebrew" charset="0"/>
                <a:cs typeface="Arial Hebrew" charset="0"/>
              </a:rPr>
              <a:t>Analysis of the use of resources </a:t>
            </a:r>
            <a:r>
              <a:rPr lang="en-GB" sz="3000" dirty="0" smtClean="0">
                <a:solidFill>
                  <a:schemeClr val="accent4"/>
                </a:solidFill>
                <a:latin typeface="+mn-lt"/>
                <a:ea typeface="Arial Hebrew" charset="0"/>
                <a:cs typeface="Arial Hebrew" charset="0"/>
              </a:rPr>
              <a:t>resulting in the filtering of ~3400 entries from the </a:t>
            </a:r>
            <a:r>
              <a:rPr lang="en-GB" sz="3000" dirty="0">
                <a:solidFill>
                  <a:schemeClr val="accent4"/>
                </a:solidFill>
                <a:latin typeface="+mn-lt"/>
                <a:ea typeface="Arial Hebrew" charset="0"/>
                <a:cs typeface="Arial Hebrew" charset="0"/>
              </a:rPr>
              <a:t>DB </a:t>
            </a:r>
            <a:r>
              <a:rPr lang="en-GB" sz="3000" dirty="0" smtClean="0">
                <a:solidFill>
                  <a:schemeClr val="accent4"/>
                </a:solidFill>
                <a:latin typeface="+mn-lt"/>
                <a:ea typeface="Arial Hebrew" charset="0"/>
                <a:cs typeface="Arial Hebrew" charset="0"/>
              </a:rPr>
              <a:t>of relations </a:t>
            </a:r>
            <a:r>
              <a:rPr lang="en-GB" sz="3000" dirty="0">
                <a:solidFill>
                  <a:schemeClr val="accent4"/>
                </a:solidFill>
                <a:latin typeface="+mn-lt"/>
                <a:ea typeface="Arial Hebrew" charset="0"/>
                <a:cs typeface="Arial Hebrew" charset="0"/>
              </a:rPr>
              <a:t>of non-necessary </a:t>
            </a:r>
            <a:r>
              <a:rPr lang="en-GB" sz="3000" dirty="0" smtClean="0">
                <a:solidFill>
                  <a:schemeClr val="accent4"/>
                </a:solidFill>
                <a:latin typeface="+mn-lt"/>
                <a:ea typeface="Arial Hebrew" charset="0"/>
                <a:cs typeface="Arial Hebrew" charset="0"/>
              </a:rPr>
              <a:t>components releasing ~17Kb.</a:t>
            </a:r>
          </a:p>
          <a:p>
            <a:pPr marL="514350" indent="-514350" algn="just">
              <a:buFont typeface="+mj-lt"/>
              <a:buAutoNum type="arabicPeriod" startAt="3"/>
            </a:pPr>
            <a:r>
              <a:rPr lang="en-GB" sz="3000" dirty="0" smtClean="0">
                <a:solidFill>
                  <a:schemeClr val="accent4"/>
                </a:solidFill>
                <a:latin typeface="+mn-lt"/>
                <a:ea typeface="Arial Hebrew" charset="0"/>
                <a:cs typeface="Arial Hebrew" charset="0"/>
              </a:rPr>
              <a:t>Comparison of </a:t>
            </a:r>
            <a:r>
              <a:rPr lang="en-GB" sz="3000" dirty="0">
                <a:solidFill>
                  <a:schemeClr val="accent4"/>
                </a:solidFill>
                <a:latin typeface="+mn-lt"/>
                <a:ea typeface="Arial Hebrew" charset="0"/>
                <a:cs typeface="Arial Hebrew" charset="0"/>
              </a:rPr>
              <a:t>configuration </a:t>
            </a:r>
            <a:r>
              <a:rPr lang="en-GB" sz="3000" dirty="0" smtClean="0">
                <a:solidFill>
                  <a:schemeClr val="accent4"/>
                </a:solidFill>
                <a:latin typeface="+mn-lt"/>
                <a:ea typeface="Arial Hebrew" charset="0"/>
                <a:cs typeface="Arial Hebrew" charset="0"/>
              </a:rPr>
              <a:t>device‘s values against the the corresponding </a:t>
            </a:r>
            <a:r>
              <a:rPr lang="en-GB" sz="3000" dirty="0">
                <a:solidFill>
                  <a:schemeClr val="accent4"/>
                </a:solidFill>
                <a:latin typeface="+mn-lt"/>
                <a:ea typeface="Arial Hebrew" charset="0"/>
                <a:cs typeface="Arial Hebrew" charset="0"/>
              </a:rPr>
              <a:t>v</a:t>
            </a:r>
            <a:r>
              <a:rPr lang="en-GB" sz="3000" dirty="0" smtClean="0">
                <a:solidFill>
                  <a:schemeClr val="accent4"/>
                </a:solidFill>
                <a:latin typeface="+mn-lt"/>
                <a:ea typeface="Arial Hebrew" charset="0"/>
                <a:cs typeface="Arial Hebrew" charset="0"/>
              </a:rPr>
              <a:t>alues stored </a:t>
            </a:r>
            <a:r>
              <a:rPr lang="en-GB" sz="3000" dirty="0">
                <a:solidFill>
                  <a:schemeClr val="accent4"/>
                </a:solidFill>
                <a:latin typeface="+mn-lt"/>
                <a:ea typeface="Arial Hebrew" charset="0"/>
                <a:cs typeface="Arial Hebrew" charset="0"/>
              </a:rPr>
              <a:t>in the </a:t>
            </a:r>
            <a:r>
              <a:rPr lang="en-GB" sz="3000" dirty="0" smtClean="0">
                <a:solidFill>
                  <a:schemeClr val="accent4"/>
                </a:solidFill>
                <a:latin typeface="+mn-lt"/>
                <a:ea typeface="Arial Hebrew" charset="0"/>
                <a:cs typeface="Arial Hebrew" charset="0"/>
              </a:rPr>
              <a:t>DB </a:t>
            </a:r>
            <a:r>
              <a:rPr lang="en-GB" sz="3000" dirty="0">
                <a:solidFill>
                  <a:schemeClr val="accent4"/>
                </a:solidFill>
                <a:latin typeface="+mn-lt"/>
                <a:ea typeface="Arial Hebrew" charset="0"/>
                <a:cs typeface="Arial Hebrew" charset="0"/>
              </a:rPr>
              <a:t>for </a:t>
            </a:r>
            <a:r>
              <a:rPr lang="en-GB" sz="3000" dirty="0" smtClean="0">
                <a:solidFill>
                  <a:schemeClr val="accent4"/>
                </a:solidFill>
                <a:latin typeface="+mn-lt"/>
                <a:ea typeface="Arial Hebrew" charset="0"/>
                <a:cs typeface="Arial Hebrew" charset="0"/>
              </a:rPr>
              <a:t>the properties of the device.</a:t>
            </a:r>
          </a:p>
          <a:p>
            <a:pPr marL="514350" indent="-514350" algn="just">
              <a:buFont typeface="+mj-lt"/>
              <a:buAutoNum type="arabicPeriod" startAt="3"/>
            </a:pPr>
            <a:r>
              <a:rPr lang="en-GB" sz="3000" dirty="0">
                <a:solidFill>
                  <a:schemeClr val="accent4"/>
                </a:solidFill>
                <a:latin typeface="+mn-lt"/>
              </a:rPr>
              <a:t>New consistency checks added in the FGC </a:t>
            </a:r>
            <a:r>
              <a:rPr lang="en-GB" sz="3000" dirty="0" smtClean="0">
                <a:solidFill>
                  <a:schemeClr val="accent4"/>
                </a:solidFill>
                <a:latin typeface="+mn-lt"/>
              </a:rPr>
              <a:t>definitions parser.</a:t>
            </a:r>
            <a:endParaRPr lang="en-GB" sz="3000" dirty="0">
              <a:solidFill>
                <a:schemeClr val="accent4"/>
              </a:solidFill>
              <a:latin typeface="+mn-lt"/>
              <a:ea typeface="Arial Hebrew" charset="0"/>
              <a:cs typeface="Arial Hebrew" charset="0"/>
            </a:endParaRPr>
          </a:p>
        </p:txBody>
      </p:sp>
      <p:sp>
        <p:nvSpPr>
          <p:cNvPr id="45" name="Rectangle 5"/>
          <p:cNvSpPr>
            <a:spLocks noChangeArrowheads="1"/>
          </p:cNvSpPr>
          <p:nvPr/>
        </p:nvSpPr>
        <p:spPr bwMode="auto">
          <a:xfrm>
            <a:off x="1269099" y="2906851"/>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n-GB" sz="3600" b="1" dirty="0" smtClean="0">
                <a:solidFill>
                  <a:schemeClr val="bg2"/>
                </a:solidFill>
                <a:latin typeface="Arial" pitchFamily="34" charset="0"/>
              </a:rPr>
              <a:t>Victor J Garcia Fernandez</a:t>
            </a:r>
            <a:r>
              <a:rPr lang="en-GB" sz="3600" baseline="30000" dirty="0" smtClean="0">
                <a:solidFill>
                  <a:schemeClr val="bg2"/>
                </a:solidFill>
                <a:latin typeface="Arial" pitchFamily="34" charset="0"/>
              </a:rPr>
              <a:t>†12</a:t>
            </a:r>
            <a:r>
              <a:rPr lang="en-GB" sz="3600" b="1" dirty="0" smtClean="0">
                <a:solidFill>
                  <a:schemeClr val="bg2"/>
                </a:solidFill>
                <a:latin typeface="Arial" pitchFamily="34" charset="0"/>
              </a:rPr>
              <a:t>, Raul Murillo Garcia</a:t>
            </a:r>
            <a:r>
              <a:rPr lang="en-GB" sz="3600" baseline="30000" dirty="0" smtClean="0">
                <a:solidFill>
                  <a:schemeClr val="bg2"/>
                </a:solidFill>
                <a:latin typeface="Arial" pitchFamily="34" charset="0"/>
              </a:rPr>
              <a:t>1</a:t>
            </a:r>
            <a:r>
              <a:rPr lang="en-GB" sz="3600" b="1" dirty="0" smtClean="0">
                <a:solidFill>
                  <a:schemeClr val="bg2"/>
                </a:solidFill>
                <a:latin typeface="Arial" pitchFamily="34" charset="0"/>
              </a:rPr>
              <a:t> </a:t>
            </a: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Narrow" charset="0"/>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pic>
        <p:nvPicPr>
          <p:cNvPr id="17" name="Imagen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4452" y="12036223"/>
            <a:ext cx="10878591" cy="5610400"/>
          </a:xfrm>
          <a:prstGeom prst="rect">
            <a:avLst/>
          </a:prstGeom>
        </p:spPr>
      </p:pic>
      <p:sp>
        <p:nvSpPr>
          <p:cNvPr id="18" name="Elipse 17"/>
          <p:cNvSpPr/>
          <p:nvPr/>
        </p:nvSpPr>
        <p:spPr bwMode="auto">
          <a:xfrm>
            <a:off x="3816350" y="15302133"/>
            <a:ext cx="2792945" cy="158429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_tradnl" sz="2400" b="0" i="0" u="none" strike="noStrike" cap="none" normalizeH="0" baseline="0">
              <a:ln>
                <a:noFill/>
              </a:ln>
              <a:solidFill>
                <a:schemeClr val="tx1"/>
              </a:solidFill>
              <a:effectLst/>
              <a:latin typeface="+mn-lt"/>
            </a:endParaRPr>
          </a:p>
        </p:txBody>
      </p:sp>
      <p:pic>
        <p:nvPicPr>
          <p:cNvPr id="19" name="Imagen 18"/>
          <p:cNvPicPr>
            <a:picLocks noChangeAspect="1"/>
          </p:cNvPicPr>
          <p:nvPr/>
        </p:nvPicPr>
        <p:blipFill rotWithShape="1">
          <a:blip r:embed="rId6">
            <a:extLst>
              <a:ext uri="{28A0092B-C50C-407E-A947-70E740481C1C}">
                <a14:useLocalDpi xmlns:a14="http://schemas.microsoft.com/office/drawing/2010/main" val="0"/>
              </a:ext>
            </a:extLst>
          </a:blip>
          <a:srcRect l="5081" t="4169" r="4744"/>
          <a:stretch/>
        </p:blipFill>
        <p:spPr>
          <a:xfrm>
            <a:off x="3213376" y="28968655"/>
            <a:ext cx="9204686" cy="6185702"/>
          </a:xfrm>
          <a:prstGeom prst="rect">
            <a:avLst/>
          </a:prstGeom>
        </p:spPr>
      </p:pic>
      <p:pic>
        <p:nvPicPr>
          <p:cNvPr id="20" name="Imagen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1162" y="23245553"/>
            <a:ext cx="13845388" cy="2443303"/>
          </a:xfrm>
          <a:prstGeom prst="rect">
            <a:avLst/>
          </a:prstGeom>
        </p:spPr>
      </p:pic>
      <p:pic>
        <p:nvPicPr>
          <p:cNvPr id="21" name="Imagen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689342" y="7169264"/>
            <a:ext cx="7869346" cy="3743962"/>
          </a:xfrm>
          <a:prstGeom prst="rect">
            <a:avLst/>
          </a:prstGeom>
        </p:spPr>
      </p:pic>
      <p:pic>
        <p:nvPicPr>
          <p:cNvPr id="22" name="Imagen 2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4097" y="7174177"/>
            <a:ext cx="6305856" cy="3739049"/>
          </a:xfrm>
          <a:prstGeom prst="rect">
            <a:avLst/>
          </a:prstGeom>
          <a:noFill/>
          <a:ln>
            <a:noFill/>
          </a:ln>
        </p:spPr>
      </p:pic>
      <p:pic>
        <p:nvPicPr>
          <p:cNvPr id="32" name="Imagen 3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386482" y="19877314"/>
            <a:ext cx="5271925" cy="6137593"/>
          </a:xfrm>
          <a:prstGeom prst="rect">
            <a:avLst/>
          </a:prstGeom>
        </p:spPr>
      </p:pic>
      <p:pic>
        <p:nvPicPr>
          <p:cNvPr id="33" name="Imagen 3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805362" y="19877314"/>
            <a:ext cx="8782535" cy="6124166"/>
          </a:xfrm>
          <a:prstGeom prst="rect">
            <a:avLst/>
          </a:prstGeom>
        </p:spPr>
      </p:pic>
      <p:pic>
        <p:nvPicPr>
          <p:cNvPr id="61" name="Imagen 6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402310" y="12044147"/>
            <a:ext cx="10187252" cy="6317678"/>
          </a:xfrm>
          <a:prstGeom prst="rect">
            <a:avLst/>
          </a:prstGeom>
        </p:spPr>
      </p:pic>
      <p:sp>
        <p:nvSpPr>
          <p:cNvPr id="36" name="CuadroTexto 35"/>
          <p:cNvSpPr txBox="1"/>
          <p:nvPr/>
        </p:nvSpPr>
        <p:spPr>
          <a:xfrm>
            <a:off x="15357635" y="11260782"/>
            <a:ext cx="14139451" cy="923330"/>
          </a:xfrm>
          <a:prstGeom prst="rect">
            <a:avLst/>
          </a:prstGeom>
          <a:noFill/>
        </p:spPr>
        <p:txBody>
          <a:bodyPr wrap="square" rtlCol="0">
            <a:spAutoFit/>
          </a:bodyPr>
          <a:lstStyle/>
          <a:p>
            <a:pPr algn="ctr"/>
            <a:r>
              <a:rPr lang="en-GB" sz="3000" dirty="0">
                <a:solidFill>
                  <a:schemeClr val="accent4"/>
                </a:solidFill>
                <a:latin typeface="+mn-lt"/>
              </a:rPr>
              <a:t>Structure reduced from 194Kb per comp to ~150Kb per comp (33% of saving).</a:t>
            </a:r>
            <a:endParaRPr lang="en-GB" sz="3000" dirty="0">
              <a:solidFill>
                <a:schemeClr val="accent4"/>
              </a:solidFill>
              <a:latin typeface="+mn-lt"/>
              <a:ea typeface="Arial" charset="0"/>
              <a:cs typeface="Arial" charset="0"/>
            </a:endParaRPr>
          </a:p>
          <a:p>
            <a:endParaRPr lang="es-ES_tradnl"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14714</TotalTime>
  <Words>648</Words>
  <Application>Microsoft Macintosh PowerPoint</Application>
  <PresentationFormat>Personalizado</PresentationFormat>
  <Paragraphs>39</Paragraphs>
  <Slides>1</Slides>
  <Notes>1</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1</vt:i4>
      </vt:variant>
    </vt:vector>
  </HeadingPairs>
  <TitlesOfParts>
    <vt:vector size="10" baseType="lpstr">
      <vt:lpstr>Arial Black</vt:lpstr>
      <vt:lpstr>Arial Hebrew</vt:lpstr>
      <vt:lpstr>Arial Narrow</vt:lpstr>
      <vt:lpstr>MS PGothic</vt:lpstr>
      <vt:lpstr>ＭＳ Ｐゴシック</vt:lpstr>
      <vt:lpstr>Arial</vt:lpstr>
      <vt:lpstr>Custom Design</vt:lpstr>
      <vt:lpstr>1_Custom Design</vt:lpstr>
      <vt:lpstr>2_Custom Design</vt:lpstr>
      <vt:lpstr>Presentación de PowerPoint</vt:lpstr>
    </vt:vector>
  </TitlesOfParts>
  <Company>www.PosterPresentations.com</Company>
  <LinksUpToDate>false</LinksUpToDate>
  <SharedDoc>false</SharedDoc>
  <HyperlinkBase>http://www.posterpresentations.com</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Usuario de Microsoft Office</cp:lastModifiedBy>
  <cp:revision>560</cp:revision>
  <cp:lastPrinted>2017-01-20T11:53:05Z</cp:lastPrinted>
  <dcterms:created xsi:type="dcterms:W3CDTF">2009-11-10T07:29:27Z</dcterms:created>
  <dcterms:modified xsi:type="dcterms:W3CDTF">2018-02-13T08:51:33Z</dcterms:modified>
  <cp:category>Powerpoint poster templates</cp:category>
</cp:coreProperties>
</file>