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  <p:sldMasterId id="2147483650" r:id="rId2"/>
    <p:sldMasterId id="2147483651" r:id="rId3"/>
  </p:sldMasterIdLst>
  <p:notesMasterIdLst>
    <p:notesMasterId r:id="rId5"/>
  </p:notesMasterIdLst>
  <p:handoutMasterIdLst>
    <p:handoutMasterId r:id="rId6"/>
  </p:handoutMasterIdLst>
  <p:sldIdLst>
    <p:sldId id="256" r:id="rId4"/>
  </p:sldIdLst>
  <p:sldSz cx="30275213" cy="42803763"/>
  <p:notesSz cx="29818013" cy="423465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453">
          <p15:clr>
            <a:srgbClr val="A4A3A4"/>
          </p15:clr>
        </p15:guide>
        <p15:guide id="2" orient="horz" pos="24328">
          <p15:clr>
            <a:srgbClr val="A4A3A4"/>
          </p15:clr>
        </p15:guide>
        <p15:guide id="4" pos="5663">
          <p15:clr>
            <a:srgbClr val="A4A3A4"/>
          </p15:clr>
        </p15:guide>
        <p15:guide id="5" pos="6027">
          <p15:clr>
            <a:srgbClr val="A4A3A4"/>
          </p15:clr>
        </p15:guide>
        <p15:guide id="6" pos="20354">
          <p15:clr>
            <a:srgbClr val="A4A3A4"/>
          </p15:clr>
        </p15:guide>
        <p15:guide id="7" pos="13008">
          <p15:clr>
            <a:srgbClr val="A4A3A4"/>
          </p15:clr>
        </p15:guide>
        <p15:guide id="8" pos="133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55546" userDrawn="1">
          <p15:clr>
            <a:srgbClr val="A4A3A4"/>
          </p15:clr>
        </p15:guide>
        <p15:guide id="2" pos="40707" userDrawn="1">
          <p15:clr>
            <a:srgbClr val="A4A3A4"/>
          </p15:clr>
        </p15:guide>
        <p15:guide id="3" orient="horz" pos="13338" userDrawn="1">
          <p15:clr>
            <a:srgbClr val="A4A3A4"/>
          </p15:clr>
        </p15:guide>
        <p15:guide id="4" pos="939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van Podadera" initials="IPA" lastIdx="8" clrIdx="0">
    <p:extLst/>
  </p:cmAuthor>
  <p:cmAuthor id="2" name="Ivan" initials="I" lastIdx="4" clrIdx="1"/>
  <p:cmAuthor id="3" name="acel4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529E"/>
    <a:srgbClr val="EBC447"/>
    <a:srgbClr val="9999FF"/>
    <a:srgbClr val="EBB047"/>
    <a:srgbClr val="FFCCFF"/>
    <a:srgbClr val="FF99FF"/>
    <a:srgbClr val="FF66FF"/>
    <a:srgbClr val="6699FF"/>
    <a:srgbClr val="E79F1D"/>
    <a:srgbClr val="D331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711" autoAdjust="0"/>
    <p:restoredTop sz="94772" autoAdjust="0"/>
  </p:normalViewPr>
  <p:slideViewPr>
    <p:cSldViewPr snapToGrid="0" snapToObjects="1">
      <p:cViewPr>
        <p:scale>
          <a:sx n="20" d="100"/>
          <a:sy n="20" d="100"/>
        </p:scale>
        <p:origin x="2294" y="10"/>
      </p:cViewPr>
      <p:guideLst>
        <p:guide orient="horz" pos="5453"/>
        <p:guide orient="horz" pos="24328"/>
        <p:guide pos="5663"/>
        <p:guide pos="6027"/>
        <p:guide pos="20354"/>
        <p:guide pos="13008"/>
        <p:guide pos="133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2358" y="-78"/>
      </p:cViewPr>
      <p:guideLst>
        <p:guide orient="horz" pos="55546"/>
        <p:guide pos="40707"/>
        <p:guide orient="horz" pos="13338"/>
        <p:guide pos="939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cern.ch\dfs\Users\e\edenicol\Desktop\Test%20Saleve%2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9574214683130033E-2"/>
          <c:y val="8.2650651032398478E-2"/>
          <c:w val="0.89019685039370078"/>
          <c:h val="0.77099057845332852"/>
        </c:manualLayout>
      </c:layout>
      <c:lineChart>
        <c:grouping val="standard"/>
        <c:varyColors val="0"/>
        <c:ser>
          <c:idx val="0"/>
          <c:order val="0"/>
          <c:tx>
            <c:v>Rise time (ns)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50800">
                <a:solidFill>
                  <a:srgbClr val="0070C0"/>
                </a:solidFill>
              </a:ln>
              <a:effectLst/>
            </c:spPr>
          </c:marker>
          <c:trendline>
            <c:spPr>
              <a:ln w="50800" cap="rnd">
                <a:solidFill>
                  <a:srgbClr val="0070C0"/>
                </a:solidFill>
                <a:prstDash val="solid"/>
              </a:ln>
              <a:effectLst/>
            </c:spPr>
            <c:trendlineType val="power"/>
            <c:dispRSqr val="0"/>
            <c:dispEq val="0"/>
          </c:trendline>
          <c:cat>
            <c:strRef>
              <c:f>Sheet1!$A$38:$A$44</c:f>
              <c:strCache>
                <c:ptCount val="7"/>
                <c:pt idx="0">
                  <c:v>1.4kV</c:v>
                </c:pt>
                <c:pt idx="1">
                  <c:v>1.6kV</c:v>
                </c:pt>
                <c:pt idx="2">
                  <c:v>1.8kV</c:v>
                </c:pt>
                <c:pt idx="3">
                  <c:v>2kV</c:v>
                </c:pt>
                <c:pt idx="4">
                  <c:v>2.2kV</c:v>
                </c:pt>
                <c:pt idx="5">
                  <c:v>2.4kV</c:v>
                </c:pt>
                <c:pt idx="6">
                  <c:v>2.6kV</c:v>
                </c:pt>
              </c:strCache>
            </c:strRef>
          </c:cat>
          <c:val>
            <c:numRef>
              <c:f>Sheet1!$F$38:$F$44</c:f>
              <c:numCache>
                <c:formatCode>General</c:formatCode>
                <c:ptCount val="7"/>
                <c:pt idx="0">
                  <c:v>718</c:v>
                </c:pt>
                <c:pt idx="1">
                  <c:v>714</c:v>
                </c:pt>
                <c:pt idx="2">
                  <c:v>712</c:v>
                </c:pt>
                <c:pt idx="3">
                  <c:v>711</c:v>
                </c:pt>
                <c:pt idx="4">
                  <c:v>709</c:v>
                </c:pt>
                <c:pt idx="5">
                  <c:v>707</c:v>
                </c:pt>
                <c:pt idx="6">
                  <c:v>706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000-4385-B22E-5040781970F4}"/>
            </c:ext>
          </c:extLst>
        </c:ser>
        <c:ser>
          <c:idx val="1"/>
          <c:order val="1"/>
          <c:tx>
            <c:v>Delay time (ns)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41275">
                <a:solidFill>
                  <a:srgbClr val="C00000"/>
                </a:solidFill>
              </a:ln>
              <a:effectLst/>
            </c:spPr>
          </c:marker>
          <c:trendline>
            <c:spPr>
              <a:ln w="50800" cap="rnd">
                <a:solidFill>
                  <a:srgbClr val="C00000"/>
                </a:solidFill>
                <a:prstDash val="solid"/>
              </a:ln>
              <a:effectLst/>
            </c:spPr>
            <c:trendlineType val="power"/>
            <c:dispRSqr val="0"/>
            <c:dispEq val="0"/>
          </c:trendline>
          <c:val>
            <c:numRef>
              <c:f>Sheet1!$H$38:$H$44</c:f>
              <c:numCache>
                <c:formatCode>General</c:formatCode>
                <c:ptCount val="7"/>
                <c:pt idx="0">
                  <c:v>872</c:v>
                </c:pt>
                <c:pt idx="1">
                  <c:v>842</c:v>
                </c:pt>
                <c:pt idx="2">
                  <c:v>831</c:v>
                </c:pt>
                <c:pt idx="3">
                  <c:v>815</c:v>
                </c:pt>
                <c:pt idx="4">
                  <c:v>808</c:v>
                </c:pt>
                <c:pt idx="5">
                  <c:v>800</c:v>
                </c:pt>
                <c:pt idx="6">
                  <c:v>790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000-4385-B22E-5040781970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16316768"/>
        <c:axId val="316317160"/>
        <c:extLst/>
      </c:lineChart>
      <c:catAx>
        <c:axId val="316316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6317160"/>
        <c:crosses val="autoZero"/>
        <c:auto val="1"/>
        <c:lblAlgn val="ctr"/>
        <c:lblOffset val="100"/>
        <c:noMultiLvlLbl val="0"/>
      </c:catAx>
      <c:valAx>
        <c:axId val="316317160"/>
        <c:scaling>
          <c:orientation val="minMax"/>
          <c:min val="7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6316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5511072266243542"/>
          <c:y val="6.3753992457530884E-2"/>
          <c:w val="0.28187999913297324"/>
          <c:h val="0.300947913355210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1" y="7"/>
            <a:ext cx="12921138" cy="2117330"/>
          </a:xfrm>
          <a:prstGeom prst="rect">
            <a:avLst/>
          </a:prstGeom>
        </p:spPr>
        <p:txBody>
          <a:bodyPr vert="horz" lIns="396201" tIns="198102" rIns="396201" bIns="198102" rtlCol="0"/>
          <a:lstStyle>
            <a:lvl1pPr algn="l">
              <a:defRPr sz="5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16889986" y="7"/>
            <a:ext cx="12921138" cy="2117330"/>
          </a:xfrm>
          <a:prstGeom prst="rect">
            <a:avLst/>
          </a:prstGeom>
        </p:spPr>
        <p:txBody>
          <a:bodyPr vert="horz" lIns="396201" tIns="198102" rIns="396201" bIns="198102" rtlCol="0"/>
          <a:lstStyle>
            <a:lvl1pPr algn="r">
              <a:defRPr sz="5200"/>
            </a:lvl1pPr>
          </a:lstStyle>
          <a:p>
            <a:fld id="{D5AF55A8-BD45-427F-B685-63957A455E28}" type="datetimeFigureOut">
              <a:rPr lang="es-ES" smtClean="0"/>
              <a:pPr/>
              <a:t>14/02/2018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1" y="40221893"/>
            <a:ext cx="12921138" cy="2117330"/>
          </a:xfrm>
          <a:prstGeom prst="rect">
            <a:avLst/>
          </a:prstGeom>
        </p:spPr>
        <p:txBody>
          <a:bodyPr vert="horz" lIns="396201" tIns="198102" rIns="396201" bIns="198102" rtlCol="0" anchor="b"/>
          <a:lstStyle>
            <a:lvl1pPr algn="l">
              <a:defRPr sz="5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16889986" y="40221893"/>
            <a:ext cx="12921138" cy="2117330"/>
          </a:xfrm>
          <a:prstGeom prst="rect">
            <a:avLst/>
          </a:prstGeom>
        </p:spPr>
        <p:txBody>
          <a:bodyPr vert="horz" lIns="396201" tIns="198102" rIns="396201" bIns="198102" rtlCol="0" anchor="b"/>
          <a:lstStyle>
            <a:lvl1pPr algn="r">
              <a:defRPr sz="5200"/>
            </a:lvl1pPr>
          </a:lstStyle>
          <a:p>
            <a:fld id="{1EF52225-3A9F-43BD-BE5B-C7F9D6101F3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16503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1" y="7"/>
            <a:ext cx="12921138" cy="2117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96201" tIns="198102" rIns="396201" bIns="198102" numCol="1" anchor="t" anchorCtr="0" compatLnSpc="1">
            <a:prstTxWarp prst="textNoShape">
              <a:avLst/>
            </a:prstTxWarp>
          </a:bodyPr>
          <a:lstStyle>
            <a:lvl1pPr>
              <a:defRPr sz="5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6889986" y="7"/>
            <a:ext cx="12921138" cy="2117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96201" tIns="198102" rIns="396201" bIns="198102" numCol="1" anchor="t" anchorCtr="0" compatLnSpc="1">
            <a:prstTxWarp prst="textNoShape">
              <a:avLst/>
            </a:prstTxWarp>
          </a:bodyPr>
          <a:lstStyle>
            <a:lvl1pPr algn="r">
              <a:defRPr sz="5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91638" y="3171825"/>
            <a:ext cx="11234737" cy="15884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0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981804" y="20114617"/>
            <a:ext cx="23854410" cy="19055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96201" tIns="198102" rIns="396201" bIns="1981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1" y="40221893"/>
            <a:ext cx="12921138" cy="2117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96201" tIns="198102" rIns="396201" bIns="198102" numCol="1" anchor="b" anchorCtr="0" compatLnSpc="1">
            <a:prstTxWarp prst="textNoShape">
              <a:avLst/>
            </a:prstTxWarp>
          </a:bodyPr>
          <a:lstStyle>
            <a:lvl1pPr>
              <a:defRPr sz="5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6889986" y="40221893"/>
            <a:ext cx="12921138" cy="2117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96201" tIns="198102" rIns="396201" bIns="198102" numCol="1" anchor="b" anchorCtr="0" compatLnSpc="1">
            <a:prstTxWarp prst="textNoShape">
              <a:avLst/>
            </a:prstTxWarp>
          </a:bodyPr>
          <a:lstStyle>
            <a:lvl1pPr algn="r">
              <a:defRPr sz="52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534DC9A4-5D97-477D-B3CE-485636319B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6587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753110-1861-4ED8-8B99-577EC37E317C}" type="slidenum">
              <a:rPr lang="en-US" smtClean="0">
                <a:latin typeface="Arial" pitchFamily="34" charset="0"/>
                <a:ea typeface="ＭＳ Ｐゴシック" pitchFamily="34" charset="-128"/>
              </a:rPr>
              <a:pPr/>
              <a:t>1</a:t>
            </a:fld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3932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946" y="13297726"/>
            <a:ext cx="25733329" cy="91734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883" y="24254899"/>
            <a:ext cx="21191448" cy="10940186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351618" y="1655375"/>
            <a:ext cx="7229364" cy="4021216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2191" y="1655375"/>
            <a:ext cx="21561260" cy="402121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946" y="13297726"/>
            <a:ext cx="25733329" cy="91734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883" y="24254899"/>
            <a:ext cx="21191448" cy="10940186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097" y="27505245"/>
            <a:ext cx="25734665" cy="850148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097" y="18141158"/>
            <a:ext cx="25734665" cy="936409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6170" y="6247763"/>
            <a:ext cx="3375038" cy="356254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49374" y="6247763"/>
            <a:ext cx="3376374" cy="356254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63" y="1713887"/>
            <a:ext cx="27247291" cy="713490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961" y="9581157"/>
            <a:ext cx="13375992" cy="39940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961" y="13575194"/>
            <a:ext cx="13375992" cy="246607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921" y="9581157"/>
            <a:ext cx="13381332" cy="39940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921" y="13575194"/>
            <a:ext cx="13381332" cy="246607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61" y="1704450"/>
            <a:ext cx="9959566" cy="725193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664" y="1704451"/>
            <a:ext cx="16924588" cy="3653146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961" y="8956383"/>
            <a:ext cx="9959566" cy="29279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356" y="29962828"/>
            <a:ext cx="18164861" cy="35372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356" y="3824161"/>
            <a:ext cx="18164861" cy="256818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356" y="33500076"/>
            <a:ext cx="18164861" cy="50227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347613" y="1655375"/>
            <a:ext cx="7233369" cy="402178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6170" y="1655375"/>
            <a:ext cx="21573276" cy="402178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946" y="13297726"/>
            <a:ext cx="25733329" cy="91734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883" y="24254899"/>
            <a:ext cx="21191448" cy="10940186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097" y="27505245"/>
            <a:ext cx="25734665" cy="850148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097" y="18141158"/>
            <a:ext cx="25734665" cy="936409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7954" y="6247763"/>
            <a:ext cx="14486764" cy="356254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092882" y="6247763"/>
            <a:ext cx="14488098" cy="356254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63" y="1713887"/>
            <a:ext cx="27247291" cy="713490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961" y="9581157"/>
            <a:ext cx="13375992" cy="39940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961" y="13575194"/>
            <a:ext cx="13375992" cy="246607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921" y="9581157"/>
            <a:ext cx="13381332" cy="39940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921" y="13575194"/>
            <a:ext cx="13381332" cy="246607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097" y="27505245"/>
            <a:ext cx="25734665" cy="850148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097" y="18141158"/>
            <a:ext cx="25734665" cy="936409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61" y="1704450"/>
            <a:ext cx="9959566" cy="725193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664" y="1704451"/>
            <a:ext cx="16924588" cy="3653146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961" y="8956383"/>
            <a:ext cx="9959566" cy="29279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356" y="29962828"/>
            <a:ext cx="18164861" cy="35372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356" y="3824161"/>
            <a:ext cx="18164861" cy="256818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356" y="33500076"/>
            <a:ext cx="18164861" cy="50227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306224" y="1655375"/>
            <a:ext cx="7274756" cy="402178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7954" y="1655375"/>
            <a:ext cx="21700106" cy="402178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2194" y="6236439"/>
            <a:ext cx="4587275" cy="356311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7632" y="6236439"/>
            <a:ext cx="4588610" cy="356311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63" y="1713887"/>
            <a:ext cx="27247291" cy="713490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961" y="9581157"/>
            <a:ext cx="13375992" cy="39940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961" y="13575194"/>
            <a:ext cx="13375992" cy="246607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9921" y="9581157"/>
            <a:ext cx="13381332" cy="39940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9921" y="13575194"/>
            <a:ext cx="13381332" cy="246607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61" y="1704450"/>
            <a:ext cx="9959566" cy="725193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6664" y="1704451"/>
            <a:ext cx="16924588" cy="3653146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961" y="8956383"/>
            <a:ext cx="9959566" cy="292795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4356" y="29962828"/>
            <a:ext cx="18164861" cy="35372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4356" y="3824161"/>
            <a:ext cx="18164861" cy="256818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4356" y="33500076"/>
            <a:ext cx="18164861" cy="50227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6"/>
          <p:cNvSpPr>
            <a:spLocks noChangeArrowheads="1"/>
          </p:cNvSpPr>
          <p:nvPr/>
        </p:nvSpPr>
        <p:spPr bwMode="auto">
          <a:xfrm>
            <a:off x="0" y="0"/>
            <a:ext cx="30275213" cy="52911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7" name="Rectangle 33"/>
          <p:cNvSpPr>
            <a:spLocks noChangeArrowheads="1"/>
          </p:cNvSpPr>
          <p:nvPr/>
        </p:nvSpPr>
        <p:spPr bwMode="auto">
          <a:xfrm>
            <a:off x="644525" y="6242050"/>
            <a:ext cx="9321800" cy="356250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28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61988" y="1655763"/>
            <a:ext cx="28919487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857" tIns="37421" rIns="74857" bIns="3742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1988" y="6243638"/>
            <a:ext cx="9304337" cy="3563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74346" tIns="374346" rIns="374346" bIns="3743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30" name="Rectangle 25"/>
          <p:cNvSpPr>
            <a:spLocks noChangeArrowheads="1"/>
          </p:cNvSpPr>
          <p:nvPr/>
        </p:nvSpPr>
        <p:spPr bwMode="auto">
          <a:xfrm>
            <a:off x="0" y="0"/>
            <a:ext cx="30275213" cy="428037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1" name="Rectangle 40"/>
          <p:cNvSpPr>
            <a:spLocks noChangeArrowheads="1"/>
          </p:cNvSpPr>
          <p:nvPr/>
        </p:nvSpPr>
        <p:spPr bwMode="auto">
          <a:xfrm>
            <a:off x="20259675" y="6242050"/>
            <a:ext cx="9321800" cy="35625088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2" name="Rectangle 41"/>
          <p:cNvSpPr>
            <a:spLocks noChangeArrowheads="1"/>
          </p:cNvSpPr>
          <p:nvPr/>
        </p:nvSpPr>
        <p:spPr bwMode="auto">
          <a:xfrm>
            <a:off x="10452100" y="6242050"/>
            <a:ext cx="9320213" cy="35625088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Text Box 14"/>
          <p:cNvSpPr txBox="1">
            <a:spLocks noChangeArrowheads="1"/>
          </p:cNvSpPr>
          <p:nvPr/>
        </p:nvSpPr>
        <p:spPr bwMode="auto">
          <a:xfrm>
            <a:off x="644525" y="42244963"/>
            <a:ext cx="330835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857" tIns="37421" rIns="74857" bIns="37421">
            <a:spAutoFit/>
          </a:bodyPr>
          <a:lstStyle>
            <a:lvl1pPr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1pPr>
            <a:lvl2pPr marL="742950" indent="-28575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2pPr>
            <a:lvl3pPr marL="11430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3pPr>
            <a:lvl4pPr marL="16002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4pPr>
            <a:lvl5pPr marL="20574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5pPr>
            <a:lvl6pPr marL="25146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6pPr>
            <a:lvl7pPr marL="29718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7pPr>
            <a:lvl8pPr marL="34290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8pPr>
            <a:lvl9pPr marL="38862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9pPr>
          </a:lstStyle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800" b="1" smtClean="0">
                <a:latin typeface="Arial" pitchFamily="34" charset="0"/>
              </a:rPr>
              <a:t>Poster template by ResearchPosters.co.za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ctr" defTabSz="749300" rtl="0" eaLnBrk="0" fontAlgn="base" hangingPunct="0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+mj-lt"/>
          <a:ea typeface="ＭＳ Ｐゴシック" charset="-128"/>
          <a:cs typeface="ＭＳ Ｐゴシック" charset="-128"/>
        </a:defRPr>
      </a:lvl1pPr>
      <a:lvl2pPr algn="ctr" defTabSz="749300" rtl="0" eaLnBrk="0" fontAlgn="base" hangingPunct="0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defTabSz="749300" rtl="0" eaLnBrk="0" fontAlgn="base" hangingPunct="0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defTabSz="749300" rtl="0" eaLnBrk="0" fontAlgn="base" hangingPunct="0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defTabSz="749300" rtl="0" eaLnBrk="0" fontAlgn="base" hangingPunct="0">
        <a:spcBef>
          <a:spcPct val="0"/>
        </a:spcBef>
        <a:spcAft>
          <a:spcPct val="0"/>
        </a:spcAft>
        <a:defRPr sz="7200">
          <a:solidFill>
            <a:srgbClr val="FFFFFF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defTabSz="749300" rtl="0" fontAlgn="base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Arial Black" charset="0"/>
        </a:defRPr>
      </a:lvl6pPr>
      <a:lvl7pPr marL="914400" algn="ctr" defTabSz="749300" rtl="0" fontAlgn="base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Arial Black" charset="0"/>
        </a:defRPr>
      </a:lvl7pPr>
      <a:lvl8pPr marL="1371600" algn="ctr" defTabSz="749300" rtl="0" fontAlgn="base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Arial Black" charset="0"/>
        </a:defRPr>
      </a:lvl8pPr>
      <a:lvl9pPr marL="1828800" algn="ctr" defTabSz="749300" rtl="0" fontAlgn="base">
        <a:spcBef>
          <a:spcPct val="0"/>
        </a:spcBef>
        <a:spcAft>
          <a:spcPct val="0"/>
        </a:spcAft>
        <a:defRPr sz="7200">
          <a:solidFill>
            <a:schemeClr val="tx2"/>
          </a:solidFill>
          <a:latin typeface="Arial Black" charset="0"/>
        </a:defRPr>
      </a:lvl9pPr>
    </p:titleStyle>
    <p:bodyStyle>
      <a:lvl1pPr marL="280988" indent="-280988" algn="l" defTabSz="7493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606425" indent="-231775" algn="l" defTabSz="749300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  <a:ea typeface="ＭＳ Ｐゴシック" charset="-128"/>
          <a:cs typeface="ＭＳ Ｐゴシック"/>
        </a:defRPr>
      </a:lvl2pPr>
      <a:lvl3pPr marL="938213" indent="-188913" algn="l" defTabSz="7493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312863" indent="-187325" algn="l" defTabSz="749300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1687513" indent="-187325" algn="l" defTabSz="749300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1447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019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0591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5163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30275213" cy="54737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646113" y="6248400"/>
            <a:ext cx="6880225" cy="356250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61988" y="1655763"/>
            <a:ext cx="28919487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857" tIns="37421" rIns="74857" bIns="3742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6113" y="6264275"/>
            <a:ext cx="6880225" cy="3562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74346" tIns="374346" rIns="374346" bIns="3743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2054" name="Rectangle 8"/>
          <p:cNvSpPr>
            <a:spLocks noChangeArrowheads="1"/>
          </p:cNvSpPr>
          <p:nvPr/>
        </p:nvSpPr>
        <p:spPr bwMode="auto">
          <a:xfrm>
            <a:off x="0" y="0"/>
            <a:ext cx="30275213" cy="428037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55" name="Rectangle 9"/>
          <p:cNvSpPr>
            <a:spLocks noChangeArrowheads="1"/>
          </p:cNvSpPr>
          <p:nvPr/>
        </p:nvSpPr>
        <p:spPr bwMode="auto">
          <a:xfrm>
            <a:off x="7926388" y="6248400"/>
            <a:ext cx="14322425" cy="356250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56" name="Rectangle 11"/>
          <p:cNvSpPr>
            <a:spLocks noChangeArrowheads="1"/>
          </p:cNvSpPr>
          <p:nvPr/>
        </p:nvSpPr>
        <p:spPr bwMode="auto">
          <a:xfrm>
            <a:off x="22696488" y="6248400"/>
            <a:ext cx="6884987" cy="356250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57" name="Text Box 14"/>
          <p:cNvSpPr txBox="1">
            <a:spLocks noChangeArrowheads="1"/>
          </p:cNvSpPr>
          <p:nvPr userDrawn="1"/>
        </p:nvSpPr>
        <p:spPr bwMode="auto">
          <a:xfrm>
            <a:off x="646113" y="42260838"/>
            <a:ext cx="330835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857" tIns="37421" rIns="74857" bIns="37421">
            <a:spAutoFit/>
          </a:bodyPr>
          <a:lstStyle>
            <a:lvl1pPr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1pPr>
            <a:lvl2pPr marL="742950" indent="-28575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2pPr>
            <a:lvl3pPr marL="11430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3pPr>
            <a:lvl4pPr marL="16002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4pPr>
            <a:lvl5pPr marL="20574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5pPr>
            <a:lvl6pPr marL="25146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6pPr>
            <a:lvl7pPr marL="29718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7pPr>
            <a:lvl8pPr marL="34290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8pPr>
            <a:lvl9pPr marL="38862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9pPr>
          </a:lstStyle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800" b="1" smtClean="0">
                <a:latin typeface="Arial" pitchFamily="34" charset="0"/>
              </a:rPr>
              <a:t>Poster template by ResearchPosters.co.za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txStyles>
    <p:titleStyle>
      <a:lvl1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6pPr>
      <a:lvl7pPr marL="9144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7pPr>
      <a:lvl8pPr marL="13716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8pPr>
      <a:lvl9pPr marL="18288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9pPr>
    </p:titleStyle>
    <p:bodyStyle>
      <a:lvl1pPr marL="280988" indent="-280988" algn="l" defTabSz="7493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606425" indent="-231775" algn="l" defTabSz="749300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  <a:ea typeface="ＭＳ Ｐゴシック" charset="-128"/>
          <a:cs typeface="ＭＳ Ｐゴシック"/>
        </a:defRPr>
      </a:lvl2pPr>
      <a:lvl3pPr marL="938213" indent="-188913" algn="l" defTabSz="7493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312863" indent="-187325" algn="l" defTabSz="749300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1687513" indent="-187325" algn="l" defTabSz="749300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1447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019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0591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5163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30275213" cy="54737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77838" y="6248400"/>
            <a:ext cx="29224287" cy="356250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61988" y="1655763"/>
            <a:ext cx="28919487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857" tIns="37421" rIns="74857" bIns="3742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7838" y="6248400"/>
            <a:ext cx="29103637" cy="3562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74346" tIns="374346" rIns="374346" bIns="3743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0" y="0"/>
            <a:ext cx="30275213" cy="428037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079" name="Text Box 14"/>
          <p:cNvSpPr txBox="1">
            <a:spLocks noChangeArrowheads="1"/>
          </p:cNvSpPr>
          <p:nvPr userDrawn="1"/>
        </p:nvSpPr>
        <p:spPr bwMode="auto">
          <a:xfrm>
            <a:off x="477838" y="42244963"/>
            <a:ext cx="3308350" cy="15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857" tIns="37421" rIns="74857" bIns="37421">
            <a:spAutoFit/>
          </a:bodyPr>
          <a:lstStyle>
            <a:lvl1pPr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1pPr>
            <a:lvl2pPr marL="742950" indent="-28575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2pPr>
            <a:lvl3pPr marL="11430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3pPr>
            <a:lvl4pPr marL="16002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4pPr>
            <a:lvl5pPr marL="2057400" indent="-228600" defTabSz="749300" eaLnBrk="0" hangingPunct="0"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5pPr>
            <a:lvl6pPr marL="25146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6pPr>
            <a:lvl7pPr marL="29718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7pPr>
            <a:lvl8pPr marL="34290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8pPr>
            <a:lvl9pPr marL="3886200" indent="-228600" defTabSz="7493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 Narrow" pitchFamily="34" charset="0"/>
                <a:ea typeface="ＭＳ Ｐゴシック"/>
                <a:cs typeface="ＭＳ Ｐゴシック"/>
              </a:defRPr>
            </a:lvl9pPr>
          </a:lstStyle>
          <a:p>
            <a:pPr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800" b="1" smtClean="0">
                <a:latin typeface="Arial" pitchFamily="34" charset="0"/>
              </a:rPr>
              <a:t>Poster template by ResearchPosters.co.za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ctr" defTabSz="749300" rtl="0" eaLnBrk="0" fontAlgn="base" hangingPunct="0">
        <a:spcBef>
          <a:spcPct val="0"/>
        </a:spcBef>
        <a:spcAft>
          <a:spcPct val="0"/>
        </a:spcAft>
        <a:defRPr sz="7100">
          <a:solidFill>
            <a:schemeClr val="bg1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6pPr>
      <a:lvl7pPr marL="9144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7pPr>
      <a:lvl8pPr marL="13716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8pPr>
      <a:lvl9pPr marL="1828800" algn="ctr" defTabSz="749300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Arial Black" charset="0"/>
        </a:defRPr>
      </a:lvl9pPr>
    </p:titleStyle>
    <p:bodyStyle>
      <a:lvl1pPr marL="280988" indent="-280988" algn="l" defTabSz="7493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606425" indent="-231775" algn="l" defTabSz="749300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  <a:ea typeface="ＭＳ Ｐゴシック" charset="-128"/>
          <a:cs typeface="ＭＳ Ｐゴシック"/>
        </a:defRPr>
      </a:lvl2pPr>
      <a:lvl3pPr marL="938213" indent="-188913" algn="l" defTabSz="7493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312863" indent="-187325" algn="l" defTabSz="749300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1687513" indent="-187325" algn="l" defTabSz="749300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1447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6019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0591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516313" indent="-187325" algn="l" defTabSz="749300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0.gif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g"/><Relationship Id="rId11" Type="http://schemas.openxmlformats.org/officeDocument/2006/relationships/image" Target="../media/image8.jpg"/><Relationship Id="rId5" Type="http://schemas.openxmlformats.org/officeDocument/2006/relationships/image" Target="../media/image3.jpg"/><Relationship Id="rId10" Type="http://schemas.openxmlformats.org/officeDocument/2006/relationships/chart" Target="../charts/chart1.xml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9" name="Straight Connector 178"/>
          <p:cNvCxnSpPr/>
          <p:nvPr/>
        </p:nvCxnSpPr>
        <p:spPr>
          <a:xfrm>
            <a:off x="19464461" y="18306855"/>
            <a:ext cx="1917557" cy="298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>
            <a:off x="19558017" y="17290370"/>
            <a:ext cx="1917557" cy="298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/>
        </p:nvCxnSpPr>
        <p:spPr>
          <a:xfrm flipV="1">
            <a:off x="17291539" y="18307808"/>
            <a:ext cx="1361146" cy="4135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>
            <a:off x="17244555" y="17300817"/>
            <a:ext cx="1917557" cy="298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7" name="Picture 2" descr="http://1.bp.blogspot.com/_iakZ3FdExeg/TTGPCzhfqtI/AAAAAAAAAx0/vI9FoeZIwng/s1600/EEEbold1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3" t="15370" r="70991" b="33486"/>
          <a:stretch/>
        </p:blipFill>
        <p:spPr bwMode="auto">
          <a:xfrm>
            <a:off x="23626696" y="17297594"/>
            <a:ext cx="917431" cy="1028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2" name="Straight Connector 171"/>
          <p:cNvCxnSpPr/>
          <p:nvPr/>
        </p:nvCxnSpPr>
        <p:spPr>
          <a:xfrm>
            <a:off x="22930586" y="18316704"/>
            <a:ext cx="3617518" cy="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>
            <a:off x="1831378" y="32547754"/>
            <a:ext cx="838506" cy="1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>
            <a:off x="1845095" y="31621500"/>
            <a:ext cx="838506" cy="1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>
            <a:off x="4769738" y="31599637"/>
            <a:ext cx="513831" cy="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>
            <a:off x="4749932" y="32562414"/>
            <a:ext cx="513831" cy="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7270017" y="31599637"/>
            <a:ext cx="513831" cy="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7270016" y="32598560"/>
            <a:ext cx="513831" cy="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>
            <a:off x="22937950" y="17290370"/>
            <a:ext cx="1917557" cy="298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>
            <a:off x="11600060" y="24372746"/>
            <a:ext cx="782307" cy="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>
            <a:off x="11555144" y="23373393"/>
            <a:ext cx="782307" cy="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2148533" y="23382484"/>
            <a:ext cx="1123389" cy="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2153420" y="24378709"/>
            <a:ext cx="1002068" cy="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4213589" y="24378709"/>
            <a:ext cx="782307" cy="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5669478" y="24378709"/>
            <a:ext cx="782307" cy="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3" name="Picture 4" descr="Resultado de imagen de nmos symbol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9" t="34433" r="54653" b="30999"/>
          <a:stretch/>
        </p:blipFill>
        <p:spPr bwMode="auto">
          <a:xfrm>
            <a:off x="10329826" y="31614061"/>
            <a:ext cx="1500189" cy="984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" name="89 Rectángulo redondeado"/>
          <p:cNvSpPr/>
          <p:nvPr/>
        </p:nvSpPr>
        <p:spPr bwMode="auto">
          <a:xfrm>
            <a:off x="517184" y="549140"/>
            <a:ext cx="29267669" cy="4625601"/>
          </a:xfrm>
          <a:prstGeom prst="roundRect">
            <a:avLst>
              <a:gd name="adj" fmla="val 0"/>
            </a:avLst>
          </a:prstGeom>
          <a:solidFill>
            <a:srgbClr val="22529E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sp>
        <p:nvSpPr>
          <p:cNvPr id="4098" name="Rectangle 5"/>
          <p:cNvSpPr>
            <a:spLocks noChangeArrowheads="1"/>
          </p:cNvSpPr>
          <p:nvPr/>
        </p:nvSpPr>
        <p:spPr bwMode="auto">
          <a:xfrm>
            <a:off x="482333" y="1489745"/>
            <a:ext cx="29472686" cy="26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4838" tIns="37413" rIns="74838" bIns="37413">
            <a:spAutoFit/>
          </a:bodyPr>
          <a:lstStyle/>
          <a:p>
            <a:pPr algn="ctr" defTabSz="749300">
              <a:spcBef>
                <a:spcPct val="50000"/>
              </a:spcBef>
            </a:pPr>
            <a:r>
              <a:rPr lang="en-GB" sz="6600" dirty="0" smtClean="0">
                <a:solidFill>
                  <a:schemeClr val="bg1"/>
                </a:solidFill>
                <a:latin typeface="Arial Black" pitchFamily="34" charset="0"/>
              </a:rPr>
              <a:t>Consolidation of Thyratron Triggering Systems at CERN </a:t>
            </a:r>
            <a:endParaRPr lang="en-GB" sz="6600" dirty="0">
              <a:solidFill>
                <a:schemeClr val="bg1"/>
              </a:solidFill>
              <a:latin typeface="Arial Black" pitchFamily="34" charset="0"/>
            </a:endParaRPr>
          </a:p>
          <a:p>
            <a:pPr algn="ctr" defTabSz="749300">
              <a:spcBef>
                <a:spcPct val="50000"/>
              </a:spcBef>
            </a:pPr>
            <a:endParaRPr lang="en-US" sz="6600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320" name="6 Rectángulo"/>
          <p:cNvSpPr>
            <a:spLocks noChangeArrowheads="1"/>
          </p:cNvSpPr>
          <p:nvPr/>
        </p:nvSpPr>
        <p:spPr bwMode="auto">
          <a:xfrm>
            <a:off x="685294" y="34016654"/>
            <a:ext cx="6793287" cy="8863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GB" sz="3000" b="1" dirty="0">
                <a:solidFill>
                  <a:schemeClr val="tx2"/>
                </a:solidFill>
                <a:latin typeface="+mn-lt"/>
              </a:rPr>
              <a:t>Power Mos HV Trigger Amplifier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is the system used in the PS complex. The first stages of the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system are constituted by a rectifier, a filter and DC/DC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power supply.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Resonant HV Power Supply is able to charge the output capacitors quite fast, despite this is a very complex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power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s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upply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and high frequency is not needed. Is Important to consider that the output capacitors are not charged all the time. </a:t>
            </a:r>
          </a:p>
          <a:p>
            <a:pPr algn="just"/>
            <a:endParaRPr lang="en-US" sz="3000" dirty="0">
              <a:solidFill>
                <a:schemeClr val="tx2"/>
              </a:solidFill>
              <a:latin typeface="+mn-lt"/>
            </a:endParaRPr>
          </a:p>
          <a:p>
            <a:pPr algn="just"/>
            <a:endParaRPr lang="en-US" sz="3000" dirty="0" smtClean="0">
              <a:solidFill>
                <a:schemeClr val="tx2"/>
              </a:solidFill>
              <a:latin typeface="+mn-lt"/>
            </a:endParaRPr>
          </a:p>
          <a:p>
            <a:pPr algn="just"/>
            <a:endParaRPr lang="en-US" sz="3000" dirty="0">
              <a:solidFill>
                <a:schemeClr val="tx2"/>
              </a:solidFill>
              <a:latin typeface="+mn-lt"/>
            </a:endParaRPr>
          </a:p>
          <a:p>
            <a:pPr algn="just"/>
            <a:endParaRPr lang="en-US" sz="3000" dirty="0" smtClean="0">
              <a:solidFill>
                <a:schemeClr val="tx2"/>
              </a:solidFill>
              <a:latin typeface="+mn-lt"/>
            </a:endParaRPr>
          </a:p>
          <a:p>
            <a:pPr algn="just"/>
            <a:endParaRPr lang="en-US" sz="3000" dirty="0">
              <a:solidFill>
                <a:schemeClr val="tx2"/>
              </a:solidFill>
              <a:latin typeface="+mn-lt"/>
            </a:endParaRPr>
          </a:p>
          <a:p>
            <a:pPr algn="just"/>
            <a:endParaRPr lang="en-US" sz="3000" dirty="0" smtClean="0">
              <a:solidFill>
                <a:schemeClr val="tx2"/>
              </a:solidFill>
              <a:latin typeface="+mn-lt"/>
            </a:endParaRPr>
          </a:p>
          <a:p>
            <a:pPr algn="just"/>
            <a:endParaRPr lang="en-US" sz="3000" dirty="0">
              <a:solidFill>
                <a:schemeClr val="tx2"/>
              </a:solidFill>
              <a:latin typeface="+mn-lt"/>
            </a:endParaRPr>
          </a:p>
          <a:p>
            <a:pPr algn="just"/>
            <a:endParaRPr lang="en-US" sz="3000" dirty="0" smtClean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42" name="Text Box 545"/>
          <p:cNvSpPr txBox="1">
            <a:spLocks noChangeArrowheads="1"/>
          </p:cNvSpPr>
          <p:nvPr/>
        </p:nvSpPr>
        <p:spPr bwMode="auto">
          <a:xfrm>
            <a:off x="15304477" y="16034832"/>
            <a:ext cx="14500737" cy="814237"/>
          </a:xfrm>
          <a:prstGeom prst="rect">
            <a:avLst/>
          </a:prstGeom>
          <a:solidFill>
            <a:srgbClr val="22529E"/>
          </a:solidFill>
          <a:ln w="44450" cmpd="sng">
            <a:noFill/>
            <a:miter lim="800000"/>
            <a:headEnd/>
            <a:tailEnd/>
          </a:ln>
        </p:spPr>
        <p:txBody>
          <a:bodyPr wrap="square" lIns="74857" tIns="37421" rIns="74857" bIns="37421">
            <a:spAutoFit/>
          </a:bodyPr>
          <a:lstStyle/>
          <a:p>
            <a:pPr algn="ctr" defTabSz="749300" eaLnBrk="0" hangingPunct="0">
              <a:spcBef>
                <a:spcPct val="50000"/>
              </a:spcBef>
            </a:pPr>
            <a:r>
              <a:rPr lang="en-GB" sz="4800" b="1" dirty="0">
                <a:solidFill>
                  <a:schemeClr val="bg1"/>
                </a:solidFill>
              </a:rPr>
              <a:t>4000V Thyratron Trigger</a:t>
            </a:r>
          </a:p>
        </p:txBody>
      </p:sp>
      <p:sp>
        <p:nvSpPr>
          <p:cNvPr id="296" name="Text Box 545"/>
          <p:cNvSpPr txBox="1">
            <a:spLocks noChangeArrowheads="1"/>
          </p:cNvSpPr>
          <p:nvPr/>
        </p:nvSpPr>
        <p:spPr bwMode="auto">
          <a:xfrm>
            <a:off x="517184" y="5555142"/>
            <a:ext cx="14614280" cy="814237"/>
          </a:xfrm>
          <a:prstGeom prst="rect">
            <a:avLst/>
          </a:prstGeom>
          <a:solidFill>
            <a:srgbClr val="22529E"/>
          </a:solidFill>
          <a:ln w="44450" cmpd="sng"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4857" tIns="37421" rIns="74857" bIns="37421">
            <a:spAutoFit/>
          </a:bodyPr>
          <a:lstStyle/>
          <a:p>
            <a:pPr algn="ctr" defTabSz="749300" eaLnBrk="0" hangingPunct="0">
              <a:spcBef>
                <a:spcPct val="50000"/>
              </a:spcBef>
            </a:pPr>
            <a:r>
              <a:rPr lang="es-ES" sz="4800" b="1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Abstract</a:t>
            </a:r>
            <a:endParaRPr lang="en-US" sz="48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97" name="6 Rectángulo"/>
          <p:cNvSpPr>
            <a:spLocks noChangeArrowheads="1"/>
          </p:cNvSpPr>
          <p:nvPr/>
        </p:nvSpPr>
        <p:spPr bwMode="auto">
          <a:xfrm>
            <a:off x="567434" y="6422081"/>
            <a:ext cx="1427763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sz="3200" dirty="0" smtClean="0">
                <a:solidFill>
                  <a:schemeClr val="tx2"/>
                </a:solidFill>
                <a:latin typeface="+mn-lt"/>
              </a:rPr>
              <a:t> </a:t>
            </a:r>
            <a:endParaRPr lang="es-ES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5" name="Text Box 545"/>
          <p:cNvSpPr txBox="1">
            <a:spLocks noChangeArrowheads="1"/>
          </p:cNvSpPr>
          <p:nvPr/>
        </p:nvSpPr>
        <p:spPr bwMode="auto">
          <a:xfrm>
            <a:off x="517183" y="11763861"/>
            <a:ext cx="14614281" cy="814237"/>
          </a:xfrm>
          <a:prstGeom prst="rect">
            <a:avLst/>
          </a:prstGeom>
          <a:solidFill>
            <a:srgbClr val="22529E"/>
          </a:solidFill>
          <a:ln w="44450" cmpd="sng">
            <a:noFill/>
            <a:miter lim="800000"/>
            <a:headEnd/>
            <a:tailEnd/>
          </a:ln>
        </p:spPr>
        <p:txBody>
          <a:bodyPr wrap="square" lIns="74857" tIns="37421" rIns="74857" bIns="37421">
            <a:spAutoFit/>
          </a:bodyPr>
          <a:lstStyle/>
          <a:p>
            <a:pPr algn="ctr" defTabSz="749300" eaLnBrk="0" hangingPunct="0">
              <a:spcBef>
                <a:spcPct val="50000"/>
              </a:spcBef>
            </a:pPr>
            <a:r>
              <a:rPr lang="en-US" sz="4800" b="1" dirty="0" smtClean="0">
                <a:solidFill>
                  <a:schemeClr val="bg1"/>
                </a:solidFill>
              </a:rPr>
              <a:t>Introduction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135" name="Text Box 545"/>
          <p:cNvSpPr txBox="1">
            <a:spLocks noChangeArrowheads="1"/>
          </p:cNvSpPr>
          <p:nvPr/>
        </p:nvSpPr>
        <p:spPr bwMode="auto">
          <a:xfrm>
            <a:off x="15304477" y="31870734"/>
            <a:ext cx="14445308" cy="814237"/>
          </a:xfrm>
          <a:prstGeom prst="rect">
            <a:avLst/>
          </a:prstGeom>
          <a:solidFill>
            <a:srgbClr val="22529E"/>
          </a:solidFill>
          <a:ln w="44450" cmpd="sng">
            <a:noFill/>
            <a:miter lim="800000"/>
            <a:headEnd/>
            <a:tailEnd/>
          </a:ln>
        </p:spPr>
        <p:txBody>
          <a:bodyPr wrap="square" lIns="74857" tIns="37421" rIns="74857" bIns="37421">
            <a:spAutoFit/>
          </a:bodyPr>
          <a:lstStyle/>
          <a:p>
            <a:pPr algn="ctr" defTabSz="749300" eaLnBrk="0" hangingPunct="0">
              <a:spcBef>
                <a:spcPct val="50000"/>
              </a:spcBef>
            </a:pPr>
            <a:r>
              <a:rPr lang="en-GB" sz="4800" b="1" dirty="0" smtClean="0">
                <a:solidFill>
                  <a:schemeClr val="bg1"/>
                </a:solidFill>
              </a:rPr>
              <a:t>Conclusions</a:t>
            </a:r>
            <a:endParaRPr lang="en-GB" sz="4800" b="1" dirty="0">
              <a:solidFill>
                <a:schemeClr val="bg1"/>
              </a:solidFill>
            </a:endParaRPr>
          </a:p>
        </p:txBody>
      </p:sp>
      <p:sp>
        <p:nvSpPr>
          <p:cNvPr id="136" name="6 Rectángulo"/>
          <p:cNvSpPr>
            <a:spLocks noChangeArrowheads="1"/>
          </p:cNvSpPr>
          <p:nvPr/>
        </p:nvSpPr>
        <p:spPr bwMode="auto">
          <a:xfrm>
            <a:off x="15780376" y="32691357"/>
            <a:ext cx="13637794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sz="3000" dirty="0" smtClean="0">
                <a:solidFill>
                  <a:schemeClr val="tx2"/>
                </a:solidFill>
                <a:latin typeface="+mn-lt"/>
              </a:rPr>
              <a:t>Designing </a:t>
            </a:r>
            <a:r>
              <a:rPr lang="en-US" sz="3000" dirty="0">
                <a:solidFill>
                  <a:schemeClr val="tx2"/>
                </a:solidFill>
                <a:latin typeface="+mn-lt"/>
              </a:rPr>
              <a:t>a new system compatible with existing configurations represents a big challenge. For doing so, existing systems have been deeply analyzed, outlining advantages of both systems in order to include </a:t>
            </a:r>
            <a:r>
              <a:rPr lang="en-US" sz="3000" dirty="0" smtClean="0">
                <a:solidFill>
                  <a:schemeClr val="tx2"/>
                </a:solidFill>
                <a:latin typeface="+mn-lt"/>
              </a:rPr>
              <a:t>them </a:t>
            </a:r>
            <a:r>
              <a:rPr lang="en-US" sz="3000" dirty="0">
                <a:solidFill>
                  <a:schemeClr val="tx2"/>
                </a:solidFill>
                <a:latin typeface="+mn-lt"/>
              </a:rPr>
              <a:t>in the new design. Besides reliability and modularity have been key features of the new </a:t>
            </a:r>
            <a:r>
              <a:rPr lang="en-US" sz="3000" dirty="0" smtClean="0">
                <a:solidFill>
                  <a:schemeClr val="tx2"/>
                </a:solidFill>
                <a:latin typeface="+mn-lt"/>
              </a:rPr>
              <a:t>system.  </a:t>
            </a:r>
            <a:endParaRPr lang="en-GB" sz="3000" dirty="0">
              <a:solidFill>
                <a:schemeClr val="tx2"/>
              </a:solidFill>
              <a:latin typeface="+mn-lt"/>
            </a:endParaRPr>
          </a:p>
          <a:p>
            <a:pPr algn="just"/>
            <a:r>
              <a:rPr lang="en-US" sz="3000" dirty="0">
                <a:solidFill>
                  <a:schemeClr val="tx2"/>
                </a:solidFill>
                <a:latin typeface="+mn-lt"/>
              </a:rPr>
              <a:t>T</a:t>
            </a:r>
            <a:r>
              <a:rPr lang="en-US" sz="3000" dirty="0" smtClean="0">
                <a:solidFill>
                  <a:schemeClr val="tx2"/>
                </a:solidFill>
                <a:latin typeface="+mn-lt"/>
              </a:rPr>
              <a:t>ests </a:t>
            </a:r>
            <a:r>
              <a:rPr lang="en-US" sz="3000" dirty="0">
                <a:solidFill>
                  <a:schemeClr val="tx2"/>
                </a:solidFill>
                <a:latin typeface="+mn-lt"/>
              </a:rPr>
              <a:t>have revealed that </a:t>
            </a:r>
            <a:r>
              <a:rPr lang="en-US" sz="3000" dirty="0" smtClean="0">
                <a:solidFill>
                  <a:schemeClr val="tx2"/>
                </a:solidFill>
                <a:latin typeface="+mn-lt"/>
              </a:rPr>
              <a:t>voltage</a:t>
            </a:r>
            <a:r>
              <a:rPr lang="en-US" sz="3000" dirty="0">
                <a:solidFill>
                  <a:schemeClr val="tx2"/>
                </a:solidFill>
                <a:latin typeface="+mn-lt"/>
              </a:rPr>
              <a:t>, </a:t>
            </a:r>
            <a:r>
              <a:rPr lang="en-US" sz="3000" dirty="0" smtClean="0">
                <a:solidFill>
                  <a:schemeClr val="tx2"/>
                </a:solidFill>
                <a:latin typeface="+mn-lt"/>
              </a:rPr>
              <a:t>rise </a:t>
            </a:r>
            <a:r>
              <a:rPr lang="en-US" sz="3000" dirty="0">
                <a:solidFill>
                  <a:schemeClr val="tx2"/>
                </a:solidFill>
                <a:latin typeface="+mn-lt"/>
              </a:rPr>
              <a:t>times and delay times of the </a:t>
            </a:r>
            <a:r>
              <a:rPr lang="en-US" sz="3000" dirty="0" smtClean="0">
                <a:solidFill>
                  <a:schemeClr val="tx2"/>
                </a:solidFill>
                <a:latin typeface="+mn-lt"/>
              </a:rPr>
              <a:t>triggering </a:t>
            </a:r>
            <a:r>
              <a:rPr lang="en-US" sz="3000" dirty="0">
                <a:solidFill>
                  <a:schemeClr val="tx2"/>
                </a:solidFill>
                <a:latin typeface="+mn-lt"/>
              </a:rPr>
              <a:t>systems are critical parameters for </a:t>
            </a:r>
            <a:r>
              <a:rPr lang="en-US" sz="3000" dirty="0" smtClean="0">
                <a:solidFill>
                  <a:schemeClr val="tx2"/>
                </a:solidFill>
                <a:latin typeface="+mn-lt"/>
              </a:rPr>
              <a:t>thyratron </a:t>
            </a:r>
            <a:r>
              <a:rPr lang="en-US" sz="3000" dirty="0">
                <a:solidFill>
                  <a:schemeClr val="tx2"/>
                </a:solidFill>
                <a:latin typeface="+mn-lt"/>
              </a:rPr>
              <a:t>performance.</a:t>
            </a:r>
            <a:endParaRPr lang="en-GB" sz="3000" dirty="0">
              <a:solidFill>
                <a:schemeClr val="tx2"/>
              </a:solidFill>
              <a:latin typeface="+mn-lt"/>
            </a:endParaRPr>
          </a:p>
          <a:p>
            <a:pPr algn="just"/>
            <a:r>
              <a:rPr lang="en-US" sz="3000" dirty="0">
                <a:solidFill>
                  <a:schemeClr val="tx2"/>
                </a:solidFill>
                <a:latin typeface="+mn-lt"/>
              </a:rPr>
              <a:t>Finally</a:t>
            </a:r>
            <a:r>
              <a:rPr lang="en-US" sz="3000" dirty="0" smtClean="0">
                <a:solidFill>
                  <a:schemeClr val="tx2"/>
                </a:solidFill>
                <a:latin typeface="+mn-lt"/>
              </a:rPr>
              <a:t>, </a:t>
            </a:r>
            <a:r>
              <a:rPr lang="en-US" sz="3000" dirty="0">
                <a:solidFill>
                  <a:schemeClr val="tx2"/>
                </a:solidFill>
                <a:latin typeface="+mn-lt"/>
              </a:rPr>
              <a:t>a new </a:t>
            </a:r>
            <a:r>
              <a:rPr lang="en-US" sz="3000" dirty="0" smtClean="0">
                <a:solidFill>
                  <a:schemeClr val="tx2"/>
                </a:solidFill>
                <a:latin typeface="+mn-lt"/>
              </a:rPr>
              <a:t>output </a:t>
            </a:r>
            <a:r>
              <a:rPr lang="en-US" sz="3000" dirty="0">
                <a:solidFill>
                  <a:schemeClr val="tx2"/>
                </a:solidFill>
                <a:latin typeface="+mn-lt"/>
              </a:rPr>
              <a:t>s</a:t>
            </a:r>
            <a:r>
              <a:rPr lang="en-US" sz="3000" dirty="0" smtClean="0">
                <a:solidFill>
                  <a:schemeClr val="tx2"/>
                </a:solidFill>
                <a:latin typeface="+mn-lt"/>
              </a:rPr>
              <a:t>tage </a:t>
            </a:r>
            <a:r>
              <a:rPr lang="en-US" sz="3000" dirty="0">
                <a:solidFill>
                  <a:schemeClr val="tx2"/>
                </a:solidFill>
                <a:latin typeface="+mn-lt"/>
              </a:rPr>
              <a:t>has been </a:t>
            </a:r>
            <a:r>
              <a:rPr lang="en-US" sz="3000" dirty="0" smtClean="0">
                <a:solidFill>
                  <a:schemeClr val="tx2"/>
                </a:solidFill>
                <a:latin typeface="+mn-lt"/>
              </a:rPr>
              <a:t>designed </a:t>
            </a:r>
            <a:r>
              <a:rPr lang="en-US" sz="3000" dirty="0">
                <a:solidFill>
                  <a:schemeClr val="tx2"/>
                </a:solidFill>
                <a:latin typeface="+mn-lt"/>
              </a:rPr>
              <a:t>and </a:t>
            </a:r>
            <a:r>
              <a:rPr lang="en-US" sz="3000" dirty="0" smtClean="0">
                <a:solidFill>
                  <a:schemeClr val="tx2"/>
                </a:solidFill>
                <a:latin typeface="+mn-lt"/>
              </a:rPr>
              <a:t>measurements </a:t>
            </a:r>
            <a:r>
              <a:rPr lang="en-US" sz="3000" dirty="0">
                <a:solidFill>
                  <a:schemeClr val="tx2"/>
                </a:solidFill>
                <a:latin typeface="+mn-lt"/>
              </a:rPr>
              <a:t>with prototype </a:t>
            </a:r>
            <a:r>
              <a:rPr lang="en-US" sz="3000" dirty="0" smtClean="0">
                <a:solidFill>
                  <a:schemeClr val="tx2"/>
                </a:solidFill>
                <a:latin typeface="+mn-lt"/>
              </a:rPr>
              <a:t>show </a:t>
            </a:r>
            <a:r>
              <a:rPr lang="en-US" sz="3000" dirty="0">
                <a:solidFill>
                  <a:schemeClr val="tx2"/>
                </a:solidFill>
                <a:latin typeface="+mn-lt"/>
              </a:rPr>
              <a:t>that optimal performance has been achieved.  </a:t>
            </a:r>
            <a:endParaRPr lang="en-GB" sz="3000" dirty="0">
              <a:solidFill>
                <a:schemeClr val="tx2"/>
              </a:solidFill>
              <a:latin typeface="+mn-lt"/>
            </a:endParaRPr>
          </a:p>
          <a:p>
            <a:pPr algn="just"/>
            <a:endParaRPr lang="en-US" sz="3000" dirty="0" smtClean="0">
              <a:solidFill>
                <a:schemeClr val="tx2"/>
              </a:solidFill>
              <a:latin typeface="+mn-lt"/>
            </a:endParaRPr>
          </a:p>
          <a:p>
            <a:pPr algn="just"/>
            <a:endParaRPr lang="en-US" sz="3000" dirty="0">
              <a:solidFill>
                <a:schemeClr val="tx2"/>
              </a:solidFill>
              <a:latin typeface="+mn-lt"/>
            </a:endParaRPr>
          </a:p>
          <a:p>
            <a:pPr algn="just"/>
            <a:endParaRPr lang="en-US" sz="3000" dirty="0" smtClean="0">
              <a:solidFill>
                <a:schemeClr val="tx2"/>
              </a:solidFill>
              <a:latin typeface="+mn-lt"/>
            </a:endParaRPr>
          </a:p>
          <a:p>
            <a:pPr algn="just"/>
            <a:endParaRPr lang="en-US" sz="3000" dirty="0">
              <a:solidFill>
                <a:schemeClr val="tx2"/>
              </a:solidFill>
              <a:latin typeface="+mn-lt"/>
            </a:endParaRPr>
          </a:p>
          <a:p>
            <a:pPr algn="just"/>
            <a:endParaRPr lang="en-US" sz="3000" dirty="0" smtClean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43" name="Rectangle 5"/>
          <p:cNvSpPr>
            <a:spLocks noChangeArrowheads="1"/>
          </p:cNvSpPr>
          <p:nvPr/>
        </p:nvSpPr>
        <p:spPr bwMode="auto">
          <a:xfrm>
            <a:off x="1269099" y="4221569"/>
            <a:ext cx="28227987" cy="62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4838" tIns="37413" rIns="74838" bIns="37413">
            <a:spAutoFit/>
          </a:bodyPr>
          <a:lstStyle/>
          <a:p>
            <a:pPr algn="ctr" defTabSz="749300" eaLnBrk="0" hangingPunct="0"/>
            <a:r>
              <a:rPr lang="en-US" sz="3600" b="1" dirty="0" smtClean="0">
                <a:solidFill>
                  <a:schemeClr val="bg1"/>
                </a:solidFill>
                <a:latin typeface="Arial" pitchFamily="34" charset="0"/>
              </a:rPr>
              <a:t>TE-ABT-EC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15765063" y="19185063"/>
            <a:ext cx="1361799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000" dirty="0">
                <a:solidFill>
                  <a:schemeClr val="tx2"/>
                </a:solidFill>
                <a:latin typeface="+mn-lt"/>
              </a:rPr>
              <a:t>The first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stage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have been replaced by an AC/DC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p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ower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s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upply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and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the HV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DC/DC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power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s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upply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is responsible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of the capacitor charging. Both power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supplies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are commercial in order to ensure good reliability in this system; furthermore, the number of modules have been reduced obtaining better modularity. </a:t>
            </a:r>
          </a:p>
          <a:p>
            <a:pPr algn="just"/>
            <a:r>
              <a:rPr lang="en-GB" sz="3000" dirty="0">
                <a:solidFill>
                  <a:schemeClr val="tx2"/>
                </a:solidFill>
                <a:latin typeface="+mn-lt"/>
              </a:rPr>
              <a:t>For the designing of the new system advantages of both systems have been taken into account; basically, the simplicity of the 1600V/400V IGBT Thyratron Trigger capacitor charging stage have been combined with the great performance of Power Mos HV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Trigger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A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mplifier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output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stage. </a:t>
            </a:r>
          </a:p>
          <a:p>
            <a:pPr lvl="0" algn="just"/>
            <a:endParaRPr lang="en-US" sz="3000" dirty="0" smtClean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82" name="Text Box 545"/>
          <p:cNvSpPr txBox="1">
            <a:spLocks noChangeArrowheads="1"/>
          </p:cNvSpPr>
          <p:nvPr/>
        </p:nvSpPr>
        <p:spPr bwMode="auto">
          <a:xfrm>
            <a:off x="15275483" y="37036702"/>
            <a:ext cx="14445308" cy="814237"/>
          </a:xfrm>
          <a:prstGeom prst="rect">
            <a:avLst/>
          </a:prstGeom>
          <a:solidFill>
            <a:srgbClr val="22529E"/>
          </a:solidFill>
          <a:ln w="44450" cmpd="sng">
            <a:noFill/>
            <a:miter lim="800000"/>
            <a:headEnd/>
            <a:tailEnd/>
          </a:ln>
        </p:spPr>
        <p:txBody>
          <a:bodyPr wrap="square" lIns="74857" tIns="37421" rIns="74857" bIns="37421">
            <a:spAutoFit/>
          </a:bodyPr>
          <a:lstStyle/>
          <a:p>
            <a:pPr algn="ctr" defTabSz="749300" eaLnBrk="0" hangingPunct="0">
              <a:spcBef>
                <a:spcPct val="50000"/>
              </a:spcBef>
            </a:pPr>
            <a:r>
              <a:rPr lang="en-US" sz="4800" b="1" dirty="0" smtClean="0">
                <a:solidFill>
                  <a:schemeClr val="bg1"/>
                </a:solidFill>
              </a:rPr>
              <a:t>References</a:t>
            </a:r>
            <a:endParaRPr lang="en-US" sz="4800" b="1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5832802" y="38006036"/>
            <a:ext cx="136659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3000" dirty="0">
                <a:solidFill>
                  <a:schemeClr val="tx2"/>
                </a:solidFill>
                <a:latin typeface="+mn-lt"/>
              </a:rPr>
              <a:t>[1]</a:t>
            </a:r>
            <a:r>
              <a:rPr lang="en-US" sz="3000" dirty="0">
                <a:solidFill>
                  <a:schemeClr val="tx2"/>
                </a:solidFill>
                <a:latin typeface="+mn-lt"/>
              </a:rPr>
              <a:t> </a:t>
            </a:r>
            <a:r>
              <a:rPr lang="fr-FR" sz="3000" dirty="0">
                <a:solidFill>
                  <a:schemeClr val="tx2"/>
                </a:solidFill>
                <a:latin typeface="+mn-lt"/>
              </a:rPr>
              <a:t>E2V Technologies </a:t>
            </a:r>
            <a:r>
              <a:rPr lang="fr-FR" sz="3000" dirty="0" err="1">
                <a:solidFill>
                  <a:schemeClr val="tx2"/>
                </a:solidFill>
                <a:latin typeface="+mn-lt"/>
              </a:rPr>
              <a:t>Hydrogen</a:t>
            </a:r>
            <a:r>
              <a:rPr lang="fr-FR" sz="3000" dirty="0">
                <a:solidFill>
                  <a:schemeClr val="tx2"/>
                </a:solidFill>
                <a:latin typeface="+mn-lt"/>
              </a:rPr>
              <a:t> Thyratrons </a:t>
            </a:r>
            <a:r>
              <a:rPr lang="fr-FR" sz="3000" dirty="0" err="1" smtClean="0">
                <a:solidFill>
                  <a:schemeClr val="tx2"/>
                </a:solidFill>
                <a:latin typeface="+mn-lt"/>
              </a:rPr>
              <a:t>Preamble</a:t>
            </a:r>
            <a:r>
              <a:rPr lang="fr-FR" sz="3000" dirty="0" smtClean="0">
                <a:solidFill>
                  <a:schemeClr val="tx2"/>
                </a:solidFill>
                <a:latin typeface="+mn-lt"/>
              </a:rPr>
              <a:t> (Sept. 2002)</a:t>
            </a:r>
            <a:endParaRPr lang="fr-FR" sz="3000" dirty="0">
              <a:solidFill>
                <a:schemeClr val="tx2"/>
              </a:solidFill>
              <a:latin typeface="+mn-lt"/>
            </a:endParaRPr>
          </a:p>
          <a:p>
            <a:pPr algn="just"/>
            <a:r>
              <a:rPr lang="es-ES" sz="3000" dirty="0">
                <a:solidFill>
                  <a:schemeClr val="tx2"/>
                </a:solidFill>
                <a:latin typeface="+mn-lt"/>
              </a:rPr>
              <a:t>[2]</a:t>
            </a:r>
            <a:r>
              <a:rPr lang="en-US" sz="30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K.-</a:t>
            </a:r>
            <a:r>
              <a:rPr lang="en-GB" sz="3000" dirty="0" err="1">
                <a:solidFill>
                  <a:schemeClr val="tx2"/>
                </a:solidFill>
                <a:latin typeface="+mn-lt"/>
              </a:rPr>
              <a:t>D.Metzmacher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, </a:t>
            </a:r>
            <a:r>
              <a:rPr lang="en-GB" sz="3000" dirty="0" err="1">
                <a:solidFill>
                  <a:schemeClr val="tx2"/>
                </a:solidFill>
                <a:latin typeface="+mn-lt"/>
              </a:rPr>
              <a:t>L.Sermeus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, The PS Injection Kicker KFA45 Performance for LHC, PS/PO Note 2002-015 (Tech.) (CERN, Geneva, 2002)</a:t>
            </a:r>
          </a:p>
          <a:p>
            <a:pPr algn="just"/>
            <a:endParaRPr lang="fr-FR" sz="3000" dirty="0" smtClean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785304" y="6685018"/>
            <a:ext cx="13534916" cy="12926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AT CERN,  Kicker 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magnets are used to transfer beams between accelerators. In </a:t>
            </a:r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these 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Kickers, </a:t>
            </a:r>
            <a:r>
              <a:rPr lang="en-GB" sz="3000" i="1" dirty="0" err="1" smtClean="0">
                <a:solidFill>
                  <a:schemeClr val="tx2"/>
                </a:solidFill>
                <a:latin typeface="+mn-lt"/>
              </a:rPr>
              <a:t>thyratrons</a:t>
            </a:r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are widely used to </a:t>
            </a:r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generate high pulsed 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currents </a:t>
            </a:r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with fast rising and falling edges.</a:t>
            </a:r>
            <a:endParaRPr lang="en-GB" sz="3000" i="1" dirty="0">
              <a:solidFill>
                <a:schemeClr val="tx2"/>
              </a:solidFill>
              <a:latin typeface="+mn-lt"/>
            </a:endParaRPr>
          </a:p>
          <a:p>
            <a:pPr algn="just"/>
            <a:r>
              <a:rPr lang="en-GB" sz="3000" i="1" dirty="0">
                <a:solidFill>
                  <a:schemeClr val="tx2"/>
                </a:solidFill>
                <a:latin typeface="+mn-lt"/>
              </a:rPr>
              <a:t>In the </a:t>
            </a:r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framework of 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the </a:t>
            </a:r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consolidation of 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t</a:t>
            </a:r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riggering 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systems </a:t>
            </a:r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project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, the work carried out focuses on Proton </a:t>
            </a:r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Synchrotron (PS) 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and Super Proton </a:t>
            </a:r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Synchrotron (SPS) 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facilities</a:t>
            </a:r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.</a:t>
            </a:r>
          </a:p>
          <a:p>
            <a:pPr algn="just"/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In order to create a system, different types of thyratron triggering systems have been analysed and compared.</a:t>
            </a:r>
          </a:p>
          <a:p>
            <a:pPr algn="just"/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Finally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, a new system compatible with all different existing </a:t>
            </a:r>
            <a:r>
              <a:rPr lang="en-GB" sz="3000" i="1" dirty="0" smtClean="0">
                <a:solidFill>
                  <a:schemeClr val="tx2"/>
                </a:solidFill>
                <a:latin typeface="+mn-lt"/>
              </a:rPr>
              <a:t>configurations </a:t>
            </a:r>
            <a:r>
              <a:rPr lang="en-GB" sz="3000" i="1" dirty="0">
                <a:solidFill>
                  <a:schemeClr val="tx2"/>
                </a:solidFill>
                <a:latin typeface="+mn-lt"/>
              </a:rPr>
              <a:t>have been proposed and measurements with the prototype have been taken.</a:t>
            </a:r>
          </a:p>
          <a:p>
            <a:endParaRPr lang="es-ES" sz="3000" i="1" dirty="0" smtClean="0">
              <a:solidFill>
                <a:schemeClr val="tx2"/>
              </a:solidFill>
              <a:latin typeface="+mn-lt"/>
            </a:endParaRPr>
          </a:p>
          <a:p>
            <a:endParaRPr lang="es-ES" sz="3000" i="1" dirty="0">
              <a:solidFill>
                <a:schemeClr val="tx2"/>
              </a:solidFill>
              <a:latin typeface="+mn-lt"/>
            </a:endParaRPr>
          </a:p>
          <a:p>
            <a:endParaRPr lang="es-ES" sz="3000" i="1" dirty="0" smtClean="0">
              <a:solidFill>
                <a:schemeClr val="tx2"/>
              </a:solidFill>
              <a:latin typeface="+mn-lt"/>
            </a:endParaRPr>
          </a:p>
          <a:p>
            <a:endParaRPr lang="es-ES" sz="3000" i="1" dirty="0">
              <a:solidFill>
                <a:schemeClr val="tx2"/>
              </a:solidFill>
              <a:latin typeface="+mn-lt"/>
            </a:endParaRPr>
          </a:p>
          <a:p>
            <a:endParaRPr lang="es-ES" sz="3000" i="1" dirty="0">
              <a:solidFill>
                <a:schemeClr val="tx2"/>
              </a:solidFill>
              <a:latin typeface="+mn-lt"/>
            </a:endParaRPr>
          </a:p>
          <a:p>
            <a:endParaRPr lang="es-ES" sz="3000" i="1" dirty="0" smtClean="0">
              <a:solidFill>
                <a:schemeClr val="tx2"/>
              </a:solidFill>
              <a:latin typeface="+mn-lt"/>
            </a:endParaRPr>
          </a:p>
          <a:p>
            <a:endParaRPr lang="es-ES" sz="3000" i="1" dirty="0">
              <a:solidFill>
                <a:schemeClr val="tx2"/>
              </a:solidFill>
              <a:latin typeface="+mn-lt"/>
            </a:endParaRPr>
          </a:p>
          <a:p>
            <a:endParaRPr lang="es-ES" sz="3000" i="1" dirty="0" smtClean="0">
              <a:solidFill>
                <a:schemeClr val="tx2"/>
              </a:solidFill>
              <a:latin typeface="+mn-lt"/>
            </a:endParaRPr>
          </a:p>
          <a:p>
            <a:endParaRPr lang="es-ES" sz="3000" i="1" dirty="0">
              <a:solidFill>
                <a:schemeClr val="tx2"/>
              </a:solidFill>
              <a:latin typeface="+mn-lt"/>
            </a:endParaRPr>
          </a:p>
          <a:p>
            <a:endParaRPr lang="es-ES" sz="3000" i="1" dirty="0" smtClean="0">
              <a:solidFill>
                <a:schemeClr val="tx2"/>
              </a:solidFill>
              <a:latin typeface="+mn-lt"/>
            </a:endParaRPr>
          </a:p>
          <a:p>
            <a:endParaRPr lang="es-ES" sz="3000" i="1" dirty="0">
              <a:solidFill>
                <a:schemeClr val="tx2"/>
              </a:solidFill>
              <a:latin typeface="+mn-lt"/>
            </a:endParaRPr>
          </a:p>
          <a:p>
            <a:endParaRPr lang="es-ES" sz="3000" i="1" dirty="0" smtClean="0">
              <a:solidFill>
                <a:schemeClr val="tx2"/>
              </a:solidFill>
              <a:latin typeface="+mn-lt"/>
            </a:endParaRPr>
          </a:p>
          <a:p>
            <a:endParaRPr lang="es-ES" sz="3000" i="1" dirty="0">
              <a:solidFill>
                <a:schemeClr val="tx2"/>
              </a:solidFill>
              <a:latin typeface="+mn-lt"/>
            </a:endParaRPr>
          </a:p>
          <a:p>
            <a:endParaRPr lang="es-ES" sz="3000" i="1" dirty="0" smtClean="0">
              <a:solidFill>
                <a:schemeClr val="tx2"/>
              </a:solidFill>
              <a:latin typeface="+mn-lt"/>
            </a:endParaRPr>
          </a:p>
          <a:p>
            <a:endParaRPr lang="es-ES" sz="3000" i="1" dirty="0">
              <a:solidFill>
                <a:schemeClr val="tx2"/>
              </a:solidFill>
              <a:latin typeface="+mn-lt"/>
            </a:endParaRPr>
          </a:p>
          <a:p>
            <a:endParaRPr lang="es-ES" sz="3000" i="1" dirty="0" smtClean="0">
              <a:solidFill>
                <a:schemeClr val="tx2"/>
              </a:solidFill>
              <a:latin typeface="+mn-lt"/>
            </a:endParaRPr>
          </a:p>
          <a:p>
            <a:endParaRPr lang="es-ES" sz="3000" i="1" dirty="0">
              <a:solidFill>
                <a:schemeClr val="tx2"/>
              </a:solidFill>
              <a:latin typeface="+mn-lt"/>
            </a:endParaRPr>
          </a:p>
          <a:p>
            <a:endParaRPr lang="es-ES" dirty="0"/>
          </a:p>
        </p:txBody>
      </p:sp>
      <p:sp>
        <p:nvSpPr>
          <p:cNvPr id="28" name="27 CuadroTexto"/>
          <p:cNvSpPr txBox="1"/>
          <p:nvPr/>
        </p:nvSpPr>
        <p:spPr>
          <a:xfrm>
            <a:off x="21899961" y="40376920"/>
            <a:ext cx="819843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6000" b="1" dirty="0" smtClean="0">
                <a:solidFill>
                  <a:schemeClr val="tx2"/>
                </a:solidFill>
                <a:ea typeface="MS PGothic" pitchFamily="34" charset="-128"/>
              </a:rPr>
              <a:t>FTEC PROGRAM 2016</a:t>
            </a:r>
          </a:p>
          <a:p>
            <a:pPr marL="0" lvl="1"/>
            <a:r>
              <a:rPr lang="en-US" altLang="ja-JP" sz="2800" dirty="0" smtClean="0">
                <a:solidFill>
                  <a:schemeClr val="tx2"/>
                </a:solidFill>
                <a:ea typeface="MS PGothic" pitchFamily="34" charset="-128"/>
              </a:rPr>
              <a:t>*edenicolas@gmail.com</a:t>
            </a:r>
            <a:endParaRPr lang="en-US" altLang="ja-JP" sz="2800" dirty="0">
              <a:solidFill>
                <a:schemeClr val="tx2"/>
              </a:solidFill>
              <a:ea typeface="MS PGothic" pitchFamily="34" charset="-128"/>
            </a:endParaRPr>
          </a:p>
          <a:p>
            <a:endParaRPr lang="es-ES" dirty="0"/>
          </a:p>
        </p:txBody>
      </p:sp>
      <p:sp>
        <p:nvSpPr>
          <p:cNvPr id="30" name="29 CuadroTexto"/>
          <p:cNvSpPr txBox="1"/>
          <p:nvPr/>
        </p:nvSpPr>
        <p:spPr>
          <a:xfrm>
            <a:off x="15815488" y="24584142"/>
            <a:ext cx="13567571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000" dirty="0">
                <a:solidFill>
                  <a:schemeClr val="tx2"/>
                </a:solidFill>
                <a:latin typeface="+mn-lt"/>
              </a:rPr>
              <a:t>Within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new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design, </a:t>
            </a:r>
            <a:r>
              <a:rPr lang="en-GB" sz="3000" b="1" dirty="0">
                <a:solidFill>
                  <a:schemeClr val="tx2"/>
                </a:solidFill>
                <a:latin typeface="+mn-lt"/>
              </a:rPr>
              <a:t>IGBT Trigger Unit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 is responsible for the discharge of the HV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capacitors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. In order to increment the reliability of the system Mosfet technology have been replaced by IGBT, modifying from 4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Mosfets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in series for only one IGBT. Due to the fact that IGBT are slower than Mosfet, IGBT driver has been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optimised to reach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high dynamic performance. In addition, new features have been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added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such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as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active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pulsed current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measurement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and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output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v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oltage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measurement. </a:t>
            </a:r>
          </a:p>
          <a:p>
            <a:pPr lvl="0" algn="just"/>
            <a:endParaRPr lang="es-ES" sz="3000" dirty="0" smtClean="0">
              <a:solidFill>
                <a:schemeClr val="tx2"/>
              </a:solidFill>
              <a:latin typeface="+mn-lt"/>
            </a:endParaRPr>
          </a:p>
          <a:p>
            <a:pPr lvl="0" algn="just"/>
            <a:endParaRPr lang="es-ES" sz="3000" dirty="0">
              <a:solidFill>
                <a:schemeClr val="tx2"/>
              </a:solidFill>
              <a:latin typeface="+mn-lt"/>
            </a:endParaRPr>
          </a:p>
          <a:p>
            <a:pPr lvl="0" algn="just"/>
            <a:endParaRPr lang="es-ES" sz="3000" dirty="0" smtClean="0">
              <a:solidFill>
                <a:schemeClr val="tx2"/>
              </a:solidFill>
              <a:latin typeface="+mn-lt"/>
            </a:endParaRPr>
          </a:p>
          <a:p>
            <a:pPr lvl="0" algn="just"/>
            <a:endParaRPr lang="es-ES" sz="3000" dirty="0">
              <a:solidFill>
                <a:schemeClr val="tx2"/>
              </a:solidFill>
              <a:latin typeface="+mn-lt"/>
            </a:endParaRPr>
          </a:p>
          <a:p>
            <a:pPr lvl="0" algn="just"/>
            <a:endParaRPr lang="es-ES" sz="3000" dirty="0" smtClean="0">
              <a:solidFill>
                <a:schemeClr val="tx2"/>
              </a:solidFill>
              <a:latin typeface="+mn-lt"/>
            </a:endParaRPr>
          </a:p>
          <a:p>
            <a:pPr lvl="0" algn="just"/>
            <a:endParaRPr lang="es-ES" sz="3000" dirty="0">
              <a:solidFill>
                <a:schemeClr val="tx2"/>
              </a:solidFill>
              <a:latin typeface="+mn-lt"/>
            </a:endParaRPr>
          </a:p>
          <a:p>
            <a:pPr lvl="0" algn="just"/>
            <a:endParaRPr lang="es-ES" sz="3000" dirty="0">
              <a:solidFill>
                <a:schemeClr val="tx2"/>
              </a:solidFill>
              <a:latin typeface="+mn-lt"/>
            </a:endParaRPr>
          </a:p>
          <a:p>
            <a:endParaRPr lang="es-ES" dirty="0"/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1333015" y="2904370"/>
            <a:ext cx="28227987" cy="62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4838" tIns="37413" rIns="74838" bIns="37413">
            <a:spAutoFit/>
          </a:bodyPr>
          <a:lstStyle/>
          <a:p>
            <a:pPr algn="ctr" defTabSz="749300" eaLnBrk="0" hangingPunct="0"/>
            <a:r>
              <a:rPr lang="es-ES" sz="3600" b="1" dirty="0" smtClean="0">
                <a:solidFill>
                  <a:schemeClr val="bg1"/>
                </a:solidFill>
                <a:latin typeface="Arial" pitchFamily="34" charset="0"/>
              </a:rPr>
              <a:t>E. </a:t>
            </a:r>
            <a:r>
              <a:rPr lang="es-ES" sz="3600" b="1" dirty="0">
                <a:solidFill>
                  <a:schemeClr val="bg1"/>
                </a:solidFill>
                <a:latin typeface="Arial" pitchFamily="34" charset="0"/>
              </a:rPr>
              <a:t>de </a:t>
            </a:r>
            <a:r>
              <a:rPr lang="en-GB" sz="3600" b="1" dirty="0" err="1">
                <a:solidFill>
                  <a:schemeClr val="bg1"/>
                </a:solidFill>
                <a:latin typeface="Arial" pitchFamily="34" charset="0"/>
              </a:rPr>
              <a:t>Nicolás</a:t>
            </a:r>
            <a:r>
              <a:rPr lang="en-GB" sz="3600" b="1" dirty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s-ES" sz="3600" b="1" dirty="0" smtClean="0">
                <a:solidFill>
                  <a:schemeClr val="bg1"/>
                </a:solidFill>
                <a:latin typeface="Arial" pitchFamily="34" charset="0"/>
              </a:rPr>
              <a:t>Lumbreras*, </a:t>
            </a:r>
            <a:r>
              <a:rPr lang="en-GB" sz="3600" b="1" dirty="0" smtClean="0">
                <a:solidFill>
                  <a:schemeClr val="bg1"/>
                </a:solidFill>
                <a:latin typeface="Arial" pitchFamily="34" charset="0"/>
              </a:rPr>
              <a:t>L. </a:t>
            </a:r>
            <a:r>
              <a:rPr lang="en-GB" sz="3600" b="1" dirty="0">
                <a:solidFill>
                  <a:schemeClr val="bg1"/>
                </a:solidFill>
                <a:latin typeface="Arial" pitchFamily="34" charset="0"/>
              </a:rPr>
              <a:t>Allonneau, </a:t>
            </a:r>
            <a:r>
              <a:rPr lang="en-GB" sz="3600" b="1" dirty="0" smtClean="0">
                <a:solidFill>
                  <a:schemeClr val="bg1"/>
                </a:solidFill>
                <a:latin typeface="Arial" pitchFamily="34" charset="0"/>
              </a:rPr>
              <a:t>E. Carlier</a:t>
            </a:r>
            <a:endParaRPr lang="en-US" sz="36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264843" y="304800"/>
            <a:ext cx="29733240" cy="42273967"/>
          </a:xfrm>
          <a:prstGeom prst="rect">
            <a:avLst/>
          </a:prstGeom>
          <a:noFill/>
          <a:ln w="88900" cap="flat" cmpd="dbl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983" y="39890463"/>
            <a:ext cx="18211799" cy="2653077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02" y="39879568"/>
            <a:ext cx="2658312" cy="2653888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59" y="12964716"/>
            <a:ext cx="6830785" cy="3634185"/>
          </a:xfrm>
          <a:prstGeom prst="rect">
            <a:avLst/>
          </a:prstGeom>
        </p:spPr>
      </p:pic>
      <p:sp>
        <p:nvSpPr>
          <p:cNvPr id="49" name="6 Rectángulo"/>
          <p:cNvSpPr>
            <a:spLocks noChangeArrowheads="1"/>
          </p:cNvSpPr>
          <p:nvPr/>
        </p:nvSpPr>
        <p:spPr bwMode="auto">
          <a:xfrm>
            <a:off x="7663627" y="13013921"/>
            <a:ext cx="6667579" cy="701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GB" sz="3000" b="1" dirty="0" smtClean="0">
                <a:solidFill>
                  <a:schemeClr val="tx2"/>
                </a:solidFill>
                <a:latin typeface="+mn-lt"/>
              </a:rPr>
              <a:t>Kickers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are fast pulsed dipole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magnets,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used </a:t>
            </a:r>
            <a:r>
              <a:rPr lang="en-US" sz="3000" dirty="0">
                <a:solidFill>
                  <a:schemeClr val="tx2"/>
                </a:solidFill>
                <a:latin typeface="+mn-lt"/>
              </a:rPr>
              <a:t>to kick in or out circulating beam of an </a:t>
            </a:r>
            <a:r>
              <a:rPr lang="en-US" sz="3000" dirty="0" smtClean="0">
                <a:solidFill>
                  <a:schemeClr val="tx2"/>
                </a:solidFill>
                <a:latin typeface="+mn-lt"/>
              </a:rPr>
              <a:t>accelerator</a:t>
            </a:r>
            <a:r>
              <a:rPr lang="en-US" sz="3000" dirty="0">
                <a:solidFill>
                  <a:schemeClr val="tx2"/>
                </a:solidFill>
                <a:latin typeface="+mn-lt"/>
              </a:rPr>
              <a:t>,</a:t>
            </a:r>
          </a:p>
          <a:p>
            <a:pPr algn="just"/>
            <a:r>
              <a:rPr lang="en-US" sz="3000" dirty="0" smtClean="0">
                <a:solidFill>
                  <a:schemeClr val="tx2"/>
                </a:solidFill>
                <a:latin typeface="+mn-lt"/>
              </a:rPr>
              <a:t>for </a:t>
            </a:r>
            <a:r>
              <a:rPr lang="en-US" sz="3000" dirty="0">
                <a:solidFill>
                  <a:schemeClr val="tx2"/>
                </a:solidFill>
                <a:latin typeface="+mn-lt"/>
              </a:rPr>
              <a:t>three different </a:t>
            </a:r>
            <a:r>
              <a:rPr lang="en-US" sz="3000" dirty="0" smtClean="0">
                <a:solidFill>
                  <a:schemeClr val="tx2"/>
                </a:solidFill>
                <a:latin typeface="+mn-lt"/>
              </a:rPr>
              <a:t>operations: injection [2], extraction and beam dump. </a:t>
            </a:r>
          </a:p>
          <a:p>
            <a:pPr algn="just"/>
            <a:endParaRPr lang="en-US" sz="3000" dirty="0">
              <a:solidFill>
                <a:schemeClr val="tx2"/>
              </a:solidFill>
              <a:latin typeface="+mn-lt"/>
            </a:endParaRPr>
          </a:p>
          <a:p>
            <a:pPr algn="just"/>
            <a:endParaRPr lang="en-US" sz="3000" dirty="0" smtClean="0">
              <a:solidFill>
                <a:schemeClr val="tx2"/>
              </a:solidFill>
              <a:latin typeface="+mn-lt"/>
            </a:endParaRPr>
          </a:p>
          <a:p>
            <a:pPr algn="just"/>
            <a:endParaRPr lang="en-US" sz="3000" dirty="0">
              <a:solidFill>
                <a:schemeClr val="tx2"/>
              </a:solidFill>
              <a:latin typeface="+mn-lt"/>
            </a:endParaRPr>
          </a:p>
          <a:p>
            <a:pPr algn="just"/>
            <a:endParaRPr lang="en-US" sz="3000" dirty="0" smtClean="0">
              <a:solidFill>
                <a:schemeClr val="tx2"/>
              </a:solidFill>
              <a:latin typeface="+mn-lt"/>
            </a:endParaRPr>
          </a:p>
          <a:p>
            <a:pPr algn="just"/>
            <a:endParaRPr lang="en-US" sz="3000" dirty="0">
              <a:solidFill>
                <a:schemeClr val="tx2"/>
              </a:solidFill>
              <a:latin typeface="+mn-lt"/>
            </a:endParaRPr>
          </a:p>
          <a:p>
            <a:pPr algn="just"/>
            <a:endParaRPr lang="en-US" sz="3000" dirty="0" smtClean="0">
              <a:solidFill>
                <a:schemeClr val="tx2"/>
              </a:solidFill>
              <a:latin typeface="+mn-lt"/>
            </a:endParaRPr>
          </a:p>
          <a:p>
            <a:pPr algn="just"/>
            <a:endParaRPr lang="en-US" sz="3000" dirty="0">
              <a:solidFill>
                <a:schemeClr val="tx2"/>
              </a:solidFill>
              <a:latin typeface="+mn-lt"/>
            </a:endParaRPr>
          </a:p>
          <a:p>
            <a:pPr algn="just"/>
            <a:endParaRPr lang="en-US" sz="3000" dirty="0" smtClean="0">
              <a:solidFill>
                <a:schemeClr val="tx2"/>
              </a:solidFill>
              <a:latin typeface="+mn-lt"/>
            </a:endParaRPr>
          </a:p>
          <a:p>
            <a:pPr algn="just"/>
            <a:endParaRPr lang="en-US" sz="3000" dirty="0">
              <a:solidFill>
                <a:schemeClr val="tx2"/>
              </a:solidFill>
              <a:latin typeface="+mn-lt"/>
            </a:endParaRPr>
          </a:p>
          <a:p>
            <a:pPr algn="just"/>
            <a:endParaRPr lang="en-US" sz="3000" dirty="0" smtClean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220150" y="16591954"/>
            <a:ext cx="4132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Fig. 1: </a:t>
            </a:r>
            <a:r>
              <a:rPr lang="en-GB" sz="2800" dirty="0">
                <a:solidFill>
                  <a:schemeClr val="tx2"/>
                </a:solidFill>
              </a:rPr>
              <a:t>Injection process layout</a:t>
            </a:r>
          </a:p>
        </p:txBody>
      </p:sp>
      <p:sp>
        <p:nvSpPr>
          <p:cNvPr id="51" name="5 CuadroTexto"/>
          <p:cNvSpPr txBox="1"/>
          <p:nvPr/>
        </p:nvSpPr>
        <p:spPr>
          <a:xfrm>
            <a:off x="759475" y="17405365"/>
            <a:ext cx="111395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000" dirty="0" smtClean="0">
                <a:solidFill>
                  <a:schemeClr val="tx2"/>
                </a:solidFill>
                <a:latin typeface="+mn-lt"/>
              </a:rPr>
              <a:t>The </a:t>
            </a:r>
            <a:r>
              <a:rPr lang="en-GB" sz="3000" b="1" dirty="0" smtClean="0">
                <a:solidFill>
                  <a:schemeClr val="tx2"/>
                </a:solidFill>
                <a:latin typeface="+mn-lt"/>
              </a:rPr>
              <a:t>thyratron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is a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power switch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which uses hydrogen gas as the switching medium. The switching action is achieved by a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passage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from the insulating properties of neutral gas to the conducting properties of ionised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gas [1].</a:t>
            </a:r>
            <a:endParaRPr lang="es-ES" sz="30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2265108" y="21210552"/>
            <a:ext cx="4132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Fig. 2: Thyratron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53" name="Picture 2" descr="http://www.circuitstoday.com/wp-content/uploads/2009/09/thyratrons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2"/>
          <a:stretch/>
        </p:blipFill>
        <p:spPr bwMode="auto">
          <a:xfrm>
            <a:off x="12064324" y="15535636"/>
            <a:ext cx="2485521" cy="5572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5 CuadroTexto"/>
          <p:cNvSpPr txBox="1"/>
          <p:nvPr/>
        </p:nvSpPr>
        <p:spPr>
          <a:xfrm>
            <a:off x="734382" y="19604786"/>
            <a:ext cx="1118977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000" b="1" dirty="0">
                <a:solidFill>
                  <a:schemeClr val="tx2"/>
                </a:solidFill>
                <a:latin typeface="+mn-lt"/>
              </a:rPr>
              <a:t>Thyratron triggering </a:t>
            </a:r>
            <a:r>
              <a:rPr lang="en-GB" sz="3000" b="1" dirty="0" smtClean="0">
                <a:solidFill>
                  <a:schemeClr val="tx2"/>
                </a:solidFill>
                <a:latin typeface="+mn-lt"/>
              </a:rPr>
              <a:t>systems,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provides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a high voltage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pulse,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that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ionizes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the t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hyratron hydrogen.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Essentially, this system charges capacitors with high voltage and discharges these capacitors into the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t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hyratron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grid circuit.</a:t>
            </a:r>
            <a:endParaRPr lang="en-GB" sz="3000" dirty="0">
              <a:solidFill>
                <a:schemeClr val="tx2"/>
              </a:solidFill>
              <a:latin typeface="+mn-lt"/>
            </a:endParaRPr>
          </a:p>
          <a:p>
            <a:pPr algn="just"/>
            <a:r>
              <a:rPr lang="en-GB" sz="3000" dirty="0" smtClean="0">
                <a:solidFill>
                  <a:schemeClr val="tx2"/>
                </a:solidFill>
                <a:latin typeface="+mn-lt"/>
              </a:rPr>
              <a:t>.</a:t>
            </a:r>
            <a:endParaRPr lang="en-GB" sz="30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5" name="Text Box 545"/>
          <p:cNvSpPr txBox="1">
            <a:spLocks noChangeArrowheads="1"/>
          </p:cNvSpPr>
          <p:nvPr/>
        </p:nvSpPr>
        <p:spPr bwMode="auto">
          <a:xfrm>
            <a:off x="517182" y="22073808"/>
            <a:ext cx="14614281" cy="814237"/>
          </a:xfrm>
          <a:prstGeom prst="rect">
            <a:avLst/>
          </a:prstGeom>
          <a:solidFill>
            <a:srgbClr val="22529E"/>
          </a:solidFill>
          <a:ln w="44450" cmpd="sng">
            <a:noFill/>
            <a:miter lim="800000"/>
            <a:headEnd/>
            <a:tailEnd/>
          </a:ln>
        </p:spPr>
        <p:txBody>
          <a:bodyPr wrap="square" lIns="74857" tIns="37421" rIns="74857" bIns="37421">
            <a:spAutoFit/>
          </a:bodyPr>
          <a:lstStyle/>
          <a:p>
            <a:pPr algn="ctr" defTabSz="749300" eaLnBrk="0" hangingPunct="0">
              <a:spcBef>
                <a:spcPct val="50000"/>
              </a:spcBef>
            </a:pPr>
            <a:r>
              <a:rPr lang="en-GB" sz="4800" b="1" dirty="0" smtClean="0">
                <a:solidFill>
                  <a:schemeClr val="bg1"/>
                </a:solidFill>
              </a:rPr>
              <a:t>Systems Currently in operation</a:t>
            </a:r>
            <a:endParaRPr lang="en-GB" sz="4800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5806011" y="27863672"/>
            <a:ext cx="5803192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 smtClean="0">
                <a:solidFill>
                  <a:srgbClr val="22529E"/>
                </a:solidFill>
                <a:latin typeface="+mn-lt"/>
              </a:rPr>
              <a:t>IGBT Trigger Unit highlights: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Maximum Voltage 4000V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Operating voltage 3500V-400V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Operational current 70A-12A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000" dirty="0">
                <a:solidFill>
                  <a:schemeClr val="tx2"/>
                </a:solidFill>
                <a:latin typeface="+mn-lt"/>
              </a:rPr>
              <a:t>Rise times&lt;50ns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000" dirty="0">
                <a:solidFill>
                  <a:schemeClr val="tx2"/>
                </a:solidFill>
                <a:latin typeface="+mn-lt"/>
              </a:rPr>
              <a:t>Delay times&lt;200ns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Only one IGBT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Smaller than previous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000" dirty="0" smtClean="0">
              <a:solidFill>
                <a:schemeClr val="tx2"/>
              </a:solidFill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000" dirty="0" smtClean="0">
              <a:solidFill>
                <a:schemeClr val="tx2"/>
              </a:solidFill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00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1975" y="27799952"/>
            <a:ext cx="6598837" cy="3235271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23679205" y="31020040"/>
            <a:ext cx="77894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Fig. 10: IGBT Trigger PCB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40" name="Text Box 545"/>
          <p:cNvSpPr txBox="1">
            <a:spLocks noChangeArrowheads="1"/>
          </p:cNvSpPr>
          <p:nvPr/>
        </p:nvSpPr>
        <p:spPr bwMode="auto">
          <a:xfrm>
            <a:off x="15355997" y="23720851"/>
            <a:ext cx="14445308" cy="814237"/>
          </a:xfrm>
          <a:prstGeom prst="rect">
            <a:avLst/>
          </a:prstGeom>
          <a:solidFill>
            <a:srgbClr val="22529E"/>
          </a:solidFill>
          <a:ln w="44450" cmpd="sng">
            <a:noFill/>
            <a:miter lim="800000"/>
            <a:headEnd/>
            <a:tailEnd/>
          </a:ln>
        </p:spPr>
        <p:txBody>
          <a:bodyPr wrap="square" lIns="74857" tIns="37421" rIns="74857" bIns="37421">
            <a:spAutoFit/>
          </a:bodyPr>
          <a:lstStyle/>
          <a:p>
            <a:pPr algn="ctr" defTabSz="749300" eaLnBrk="0" hangingPunct="0">
              <a:spcBef>
                <a:spcPct val="50000"/>
              </a:spcBef>
            </a:pPr>
            <a:r>
              <a:rPr lang="en-US" sz="4800" b="1" dirty="0" smtClean="0">
                <a:solidFill>
                  <a:schemeClr val="bg1"/>
                </a:solidFill>
              </a:rPr>
              <a:t>IGBT Trigger Unit</a:t>
            </a:r>
            <a:endParaRPr lang="en-US" sz="4800" b="1" dirty="0">
              <a:solidFill>
                <a:schemeClr val="bg1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20019673" y="17885927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16295927" y="18619415"/>
            <a:ext cx="77894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Fig. 9: 4000V Thyratron Trigger power architecture</a:t>
            </a:r>
            <a:endParaRPr lang="en-GB" sz="2800" dirty="0">
              <a:solidFill>
                <a:schemeClr val="tx2"/>
              </a:solidFill>
            </a:endParaRPr>
          </a:p>
        </p:txBody>
      </p:sp>
      <p:graphicFrame>
        <p:nvGraphicFramePr>
          <p:cNvPr id="79" name="Table 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165033"/>
              </p:ext>
            </p:extLst>
          </p:nvPr>
        </p:nvGraphicFramePr>
        <p:xfrm>
          <a:off x="15503243" y="5553124"/>
          <a:ext cx="14281610" cy="2801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88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07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645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874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93642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rgbClr val="22529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Power Mos HV Trigger Amplifier</a:t>
                      </a:r>
                    </a:p>
                  </a:txBody>
                  <a:tcPr>
                    <a:solidFill>
                      <a:srgbClr val="2252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1600V IGBT Thyratron Trigger </a:t>
                      </a:r>
                      <a:endParaRPr lang="en-GB" sz="2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rgbClr val="22529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400V IGBT Thyratron Trigger </a:t>
                      </a:r>
                      <a:endParaRPr lang="en-GB" sz="24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>
                    <a:solidFill>
                      <a:srgbClr val="22529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4534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kern="1200" dirty="0" smtClean="0">
                          <a:solidFill>
                            <a:srgbClr val="22529E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Voltage (V)</a:t>
                      </a:r>
                      <a:endParaRPr lang="en-GB" sz="2400" kern="1200" dirty="0">
                        <a:solidFill>
                          <a:srgbClr val="22529E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kern="1200" dirty="0" smtClean="0">
                          <a:solidFill>
                            <a:srgbClr val="22529E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3500</a:t>
                      </a:r>
                      <a:endParaRPr lang="en-GB" sz="2400" kern="1200" dirty="0">
                        <a:solidFill>
                          <a:srgbClr val="22529E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kern="1200" dirty="0" smtClean="0">
                          <a:solidFill>
                            <a:srgbClr val="22529E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1600</a:t>
                      </a:r>
                      <a:endParaRPr lang="en-GB" sz="2400" kern="1200" dirty="0">
                        <a:solidFill>
                          <a:srgbClr val="22529E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kern="1200" dirty="0" smtClean="0">
                          <a:solidFill>
                            <a:srgbClr val="22529E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400</a:t>
                      </a:r>
                      <a:endParaRPr lang="en-GB" sz="2400" kern="1200" dirty="0">
                        <a:solidFill>
                          <a:srgbClr val="22529E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4534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kern="1200" dirty="0" smtClean="0">
                          <a:solidFill>
                            <a:srgbClr val="22529E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Current (A)</a:t>
                      </a:r>
                      <a:endParaRPr lang="en-GB" sz="2400" kern="1200" dirty="0">
                        <a:solidFill>
                          <a:srgbClr val="22529E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kern="1200" dirty="0" smtClean="0">
                          <a:solidFill>
                            <a:srgbClr val="22529E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70</a:t>
                      </a:r>
                      <a:endParaRPr lang="en-GB" sz="2400" kern="1200" dirty="0">
                        <a:solidFill>
                          <a:srgbClr val="22529E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kern="1200" dirty="0" smtClean="0">
                          <a:solidFill>
                            <a:srgbClr val="22529E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32</a:t>
                      </a:r>
                      <a:endParaRPr lang="en-GB" sz="2400" kern="1200" dirty="0">
                        <a:solidFill>
                          <a:srgbClr val="22529E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kern="1200" dirty="0" smtClean="0">
                          <a:solidFill>
                            <a:srgbClr val="22529E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12</a:t>
                      </a:r>
                      <a:endParaRPr lang="en-GB" sz="2400" kern="1200" dirty="0">
                        <a:solidFill>
                          <a:srgbClr val="22529E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4534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kern="1200" dirty="0" smtClean="0">
                          <a:solidFill>
                            <a:srgbClr val="22529E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Fall time (ns)</a:t>
                      </a:r>
                      <a:endParaRPr lang="en-GB" sz="2400" kern="1200" dirty="0">
                        <a:solidFill>
                          <a:srgbClr val="22529E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kern="1200" dirty="0" smtClean="0">
                          <a:solidFill>
                            <a:srgbClr val="22529E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&lt;50</a:t>
                      </a:r>
                      <a:endParaRPr lang="en-GB" sz="2400" kern="1200" dirty="0">
                        <a:solidFill>
                          <a:srgbClr val="22529E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kern="1200" dirty="0" smtClean="0">
                          <a:solidFill>
                            <a:srgbClr val="22529E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&lt;300</a:t>
                      </a:r>
                      <a:endParaRPr lang="en-GB" sz="2400" kern="1200" dirty="0">
                        <a:solidFill>
                          <a:srgbClr val="22529E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kern="1200" dirty="0" smtClean="0">
                          <a:solidFill>
                            <a:srgbClr val="22529E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&lt;300</a:t>
                      </a:r>
                      <a:endParaRPr lang="en-GB" sz="2400" kern="1200" dirty="0">
                        <a:solidFill>
                          <a:srgbClr val="22529E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4534"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kern="1200" dirty="0" smtClean="0">
                          <a:solidFill>
                            <a:srgbClr val="22529E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Delay time (ns)</a:t>
                      </a:r>
                      <a:endParaRPr lang="en-GB" sz="2400" kern="1200" dirty="0">
                        <a:solidFill>
                          <a:srgbClr val="22529E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kern="1200" dirty="0" smtClean="0">
                          <a:solidFill>
                            <a:srgbClr val="22529E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&lt;250</a:t>
                      </a:r>
                      <a:endParaRPr lang="en-GB" sz="2400" kern="1200" dirty="0">
                        <a:solidFill>
                          <a:srgbClr val="22529E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kern="1200" dirty="0" smtClean="0">
                          <a:solidFill>
                            <a:srgbClr val="22529E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&lt;300</a:t>
                      </a:r>
                      <a:endParaRPr lang="en-GB" sz="2400" kern="1200" dirty="0">
                        <a:solidFill>
                          <a:srgbClr val="22529E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kern="1200" dirty="0" smtClean="0">
                          <a:solidFill>
                            <a:srgbClr val="22529E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&lt;300</a:t>
                      </a:r>
                      <a:endParaRPr lang="en-GB" sz="2400" kern="1200" dirty="0">
                        <a:solidFill>
                          <a:srgbClr val="22529E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0" name="9 CuadroTexto"/>
          <p:cNvSpPr txBox="1"/>
          <p:nvPr/>
        </p:nvSpPr>
        <p:spPr>
          <a:xfrm>
            <a:off x="15765063" y="9185558"/>
            <a:ext cx="1357956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000" dirty="0">
                <a:solidFill>
                  <a:schemeClr val="tx2"/>
                </a:solidFill>
                <a:latin typeface="+mn-lt"/>
              </a:rPr>
              <a:t>Power Mos HV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Trigger Amplifier presents a better performance than the other systems even with higher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voltages and currents. In addition, the output switch is not holding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high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voltage continuously reducing the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failure rate of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this system and increasing reliability. </a:t>
            </a:r>
          </a:p>
          <a:p>
            <a:pPr lvl="0" algn="just"/>
            <a:endParaRPr lang="en-US" sz="3000" dirty="0" smtClean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742146" y="11170738"/>
            <a:ext cx="6569401" cy="4538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Measurements done in tests with real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thyratron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type involved show that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thyratron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dynamic response is affected by voltage, rise time and delay time of the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triggering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system. The difference of output voltage shape between both systems seems not to affect thyratron switching performance.</a:t>
            </a:r>
            <a:endParaRPr lang="en-GB" sz="3000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81" name="Chart 8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9480466"/>
              </p:ext>
            </p:extLst>
          </p:nvPr>
        </p:nvGraphicFramePr>
        <p:xfrm>
          <a:off x="22542288" y="11182121"/>
          <a:ext cx="6784902" cy="3909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83" name="TextBox 82"/>
          <p:cNvSpPr txBox="1"/>
          <p:nvPr/>
        </p:nvSpPr>
        <p:spPr>
          <a:xfrm>
            <a:off x="19474156" y="8453999"/>
            <a:ext cx="77894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Fig. </a:t>
            </a:r>
            <a:r>
              <a:rPr lang="en-GB" sz="2800" dirty="0">
                <a:solidFill>
                  <a:schemeClr val="tx2"/>
                </a:solidFill>
              </a:rPr>
              <a:t>7</a:t>
            </a:r>
            <a:r>
              <a:rPr lang="en-GB" sz="2800" dirty="0" smtClean="0">
                <a:solidFill>
                  <a:schemeClr val="tx2"/>
                </a:solidFill>
              </a:rPr>
              <a:t>:Thyratron triggering systems comparison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2278125" y="15185683"/>
            <a:ext cx="77894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Fig. </a:t>
            </a:r>
            <a:r>
              <a:rPr lang="en-GB" sz="2800" dirty="0">
                <a:solidFill>
                  <a:schemeClr val="tx2"/>
                </a:solidFill>
              </a:rPr>
              <a:t>8</a:t>
            </a:r>
            <a:r>
              <a:rPr lang="en-GB" sz="2800" dirty="0" smtClean="0">
                <a:solidFill>
                  <a:schemeClr val="tx2"/>
                </a:solidFill>
              </a:rPr>
              <a:t>:Thyratron delay and rise time vs triggering voltage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87" name="Oval 86"/>
          <p:cNvSpPr/>
          <p:nvPr/>
        </p:nvSpPr>
        <p:spPr>
          <a:xfrm>
            <a:off x="16373055" y="17175891"/>
            <a:ext cx="1307737" cy="12455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88" name="TextBox 87"/>
          <p:cNvSpPr txBox="1"/>
          <p:nvPr/>
        </p:nvSpPr>
        <p:spPr>
          <a:xfrm>
            <a:off x="16617408" y="17336252"/>
            <a:ext cx="9541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230V </a:t>
            </a:r>
          </a:p>
          <a:p>
            <a:r>
              <a:rPr lang="en-GB" sz="2800" dirty="0" smtClean="0">
                <a:solidFill>
                  <a:schemeClr val="tx2"/>
                </a:solidFill>
              </a:rPr>
              <a:t> AC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20723282" y="17187280"/>
            <a:ext cx="2405523" cy="1222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HV DC/DC</a:t>
            </a:r>
          </a:p>
          <a:p>
            <a:pPr algn="ctr"/>
            <a:r>
              <a:rPr lang="en-GB" sz="2800" dirty="0" smtClean="0"/>
              <a:t>Power Supply</a:t>
            </a:r>
            <a:endParaRPr lang="en-GB" sz="2800" dirty="0" smtClean="0"/>
          </a:p>
        </p:txBody>
      </p:sp>
      <p:sp>
        <p:nvSpPr>
          <p:cNvPr id="91" name="Rectangle 90"/>
          <p:cNvSpPr/>
          <p:nvPr/>
        </p:nvSpPr>
        <p:spPr>
          <a:xfrm>
            <a:off x="17963878" y="17187280"/>
            <a:ext cx="2405522" cy="1222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AC/DC</a:t>
            </a:r>
          </a:p>
          <a:p>
            <a:pPr algn="ctr"/>
            <a:r>
              <a:rPr lang="en-GB" sz="2800" dirty="0" smtClean="0"/>
              <a:t>Power Supply</a:t>
            </a:r>
            <a:endParaRPr lang="en-GB" sz="2800" dirty="0" smtClean="0"/>
          </a:p>
        </p:txBody>
      </p:sp>
      <p:pic>
        <p:nvPicPr>
          <p:cNvPr id="92" name="Picture 91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097" y="34089855"/>
            <a:ext cx="6791650" cy="4102223"/>
          </a:xfrm>
          <a:prstGeom prst="rect">
            <a:avLst/>
          </a:prstGeom>
        </p:spPr>
      </p:pic>
      <p:sp>
        <p:nvSpPr>
          <p:cNvPr id="93" name="TextBox 92"/>
          <p:cNvSpPr txBox="1"/>
          <p:nvPr/>
        </p:nvSpPr>
        <p:spPr>
          <a:xfrm>
            <a:off x="7550488" y="38431857"/>
            <a:ext cx="73200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Fig. </a:t>
            </a:r>
            <a:r>
              <a:rPr lang="en-GB" sz="2800" dirty="0">
                <a:solidFill>
                  <a:schemeClr val="tx2"/>
                </a:solidFill>
              </a:rPr>
              <a:t>6</a:t>
            </a:r>
            <a:r>
              <a:rPr lang="en-GB" sz="2800" dirty="0" smtClean="0">
                <a:solidFill>
                  <a:schemeClr val="tx2"/>
                </a:solidFill>
              </a:rPr>
              <a:t>: Power Mos HV Trigger Amplifier Output voltage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294" y="25766149"/>
            <a:ext cx="68674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000" b="1" dirty="0">
                <a:solidFill>
                  <a:schemeClr val="tx2"/>
                </a:solidFill>
                <a:latin typeface="+mn-lt"/>
              </a:rPr>
              <a:t>1600V/400V IGBT Thyratron Trigger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are two systems used in the SPS complex. These systems consist of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a HV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transformer, rectifier and a filter that charges an output capacitor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,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up to 1720V. At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triggering moment, the IGBT switch on, providing a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voltage pulse at the Thyratron grid.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A </a:t>
            </a:r>
            <a:r>
              <a:rPr lang="en-GB" sz="3000" dirty="0">
                <a:solidFill>
                  <a:schemeClr val="tx2"/>
                </a:solidFill>
                <a:latin typeface="+mn-lt"/>
              </a:rPr>
              <a:t>voltage divider is used to adapt the 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voltage from 1720V to the desired voltage (1600V or 400V</a:t>
            </a:r>
            <a:r>
              <a:rPr lang="en-GB" sz="3000" dirty="0" smtClean="0">
                <a:solidFill>
                  <a:schemeClr val="tx2"/>
                </a:solidFill>
                <a:latin typeface="+mn-lt"/>
              </a:rPr>
              <a:t>).</a:t>
            </a:r>
            <a:endParaRPr lang="en-GB" sz="300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94" name="Picture 93" descr="D:\coaxial_compression_2xW13.jpg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6097" y="25973334"/>
            <a:ext cx="6510954" cy="3797869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TextBox 94"/>
          <p:cNvSpPr txBox="1"/>
          <p:nvPr/>
        </p:nvSpPr>
        <p:spPr>
          <a:xfrm>
            <a:off x="7552762" y="29948331"/>
            <a:ext cx="68846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Fig. </a:t>
            </a:r>
            <a:r>
              <a:rPr lang="en-GB" sz="2800" dirty="0">
                <a:solidFill>
                  <a:schemeClr val="tx2"/>
                </a:solidFill>
              </a:rPr>
              <a:t>4</a:t>
            </a:r>
            <a:r>
              <a:rPr lang="en-GB" sz="2800" dirty="0" smtClean="0">
                <a:solidFill>
                  <a:schemeClr val="tx2"/>
                </a:solidFill>
              </a:rPr>
              <a:t>: 1600V Thyratron Trigger Output voltage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1026" name="Picture 2" descr="http://1.bp.blogspot.com/_iakZ3FdExeg/TTGPCzhfqtI/AAAAAAAAAx0/vI9FoeZIwng/s1600/EEEbold1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3" t="26454" r="70991" b="42140"/>
          <a:stretch/>
        </p:blipFill>
        <p:spPr bwMode="auto">
          <a:xfrm rot="16200000">
            <a:off x="8740660" y="23395700"/>
            <a:ext cx="1035285" cy="712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1333015" y="23228081"/>
            <a:ext cx="1307737" cy="1245522"/>
            <a:chOff x="933036" y="23263392"/>
            <a:chExt cx="1307737" cy="1245522"/>
          </a:xfrm>
        </p:grpSpPr>
        <p:sp>
          <p:nvSpPr>
            <p:cNvPr id="104" name="Oval 103"/>
            <p:cNvSpPr/>
            <p:nvPr/>
          </p:nvSpPr>
          <p:spPr>
            <a:xfrm>
              <a:off x="933036" y="23263392"/>
              <a:ext cx="1307737" cy="124552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177389" y="23429588"/>
              <a:ext cx="95410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chemeClr val="tx2"/>
                  </a:solidFill>
                </a:rPr>
                <a:t>230V </a:t>
              </a:r>
            </a:p>
            <a:p>
              <a:r>
                <a:rPr lang="en-GB" sz="2800" dirty="0" smtClean="0">
                  <a:solidFill>
                    <a:schemeClr val="tx2"/>
                  </a:solidFill>
                </a:rPr>
                <a:t> AC</a:t>
              </a:r>
              <a:endParaRPr lang="en-GB" sz="2800" dirty="0">
                <a:solidFill>
                  <a:schemeClr val="tx2"/>
                </a:solidFill>
              </a:endParaRPr>
            </a:p>
          </p:txBody>
        </p:sp>
      </p:grpSp>
      <p:sp>
        <p:nvSpPr>
          <p:cNvPr id="112" name="Rectangle 111"/>
          <p:cNvSpPr/>
          <p:nvPr/>
        </p:nvSpPr>
        <p:spPr>
          <a:xfrm>
            <a:off x="12205577" y="23277867"/>
            <a:ext cx="2140743" cy="1222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Thyratron Grid </a:t>
            </a:r>
          </a:p>
        </p:txBody>
      </p:sp>
      <p:cxnSp>
        <p:nvCxnSpPr>
          <p:cNvPr id="113" name="Straight Connector 112"/>
          <p:cNvCxnSpPr/>
          <p:nvPr/>
        </p:nvCxnSpPr>
        <p:spPr>
          <a:xfrm flipH="1" flipV="1">
            <a:off x="8387710" y="23953103"/>
            <a:ext cx="1224" cy="419643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flipH="1">
            <a:off x="8141765" y="23751935"/>
            <a:ext cx="491296" cy="1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H="1">
            <a:off x="8141765" y="23952291"/>
            <a:ext cx="491296" cy="1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flipV="1">
            <a:off x="8387413" y="23373393"/>
            <a:ext cx="0" cy="37708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7186518" y="23382484"/>
            <a:ext cx="1731840" cy="1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7186518" y="24378709"/>
            <a:ext cx="3446555" cy="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9599484" y="23382484"/>
            <a:ext cx="840419" cy="1463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5" name="Rectangle 124"/>
          <p:cNvSpPr/>
          <p:nvPr/>
        </p:nvSpPr>
        <p:spPr>
          <a:xfrm>
            <a:off x="4975532" y="31473666"/>
            <a:ext cx="2587934" cy="1222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 DC/DC</a:t>
            </a:r>
          </a:p>
          <a:p>
            <a:pPr algn="ctr"/>
            <a:r>
              <a:rPr lang="en-GB" sz="2800" dirty="0" smtClean="0"/>
              <a:t>Power Supply</a:t>
            </a:r>
            <a:endParaRPr lang="en-GB" sz="2800" dirty="0" smtClean="0"/>
          </a:p>
        </p:txBody>
      </p:sp>
      <p:grpSp>
        <p:nvGrpSpPr>
          <p:cNvPr id="132" name="Group 131"/>
          <p:cNvGrpSpPr/>
          <p:nvPr/>
        </p:nvGrpSpPr>
        <p:grpSpPr>
          <a:xfrm>
            <a:off x="967423" y="31472233"/>
            <a:ext cx="1307737" cy="1245522"/>
            <a:chOff x="933036" y="23263392"/>
            <a:chExt cx="1307737" cy="1245522"/>
          </a:xfrm>
        </p:grpSpPr>
        <p:sp>
          <p:nvSpPr>
            <p:cNvPr id="133" name="Oval 132"/>
            <p:cNvSpPr/>
            <p:nvPr/>
          </p:nvSpPr>
          <p:spPr>
            <a:xfrm>
              <a:off x="933036" y="23263392"/>
              <a:ext cx="1307737" cy="124552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1177389" y="23429588"/>
              <a:ext cx="95410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chemeClr val="tx2"/>
                  </a:solidFill>
                </a:rPr>
                <a:t>230V </a:t>
              </a:r>
            </a:p>
            <a:p>
              <a:r>
                <a:rPr lang="en-GB" sz="2800" dirty="0" smtClean="0">
                  <a:solidFill>
                    <a:schemeClr val="tx2"/>
                  </a:solidFill>
                </a:rPr>
                <a:t> AC</a:t>
              </a:r>
              <a:endParaRPr lang="en-GB" sz="2800" dirty="0">
                <a:solidFill>
                  <a:schemeClr val="tx2"/>
                </a:solidFill>
              </a:endParaRPr>
            </a:p>
          </p:txBody>
        </p:sp>
      </p:grpSp>
      <p:sp>
        <p:nvSpPr>
          <p:cNvPr id="145" name="TextBox 144"/>
          <p:cNvSpPr txBox="1"/>
          <p:nvPr/>
        </p:nvSpPr>
        <p:spPr>
          <a:xfrm>
            <a:off x="4369731" y="25054284"/>
            <a:ext cx="85266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Fig. </a:t>
            </a:r>
            <a:r>
              <a:rPr lang="en-GB" sz="2800" dirty="0">
                <a:solidFill>
                  <a:schemeClr val="tx2"/>
                </a:solidFill>
              </a:rPr>
              <a:t>3</a:t>
            </a:r>
            <a:r>
              <a:rPr lang="en-GB" sz="2800" dirty="0" smtClean="0">
                <a:solidFill>
                  <a:schemeClr val="tx2"/>
                </a:solidFill>
              </a:rPr>
              <a:t>: </a:t>
            </a:r>
            <a:r>
              <a:rPr lang="en-GB" sz="2800" dirty="0">
                <a:solidFill>
                  <a:schemeClr val="tx2"/>
                </a:solidFill>
              </a:rPr>
              <a:t>1600V/400V IGBT Thyratron </a:t>
            </a:r>
            <a:r>
              <a:rPr lang="en-GB" sz="2800" dirty="0" smtClean="0">
                <a:solidFill>
                  <a:schemeClr val="tx2"/>
                </a:solidFill>
              </a:rPr>
              <a:t>Trigger power </a:t>
            </a:r>
            <a:r>
              <a:rPr lang="en-GB" sz="2800" dirty="0">
                <a:solidFill>
                  <a:schemeClr val="tx2"/>
                </a:solidFill>
              </a:rPr>
              <a:t>architecture</a:t>
            </a:r>
          </a:p>
          <a:p>
            <a:r>
              <a:rPr lang="en-GB" sz="2800" dirty="0" smtClean="0">
                <a:solidFill>
                  <a:schemeClr val="tx2"/>
                </a:solidFill>
              </a:rPr>
              <a:t>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125604" y="33348306"/>
            <a:ext cx="85266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Fig. 5: Power Mos HV Trigger Amplifier power </a:t>
            </a:r>
            <a:r>
              <a:rPr lang="en-GB" sz="2800" dirty="0">
                <a:solidFill>
                  <a:schemeClr val="tx2"/>
                </a:solidFill>
              </a:rPr>
              <a:t>architecture</a:t>
            </a:r>
          </a:p>
          <a:p>
            <a:r>
              <a:rPr lang="en-GB" sz="2800" dirty="0" smtClean="0">
                <a:solidFill>
                  <a:schemeClr val="tx2"/>
                </a:solidFill>
              </a:rPr>
              <a:t> </a:t>
            </a:r>
            <a:endParaRPr lang="en-GB" sz="2800" dirty="0">
              <a:solidFill>
                <a:schemeClr val="tx2"/>
              </a:solidFill>
            </a:endParaRPr>
          </a:p>
        </p:txBody>
      </p:sp>
      <p:cxnSp>
        <p:nvCxnSpPr>
          <p:cNvPr id="149" name="Straight Connector 148"/>
          <p:cNvCxnSpPr/>
          <p:nvPr/>
        </p:nvCxnSpPr>
        <p:spPr>
          <a:xfrm flipV="1">
            <a:off x="10052343" y="31607606"/>
            <a:ext cx="1526603" cy="5493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rot="5400000" flipH="1">
            <a:off x="11494375" y="31601029"/>
            <a:ext cx="491296" cy="1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rot="5400000" flipH="1">
            <a:off x="11333299" y="31589167"/>
            <a:ext cx="491296" cy="1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11740022" y="31607606"/>
            <a:ext cx="690396" cy="2582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10052343" y="32595302"/>
            <a:ext cx="2453982" cy="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rot="5400000" flipH="1">
            <a:off x="24811026" y="17290370"/>
            <a:ext cx="491296" cy="1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rot="5400000" flipH="1">
            <a:off x="24610671" y="17290371"/>
            <a:ext cx="491296" cy="1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>
            <a:off x="25070491" y="17291281"/>
            <a:ext cx="801945" cy="611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6" name="Rectangle 165"/>
          <p:cNvSpPr/>
          <p:nvPr/>
        </p:nvSpPr>
        <p:spPr>
          <a:xfrm>
            <a:off x="25890587" y="17180198"/>
            <a:ext cx="2140743" cy="1222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Thyratron Grid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10263809" y="23283547"/>
            <a:ext cx="1509548" cy="1222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Voltage divider</a:t>
            </a:r>
          </a:p>
        </p:txBody>
      </p:sp>
      <p:sp>
        <p:nvSpPr>
          <p:cNvPr id="120" name="8 Rectángulo"/>
          <p:cNvSpPr/>
          <p:nvPr/>
        </p:nvSpPr>
        <p:spPr bwMode="auto">
          <a:xfrm>
            <a:off x="274320" y="39837679"/>
            <a:ext cx="29733240" cy="2741087"/>
          </a:xfrm>
          <a:prstGeom prst="rect">
            <a:avLst/>
          </a:prstGeom>
          <a:noFill/>
          <a:ln w="88900" cap="flat" cmpd="dbl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sp>
        <p:nvSpPr>
          <p:cNvPr id="121" name="8 Rectángulo"/>
          <p:cNvSpPr/>
          <p:nvPr/>
        </p:nvSpPr>
        <p:spPr bwMode="auto">
          <a:xfrm>
            <a:off x="21140969" y="39843075"/>
            <a:ext cx="8866591" cy="2735692"/>
          </a:xfrm>
          <a:prstGeom prst="rect">
            <a:avLst/>
          </a:prstGeom>
          <a:noFill/>
          <a:ln w="88900" cap="flat" cmpd="dbl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7739992" y="31472233"/>
            <a:ext cx="2404473" cy="1222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 Resonant HV Power Supply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12409104" y="31478169"/>
            <a:ext cx="2140743" cy="1222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Thyratron</a:t>
            </a:r>
          </a:p>
          <a:p>
            <a:pPr algn="ctr"/>
            <a:r>
              <a:rPr lang="en-GB" sz="2800" dirty="0" smtClean="0"/>
              <a:t>Grid</a:t>
            </a:r>
          </a:p>
        </p:txBody>
      </p:sp>
      <p:cxnSp>
        <p:nvCxnSpPr>
          <p:cNvPr id="123" name="Straight Connector 122"/>
          <p:cNvCxnSpPr/>
          <p:nvPr/>
        </p:nvCxnSpPr>
        <p:spPr>
          <a:xfrm>
            <a:off x="5695950" y="23372445"/>
            <a:ext cx="782307" cy="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7" name="Group 96"/>
          <p:cNvGrpSpPr/>
          <p:nvPr/>
        </p:nvGrpSpPr>
        <p:grpSpPr>
          <a:xfrm>
            <a:off x="6293903" y="23288962"/>
            <a:ext cx="892615" cy="1200388"/>
            <a:chOff x="3082621" y="25966768"/>
            <a:chExt cx="892615" cy="1200388"/>
          </a:xfrm>
        </p:grpSpPr>
        <p:sp>
          <p:nvSpPr>
            <p:cNvPr id="98" name="Rectangle 97"/>
            <p:cNvSpPr/>
            <p:nvPr/>
          </p:nvSpPr>
          <p:spPr>
            <a:xfrm>
              <a:off x="3082621" y="25966768"/>
              <a:ext cx="892615" cy="12003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cxnSp>
          <p:nvCxnSpPr>
            <p:cNvPr id="99" name="Straight Connector 98"/>
            <p:cNvCxnSpPr/>
            <p:nvPr/>
          </p:nvCxnSpPr>
          <p:spPr>
            <a:xfrm flipH="1" flipV="1">
              <a:off x="3536338" y="26629447"/>
              <a:ext cx="1225" cy="354174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H="1">
              <a:off x="3290394" y="26428279"/>
              <a:ext cx="491296" cy="1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flipH="1">
              <a:off x="3290394" y="26628635"/>
              <a:ext cx="491296" cy="1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flipH="1" flipV="1">
              <a:off x="3535726" y="26060290"/>
              <a:ext cx="1225" cy="354174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4" name="Straight Connector 123"/>
          <p:cNvCxnSpPr/>
          <p:nvPr/>
        </p:nvCxnSpPr>
        <p:spPr>
          <a:xfrm>
            <a:off x="4358779" y="23392372"/>
            <a:ext cx="782307" cy="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://www.pyroelectro.com/projects/stunning_camera/img/transformer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760" y="23261787"/>
            <a:ext cx="1398969" cy="1242506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4913884" y="23288962"/>
            <a:ext cx="892615" cy="1200388"/>
            <a:chOff x="2286458" y="23254073"/>
            <a:chExt cx="892615" cy="1200388"/>
          </a:xfrm>
        </p:grpSpPr>
        <p:sp>
          <p:nvSpPr>
            <p:cNvPr id="106" name="Rectangle 105"/>
            <p:cNvSpPr/>
            <p:nvPr/>
          </p:nvSpPr>
          <p:spPr>
            <a:xfrm>
              <a:off x="2286458" y="23254073"/>
              <a:ext cx="892615" cy="12003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cxnSp>
          <p:nvCxnSpPr>
            <p:cNvPr id="107" name="Straight Connector 106"/>
            <p:cNvCxnSpPr/>
            <p:nvPr/>
          </p:nvCxnSpPr>
          <p:spPr>
            <a:xfrm flipV="1">
              <a:off x="2562191" y="23683224"/>
              <a:ext cx="330502" cy="971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2727442" y="23981628"/>
              <a:ext cx="0" cy="301516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V="1">
              <a:off x="2727442" y="23351992"/>
              <a:ext cx="0" cy="333254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Flowchart: Extract 109"/>
            <p:cNvSpPr/>
            <p:nvPr/>
          </p:nvSpPr>
          <p:spPr>
            <a:xfrm>
              <a:off x="2562191" y="23689961"/>
              <a:ext cx="330502" cy="341055"/>
            </a:xfrm>
            <a:prstGeom prst="flowChartExtract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73" name="Straight Connector 172"/>
          <p:cNvCxnSpPr/>
          <p:nvPr/>
        </p:nvCxnSpPr>
        <p:spPr>
          <a:xfrm>
            <a:off x="3469328" y="32554529"/>
            <a:ext cx="513831" cy="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>
            <a:off x="3469327" y="31600287"/>
            <a:ext cx="513831" cy="0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6" name="Group 125"/>
          <p:cNvGrpSpPr/>
          <p:nvPr/>
        </p:nvGrpSpPr>
        <p:grpSpPr>
          <a:xfrm>
            <a:off x="3905674" y="31475340"/>
            <a:ext cx="892615" cy="1200388"/>
            <a:chOff x="3082621" y="25966768"/>
            <a:chExt cx="892615" cy="1200388"/>
          </a:xfrm>
        </p:grpSpPr>
        <p:sp>
          <p:nvSpPr>
            <p:cNvPr id="127" name="Rectangle 126"/>
            <p:cNvSpPr/>
            <p:nvPr/>
          </p:nvSpPr>
          <p:spPr>
            <a:xfrm>
              <a:off x="3082621" y="25966768"/>
              <a:ext cx="892615" cy="12003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cxnSp>
          <p:nvCxnSpPr>
            <p:cNvPr id="128" name="Straight Connector 127"/>
            <p:cNvCxnSpPr/>
            <p:nvPr/>
          </p:nvCxnSpPr>
          <p:spPr>
            <a:xfrm flipH="1" flipV="1">
              <a:off x="3536338" y="26629447"/>
              <a:ext cx="1225" cy="354174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 flipH="1">
              <a:off x="3290394" y="26428279"/>
              <a:ext cx="491296" cy="1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 flipH="1">
              <a:off x="3290394" y="26628635"/>
              <a:ext cx="491296" cy="1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flipH="1" flipV="1">
              <a:off x="3535726" y="26060290"/>
              <a:ext cx="1225" cy="354174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/>
          <p:cNvGrpSpPr/>
          <p:nvPr/>
        </p:nvGrpSpPr>
        <p:grpSpPr>
          <a:xfrm>
            <a:off x="2618335" y="31481394"/>
            <a:ext cx="892615" cy="1200388"/>
            <a:chOff x="2286458" y="23254073"/>
            <a:chExt cx="892615" cy="1200388"/>
          </a:xfrm>
        </p:grpSpPr>
        <p:sp>
          <p:nvSpPr>
            <p:cNvPr id="138" name="Rectangle 137"/>
            <p:cNvSpPr/>
            <p:nvPr/>
          </p:nvSpPr>
          <p:spPr>
            <a:xfrm>
              <a:off x="2286458" y="23254073"/>
              <a:ext cx="892615" cy="12003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/>
            </a:p>
          </p:txBody>
        </p:sp>
        <p:cxnSp>
          <p:nvCxnSpPr>
            <p:cNvPr id="139" name="Straight Connector 138"/>
            <p:cNvCxnSpPr/>
            <p:nvPr/>
          </p:nvCxnSpPr>
          <p:spPr>
            <a:xfrm flipV="1">
              <a:off x="2562191" y="23683224"/>
              <a:ext cx="330502" cy="971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>
              <a:off x="2727442" y="23981628"/>
              <a:ext cx="0" cy="301516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V="1">
              <a:off x="2727442" y="23351992"/>
              <a:ext cx="0" cy="333254"/>
            </a:xfrm>
            <a:prstGeom prst="line">
              <a:avLst/>
            </a:prstGeom>
            <a:ln w="38100"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Flowchart: Extract 143"/>
            <p:cNvSpPr/>
            <p:nvPr/>
          </p:nvSpPr>
          <p:spPr>
            <a:xfrm>
              <a:off x="2562191" y="23689961"/>
              <a:ext cx="330502" cy="341055"/>
            </a:xfrm>
            <a:prstGeom prst="flowChartExtract">
              <a:avLst/>
            </a:prstGeom>
            <a:solidFill>
              <a:schemeClr val="bg1"/>
            </a:solidFill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Rectangle 30"/>
          <p:cNvSpPr/>
          <p:nvPr/>
        </p:nvSpPr>
        <p:spPr bwMode="auto">
          <a:xfrm>
            <a:off x="23411890" y="16993213"/>
            <a:ext cx="2358581" cy="1769801"/>
          </a:xfrm>
          <a:prstGeom prst="rect">
            <a:avLst/>
          </a:prstGeom>
          <a:noFill/>
          <a:ln w="1270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23595721" y="18262527"/>
            <a:ext cx="1960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IGBT Trigger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7564925" y="23098996"/>
            <a:ext cx="2358581" cy="1769801"/>
          </a:xfrm>
          <a:prstGeom prst="rect">
            <a:avLst/>
          </a:prstGeom>
          <a:noFill/>
          <a:ln w="1270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7795810" y="24367239"/>
            <a:ext cx="1960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IGBT Trigger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10263809" y="31233037"/>
            <a:ext cx="1957958" cy="1867081"/>
          </a:xfrm>
          <a:prstGeom prst="rect">
            <a:avLst/>
          </a:prstGeom>
          <a:noFill/>
          <a:ln w="12700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6004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Narrow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10220927" y="32574463"/>
            <a:ext cx="2344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chemeClr val="tx2"/>
                </a:solidFill>
              </a:rPr>
              <a:t>Mosfet Trigger</a:t>
            </a:r>
            <a:endParaRPr lang="en-GB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ustom Design">
  <a:themeElements>
    <a:clrScheme name="ResearchPosters Default">
      <a:dk1>
        <a:srgbClr val="1BADCF"/>
      </a:dk1>
      <a:lt1>
        <a:srgbClr val="FFFFFF"/>
      </a:lt1>
      <a:dk2>
        <a:srgbClr val="000000"/>
      </a:dk2>
      <a:lt2>
        <a:srgbClr val="F4F1E9"/>
      </a:lt2>
      <a:accent1>
        <a:srgbClr val="D7D7D7"/>
      </a:accent1>
      <a:accent2>
        <a:srgbClr val="0D5667"/>
      </a:accent2>
      <a:accent3>
        <a:srgbClr val="14819B"/>
      </a:accent3>
      <a:accent4>
        <a:srgbClr val="000000"/>
      </a:accent4>
      <a:accent5>
        <a:srgbClr val="CEF0F8"/>
      </a:accent5>
      <a:accent6>
        <a:srgbClr val="BF9000"/>
      </a:accent6>
      <a:hlink>
        <a:srgbClr val="6CD3EB"/>
      </a:hlink>
      <a:folHlink>
        <a:srgbClr val="FFC0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004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004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AABAC9"/>
        </a:lt1>
        <a:dk2>
          <a:srgbClr val="000000"/>
        </a:dk2>
        <a:lt2>
          <a:srgbClr val="808080"/>
        </a:lt2>
        <a:accent1>
          <a:srgbClr val="D7D7D7"/>
        </a:accent1>
        <a:accent2>
          <a:srgbClr val="003466"/>
        </a:accent2>
        <a:accent3>
          <a:srgbClr val="D2D9E1"/>
        </a:accent3>
        <a:accent4>
          <a:srgbClr val="000000"/>
        </a:accent4>
        <a:accent5>
          <a:srgbClr val="E8E8E8"/>
        </a:accent5>
        <a:accent6>
          <a:srgbClr val="002E5C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603000"/>
        </a:dk1>
        <a:lt1>
          <a:srgbClr val="CF9860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603000"/>
        </a:accent2>
        <a:accent3>
          <a:srgbClr val="E4CAB6"/>
        </a:accent3>
        <a:accent4>
          <a:srgbClr val="512700"/>
        </a:accent4>
        <a:accent5>
          <a:srgbClr val="FFFFE4"/>
        </a:accent5>
        <a:accent6>
          <a:srgbClr val="56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505750"/>
        </a:dk1>
        <a:lt1>
          <a:srgbClr val="FFFFFF"/>
        </a:lt1>
        <a:dk2>
          <a:srgbClr val="000000"/>
        </a:dk2>
        <a:lt2>
          <a:srgbClr val="808080"/>
        </a:lt2>
        <a:accent1>
          <a:srgbClr val="DFDFDF"/>
        </a:accent1>
        <a:accent2>
          <a:srgbClr val="9F3000"/>
        </a:accent2>
        <a:accent3>
          <a:srgbClr val="FFFFFF"/>
        </a:accent3>
        <a:accent4>
          <a:srgbClr val="434943"/>
        </a:accent4>
        <a:accent5>
          <a:srgbClr val="ECECEC"/>
        </a:accent5>
        <a:accent6>
          <a:srgbClr val="90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3A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9F0000"/>
        </a:accent2>
        <a:accent3>
          <a:srgbClr val="FFFFFF"/>
        </a:accent3>
        <a:accent4>
          <a:srgbClr val="300000"/>
        </a:accent4>
        <a:accent5>
          <a:srgbClr val="FFFFE4"/>
        </a:accent5>
        <a:accent6>
          <a:srgbClr val="90000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2336"/>
        </a:dk1>
        <a:lt1>
          <a:srgbClr val="E8F0F8"/>
        </a:lt1>
        <a:dk2>
          <a:srgbClr val="000000"/>
        </a:dk2>
        <a:lt2>
          <a:srgbClr val="808080"/>
        </a:lt2>
        <a:accent1>
          <a:srgbClr val="FFFFEF"/>
        </a:accent1>
        <a:accent2>
          <a:srgbClr val="00679F"/>
        </a:accent2>
        <a:accent3>
          <a:srgbClr val="F2F6FB"/>
        </a:accent3>
        <a:accent4>
          <a:srgbClr val="001C2D"/>
        </a:accent4>
        <a:accent5>
          <a:srgbClr val="FFFFF6"/>
        </a:accent5>
        <a:accent6>
          <a:srgbClr val="005D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2336"/>
        </a:dk1>
        <a:lt1>
          <a:srgbClr val="C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3060"/>
        </a:accent2>
        <a:accent3>
          <a:srgbClr val="E4E4FF"/>
        </a:accent3>
        <a:accent4>
          <a:srgbClr val="001C2D"/>
        </a:accent4>
        <a:accent5>
          <a:srgbClr val="FFFFFF"/>
        </a:accent5>
        <a:accent6>
          <a:srgbClr val="002A56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4B4B4B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434343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0000"/>
        </a:dk1>
        <a:lt1>
          <a:srgbClr val="E3DABB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065290"/>
        </a:accent2>
        <a:accent3>
          <a:srgbClr val="EFEADA"/>
        </a:accent3>
        <a:accent4>
          <a:srgbClr val="000000"/>
        </a:accent4>
        <a:accent5>
          <a:srgbClr val="F3F3F3"/>
        </a:accent5>
        <a:accent6>
          <a:srgbClr val="054982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9">
        <a:dk1>
          <a:srgbClr val="00009F"/>
        </a:dk1>
        <a:lt1>
          <a:srgbClr val="F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60009F"/>
        </a:accent2>
        <a:accent3>
          <a:srgbClr val="FFE4FF"/>
        </a:accent3>
        <a:accent4>
          <a:srgbClr val="000087"/>
        </a:accent4>
        <a:accent5>
          <a:srgbClr val="FFFFFF"/>
        </a:accent5>
        <a:accent6>
          <a:srgbClr val="5600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003000"/>
        </a:dk1>
        <a:lt1>
          <a:srgbClr val="9FCF9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6730"/>
        </a:accent2>
        <a:accent3>
          <a:srgbClr val="CDE4CD"/>
        </a:accent3>
        <a:accent4>
          <a:srgbClr val="002700"/>
        </a:accent4>
        <a:accent5>
          <a:srgbClr val="FFFFFF"/>
        </a:accent5>
        <a:accent6>
          <a:srgbClr val="005D2A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000000"/>
        </a:dk1>
        <a:lt1>
          <a:srgbClr val="FFFFD5"/>
        </a:lt1>
        <a:dk2>
          <a:srgbClr val="000000"/>
        </a:dk2>
        <a:lt2>
          <a:srgbClr val="808080"/>
        </a:lt2>
        <a:accent1>
          <a:srgbClr val="D7DFCF"/>
        </a:accent1>
        <a:accent2>
          <a:srgbClr val="661600"/>
        </a:accent2>
        <a:accent3>
          <a:srgbClr val="FFFFE7"/>
        </a:accent3>
        <a:accent4>
          <a:srgbClr val="000000"/>
        </a:accent4>
        <a:accent5>
          <a:srgbClr val="E8ECE4"/>
        </a:accent5>
        <a:accent6>
          <a:srgbClr val="5C1300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Default">
      <a:dk1>
        <a:srgbClr val="1BADCF"/>
      </a:dk1>
      <a:lt1>
        <a:srgbClr val="FFFFFF"/>
      </a:lt1>
      <a:dk2>
        <a:srgbClr val="000000"/>
      </a:dk2>
      <a:lt2>
        <a:srgbClr val="F4F1E9"/>
      </a:lt2>
      <a:accent1>
        <a:srgbClr val="D7D7D7"/>
      </a:accent1>
      <a:accent2>
        <a:srgbClr val="003466"/>
      </a:accent2>
      <a:accent3>
        <a:srgbClr val="D2D9E1"/>
      </a:accent3>
      <a:accent4>
        <a:srgbClr val="000000"/>
      </a:accent4>
      <a:accent5>
        <a:srgbClr val="CEF0F8"/>
      </a:accent5>
      <a:accent6>
        <a:srgbClr val="002E5C"/>
      </a:accent6>
      <a:hlink>
        <a:srgbClr val="6CD3EB"/>
      </a:hlink>
      <a:folHlink>
        <a:srgbClr val="FFC000"/>
      </a:folHlink>
    </a:clrScheme>
    <a:fontScheme name="1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004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004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AABAC9"/>
        </a:lt1>
        <a:dk2>
          <a:srgbClr val="000000"/>
        </a:dk2>
        <a:lt2>
          <a:srgbClr val="808080"/>
        </a:lt2>
        <a:accent1>
          <a:srgbClr val="D7D7D7"/>
        </a:accent1>
        <a:accent2>
          <a:srgbClr val="003466"/>
        </a:accent2>
        <a:accent3>
          <a:srgbClr val="D2D9E1"/>
        </a:accent3>
        <a:accent4>
          <a:srgbClr val="000000"/>
        </a:accent4>
        <a:accent5>
          <a:srgbClr val="E8E8E8"/>
        </a:accent5>
        <a:accent6>
          <a:srgbClr val="002E5C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603000"/>
        </a:dk1>
        <a:lt1>
          <a:srgbClr val="CF9860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603000"/>
        </a:accent2>
        <a:accent3>
          <a:srgbClr val="E4CAB6"/>
        </a:accent3>
        <a:accent4>
          <a:srgbClr val="512700"/>
        </a:accent4>
        <a:accent5>
          <a:srgbClr val="FFFFE4"/>
        </a:accent5>
        <a:accent6>
          <a:srgbClr val="56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505750"/>
        </a:dk1>
        <a:lt1>
          <a:srgbClr val="FFFFFF"/>
        </a:lt1>
        <a:dk2>
          <a:srgbClr val="000000"/>
        </a:dk2>
        <a:lt2>
          <a:srgbClr val="808080"/>
        </a:lt2>
        <a:accent1>
          <a:srgbClr val="DFDFDF"/>
        </a:accent1>
        <a:accent2>
          <a:srgbClr val="9F3000"/>
        </a:accent2>
        <a:accent3>
          <a:srgbClr val="FFFFFF"/>
        </a:accent3>
        <a:accent4>
          <a:srgbClr val="434943"/>
        </a:accent4>
        <a:accent5>
          <a:srgbClr val="ECECEC"/>
        </a:accent5>
        <a:accent6>
          <a:srgbClr val="90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3A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9F0000"/>
        </a:accent2>
        <a:accent3>
          <a:srgbClr val="FFFFFF"/>
        </a:accent3>
        <a:accent4>
          <a:srgbClr val="300000"/>
        </a:accent4>
        <a:accent5>
          <a:srgbClr val="FFFFE4"/>
        </a:accent5>
        <a:accent6>
          <a:srgbClr val="90000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2336"/>
        </a:dk1>
        <a:lt1>
          <a:srgbClr val="E8F0F8"/>
        </a:lt1>
        <a:dk2>
          <a:srgbClr val="000000"/>
        </a:dk2>
        <a:lt2>
          <a:srgbClr val="808080"/>
        </a:lt2>
        <a:accent1>
          <a:srgbClr val="FFFFEF"/>
        </a:accent1>
        <a:accent2>
          <a:srgbClr val="00679F"/>
        </a:accent2>
        <a:accent3>
          <a:srgbClr val="F2F6FB"/>
        </a:accent3>
        <a:accent4>
          <a:srgbClr val="001C2D"/>
        </a:accent4>
        <a:accent5>
          <a:srgbClr val="FFFFF6"/>
        </a:accent5>
        <a:accent6>
          <a:srgbClr val="005D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2336"/>
        </a:dk1>
        <a:lt1>
          <a:srgbClr val="C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3060"/>
        </a:accent2>
        <a:accent3>
          <a:srgbClr val="E4E4FF"/>
        </a:accent3>
        <a:accent4>
          <a:srgbClr val="001C2D"/>
        </a:accent4>
        <a:accent5>
          <a:srgbClr val="FFFFFF"/>
        </a:accent5>
        <a:accent6>
          <a:srgbClr val="002A56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4B4B4B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434343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0000"/>
        </a:dk1>
        <a:lt1>
          <a:srgbClr val="E3DABB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065290"/>
        </a:accent2>
        <a:accent3>
          <a:srgbClr val="EFEADA"/>
        </a:accent3>
        <a:accent4>
          <a:srgbClr val="000000"/>
        </a:accent4>
        <a:accent5>
          <a:srgbClr val="F3F3F3"/>
        </a:accent5>
        <a:accent6>
          <a:srgbClr val="054982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00009F"/>
        </a:dk1>
        <a:lt1>
          <a:srgbClr val="F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60009F"/>
        </a:accent2>
        <a:accent3>
          <a:srgbClr val="FFE4FF"/>
        </a:accent3>
        <a:accent4>
          <a:srgbClr val="000087"/>
        </a:accent4>
        <a:accent5>
          <a:srgbClr val="FFFFFF"/>
        </a:accent5>
        <a:accent6>
          <a:srgbClr val="5600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003000"/>
        </a:dk1>
        <a:lt1>
          <a:srgbClr val="9FCF9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6730"/>
        </a:accent2>
        <a:accent3>
          <a:srgbClr val="CDE4CD"/>
        </a:accent3>
        <a:accent4>
          <a:srgbClr val="002700"/>
        </a:accent4>
        <a:accent5>
          <a:srgbClr val="FFFFFF"/>
        </a:accent5>
        <a:accent6>
          <a:srgbClr val="005D2A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000000"/>
        </a:dk1>
        <a:lt1>
          <a:srgbClr val="FFFFD5"/>
        </a:lt1>
        <a:dk2>
          <a:srgbClr val="000000"/>
        </a:dk2>
        <a:lt2>
          <a:srgbClr val="808080"/>
        </a:lt2>
        <a:accent1>
          <a:srgbClr val="D7DFCF"/>
        </a:accent1>
        <a:accent2>
          <a:srgbClr val="661600"/>
        </a:accent2>
        <a:accent3>
          <a:srgbClr val="FFFFE7"/>
        </a:accent3>
        <a:accent4>
          <a:srgbClr val="000000"/>
        </a:accent4>
        <a:accent5>
          <a:srgbClr val="E8ECE4"/>
        </a:accent5>
        <a:accent6>
          <a:srgbClr val="5C1300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Default">
      <a:dk1>
        <a:srgbClr val="1BADCF"/>
      </a:dk1>
      <a:lt1>
        <a:srgbClr val="FFFFFF"/>
      </a:lt1>
      <a:dk2>
        <a:srgbClr val="000000"/>
      </a:dk2>
      <a:lt2>
        <a:srgbClr val="F4F1E9"/>
      </a:lt2>
      <a:accent1>
        <a:srgbClr val="D7D7D7"/>
      </a:accent1>
      <a:accent2>
        <a:srgbClr val="003466"/>
      </a:accent2>
      <a:accent3>
        <a:srgbClr val="D2D9E1"/>
      </a:accent3>
      <a:accent4>
        <a:srgbClr val="000000"/>
      </a:accent4>
      <a:accent5>
        <a:srgbClr val="CEF0F8"/>
      </a:accent5>
      <a:accent6>
        <a:srgbClr val="002E5C"/>
      </a:accent6>
      <a:hlink>
        <a:srgbClr val="6CD3EB"/>
      </a:hlink>
      <a:folHlink>
        <a:srgbClr val="FFC000"/>
      </a:folHlink>
    </a:clrScheme>
    <a:fontScheme name="2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004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004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AABAC9"/>
        </a:lt1>
        <a:dk2>
          <a:srgbClr val="000000"/>
        </a:dk2>
        <a:lt2>
          <a:srgbClr val="808080"/>
        </a:lt2>
        <a:accent1>
          <a:srgbClr val="D7D7D7"/>
        </a:accent1>
        <a:accent2>
          <a:srgbClr val="003466"/>
        </a:accent2>
        <a:accent3>
          <a:srgbClr val="D2D9E1"/>
        </a:accent3>
        <a:accent4>
          <a:srgbClr val="000000"/>
        </a:accent4>
        <a:accent5>
          <a:srgbClr val="E8E8E8"/>
        </a:accent5>
        <a:accent6>
          <a:srgbClr val="002E5C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603000"/>
        </a:dk1>
        <a:lt1>
          <a:srgbClr val="CF9860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603000"/>
        </a:accent2>
        <a:accent3>
          <a:srgbClr val="E4CAB6"/>
        </a:accent3>
        <a:accent4>
          <a:srgbClr val="512700"/>
        </a:accent4>
        <a:accent5>
          <a:srgbClr val="FFFFE4"/>
        </a:accent5>
        <a:accent6>
          <a:srgbClr val="56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505750"/>
        </a:dk1>
        <a:lt1>
          <a:srgbClr val="FFFFFF"/>
        </a:lt1>
        <a:dk2>
          <a:srgbClr val="000000"/>
        </a:dk2>
        <a:lt2>
          <a:srgbClr val="808080"/>
        </a:lt2>
        <a:accent1>
          <a:srgbClr val="DFDFDF"/>
        </a:accent1>
        <a:accent2>
          <a:srgbClr val="9F3000"/>
        </a:accent2>
        <a:accent3>
          <a:srgbClr val="FFFFFF"/>
        </a:accent3>
        <a:accent4>
          <a:srgbClr val="434943"/>
        </a:accent4>
        <a:accent5>
          <a:srgbClr val="ECECEC"/>
        </a:accent5>
        <a:accent6>
          <a:srgbClr val="902A00"/>
        </a:accent6>
        <a:hlink>
          <a:srgbClr val="C21414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3A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CF"/>
        </a:accent1>
        <a:accent2>
          <a:srgbClr val="9F0000"/>
        </a:accent2>
        <a:accent3>
          <a:srgbClr val="FFFFFF"/>
        </a:accent3>
        <a:accent4>
          <a:srgbClr val="300000"/>
        </a:accent4>
        <a:accent5>
          <a:srgbClr val="FFFFE4"/>
        </a:accent5>
        <a:accent6>
          <a:srgbClr val="90000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2336"/>
        </a:dk1>
        <a:lt1>
          <a:srgbClr val="E8F0F8"/>
        </a:lt1>
        <a:dk2>
          <a:srgbClr val="000000"/>
        </a:dk2>
        <a:lt2>
          <a:srgbClr val="808080"/>
        </a:lt2>
        <a:accent1>
          <a:srgbClr val="FFFFEF"/>
        </a:accent1>
        <a:accent2>
          <a:srgbClr val="00679F"/>
        </a:accent2>
        <a:accent3>
          <a:srgbClr val="F2F6FB"/>
        </a:accent3>
        <a:accent4>
          <a:srgbClr val="001C2D"/>
        </a:accent4>
        <a:accent5>
          <a:srgbClr val="FFFFF6"/>
        </a:accent5>
        <a:accent6>
          <a:srgbClr val="005D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2336"/>
        </a:dk1>
        <a:lt1>
          <a:srgbClr val="C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3060"/>
        </a:accent2>
        <a:accent3>
          <a:srgbClr val="E4E4FF"/>
        </a:accent3>
        <a:accent4>
          <a:srgbClr val="001C2D"/>
        </a:accent4>
        <a:accent5>
          <a:srgbClr val="FFFFFF"/>
        </a:accent5>
        <a:accent6>
          <a:srgbClr val="002A56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4B4B4B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434343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0000"/>
        </a:dk1>
        <a:lt1>
          <a:srgbClr val="E3DABB"/>
        </a:lt1>
        <a:dk2>
          <a:srgbClr val="000000"/>
        </a:dk2>
        <a:lt2>
          <a:srgbClr val="808080"/>
        </a:lt2>
        <a:accent1>
          <a:srgbClr val="EAEAEA"/>
        </a:accent1>
        <a:accent2>
          <a:srgbClr val="065290"/>
        </a:accent2>
        <a:accent3>
          <a:srgbClr val="EFEADA"/>
        </a:accent3>
        <a:accent4>
          <a:srgbClr val="000000"/>
        </a:accent4>
        <a:accent5>
          <a:srgbClr val="F3F3F3"/>
        </a:accent5>
        <a:accent6>
          <a:srgbClr val="054982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00009F"/>
        </a:dk1>
        <a:lt1>
          <a:srgbClr val="FFCFF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60009F"/>
        </a:accent2>
        <a:accent3>
          <a:srgbClr val="FFE4FF"/>
        </a:accent3>
        <a:accent4>
          <a:srgbClr val="000087"/>
        </a:accent4>
        <a:accent5>
          <a:srgbClr val="FFFFFF"/>
        </a:accent5>
        <a:accent6>
          <a:srgbClr val="560090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003000"/>
        </a:dk1>
        <a:lt1>
          <a:srgbClr val="9FCF9F"/>
        </a:lt1>
        <a:dk2>
          <a:srgbClr val="000000"/>
        </a:dk2>
        <a:lt2>
          <a:srgbClr val="808080"/>
        </a:lt2>
        <a:accent1>
          <a:srgbClr val="FFFFFF"/>
        </a:accent1>
        <a:accent2>
          <a:srgbClr val="006730"/>
        </a:accent2>
        <a:accent3>
          <a:srgbClr val="CDE4CD"/>
        </a:accent3>
        <a:accent4>
          <a:srgbClr val="002700"/>
        </a:accent4>
        <a:accent5>
          <a:srgbClr val="FFFFFF"/>
        </a:accent5>
        <a:accent6>
          <a:srgbClr val="005D2A"/>
        </a:accent6>
        <a:hlink>
          <a:srgbClr val="028418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000000"/>
        </a:dk1>
        <a:lt1>
          <a:srgbClr val="FFFFD5"/>
        </a:lt1>
        <a:dk2>
          <a:srgbClr val="000000"/>
        </a:dk2>
        <a:lt2>
          <a:srgbClr val="808080"/>
        </a:lt2>
        <a:accent1>
          <a:srgbClr val="D7DFCF"/>
        </a:accent1>
        <a:accent2>
          <a:srgbClr val="661600"/>
        </a:accent2>
        <a:accent3>
          <a:srgbClr val="FFFFE7"/>
        </a:accent3>
        <a:accent4>
          <a:srgbClr val="000000"/>
        </a:accent4>
        <a:accent5>
          <a:srgbClr val="E8ECE4"/>
        </a:accent5>
        <a:accent6>
          <a:srgbClr val="5C1300"/>
        </a:accent6>
        <a:hlink>
          <a:srgbClr val="0080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15364</TotalTime>
  <Words>1019</Words>
  <Application>Microsoft Office PowerPoint</Application>
  <PresentationFormat>Custom</PresentationFormat>
  <Paragraphs>135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ＭＳ Ｐゴシック</vt:lpstr>
      <vt:lpstr>ＭＳ Ｐゴシック</vt:lpstr>
      <vt:lpstr>Arial</vt:lpstr>
      <vt:lpstr>Arial Black</vt:lpstr>
      <vt:lpstr>Arial Narrow</vt:lpstr>
      <vt:lpstr>Calibri</vt:lpstr>
      <vt:lpstr>Times New Roman</vt:lpstr>
      <vt:lpstr>Custom Design</vt:lpstr>
      <vt:lpstr>1_Custom Design</vt:lpstr>
      <vt:lpstr>2_Custom Design</vt:lpstr>
      <vt:lpstr>PowerPoint Presentation</vt:lpstr>
    </vt:vector>
  </TitlesOfParts>
  <Company>www.PosterPresentations.com</Company>
  <LinksUpToDate>false</LinksUpToDate>
  <SharedDoc>false</SharedDoc>
  <HyperlinkBase>http://www.posterpresentations.com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100cm by 100cm Poster Template</dc:title>
  <dc:subject>Free PowerPoint poster templates</dc:subject>
  <dc:creator>R. Varela</dc:creator>
  <cp:keywords>poster presentation, poster design, poster template</cp:keywords>
  <dc:description>Non-authorized printing of this poster template by any commercial printing service other than PosterPresentations.com is strictly prohibited._x000d_
Non-profit educational printing centers are exempt._x000d_
To obtain printing authorization call:_x000d_
1.866.649.3004_x000d_
_x000d_
© 2009</dc:description>
  <cp:lastModifiedBy>Enrique De Nicolas Lumbreras</cp:lastModifiedBy>
  <cp:revision>618</cp:revision>
  <cp:lastPrinted>2018-02-02T10:24:45Z</cp:lastPrinted>
  <dcterms:created xsi:type="dcterms:W3CDTF">2009-11-10T07:29:27Z</dcterms:created>
  <dcterms:modified xsi:type="dcterms:W3CDTF">2018-02-14T13:39:26Z</dcterms:modified>
  <cp:category>Powerpoint poster templates</cp:category>
</cp:coreProperties>
</file>