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A3"/>
    <a:srgbClr val="0152A1"/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5405" autoAdjust="0"/>
  </p:normalViewPr>
  <p:slideViewPr>
    <p:cSldViewPr>
      <p:cViewPr varScale="1">
        <p:scale>
          <a:sx n="80" d="100"/>
          <a:sy n="80" d="100"/>
        </p:scale>
        <p:origin x="157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Users\e\edenicol\Desktop\Test%20Saleve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971715903886808E-2"/>
          <c:y val="0.10319478908188585"/>
          <c:w val="0.89019685039370078"/>
          <c:h val="0.77099057845332852"/>
        </c:manualLayout>
      </c:layout>
      <c:lineChart>
        <c:grouping val="standard"/>
        <c:varyColors val="0"/>
        <c:ser>
          <c:idx val="0"/>
          <c:order val="0"/>
          <c:tx>
            <c:v>Rise time (ns)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6350">
                <a:solidFill>
                  <a:srgbClr val="0070C0"/>
                </a:solidFill>
              </a:ln>
              <a:effectLst/>
            </c:spPr>
          </c:marker>
          <c:trendline>
            <c:spPr>
              <a:ln w="12700" cap="rnd">
                <a:solidFill>
                  <a:srgbClr val="0070C0"/>
                </a:solidFill>
                <a:prstDash val="solid"/>
              </a:ln>
              <a:effectLst/>
            </c:spPr>
            <c:trendlineType val="power"/>
            <c:dispRSqr val="0"/>
            <c:dispEq val="0"/>
          </c:trendline>
          <c:cat>
            <c:strRef>
              <c:f>Sheet1!$A$38:$A$44</c:f>
              <c:strCache>
                <c:ptCount val="7"/>
                <c:pt idx="0">
                  <c:v>1.4kV</c:v>
                </c:pt>
                <c:pt idx="1">
                  <c:v>1.6kV</c:v>
                </c:pt>
                <c:pt idx="2">
                  <c:v>1.8kV</c:v>
                </c:pt>
                <c:pt idx="3">
                  <c:v>2kV</c:v>
                </c:pt>
                <c:pt idx="4">
                  <c:v>2.2kV</c:v>
                </c:pt>
                <c:pt idx="5">
                  <c:v>2.4kV</c:v>
                </c:pt>
                <c:pt idx="6">
                  <c:v>2.6kV</c:v>
                </c:pt>
              </c:strCache>
            </c:strRef>
          </c:cat>
          <c:val>
            <c:numRef>
              <c:f>Sheet1!$F$38:$F$44</c:f>
              <c:numCache>
                <c:formatCode>General</c:formatCode>
                <c:ptCount val="7"/>
                <c:pt idx="0">
                  <c:v>718</c:v>
                </c:pt>
                <c:pt idx="1">
                  <c:v>714</c:v>
                </c:pt>
                <c:pt idx="2">
                  <c:v>712</c:v>
                </c:pt>
                <c:pt idx="3">
                  <c:v>711</c:v>
                </c:pt>
                <c:pt idx="4">
                  <c:v>709</c:v>
                </c:pt>
                <c:pt idx="5">
                  <c:v>707</c:v>
                </c:pt>
                <c:pt idx="6">
                  <c:v>706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974-4727-AE85-E5B413DBEEB3}"/>
            </c:ext>
          </c:extLst>
        </c:ser>
        <c:ser>
          <c:idx val="1"/>
          <c:order val="1"/>
          <c:tx>
            <c:v>Delay time (ns)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175">
                <a:solidFill>
                  <a:srgbClr val="C00000"/>
                </a:solidFill>
              </a:ln>
              <a:effectLst/>
            </c:spPr>
          </c:marker>
          <c:trendline>
            <c:spPr>
              <a:ln w="12700" cap="rnd">
                <a:solidFill>
                  <a:srgbClr val="C00000"/>
                </a:solidFill>
                <a:prstDash val="solid"/>
              </a:ln>
              <a:effectLst/>
            </c:spPr>
            <c:trendlineType val="power"/>
            <c:dispRSqr val="0"/>
            <c:dispEq val="0"/>
          </c:trendline>
          <c:val>
            <c:numRef>
              <c:f>Sheet1!$H$38:$H$44</c:f>
              <c:numCache>
                <c:formatCode>General</c:formatCode>
                <c:ptCount val="7"/>
                <c:pt idx="0">
                  <c:v>872</c:v>
                </c:pt>
                <c:pt idx="1">
                  <c:v>842</c:v>
                </c:pt>
                <c:pt idx="2">
                  <c:v>831</c:v>
                </c:pt>
                <c:pt idx="3">
                  <c:v>815</c:v>
                </c:pt>
                <c:pt idx="4">
                  <c:v>808</c:v>
                </c:pt>
                <c:pt idx="5">
                  <c:v>800</c:v>
                </c:pt>
                <c:pt idx="6">
                  <c:v>790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974-4727-AE85-E5B413DBEE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299664"/>
        <c:axId val="121300056"/>
        <c:extLst/>
      </c:lineChart>
      <c:catAx>
        <c:axId val="121299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300056"/>
        <c:crosses val="autoZero"/>
        <c:auto val="1"/>
        <c:lblAlgn val="ctr"/>
        <c:lblOffset val="100"/>
        <c:noMultiLvlLbl val="0"/>
      </c:catAx>
      <c:valAx>
        <c:axId val="121300056"/>
        <c:scaling>
          <c:orientation val="minMax"/>
          <c:min val="7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29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4414131305764191"/>
          <c:y val="0"/>
          <c:w val="0.45159774895005661"/>
          <c:h val="0.46977135767458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g"/><Relationship Id="rId3" Type="http://schemas.openxmlformats.org/officeDocument/2006/relationships/image" Target="../media/image1.jpeg"/><Relationship Id="rId7" Type="http://schemas.openxmlformats.org/officeDocument/2006/relationships/chart" Target="../charts/chart1.xml"/><Relationship Id="rId12" Type="http://schemas.openxmlformats.org/officeDocument/2006/relationships/image" Target="../media/image9.jpe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2.jpe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4594960" y="3567869"/>
            <a:ext cx="4453674" cy="2540411"/>
          </a:xfrm>
          <a:prstGeom prst="roundRect">
            <a:avLst/>
          </a:prstGeom>
          <a:ln>
            <a:solidFill>
              <a:srgbClr val="0053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/>
          <p:cNvSpPr/>
          <p:nvPr/>
        </p:nvSpPr>
        <p:spPr>
          <a:xfrm>
            <a:off x="89999" y="3575681"/>
            <a:ext cx="4447835" cy="2540411"/>
          </a:xfrm>
          <a:prstGeom prst="roundRect">
            <a:avLst/>
          </a:prstGeom>
          <a:ln>
            <a:solidFill>
              <a:srgbClr val="0053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>
            <a:off x="4592756" y="979062"/>
            <a:ext cx="4447835" cy="2540411"/>
          </a:xfrm>
          <a:prstGeom prst="roundRect">
            <a:avLst/>
          </a:prstGeom>
          <a:ln>
            <a:solidFill>
              <a:srgbClr val="0053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ounded Rectangle 53"/>
          <p:cNvSpPr/>
          <p:nvPr/>
        </p:nvSpPr>
        <p:spPr>
          <a:xfrm>
            <a:off x="100018" y="981739"/>
            <a:ext cx="4447835" cy="2540411"/>
          </a:xfrm>
          <a:prstGeom prst="roundRect">
            <a:avLst/>
          </a:prstGeom>
          <a:ln>
            <a:solidFill>
              <a:srgbClr val="0053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2" y="6177131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6" y="6176947"/>
            <a:ext cx="3466030" cy="5762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955295"/>
          </a:xfrm>
          <a:prstGeom prst="rect">
            <a:avLst/>
          </a:prstGeom>
          <a:solidFill>
            <a:srgbClr val="0053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89999" y="6162235"/>
            <a:ext cx="8958635" cy="605856"/>
          </a:xfrm>
          <a:prstGeom prst="rect">
            <a:avLst/>
          </a:prstGeom>
          <a:noFill/>
          <a:ln w="25400" cmpd="dbl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150456" y="6162142"/>
            <a:ext cx="4898178" cy="605856"/>
          </a:xfrm>
          <a:prstGeom prst="rect">
            <a:avLst/>
          </a:prstGeom>
          <a:noFill/>
          <a:ln w="25400" cmpd="dbl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14803" y="688922"/>
            <a:ext cx="2173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Enrique de </a:t>
            </a:r>
            <a:r>
              <a:rPr lang="en-GB" sz="12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Nicolás</a:t>
            </a:r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 Lumbreras</a:t>
            </a:r>
            <a:endParaRPr lang="en-GB" sz="1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02147" y="703171"/>
            <a:ext cx="1876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Cambria" panose="02040503050406030204" pitchFamily="18" charset="0"/>
              </a:rPr>
              <a:t>TE-ABT-EC CERN- </a:t>
            </a:r>
            <a:r>
              <a:rPr lang="en-GB" sz="1200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Ciemat</a:t>
            </a:r>
            <a:endParaRPr lang="en-GB" sz="12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8558" y="116735"/>
            <a:ext cx="8723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Consolidacion</a:t>
            </a:r>
            <a:r>
              <a:rPr lang="en-GB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de </a:t>
            </a:r>
            <a:r>
              <a:rPr lang="en-GB" sz="2800" b="1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sistemas</a:t>
            </a:r>
            <a:r>
              <a:rPr lang="en-GB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de </a:t>
            </a:r>
            <a:r>
              <a:rPr lang="en-GB" sz="2800" b="1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disparo</a:t>
            </a:r>
            <a:r>
              <a:rPr lang="en-GB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de </a:t>
            </a:r>
            <a:r>
              <a:rPr lang="en-GB" sz="2800" b="1" dirty="0" err="1" smtClean="0">
                <a:solidFill>
                  <a:schemeClr val="bg1"/>
                </a:solidFill>
                <a:latin typeface="Cambria" panose="02040503050406030204" pitchFamily="18" charset="0"/>
              </a:rPr>
              <a:t>tiratrones</a:t>
            </a:r>
            <a:endParaRPr lang="en-GB" sz="28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2"/>
          <a:stretch/>
        </p:blipFill>
        <p:spPr>
          <a:xfrm>
            <a:off x="193732" y="1398849"/>
            <a:ext cx="2353259" cy="1309792"/>
          </a:xfrm>
          <a:prstGeom prst="rect">
            <a:avLst/>
          </a:prstGeom>
        </p:spPr>
      </p:pic>
      <p:pic>
        <p:nvPicPr>
          <p:cNvPr id="29" name="Picture 2" descr="http://www.circuitstoday.com/wp-content/uploads/2009/09/thyratrons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2"/>
          <a:stretch/>
        </p:blipFill>
        <p:spPr bwMode="auto">
          <a:xfrm>
            <a:off x="3783058" y="1473745"/>
            <a:ext cx="639388" cy="143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4733466" y="3953646"/>
            <a:ext cx="3561344" cy="2003574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defTabSz="457200">
              <a:buClrTx/>
              <a:buSzTx/>
              <a:buFontTx/>
              <a:buChar char="-"/>
            </a:pPr>
            <a:r>
              <a:rPr lang="es-ES" sz="12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Electrónica de analógica y de potencia </a:t>
            </a:r>
          </a:p>
          <a:p>
            <a:pPr marL="171450" indent="-171450" defTabSz="457200">
              <a:buClrTx/>
              <a:buSzTx/>
              <a:buFontTx/>
              <a:buChar char="-"/>
            </a:pPr>
            <a:r>
              <a:rPr lang="es-ES" sz="12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Análisis de </a:t>
            </a: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circuitos</a:t>
            </a:r>
            <a:endParaRPr lang="es-ES" sz="1200" dirty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defTabSz="457200">
              <a:buClrTx/>
              <a:buSzTx/>
              <a:buFontTx/>
              <a:buChar char="-"/>
            </a:pP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Uso intensivo de programas de simulación</a:t>
            </a:r>
          </a:p>
          <a:p>
            <a:pPr marL="171450" indent="-171450" defTabSz="457200">
              <a:buClrTx/>
              <a:buSzTx/>
              <a:buFontTx/>
              <a:buChar char="-"/>
            </a:pP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Escribir especificaciones funcionales y de ingeniería </a:t>
            </a:r>
          </a:p>
          <a:p>
            <a:pPr marL="171450" indent="-171450" defTabSz="457200">
              <a:buClrTx/>
              <a:buSzTx/>
              <a:buFontTx/>
              <a:buChar char="-"/>
            </a:pP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Diseño de PCB con Altium</a:t>
            </a:r>
          </a:p>
          <a:p>
            <a:pPr marL="171450" indent="-171450" defTabSz="457200">
              <a:buClrTx/>
              <a:buSzTx/>
              <a:buFontTx/>
              <a:buChar char="-"/>
            </a:pPr>
            <a:r>
              <a:rPr lang="es-ES" sz="1200" dirty="0" err="1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Prototipado</a:t>
            </a: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 y test</a:t>
            </a:r>
          </a:p>
          <a:p>
            <a:pPr marL="171450" indent="-171450" defTabSz="457200">
              <a:buClrTx/>
              <a:buSzTx/>
              <a:buFontTx/>
              <a:buChar char="-"/>
            </a:pP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Alto voltaje</a:t>
            </a:r>
            <a:endParaRPr lang="es-ES" sz="1200" dirty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defTabSz="457200">
              <a:buClrTx/>
              <a:buSzTx/>
              <a:buFontTx/>
              <a:buChar char="-"/>
            </a:pP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Reparación de equipos electrónicos</a:t>
            </a:r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813232"/>
              </p:ext>
            </p:extLst>
          </p:nvPr>
        </p:nvGraphicFramePr>
        <p:xfrm>
          <a:off x="7007675" y="2251945"/>
          <a:ext cx="1945581" cy="112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3" name="Picture 2" descr="Resultado de imagen de LTspic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597" y="3903293"/>
            <a:ext cx="386765" cy="38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de Pspice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699" y="4498823"/>
            <a:ext cx="789093" cy="16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sultado de imagen de pspice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714" y="4937064"/>
            <a:ext cx="974888" cy="34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697" y="4001180"/>
            <a:ext cx="1794207" cy="879662"/>
          </a:xfrm>
          <a:prstGeom prst="rect">
            <a:avLst/>
          </a:prstGeom>
        </p:spPr>
      </p:pic>
      <p:pic>
        <p:nvPicPr>
          <p:cNvPr id="30" name="Picture 29" descr="http://lovesphotoalbum.com/wp-content/uploads/2012/03/Train-Track-Switch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343" y="1911078"/>
            <a:ext cx="877246" cy="55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Left-Right Arrow 31"/>
          <p:cNvSpPr/>
          <p:nvPr/>
        </p:nvSpPr>
        <p:spPr>
          <a:xfrm>
            <a:off x="2520842" y="2120867"/>
            <a:ext cx="308659" cy="139329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792" y="2720395"/>
            <a:ext cx="641980" cy="51052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43" y="2746132"/>
            <a:ext cx="550094" cy="492059"/>
          </a:xfrm>
          <a:prstGeom prst="rect">
            <a:avLst/>
          </a:prstGeom>
        </p:spPr>
      </p:pic>
      <p:pic>
        <p:nvPicPr>
          <p:cNvPr id="2" name="Picture 2" descr="Resultado de imagen de altium designer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639" y="5274081"/>
            <a:ext cx="1477798" cy="77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1763399" y="1014698"/>
            <a:ext cx="1313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latin typeface="Cambria" panose="02040503050406030204" pitchFamily="18" charset="0"/>
              </a:rPr>
              <a:t>Introducción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60871" y="1413832"/>
            <a:ext cx="1199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mbria" panose="02040503050406030204" pitchFamily="18" charset="0"/>
              </a:rPr>
              <a:t>Kicker magnets</a:t>
            </a:r>
            <a:endParaRPr lang="en-GB" sz="1200" dirty="0">
              <a:latin typeface="Cambria" panose="020405030504060302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23271" y="3008209"/>
            <a:ext cx="737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mbria" panose="02040503050406030204" pitchFamily="18" charset="0"/>
              </a:rPr>
              <a:t>T</a:t>
            </a:r>
            <a:r>
              <a:rPr lang="en-GB" sz="1200" dirty="0">
                <a:latin typeface="Cambria" panose="02040503050406030204" pitchFamily="18" charset="0"/>
              </a:rPr>
              <a:t>i</a:t>
            </a:r>
            <a:r>
              <a:rPr lang="en-GB" sz="1200" dirty="0" smtClean="0">
                <a:latin typeface="Cambria" panose="02040503050406030204" pitchFamily="18" charset="0"/>
              </a:rPr>
              <a:t>ratron</a:t>
            </a:r>
            <a:endParaRPr lang="en-GB" sz="1200" dirty="0">
              <a:latin typeface="Cambria" panose="020405030504060302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63190" y="3189796"/>
            <a:ext cx="2372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Cambria" panose="02040503050406030204" pitchFamily="18" charset="0"/>
              </a:rPr>
              <a:t>Sistemas de disparo de tiratrones</a:t>
            </a:r>
            <a:endParaRPr lang="es-ES" sz="1200" dirty="0">
              <a:latin typeface="Cambria" panose="02040503050406030204" pitchFamily="18" charset="0"/>
            </a:endParaRPr>
          </a:p>
        </p:txBody>
      </p:sp>
      <p:sp>
        <p:nvSpPr>
          <p:cNvPr id="44" name="Left-Right Arrow 43"/>
          <p:cNvSpPr/>
          <p:nvPr/>
        </p:nvSpPr>
        <p:spPr>
          <a:xfrm>
            <a:off x="2077411" y="2912849"/>
            <a:ext cx="286644" cy="12561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976739" y="1025930"/>
            <a:ext cx="1680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 smtClean="0">
                <a:latin typeface="Cambria" panose="02040503050406030204" pitchFamily="18" charset="0"/>
              </a:rPr>
              <a:t>Etapa de Análisis</a:t>
            </a:r>
            <a:endParaRPr lang="es-ES" sz="1600" dirty="0">
              <a:latin typeface="Cambria" panose="020405030504060302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18463" y="3574440"/>
            <a:ext cx="3166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latin typeface="Cambria" panose="02040503050406030204" pitchFamily="18" charset="0"/>
              </a:rPr>
              <a:t>Etapa de diseño </a:t>
            </a:r>
          </a:p>
          <a:p>
            <a:r>
              <a:rPr lang="en-GB" sz="1600" dirty="0" smtClean="0">
                <a:latin typeface="Cambria" panose="02040503050406030204" pitchFamily="18" charset="0"/>
              </a:rPr>
              <a:t> </a:t>
            </a: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69016" y="3614742"/>
            <a:ext cx="1744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 smtClean="0">
                <a:latin typeface="Cambria" panose="02040503050406030204" pitchFamily="18" charset="0"/>
              </a:rPr>
              <a:t>Tareas realizadas</a:t>
            </a:r>
            <a:r>
              <a:rPr lang="en-GB" sz="1600" dirty="0" smtClean="0">
                <a:latin typeface="Cambria" panose="02040503050406030204" pitchFamily="18" charset="0"/>
              </a:rPr>
              <a:t> </a:t>
            </a: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50" name="Content Placeholder 2"/>
          <p:cNvSpPr txBox="1">
            <a:spLocks/>
          </p:cNvSpPr>
          <p:nvPr/>
        </p:nvSpPr>
        <p:spPr>
          <a:xfrm>
            <a:off x="4637085" y="1401378"/>
            <a:ext cx="2289995" cy="1347179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s-ES" sz="11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Análisis de los distintos sistemas de disparo de tiratrones en el CERN. 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s-ES" sz="11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Simulación de </a:t>
            </a:r>
            <a:r>
              <a:rPr lang="es-ES" sz="11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los diseños antiguos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s-ES" sz="11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Test </a:t>
            </a:r>
            <a:r>
              <a:rPr lang="es-ES" sz="11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con tiratrones para obtener los parámetros críticos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s-ES" sz="11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Análisis </a:t>
            </a:r>
            <a:r>
              <a:rPr lang="es-ES" sz="11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de las ventajas de cada sistema</a:t>
            </a:r>
          </a:p>
          <a:p>
            <a:pPr defTabSz="457200">
              <a:buClrTx/>
              <a:buSzTx/>
            </a:pPr>
            <a:endParaRPr lang="es-ES" sz="18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229100" y="4046369"/>
            <a:ext cx="2262653" cy="1602243"/>
          </a:xfrm>
          <a:prstGeom prst="rect">
            <a:avLst/>
          </a:prstGeom>
        </p:spPr>
        <p:txBody>
          <a:bodyPr vert="horz" lIns="45720" tIns="0" rIns="45720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Diseño electrónico </a:t>
            </a:r>
            <a:r>
              <a:rPr lang="es-ES" sz="12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desarrollo y </a:t>
            </a:r>
            <a:r>
              <a:rPr lang="es-ES" sz="1200" dirty="0" err="1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prototipado</a:t>
            </a:r>
            <a:r>
              <a:rPr lang="es-ES" sz="12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 de un nuevo sistema compatible con todas las configuraciones anteriores 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s-ES" sz="12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Ventajas de cada sistema</a:t>
            </a: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s-ES" sz="12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Integración mecánica</a:t>
            </a:r>
            <a:endParaRPr lang="es-ES" sz="1200" dirty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algn="just" defTabSz="457200">
              <a:buClrTx/>
              <a:buSzTx/>
              <a:buFontTx/>
              <a:buChar char="-"/>
            </a:pPr>
            <a:r>
              <a:rPr lang="es-ES" sz="12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</a:rPr>
              <a:t>Modularidad y fiabilidad</a:t>
            </a:r>
          </a:p>
          <a:p>
            <a:pPr algn="just" defTabSz="457200">
              <a:buClrTx/>
              <a:buSzTx/>
            </a:pPr>
            <a:endParaRPr lang="es-ES" sz="12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marL="171450" indent="-171450" defTabSz="457200">
              <a:buClrTx/>
              <a:buSzTx/>
              <a:buFontTx/>
              <a:buChar char="-"/>
            </a:pPr>
            <a:endParaRPr lang="es-ES" sz="1100" dirty="0" smtClean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</a:endParaRPr>
          </a:p>
          <a:p>
            <a:pPr defTabSz="457200">
              <a:buClrTx/>
              <a:buSzTx/>
            </a:pPr>
            <a:endParaRPr lang="es-ES" sz="1800" dirty="0" smtClean="0">
              <a:latin typeface="Cambria" panose="02040503050406030204" pitchFamily="18" charset="0"/>
            </a:endParaRPr>
          </a:p>
        </p:txBody>
      </p:sp>
      <p:pic>
        <p:nvPicPr>
          <p:cNvPr id="55" name="Picture 54" descr="D:\coaxial_compression_2xW13.jpg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367" y="1332562"/>
            <a:ext cx="1354126" cy="907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Resultado de imagen de te department cern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32" t="-8404" b="-1"/>
          <a:stretch/>
        </p:blipFill>
        <p:spPr bwMode="auto">
          <a:xfrm>
            <a:off x="4148513" y="6130172"/>
            <a:ext cx="1716082" cy="60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36"/>
          <p:cNvSpPr txBox="1"/>
          <p:nvPr/>
        </p:nvSpPr>
        <p:spPr>
          <a:xfrm>
            <a:off x="2620413" y="4901026"/>
            <a:ext cx="2205715" cy="2414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just" defTabSz="457200">
              <a:spcBef>
                <a:spcPct val="20000"/>
              </a:spcBef>
            </a:pPr>
            <a:r>
              <a:rPr lang="en-GB" sz="1000" dirty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IGBT Trigger Unit highlights:</a:t>
            </a:r>
          </a:p>
          <a:p>
            <a:pPr marL="171450" indent="-171450" algn="just" defTabSz="457200">
              <a:spcBef>
                <a:spcPct val="20000"/>
              </a:spcBef>
              <a:buFontTx/>
              <a:buChar char="-"/>
            </a:pPr>
            <a:r>
              <a:rPr lang="en-GB" sz="10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Voltage </a:t>
            </a:r>
            <a:r>
              <a:rPr lang="en-GB" sz="1000" b="1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3500V</a:t>
            </a:r>
            <a:endParaRPr lang="en-GB" sz="1000" b="1" dirty="0">
              <a:solidFill>
                <a:srgbClr val="DDDDDD">
                  <a:lumMod val="10000"/>
                </a:srgbClr>
              </a:solidFill>
              <a:latin typeface="Cambria" panose="02040503050406030204" pitchFamily="18" charset="0"/>
              <a:ea typeface="+mn-ea"/>
            </a:endParaRPr>
          </a:p>
          <a:p>
            <a:pPr marL="171450" indent="-171450" algn="just" defTabSz="457200">
              <a:spcBef>
                <a:spcPct val="20000"/>
              </a:spcBef>
              <a:buFontTx/>
              <a:buChar char="-"/>
            </a:pPr>
            <a:r>
              <a:rPr lang="es-ES" sz="10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Corriente</a:t>
            </a:r>
            <a:r>
              <a:rPr lang="en-GB" sz="10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 </a:t>
            </a:r>
            <a:r>
              <a:rPr lang="en-GB" sz="1000" b="1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70A</a:t>
            </a:r>
          </a:p>
          <a:p>
            <a:pPr marL="171450" indent="-171450" algn="just" defTabSz="457200">
              <a:spcBef>
                <a:spcPct val="20000"/>
              </a:spcBef>
              <a:buFontTx/>
              <a:buChar char="-"/>
            </a:pPr>
            <a:r>
              <a:rPr lang="es-ES" sz="10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Tiempo de subida&lt;</a:t>
            </a:r>
            <a:r>
              <a:rPr lang="es-ES" sz="1000" b="1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50ns</a:t>
            </a:r>
          </a:p>
          <a:p>
            <a:pPr marL="171450" indent="-171450" algn="just" defTabSz="457200">
              <a:spcBef>
                <a:spcPct val="20000"/>
              </a:spcBef>
              <a:buFontTx/>
              <a:buChar char="-"/>
            </a:pPr>
            <a:r>
              <a:rPr lang="es-ES" sz="1000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Tiempo de retraso&lt;</a:t>
            </a:r>
            <a:r>
              <a:rPr lang="es-ES" sz="1000" b="1" dirty="0" smtClean="0">
                <a:solidFill>
                  <a:srgbClr val="DDDDDD">
                    <a:lumMod val="10000"/>
                  </a:srgbClr>
                </a:solidFill>
                <a:latin typeface="Cambria" panose="02040503050406030204" pitchFamily="18" charset="0"/>
                <a:ea typeface="+mn-ea"/>
              </a:rPr>
              <a:t>200ns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dirty="0" smtClean="0">
              <a:solidFill>
                <a:schemeClr val="tx2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dirty="0" smtClean="0">
              <a:solidFill>
                <a:schemeClr val="tx2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162</Words>
  <Application>Microsoft Office PowerPoint</Application>
  <PresentationFormat>On-screen Show (4:3)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Cambria</vt:lpstr>
      <vt:lpstr>Tema de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Enrique De Nicolas Lumbreras</cp:lastModifiedBy>
  <cp:revision>98</cp:revision>
  <cp:lastPrinted>2017-03-02T18:07:47Z</cp:lastPrinted>
  <dcterms:created xsi:type="dcterms:W3CDTF">2017-02-14T12:01:31Z</dcterms:created>
  <dcterms:modified xsi:type="dcterms:W3CDTF">2018-02-13T08:58:52Z</dcterms:modified>
</cp:coreProperties>
</file>