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1639" autoAdjust="0"/>
  </p:normalViewPr>
  <p:slideViewPr>
    <p:cSldViewPr>
      <p:cViewPr>
        <p:scale>
          <a:sx n="125" d="100"/>
          <a:sy n="125" d="100"/>
        </p:scale>
        <p:origin x="2232" y="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13/02/2018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7409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144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2199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3588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13/02/2018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19" Type="http://schemas.openxmlformats.org/officeDocument/2006/relationships/image" Target="../media/image17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9.jpeg"/><Relationship Id="rId21" Type="http://schemas.openxmlformats.org/officeDocument/2006/relationships/image" Target="../media/image35.png"/><Relationship Id="rId7" Type="http://schemas.openxmlformats.org/officeDocument/2006/relationships/image" Target="../media/image21.png"/><Relationship Id="rId12" Type="http://schemas.openxmlformats.org/officeDocument/2006/relationships/image" Target="../media/image26.jpeg"/><Relationship Id="rId1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30.jpe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24" Type="http://schemas.openxmlformats.org/officeDocument/2006/relationships/image" Target="../media/image2.jpeg"/><Relationship Id="rId5" Type="http://schemas.openxmlformats.org/officeDocument/2006/relationships/image" Target="../media/image4.jpeg"/><Relationship Id="rId15" Type="http://schemas.openxmlformats.org/officeDocument/2006/relationships/image" Target="../media/image29.jpeg"/><Relationship Id="rId23" Type="http://schemas.openxmlformats.org/officeDocument/2006/relationships/image" Target="../media/image37.png"/><Relationship Id="rId10" Type="http://schemas.openxmlformats.org/officeDocument/2006/relationships/image" Target="../media/image24.png"/><Relationship Id="rId19" Type="http://schemas.openxmlformats.org/officeDocument/2006/relationships/image" Target="../media/image33.png"/><Relationship Id="rId4" Type="http://schemas.openxmlformats.org/officeDocument/2006/relationships/image" Target="../media/image3.jpeg"/><Relationship Id="rId9" Type="http://schemas.openxmlformats.org/officeDocument/2006/relationships/image" Target="../media/image23.png"/><Relationship Id="rId14" Type="http://schemas.openxmlformats.org/officeDocument/2006/relationships/image" Target="../media/image28.png"/><Relationship Id="rId22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cds.cern.ch/record/1708849/files/Overall%20view%20of%20the%20LHC.jpg?subformat=icon-1440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81" t="14465" r="7223" b="14383"/>
          <a:stretch/>
        </p:blipFill>
        <p:spPr bwMode="auto">
          <a:xfrm>
            <a:off x="1108838" y="1019129"/>
            <a:ext cx="2529125" cy="149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12 CuadroTexto"/>
          <p:cNvSpPr txBox="1"/>
          <p:nvPr/>
        </p:nvSpPr>
        <p:spPr>
          <a:xfrm>
            <a:off x="6228184" y="6162235"/>
            <a:ext cx="2825816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_tradnl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_tradnl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_tradnl" sz="800" b="1" dirty="0" smtClean="0">
                <a:latin typeface="+mj-lt"/>
              </a:rPr>
              <a:t>Málaga 15 de Febrero de 2018</a:t>
            </a:r>
            <a:endParaRPr lang="es-ES_tradnl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139952" y="6179590"/>
            <a:ext cx="2160240" cy="682502"/>
          </a:xfrm>
          <a:prstGeom prst="rect">
            <a:avLst/>
          </a:prstGeom>
          <a:noFill/>
          <a:ln w="12700">
            <a:noFill/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s-ES_tradnl" sz="1600" dirty="0" smtClean="0"/>
              <a:t>Javier Villena Pulgar</a:t>
            </a:r>
          </a:p>
          <a:p>
            <a:pPr algn="ctr"/>
            <a:r>
              <a:rPr lang="es-ES_tradnl" sz="1200" dirty="0"/>
              <a:t>(TE4842 - ELECTRONICS ENGINEER</a:t>
            </a:r>
            <a:r>
              <a:rPr lang="es-ES_tradnl" sz="1200" dirty="0" smtClean="0"/>
              <a:t>)</a:t>
            </a:r>
            <a:endParaRPr lang="es-ES_tradnl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0333"/>
            <a:ext cx="5614168" cy="83558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es-ES"/>
            </a:defPPr>
            <a:lvl1pPr algn="ctr"/>
          </a:lstStyle>
          <a:p>
            <a:r>
              <a:rPr lang="es-ES_tradnl" sz="2400" dirty="0"/>
              <a:t>ELECTRÓNICA PARA TEST DE IMANES SUPERCONDUCTORES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2654010"/>
            <a:ext cx="3816424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smtClean="0"/>
              <a:t>Descripción del proyecto</a:t>
            </a:r>
            <a:endParaRPr lang="es-ES_tradnl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79512" y="3007637"/>
            <a:ext cx="38164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Mantenimiento, desarrollo y mejora de sistemas electrónicos para: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Protección imanes SC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Adquisición de datos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Instalación y configuración de electrónica de medida en bancos de prueba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Acelerómetros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Sensores de emisión acústica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endParaRPr lang="es-ES_tradnl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174304" y="2648702"/>
            <a:ext cx="4735679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smtClean="0"/>
              <a:t>Logros (cumplidos y en progreso)</a:t>
            </a:r>
            <a:endParaRPr lang="es-ES_tradnl" sz="14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80075" y="5634406"/>
            <a:ext cx="1357092" cy="34997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600" dirty="0" smtClean="0"/>
              <a:t>Aplicaciones</a:t>
            </a:r>
            <a:endParaRPr lang="es-ES_tradnl" sz="1600" dirty="0"/>
          </a:p>
        </p:txBody>
      </p:sp>
      <p:pic>
        <p:nvPicPr>
          <p:cNvPr id="17" name="Picture 2" descr="Resultado de imagen de sm18 point18 bird's view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1225"/>
            <a:ext cx="3038464" cy="80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173139" y="3028000"/>
            <a:ext cx="46931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Diseño, producción y pruebas de tarjeta de detección de </a:t>
            </a:r>
            <a:r>
              <a:rPr lang="es-ES_tradnl" sz="1400" dirty="0" err="1" smtClean="0"/>
              <a:t>quench</a:t>
            </a:r>
            <a:r>
              <a:rPr lang="es-ES_tradnl" sz="1400" dirty="0" smtClean="0"/>
              <a:t> (</a:t>
            </a:r>
            <a:r>
              <a:rPr lang="es-ES_tradnl" sz="1400" dirty="0" err="1" smtClean="0"/>
              <a:t>PotAim</a:t>
            </a:r>
            <a:r>
              <a:rPr lang="es-ES_tradnl" sz="1400" dirty="0" smtClean="0"/>
              <a:t> VT)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Documento de especificación de futuros sistemas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De protección de imanes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De adquisición de datos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619672" y="5660139"/>
            <a:ext cx="3528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400" dirty="0" smtClean="0"/>
              <a:t>Protección de imanes superconductores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251975" y="-45127"/>
            <a:ext cx="729099" cy="388172"/>
          </a:xfrm>
          <a:prstGeom prst="rect">
            <a:avLst/>
          </a:prstGeom>
          <a:noFill/>
          <a:ln w="127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 anchorCtr="0">
            <a:noAutofit/>
          </a:bodyPr>
          <a:lstStyle>
            <a:defPPr>
              <a:defRPr lang="es-ES"/>
            </a:defPPr>
            <a:lvl1pPr algn="ctr"/>
          </a:lstStyle>
          <a:p>
            <a:r>
              <a:rPr lang="es-ES_tradnl" sz="1400" dirty="0" smtClean="0">
                <a:solidFill>
                  <a:schemeClr val="bg1"/>
                </a:solidFill>
              </a:rPr>
              <a:t>SM18</a:t>
            </a:r>
            <a:endParaRPr lang="es-ES_tradnl" dirty="0">
              <a:solidFill>
                <a:schemeClr val="bg1"/>
              </a:solidFill>
            </a:endParaRPr>
          </a:p>
        </p:txBody>
      </p:sp>
      <p:pic>
        <p:nvPicPr>
          <p:cNvPr id="3" name="Picture 2" descr="https://cds.cern.ch/record/2273325/files/_MA28111.jpg?subformat=icon-1440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9014" y="4191189"/>
            <a:ext cx="1757258" cy="1172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1" t="4852" r="7226" b="5275"/>
          <a:stretch/>
        </p:blipFill>
        <p:spPr>
          <a:xfrm rot="5400000">
            <a:off x="4295080" y="4299528"/>
            <a:ext cx="1177725" cy="963593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28" t="6203" r="29433" b="2256"/>
          <a:stretch/>
        </p:blipFill>
        <p:spPr>
          <a:xfrm>
            <a:off x="4182753" y="4185750"/>
            <a:ext cx="205140" cy="11844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4583" y="4192462"/>
            <a:ext cx="1574339" cy="118075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99792" y="4103183"/>
            <a:ext cx="440831" cy="5050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874415"/>
            <a:ext cx="637575" cy="47818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37" t="34250" r="35038" b="38155"/>
          <a:stretch/>
        </p:blipFill>
        <p:spPr>
          <a:xfrm>
            <a:off x="3261028" y="4497431"/>
            <a:ext cx="614503" cy="53831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0" t="22000" r="20601" b="17801"/>
          <a:stretch/>
        </p:blipFill>
        <p:spPr>
          <a:xfrm>
            <a:off x="2141402" y="4874415"/>
            <a:ext cx="778805" cy="485342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 rot="16200000">
            <a:off x="448516" y="4997904"/>
            <a:ext cx="6148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MBBI507</a:t>
            </a:r>
          </a:p>
        </p:txBody>
      </p:sp>
      <p:sp>
        <p:nvSpPr>
          <p:cNvPr id="43" name="TextBox 42"/>
          <p:cNvSpPr txBox="1"/>
          <p:nvPr/>
        </p:nvSpPr>
        <p:spPr>
          <a:xfrm rot="16200000">
            <a:off x="1640942" y="4919898"/>
            <a:ext cx="614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Feather M2 (HTS)</a:t>
            </a:r>
            <a:endParaRPr lang="en-GB" sz="9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pic>
        <p:nvPicPr>
          <p:cNvPr id="2052" name="Picture 4" descr="Resultado de imagen de superconductividad superficie critica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33" y="1010113"/>
            <a:ext cx="1474351" cy="139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5560732" y="2426165"/>
            <a:ext cx="61482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MQXFS-5</a:t>
            </a:r>
            <a:endParaRPr lang="en-GB" sz="9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-390221" y="1568028"/>
            <a:ext cx="1478020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600" dirty="0" smtClean="0"/>
              <a:t>Motivación</a:t>
            </a:r>
            <a:endParaRPr lang="es-ES_tradnl" sz="1600" dirty="0"/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27248" y="998294"/>
            <a:ext cx="2074887" cy="1533612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34901" y="913060"/>
            <a:ext cx="1666487" cy="15632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" name="Picture 4" descr="Resultado de imagen de hilumi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029" y="968839"/>
            <a:ext cx="1188786" cy="512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Resultado de imagen de hilumi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28" y="2118952"/>
            <a:ext cx="569677" cy="23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4733438" y="5452781"/>
            <a:ext cx="379900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/>
              <a:t>Medicina </a:t>
            </a:r>
            <a:r>
              <a:rPr lang="es-ES_tradnl" sz="1400" dirty="0">
                <a:sym typeface="Wingdings" panose="05000000000000000000" pitchFamily="2" charset="2"/>
              </a:rPr>
              <a:t> Resonancia Magnética Nuclear</a:t>
            </a:r>
            <a:endParaRPr lang="es-ES_trad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/>
              <a:t>Energía </a:t>
            </a:r>
            <a:r>
              <a:rPr lang="es-ES_tradnl" sz="1400" dirty="0">
                <a:sym typeface="Wingdings" panose="05000000000000000000" pitchFamily="2" charset="2"/>
              </a:rPr>
              <a:t> Sustitución Imán permanente</a:t>
            </a:r>
            <a:endParaRPr lang="es-ES_tradnl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400" dirty="0"/>
              <a:t>Transportes </a:t>
            </a:r>
            <a:r>
              <a:rPr lang="es-ES_tradnl" sz="1400" dirty="0">
                <a:sym typeface="Wingdings" panose="05000000000000000000" pitchFamily="2" charset="2"/>
              </a:rPr>
              <a:t> Motores superconductores</a:t>
            </a:r>
            <a:endParaRPr lang="es-ES_tradnl" sz="1400" dirty="0"/>
          </a:p>
        </p:txBody>
      </p:sp>
      <p:sp>
        <p:nvSpPr>
          <p:cNvPr id="13" name="Double Brace 12"/>
          <p:cNvSpPr/>
          <p:nvPr/>
        </p:nvSpPr>
        <p:spPr>
          <a:xfrm>
            <a:off x="4716016" y="5569697"/>
            <a:ext cx="3672408" cy="504056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0"/>
          <a:srcRect l="696" t="51924" r="63759" b="730"/>
          <a:stretch/>
        </p:blipFill>
        <p:spPr>
          <a:xfrm>
            <a:off x="4997096" y="872110"/>
            <a:ext cx="1704292" cy="1746899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stCxn id="16" idx="2"/>
          </p:cNvCxnSpPr>
          <p:nvPr/>
        </p:nvCxnSpPr>
        <p:spPr>
          <a:xfrm flipH="1">
            <a:off x="6588225" y="1321209"/>
            <a:ext cx="430696" cy="21551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7018921" y="1077005"/>
            <a:ext cx="423657" cy="48840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4392532" y="6162235"/>
            <a:ext cx="466146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_tradnl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_tradnl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_tradnl" sz="800" b="1" dirty="0" smtClean="0">
                <a:latin typeface="+mj-lt"/>
              </a:rPr>
              <a:t>Málaga 15 de Febrero de 2018</a:t>
            </a:r>
            <a:endParaRPr lang="es-ES_tradnl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054" y="11785540"/>
            <a:ext cx="45719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865920"/>
            <a:ext cx="2868652" cy="688721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s-ES_tradnl" dirty="0" smtClean="0"/>
              <a:t>Javier Villena Pulgar</a:t>
            </a:r>
          </a:p>
          <a:p>
            <a:pPr algn="ctr"/>
            <a:r>
              <a:rPr lang="es-ES_tradnl" sz="1400" dirty="0"/>
              <a:t>(TE4842 - ELECTRONICS ENGINEER</a:t>
            </a:r>
            <a:r>
              <a:rPr lang="es-ES_tradnl" sz="1400" dirty="0" smtClean="0"/>
              <a:t>)</a:t>
            </a:r>
            <a:endParaRPr lang="es-ES_tradnl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0333"/>
            <a:ext cx="5614168" cy="835585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es-ES"/>
            </a:defPPr>
            <a:lvl1pPr algn="ctr"/>
          </a:lstStyle>
          <a:p>
            <a:r>
              <a:rPr lang="es-ES_tradnl" dirty="0"/>
              <a:t>ELECTRÓNICA PARA TEST DE IMANES SUPERCONDUCTORES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1" y="1714965"/>
            <a:ext cx="5904657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600" dirty="0" smtClean="0"/>
              <a:t>Experiencia profesional</a:t>
            </a:r>
            <a:endParaRPr lang="es-ES_tradnl" sz="1600" dirty="0"/>
          </a:p>
        </p:txBody>
      </p:sp>
      <p:sp>
        <p:nvSpPr>
          <p:cNvPr id="14" name="Rectangle 13"/>
          <p:cNvSpPr/>
          <p:nvPr/>
        </p:nvSpPr>
        <p:spPr>
          <a:xfrm>
            <a:off x="4499992" y="865919"/>
            <a:ext cx="4409991" cy="68872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s-ES_tradnl" sz="1400" dirty="0" smtClean="0"/>
              <a:t>Departamento </a:t>
            </a:r>
            <a:r>
              <a:rPr lang="es-ES_tradnl" sz="1400" dirty="0"/>
              <a:t>de Tecnología.</a:t>
            </a:r>
          </a:p>
          <a:p>
            <a:pPr algn="ctr"/>
            <a:r>
              <a:rPr lang="es-ES_tradnl" sz="1400" dirty="0"/>
              <a:t>Grupo de imanes, superconductores y criostatos</a:t>
            </a:r>
            <a:r>
              <a:rPr lang="es-ES_tradnl" sz="1400" dirty="0" smtClean="0"/>
              <a:t>.</a:t>
            </a:r>
          </a:p>
          <a:p>
            <a:pPr algn="ctr"/>
            <a:r>
              <a:rPr lang="es-ES_tradnl" sz="1400" dirty="0"/>
              <a:t>Instalaciones de test de imanes </a:t>
            </a:r>
            <a:r>
              <a:rPr lang="es-ES_tradnl" sz="1400" dirty="0" smtClean="0"/>
              <a:t>superconductores (SM18)</a:t>
            </a:r>
            <a:endParaRPr lang="es-ES_tradnl" sz="1400" dirty="0"/>
          </a:p>
        </p:txBody>
      </p:sp>
      <p:pic>
        <p:nvPicPr>
          <p:cNvPr id="17" name="Picture 2" descr="Resultado de imagen de sm18 point18 bird's view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31225"/>
            <a:ext cx="3038464" cy="80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048164" y="865919"/>
            <a:ext cx="1451828" cy="688722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txBody>
          <a:bodyPr wrap="square" rtlCol="0" anchor="ctr" anchorCtr="0">
            <a:noAutofit/>
          </a:bodyPr>
          <a:lstStyle>
            <a:defPPr>
              <a:defRPr lang="es-ES"/>
            </a:defPPr>
            <a:lvl1pPr algn="ctr"/>
          </a:lstStyle>
          <a:p>
            <a:endParaRPr lang="es-ES_tradnl" dirty="0"/>
          </a:p>
        </p:txBody>
      </p:sp>
      <p:sp>
        <p:nvSpPr>
          <p:cNvPr id="23" name="TextBox 22"/>
          <p:cNvSpPr txBox="1"/>
          <p:nvPr/>
        </p:nvSpPr>
        <p:spPr>
          <a:xfrm>
            <a:off x="8251975" y="-45127"/>
            <a:ext cx="729099" cy="388172"/>
          </a:xfrm>
          <a:prstGeom prst="rect">
            <a:avLst/>
          </a:prstGeom>
          <a:noFill/>
          <a:ln w="127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 anchor="ctr" anchorCtr="0">
            <a:noAutofit/>
          </a:bodyPr>
          <a:lstStyle>
            <a:defPPr>
              <a:defRPr lang="es-ES"/>
            </a:defPPr>
            <a:lvl1pPr algn="ctr"/>
          </a:lstStyle>
          <a:p>
            <a:r>
              <a:rPr lang="es-ES_tradnl" sz="1400" dirty="0" smtClean="0">
                <a:solidFill>
                  <a:schemeClr val="bg1"/>
                </a:solidFill>
              </a:rPr>
              <a:t>SM18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156176" y="3703809"/>
            <a:ext cx="2688447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600" dirty="0" smtClean="0"/>
              <a:t>Herramientas</a:t>
            </a:r>
            <a:endParaRPr lang="es-ES_tradnl" sz="1600" dirty="0"/>
          </a:p>
        </p:txBody>
      </p:sp>
      <p:pic>
        <p:nvPicPr>
          <p:cNvPr id="40" name="Picture 4" descr="Resultado de imagen de altium designer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195" y="4182894"/>
            <a:ext cx="616253" cy="32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Resultado de imagen de NI diadem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" t="50967" r="45232" b="28723"/>
          <a:stretch/>
        </p:blipFill>
        <p:spPr bwMode="auto">
          <a:xfrm>
            <a:off x="7908519" y="4182894"/>
            <a:ext cx="936104" cy="24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Resultado de imagen de matlab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3495" y="4609206"/>
            <a:ext cx="810455" cy="306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10" descr="Resultado de imagen de pspice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195" y="4596772"/>
            <a:ext cx="696407" cy="33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Resultado de imagen de cern technology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38" y="937311"/>
            <a:ext cx="1373055" cy="303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159888" y="1222648"/>
            <a:ext cx="1228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TE-MSC-TF</a:t>
            </a:r>
            <a:endParaRPr lang="es-ES_tradnl" dirty="0"/>
          </a:p>
        </p:txBody>
      </p:sp>
      <p:sp>
        <p:nvSpPr>
          <p:cNvPr id="50" name="TextBox 49"/>
          <p:cNvSpPr txBox="1"/>
          <p:nvPr/>
        </p:nvSpPr>
        <p:spPr>
          <a:xfrm>
            <a:off x="179509" y="4581128"/>
            <a:ext cx="5904657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ES_tradnl" sz="1600" dirty="0"/>
              <a:t>Formación académica</a:t>
            </a:r>
          </a:p>
        </p:txBody>
      </p:sp>
      <p:graphicFrame>
        <p:nvGraphicFramePr>
          <p:cNvPr id="47" name="Tab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349501"/>
              </p:ext>
            </p:extLst>
          </p:nvPr>
        </p:nvGraphicFramePr>
        <p:xfrm>
          <a:off x="179511" y="4941168"/>
          <a:ext cx="5904657" cy="1188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5">
                  <a:extLst>
                    <a:ext uri="{9D8B030D-6E8A-4147-A177-3AD203B41FA5}">
                      <a16:colId xmlns:a16="http://schemas.microsoft.com/office/drawing/2014/main" val="883506760"/>
                    </a:ext>
                  </a:extLst>
                </a:gridCol>
                <a:gridCol w="3888432">
                  <a:extLst>
                    <a:ext uri="{9D8B030D-6E8A-4147-A177-3AD203B41FA5}">
                      <a16:colId xmlns:a16="http://schemas.microsoft.com/office/drawing/2014/main" val="17337307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Oct. 2010 – Jul. 2013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Máster en Ingeniería de Sistemas Electrónicos.  </a:t>
                      </a:r>
                    </a:p>
                    <a:p>
                      <a:r>
                        <a:rPr lang="es-ES" sz="1200" i="1" dirty="0" smtClean="0"/>
                        <a:t>Universidad Politécnica de Madrid.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114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Sep. 1999 – Sep. 2004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kern="1200" dirty="0" smtClean="0">
                          <a:effectLst/>
                        </a:rPr>
                        <a:t>Ingeniero Técnico de Telecomunicación especialidad Sistemas Electrónicos. </a:t>
                      </a:r>
                      <a:br>
                        <a:rPr lang="es-ES" sz="1400" kern="1200" dirty="0" smtClean="0">
                          <a:effectLst/>
                        </a:rPr>
                      </a:br>
                      <a:r>
                        <a:rPr lang="es-ES" sz="1200" i="1" kern="1200" dirty="0" smtClean="0">
                          <a:effectLst/>
                        </a:rPr>
                        <a:t>Universidad de Alcalá de Henares.</a:t>
                      </a:r>
                      <a:endParaRPr lang="en-GB" sz="1400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8472961"/>
                  </a:ext>
                </a:extLst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6156176" y="1709654"/>
            <a:ext cx="2688447" cy="33855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_tradnl" sz="1600" dirty="0" smtClean="0"/>
              <a:t>Áreas de conocimiento</a:t>
            </a:r>
            <a:endParaRPr lang="es-ES_tradnl" sz="1600" dirty="0"/>
          </a:p>
        </p:txBody>
      </p:sp>
      <p:sp>
        <p:nvSpPr>
          <p:cNvPr id="48" name="TextBox 47"/>
          <p:cNvSpPr txBox="1"/>
          <p:nvPr/>
        </p:nvSpPr>
        <p:spPr>
          <a:xfrm>
            <a:off x="6156176" y="2103239"/>
            <a:ext cx="282489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Ingeniería del hardware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/>
              <a:t>Ingeniería del software</a:t>
            </a:r>
            <a:endParaRPr lang="en-GB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Generación Documentación Técnica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Idiomas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Ingles (C1)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ES" sz="1400" dirty="0" smtClean="0"/>
              <a:t>Francés (A2)</a:t>
            </a:r>
            <a:endParaRPr lang="en-GB" sz="1400" dirty="0"/>
          </a:p>
          <a:p>
            <a:r>
              <a:rPr lang="es-ES" sz="1200" dirty="0" smtClean="0"/>
              <a:t> </a:t>
            </a:r>
            <a:endParaRPr lang="en-GB" sz="1200" dirty="0"/>
          </a:p>
          <a:p>
            <a:endParaRPr lang="en-GB" sz="1200" dirty="0"/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101135"/>
              </p:ext>
            </p:extLst>
          </p:nvPr>
        </p:nvGraphicFramePr>
        <p:xfrm>
          <a:off x="179510" y="2162134"/>
          <a:ext cx="5904656" cy="22487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16226">
                  <a:extLst>
                    <a:ext uri="{9D8B030D-6E8A-4147-A177-3AD203B41FA5}">
                      <a16:colId xmlns:a16="http://schemas.microsoft.com/office/drawing/2014/main" val="3738789939"/>
                    </a:ext>
                  </a:extLst>
                </a:gridCol>
                <a:gridCol w="3888430">
                  <a:extLst>
                    <a:ext uri="{9D8B030D-6E8A-4147-A177-3AD203B41FA5}">
                      <a16:colId xmlns:a16="http://schemas.microsoft.com/office/drawing/2014/main" val="1893022147"/>
                    </a:ext>
                  </a:extLst>
                </a:gridCol>
              </a:tblGrid>
              <a:tr h="587315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Jul.</a:t>
                      </a:r>
                      <a:r>
                        <a:rPr lang="es-ES" sz="1400" baseline="0" dirty="0" smtClean="0"/>
                        <a:t> 2016 – Presente</a:t>
                      </a:r>
                    </a:p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400" b="1" dirty="0" smtClean="0"/>
                        <a:t>Ingeniero de Desarrollo Hardware.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s-ES" sz="1400" dirty="0" smtClean="0"/>
                        <a:t>Electrónica</a:t>
                      </a:r>
                      <a:r>
                        <a:rPr lang="es-ES" sz="1400" baseline="0" dirty="0" smtClean="0"/>
                        <a:t> de protección de imanes superconductores.</a:t>
                      </a:r>
                      <a:endParaRPr lang="es-E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218043"/>
                  </a:ext>
                </a:extLst>
              </a:tr>
              <a:tr h="758616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Mar. 2015 –</a:t>
                      </a:r>
                      <a:r>
                        <a:rPr lang="es-ES" sz="1400" baseline="0" dirty="0" smtClean="0"/>
                        <a:t> Jun. 2016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Ingeniero de Diseño y Desarrollo </a:t>
                      </a:r>
                      <a:r>
                        <a:rPr lang="es-ES" sz="1400" dirty="0" smtClean="0"/>
                        <a:t>MCC y OIT sistema TIMS para Airbus A330</a:t>
                      </a:r>
                      <a:r>
                        <a:rPr lang="es-ES" sz="1400" baseline="0" dirty="0" smtClean="0"/>
                        <a:t> MRTT. Desarrollo de </a:t>
                      </a:r>
                      <a:r>
                        <a:rPr lang="es-ES" sz="1400" baseline="0" dirty="0" err="1" smtClean="0"/>
                        <a:t>PCBs</a:t>
                      </a:r>
                      <a:r>
                        <a:rPr lang="es-ES" sz="1400" baseline="0" dirty="0" smtClean="0"/>
                        <a:t>. Ensayos norma DO-160G.</a:t>
                      </a:r>
                      <a:endParaRPr lang="es-E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7862524"/>
                  </a:ext>
                </a:extLst>
              </a:tr>
              <a:tr h="75861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Jun. 2014 – </a:t>
                      </a:r>
                      <a:r>
                        <a:rPr lang="en-GB" sz="1400" dirty="0" err="1" smtClean="0"/>
                        <a:t>Dic</a:t>
                      </a:r>
                      <a:r>
                        <a:rPr lang="en-GB" sz="1400" dirty="0" smtClean="0"/>
                        <a:t>. 2014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1" dirty="0" smtClean="0"/>
                        <a:t>Ingeniero Electrónico. </a:t>
                      </a:r>
                      <a:r>
                        <a:rPr lang="es-ES" sz="1400" dirty="0" smtClean="0"/>
                        <a:t>Tecnologías</a:t>
                      </a:r>
                      <a:r>
                        <a:rPr lang="es-ES" sz="1400" baseline="0" dirty="0" smtClean="0"/>
                        <a:t> inalámbricas de bajo consumo (Bluetooth 4.0, IEEE 802.15.4, </a:t>
                      </a:r>
                      <a:r>
                        <a:rPr lang="es-ES" sz="1400" baseline="0" dirty="0" err="1" smtClean="0"/>
                        <a:t>Zigbee</a:t>
                      </a:r>
                      <a:r>
                        <a:rPr lang="es-ES" sz="1400" baseline="0" dirty="0" smtClean="0"/>
                        <a:t>, </a:t>
                      </a:r>
                      <a:r>
                        <a:rPr lang="es-ES" sz="1400" baseline="0" dirty="0" err="1" smtClean="0"/>
                        <a:t>Thread</a:t>
                      </a:r>
                      <a:r>
                        <a:rPr lang="es-ES" sz="1400" baseline="0" dirty="0" smtClean="0"/>
                        <a:t>, 6LowPAN)</a:t>
                      </a:r>
                      <a:endParaRPr lang="es-ES" sz="14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853767"/>
                  </a:ext>
                </a:extLst>
              </a:tr>
            </a:tbl>
          </a:graphicData>
        </a:graphic>
      </p:graphicFrame>
      <p:pic>
        <p:nvPicPr>
          <p:cNvPr id="52" name="Picture 8" descr="Resultado de imagen de sainsel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092" y="3199983"/>
            <a:ext cx="731126" cy="25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0" descr="Resultado de imagen de upm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56" y="3912309"/>
            <a:ext cx="581291" cy="40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Resultado de imagen de cern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791" y="2437111"/>
            <a:ext cx="358422" cy="358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Resultado de imagen de airbus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441" y="3140968"/>
            <a:ext cx="1041583" cy="36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Resultado de imagen de vivado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9868" y="4149080"/>
            <a:ext cx="832412" cy="271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Resultado de imagen de zynq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340" y="4484655"/>
            <a:ext cx="639924" cy="528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Resultado de imagen de mentor graphics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6707" y="4976070"/>
            <a:ext cx="787243" cy="44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Resultado de imagen de cadence logo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2258" y="5074838"/>
            <a:ext cx="956279" cy="25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Picture 32" descr="Resultado de imagen de C/C++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727" y="5042035"/>
            <a:ext cx="685545" cy="331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Picture 34" descr="Resultado de imagen de java logo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3426" y="5444302"/>
            <a:ext cx="585038" cy="58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Picture 40" descr="Resultado de imagen de python logo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4939" y="5516103"/>
            <a:ext cx="730916" cy="24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Picture 42" descr="Resultado de imagen de linux embedded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596" y="5445224"/>
            <a:ext cx="610314" cy="657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8" name="Picture 44" descr="Resultado de imagen de eclipse"/>
          <p:cNvPicPr>
            <a:picLocks noChangeAspect="1" noChangeArrowheads="1"/>
          </p:cNvPicPr>
          <p:nvPr/>
        </p:nvPicPr>
        <p:blipFill rotWithShape="1"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61" b="33819"/>
          <a:stretch/>
        </p:blipFill>
        <p:spPr bwMode="auto">
          <a:xfrm>
            <a:off x="7022258" y="5761733"/>
            <a:ext cx="1012142" cy="34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3" name="Picture 2" descr="C:\temp\Rar$DIa0.801\LogoBadge-01.jpg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09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_tradnl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_tradnl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_tradnl" sz="800" b="1" dirty="0" smtClean="0">
                <a:latin typeface="+mj-lt"/>
              </a:rPr>
              <a:t>Málaga 15 de Febrero de 2018</a:t>
            </a:r>
            <a:endParaRPr lang="es-ES_tradnl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4986" y="81406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Javier Villena Pulgar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2838424" y="81406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TE-MSC-TF</a:t>
            </a:r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462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ELECTRÓNICA PARA TEST DE IMANES SUPERCONDUCTORES</a:t>
            </a:r>
          </a:p>
          <a:p>
            <a:pPr algn="ctr"/>
            <a:r>
              <a:rPr lang="es-ES_tradnl" dirty="0" smtClean="0"/>
              <a:t>(TE4842 - ELECTRONICS ENGINEER)</a:t>
            </a:r>
            <a:endParaRPr lang="es-ES_tradnl" dirty="0"/>
          </a:p>
        </p:txBody>
      </p:sp>
      <p:sp>
        <p:nvSpPr>
          <p:cNvPr id="13" name="TextBox 12"/>
          <p:cNvSpPr txBox="1"/>
          <p:nvPr/>
        </p:nvSpPr>
        <p:spPr>
          <a:xfrm>
            <a:off x="4174304" y="706343"/>
            <a:ext cx="446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Grupo de imanes superconductores y criostatos. Instalaciones de </a:t>
            </a:r>
            <a:r>
              <a:rPr lang="es-ES_tradnl" sz="1600" dirty="0" err="1" smtClean="0"/>
              <a:t>tests</a:t>
            </a:r>
            <a:r>
              <a:rPr lang="es-ES_tradnl" sz="1600" dirty="0" smtClean="0"/>
              <a:t> de imanes superconductores</a:t>
            </a:r>
            <a:endParaRPr lang="es-ES_tradnl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2699792" y="2488891"/>
            <a:ext cx="471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600" dirty="0" smtClean="0"/>
              <a:t>DIAPOSITIVAS EXTRA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7570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_tradnl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_tradnl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_tradnl" sz="800" b="1" dirty="0" smtClean="0">
                <a:latin typeface="+mj-lt"/>
              </a:rPr>
              <a:t>Málaga 15 de Febrero de 2018</a:t>
            </a:r>
            <a:endParaRPr lang="es-ES_tradnl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4986" y="81406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Javier Villena Pulgar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2838424" y="81406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TE-MSC-TF</a:t>
            </a:r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462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ELECTRÓNICA PARA TEST DE IMANES SUPERCONDUCTORES</a:t>
            </a:r>
          </a:p>
          <a:p>
            <a:pPr algn="ctr"/>
            <a:r>
              <a:rPr lang="es-ES_tradnl" dirty="0" smtClean="0"/>
              <a:t>(TE4842 - ELECTRONICS ENGINEER)</a:t>
            </a:r>
            <a:endParaRPr lang="es-ES_tradnl" dirty="0"/>
          </a:p>
        </p:txBody>
      </p:sp>
      <p:sp>
        <p:nvSpPr>
          <p:cNvPr id="13" name="TextBox 12"/>
          <p:cNvSpPr txBox="1"/>
          <p:nvPr/>
        </p:nvSpPr>
        <p:spPr>
          <a:xfrm>
            <a:off x="4174304" y="706343"/>
            <a:ext cx="446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Grupo de imanes superconductores y criostatos. Instalaciones de </a:t>
            </a:r>
            <a:r>
              <a:rPr lang="es-ES_tradnl" sz="1600" dirty="0" err="1" smtClean="0"/>
              <a:t>tests</a:t>
            </a:r>
            <a:r>
              <a:rPr lang="es-ES_tradnl" sz="1600" dirty="0" smtClean="0"/>
              <a:t> de imanes superconductores</a:t>
            </a:r>
            <a:endParaRPr lang="es-ES_tradnl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156" y="1340768"/>
            <a:ext cx="3843442" cy="472133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5745" y="4797152"/>
            <a:ext cx="4123253" cy="135805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487396" y="1340768"/>
            <a:ext cx="4048703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s-ES_tradnl" sz="1100" u="sng" dirty="0" err="1" smtClean="0"/>
              <a:t>Quench</a:t>
            </a:r>
            <a:r>
              <a:rPr lang="es-ES_tradnl" sz="1100" u="sng" dirty="0" smtClean="0"/>
              <a:t> </a:t>
            </a:r>
            <a:r>
              <a:rPr lang="es-ES_tradnl" sz="1100" u="sng" dirty="0" err="1" smtClean="0"/>
              <a:t>Detection</a:t>
            </a:r>
            <a:r>
              <a:rPr lang="es-ES_tradnl" sz="1100" u="sng" dirty="0" smtClean="0"/>
              <a:t> </a:t>
            </a:r>
            <a:r>
              <a:rPr lang="es-ES_tradnl" sz="1100" u="sng" dirty="0" err="1" smtClean="0"/>
              <a:t>System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Detección de voltajes de origen resistivo (</a:t>
            </a:r>
            <a:r>
              <a:rPr lang="es-ES_tradnl" sz="1100" dirty="0" err="1" smtClean="0"/>
              <a:t>quench</a:t>
            </a:r>
            <a:r>
              <a:rPr lang="es-ES_tradnl" sz="1100" dirty="0" smtClean="0"/>
              <a:t>)</a:t>
            </a:r>
          </a:p>
          <a:p>
            <a:pPr lvl="0"/>
            <a:r>
              <a:rPr lang="es-ES_tradnl" sz="1100" u="sng" dirty="0" err="1" smtClean="0"/>
              <a:t>Trigger</a:t>
            </a:r>
            <a:r>
              <a:rPr lang="es-ES_tradnl" sz="1100" u="sng" dirty="0" smtClean="0"/>
              <a:t> </a:t>
            </a:r>
            <a:r>
              <a:rPr lang="es-ES_tradnl" sz="1100" u="sng" dirty="0" err="1" smtClean="0"/>
              <a:t>Distribution</a:t>
            </a:r>
            <a:r>
              <a:rPr lang="es-ES_tradnl" sz="1100" u="sng" dirty="0" smtClean="0"/>
              <a:t> </a:t>
            </a:r>
            <a:r>
              <a:rPr lang="es-ES_tradnl" sz="1100" u="sng" dirty="0" err="1" smtClean="0"/>
              <a:t>System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Distribución de señales de activación/ desactivación de actuadores (Fuente de alimentación, </a:t>
            </a:r>
            <a:r>
              <a:rPr lang="es-ES_tradnl" sz="1100" dirty="0" err="1" smtClean="0"/>
              <a:t>quench</a:t>
            </a:r>
            <a:r>
              <a:rPr lang="es-ES_tradnl" sz="1100" dirty="0" smtClean="0"/>
              <a:t> </a:t>
            </a:r>
            <a:r>
              <a:rPr lang="es-ES_tradnl" sz="1100" dirty="0" err="1" smtClean="0"/>
              <a:t>heaters</a:t>
            </a:r>
            <a:r>
              <a:rPr lang="es-ES_tradnl" sz="1100" dirty="0" smtClean="0"/>
              <a:t>, CLIQ, sistema de extracción de energía, </a:t>
            </a:r>
            <a:r>
              <a:rPr lang="es-ES_tradnl" sz="1100" dirty="0"/>
              <a:t>s</a:t>
            </a:r>
            <a:r>
              <a:rPr lang="es-ES_tradnl" sz="1100" dirty="0" smtClean="0"/>
              <a:t>istema de adquisición de datos)</a:t>
            </a:r>
          </a:p>
          <a:p>
            <a:pPr lvl="0"/>
            <a:r>
              <a:rPr lang="es-ES_tradnl" sz="1100" u="sng" dirty="0" smtClean="0"/>
              <a:t>Data </a:t>
            </a:r>
            <a:r>
              <a:rPr lang="es-ES_tradnl" sz="1100" u="sng" dirty="0" err="1" smtClean="0"/>
              <a:t>Acquisition</a:t>
            </a:r>
            <a:r>
              <a:rPr lang="es-ES_tradnl" sz="1100" u="sng" dirty="0" smtClean="0"/>
              <a:t> </a:t>
            </a:r>
            <a:r>
              <a:rPr lang="es-ES_tradnl" sz="1100" u="sng" dirty="0" err="1" smtClean="0"/>
              <a:t>System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 No protege activamente el imán. Graba las señales provenientes de sensores y de los voltajes del imán. Sincronizado en el evento de un </a:t>
            </a:r>
            <a:r>
              <a:rPr lang="es-ES_tradnl" sz="1100" dirty="0" err="1" smtClean="0"/>
              <a:t>quench</a:t>
            </a:r>
            <a:r>
              <a:rPr lang="es-ES_tradnl" sz="1100" dirty="0" smtClean="0"/>
              <a:t>.</a:t>
            </a:r>
          </a:p>
          <a:p>
            <a:pPr lvl="0"/>
            <a:r>
              <a:rPr lang="es-ES_tradnl" sz="1100" u="sng" dirty="0" err="1" smtClean="0"/>
              <a:t>Actuators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En caso de </a:t>
            </a:r>
            <a:r>
              <a:rPr lang="es-ES_tradnl" sz="1100" dirty="0" err="1" smtClean="0"/>
              <a:t>quench</a:t>
            </a:r>
            <a:r>
              <a:rPr lang="es-ES_tradnl" sz="1100" dirty="0" smtClean="0"/>
              <a:t> o fallo del sistema los actuadores reciben una señal del sistema de distribución de </a:t>
            </a:r>
            <a:r>
              <a:rPr lang="es-ES_tradnl" sz="1100" dirty="0" err="1" smtClean="0"/>
              <a:t>quench</a:t>
            </a:r>
            <a:r>
              <a:rPr lang="es-ES_tradnl" sz="1100" dirty="0" smtClean="0"/>
              <a:t> con el objetivo de proteger el imán. </a:t>
            </a:r>
          </a:p>
          <a:p>
            <a:pPr lvl="0"/>
            <a:r>
              <a:rPr lang="es-ES_tradnl" sz="1100" u="sng" dirty="0" smtClean="0"/>
              <a:t>PLC </a:t>
            </a:r>
            <a:r>
              <a:rPr lang="es-ES_tradnl" sz="1100" u="sng" dirty="0" err="1" smtClean="0"/>
              <a:t>Infrastructure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En conjunto con los actuadores, los PLC monitorizan múltiples señales que ayudan a proteger el sistema de posibles fallos y permiten realizar los test de los imanes en condiciones seguras.</a:t>
            </a:r>
          </a:p>
          <a:p>
            <a:pPr lvl="0"/>
            <a:r>
              <a:rPr lang="es-ES_tradnl" sz="1100" u="sng" dirty="0" smtClean="0"/>
              <a:t>Control </a:t>
            </a:r>
            <a:r>
              <a:rPr lang="es-ES_tradnl" sz="1100" u="sng" dirty="0" err="1" smtClean="0"/>
              <a:t>room</a:t>
            </a:r>
            <a:r>
              <a:rPr lang="es-ES_tradnl" sz="1100" u="sng" dirty="0" smtClean="0"/>
              <a:t>:</a:t>
            </a:r>
            <a:r>
              <a:rPr lang="es-ES_tradnl" sz="1100" dirty="0" smtClean="0"/>
              <a:t> Proporciona la interfaz software para operar y supervisar la estación de test durante las pruebas. </a:t>
            </a:r>
          </a:p>
          <a:p>
            <a:pPr lvl="0"/>
            <a:r>
              <a:rPr lang="es-ES_tradnl" sz="1100" u="sng" dirty="0" smtClean="0"/>
              <a:t>Data server:</a:t>
            </a:r>
            <a:r>
              <a:rPr lang="es-ES_tradnl" sz="1100" dirty="0" smtClean="0"/>
              <a:t> Almacena los datos grabados por el sistema de adquisición de datos. Los datos almacenados son posteriormente analizados por los ingenieros de test. </a:t>
            </a:r>
          </a:p>
          <a:p>
            <a:endParaRPr lang="es-ES_tradnl" sz="1100" dirty="0"/>
          </a:p>
        </p:txBody>
      </p:sp>
    </p:spTree>
    <p:extLst>
      <p:ext uri="{BB962C8B-B14F-4D97-AF65-F5344CB8AC3E}">
        <p14:creationId xmlns:p14="http://schemas.microsoft.com/office/powerpoint/2010/main" val="328491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_tradnl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_tradnl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_tradnl" sz="800" b="1" dirty="0" smtClean="0">
                <a:latin typeface="+mj-lt"/>
              </a:rPr>
              <a:t>Málaga 15 de Febrero de 2018</a:t>
            </a:r>
            <a:endParaRPr lang="es-ES_tradnl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4986" y="814065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Javier Villena Pulgar</a:t>
            </a:r>
            <a:endParaRPr lang="es-ES_tradnl" dirty="0"/>
          </a:p>
        </p:txBody>
      </p:sp>
      <p:sp>
        <p:nvSpPr>
          <p:cNvPr id="3" name="TextBox 2"/>
          <p:cNvSpPr txBox="1"/>
          <p:nvPr/>
        </p:nvSpPr>
        <p:spPr>
          <a:xfrm>
            <a:off x="2838424" y="814065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TE-MSC-TF</a:t>
            </a:r>
            <a:endParaRPr lang="es-ES_tradnl" dirty="0"/>
          </a:p>
        </p:txBody>
      </p:sp>
      <p:sp>
        <p:nvSpPr>
          <p:cNvPr id="6" name="TextBox 5"/>
          <p:cNvSpPr txBox="1"/>
          <p:nvPr/>
        </p:nvSpPr>
        <p:spPr>
          <a:xfrm>
            <a:off x="1259632" y="4462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ELECTRÓNICA PARA TEST DE IMANES SUPERCONDUCTORES</a:t>
            </a:r>
          </a:p>
          <a:p>
            <a:pPr algn="ctr"/>
            <a:r>
              <a:rPr lang="es-ES_tradnl" dirty="0" smtClean="0"/>
              <a:t>(TE4842 - ELECTRONICS ENGINEER)</a:t>
            </a:r>
            <a:endParaRPr lang="es-ES_tradnl" dirty="0"/>
          </a:p>
        </p:txBody>
      </p:sp>
      <p:sp>
        <p:nvSpPr>
          <p:cNvPr id="13" name="TextBox 12"/>
          <p:cNvSpPr txBox="1"/>
          <p:nvPr/>
        </p:nvSpPr>
        <p:spPr>
          <a:xfrm>
            <a:off x="4174304" y="706343"/>
            <a:ext cx="446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 smtClean="0"/>
              <a:t>Grupo de imanes superconductores y criostatos. Instalaciones de </a:t>
            </a:r>
            <a:r>
              <a:rPr lang="es-ES_tradnl" sz="1600" dirty="0" err="1" smtClean="0"/>
              <a:t>tests</a:t>
            </a:r>
            <a:r>
              <a:rPr lang="es-ES_tradnl" sz="1600" dirty="0" smtClean="0"/>
              <a:t> de imanes superconductores</a:t>
            </a:r>
            <a:endParaRPr lang="es-ES_tradnl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7" y="1291118"/>
            <a:ext cx="8520150" cy="3614019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66202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2793</TotalTime>
  <Words>681</Words>
  <Application>Microsoft Office PowerPoint</Application>
  <PresentationFormat>On-screen Show (4:3)</PresentationFormat>
  <Paragraphs>99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ＭＳ Ｐゴシック</vt:lpstr>
      <vt:lpstr>Arial</vt:lpstr>
      <vt:lpstr>Calibri</vt:lpstr>
      <vt:lpstr>Wingdings</vt:lpstr>
      <vt:lpstr>Tema de Office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Javier Villena Pulgar</cp:lastModifiedBy>
  <cp:revision>112</cp:revision>
  <cp:lastPrinted>2017-03-02T18:07:47Z</cp:lastPrinted>
  <dcterms:created xsi:type="dcterms:W3CDTF">2017-02-14T12:01:31Z</dcterms:created>
  <dcterms:modified xsi:type="dcterms:W3CDTF">2018-02-13T14:48:11Z</dcterms:modified>
</cp:coreProperties>
</file>