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6797675" cy="987425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12952">
          <p15:clr>
            <a:srgbClr val="A4A3A4"/>
          </p15:clr>
        </p15:guide>
        <p15:guide id="2" pos="9280">
          <p15:clr>
            <a:srgbClr val="A4A3A4"/>
          </p15:clr>
        </p15:guide>
        <p15:guide id="3" orient="horz" pos="3110">
          <p15:clr>
            <a:srgbClr val="A4A3A4"/>
          </p15:clr>
        </p15:guide>
        <p15:guide id="4"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11" autoAdjust="0"/>
    <p:restoredTop sz="94772" autoAdjust="0"/>
  </p:normalViewPr>
  <p:slideViewPr>
    <p:cSldViewPr snapToGrid="0" snapToObjects="1">
      <p:cViewPr>
        <p:scale>
          <a:sx n="100" d="100"/>
          <a:sy n="100" d="100"/>
        </p:scale>
        <p:origin x="-2190" y="144"/>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12952"/>
        <p:guide pos="9280"/>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PotAim and PotAim Ext. BW</a:t>
            </a:r>
          </a:p>
        </c:rich>
      </c:tx>
      <c:layout/>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lineChart>
        <c:grouping val="standard"/>
        <c:varyColors val="0"/>
        <c:ser>
          <c:idx val="0"/>
          <c:order val="0"/>
          <c:tx>
            <c:v>PotAim</c:v>
          </c:tx>
          <c:spPr>
            <a:ln w="22225" cap="rnd">
              <a:solidFill>
                <a:schemeClr val="accent1"/>
              </a:solidFill>
            </a:ln>
            <a:effectLst>
              <a:glow rad="139700">
                <a:schemeClr val="accent1">
                  <a:satMod val="175000"/>
                  <a:alpha val="14000"/>
                </a:schemeClr>
              </a:glow>
            </a:effectLst>
          </c:spPr>
          <c:marker>
            <c:symbol val="none"/>
          </c:marker>
          <c:cat>
            <c:numRef>
              <c:f>'PotAim vs Ext. BW'!$A$21:$A$30</c:f>
              <c:numCache>
                <c:formatCode>#,##0</c:formatCode>
                <c:ptCount val="10"/>
                <c:pt idx="0">
                  <c:v>10</c:v>
                </c:pt>
                <c:pt idx="1">
                  <c:v>30</c:v>
                </c:pt>
                <c:pt idx="2">
                  <c:v>100</c:v>
                </c:pt>
                <c:pt idx="3">
                  <c:v>300</c:v>
                </c:pt>
                <c:pt idx="4">
                  <c:v>1000</c:v>
                </c:pt>
                <c:pt idx="5">
                  <c:v>3000</c:v>
                </c:pt>
                <c:pt idx="6">
                  <c:v>10000</c:v>
                </c:pt>
                <c:pt idx="7">
                  <c:v>15000</c:v>
                </c:pt>
                <c:pt idx="8">
                  <c:v>20000</c:v>
                </c:pt>
                <c:pt idx="9">
                  <c:v>30000</c:v>
                </c:pt>
              </c:numCache>
            </c:numRef>
          </c:cat>
          <c:val>
            <c:numRef>
              <c:f>'PotAim vs Ext. BW'!$F$4:$F$13</c:f>
              <c:numCache>
                <c:formatCode>0.0</c:formatCode>
                <c:ptCount val="10"/>
                <c:pt idx="0">
                  <c:v>0.17547848615010117</c:v>
                </c:pt>
                <c:pt idx="1">
                  <c:v>0.17547848615010117</c:v>
                </c:pt>
                <c:pt idx="2">
                  <c:v>0.31588534366463961</c:v>
                </c:pt>
                <c:pt idx="3">
                  <c:v>-0.54006468765106519</c:v>
                </c:pt>
                <c:pt idx="4">
                  <c:v>-5.1054501020661194</c:v>
                </c:pt>
                <c:pt idx="5">
                  <c:v>-13.108679475386033</c:v>
                </c:pt>
                <c:pt idx="6">
                  <c:v>-23.026584587280915</c:v>
                </c:pt>
                <c:pt idx="7">
                  <c:v>-24.3</c:v>
                </c:pt>
                <c:pt idx="8">
                  <c:v>-25.8</c:v>
                </c:pt>
                <c:pt idx="9">
                  <c:v>-28.943160626844385</c:v>
                </c:pt>
              </c:numCache>
            </c:numRef>
          </c:val>
          <c:smooth val="0"/>
          <c:extLst>
            <c:ext xmlns:c16="http://schemas.microsoft.com/office/drawing/2014/chart" uri="{C3380CC4-5D6E-409C-BE32-E72D297353CC}">
              <c16:uniqueId val="{00000000-B4B1-454F-B048-F3B424F2CCCC}"/>
            </c:ext>
          </c:extLst>
        </c:ser>
        <c:ser>
          <c:idx val="1"/>
          <c:order val="1"/>
          <c:tx>
            <c:v>Ext. BW</c:v>
          </c:tx>
          <c:spPr>
            <a:ln w="22225" cap="rnd">
              <a:solidFill>
                <a:schemeClr val="accent2"/>
              </a:solidFill>
            </a:ln>
            <a:effectLst>
              <a:glow rad="139700">
                <a:schemeClr val="accent2">
                  <a:satMod val="175000"/>
                  <a:alpha val="14000"/>
                </a:schemeClr>
              </a:glow>
            </a:effectLst>
          </c:spPr>
          <c:marker>
            <c:symbol val="none"/>
          </c:marker>
          <c:cat>
            <c:numRef>
              <c:f>'PotAim vs Ext. BW'!$A$21:$A$30</c:f>
              <c:numCache>
                <c:formatCode>#,##0</c:formatCode>
                <c:ptCount val="10"/>
                <c:pt idx="0">
                  <c:v>10</c:v>
                </c:pt>
                <c:pt idx="1">
                  <c:v>30</c:v>
                </c:pt>
                <c:pt idx="2">
                  <c:v>100</c:v>
                </c:pt>
                <c:pt idx="3">
                  <c:v>300</c:v>
                </c:pt>
                <c:pt idx="4">
                  <c:v>1000</c:v>
                </c:pt>
                <c:pt idx="5">
                  <c:v>3000</c:v>
                </c:pt>
                <c:pt idx="6">
                  <c:v>10000</c:v>
                </c:pt>
                <c:pt idx="7">
                  <c:v>15000</c:v>
                </c:pt>
                <c:pt idx="8">
                  <c:v>20000</c:v>
                </c:pt>
                <c:pt idx="9">
                  <c:v>30000</c:v>
                </c:pt>
              </c:numCache>
            </c:numRef>
          </c:cat>
          <c:val>
            <c:numRef>
              <c:f>'PotAim vs Ext. BW'!$F$21:$F$30</c:f>
              <c:numCache>
                <c:formatCode>0.0</c:formatCode>
                <c:ptCount val="10"/>
                <c:pt idx="0">
                  <c:v>0.26456531467510391</c:v>
                </c:pt>
                <c:pt idx="1">
                  <c:v>0.26456531467510391</c:v>
                </c:pt>
                <c:pt idx="2">
                  <c:v>0.35457533920863049</c:v>
                </c:pt>
                <c:pt idx="3">
                  <c:v>0.22562020819378167</c:v>
                </c:pt>
                <c:pt idx="4">
                  <c:v>0.26362278419421964</c:v>
                </c:pt>
                <c:pt idx="5">
                  <c:v>0.1918796215732228</c:v>
                </c:pt>
                <c:pt idx="6">
                  <c:v>4.465762864583913E-2</c:v>
                </c:pt>
                <c:pt idx="7">
                  <c:v>-0.18096257954794304</c:v>
                </c:pt>
                <c:pt idx="8">
                  <c:v>-0.57052964746492085</c:v>
                </c:pt>
                <c:pt idx="9">
                  <c:v>-4.6311646200572874</c:v>
                </c:pt>
              </c:numCache>
            </c:numRef>
          </c:val>
          <c:smooth val="0"/>
          <c:extLst>
            <c:ext xmlns:c16="http://schemas.microsoft.com/office/drawing/2014/chart" uri="{C3380CC4-5D6E-409C-BE32-E72D297353CC}">
              <c16:uniqueId val="{00000001-B4B1-454F-B048-F3B424F2CCCC}"/>
            </c:ext>
          </c:extLst>
        </c:ser>
        <c:dLbls>
          <c:showLegendKey val="0"/>
          <c:showVal val="0"/>
          <c:showCatName val="0"/>
          <c:showSerName val="0"/>
          <c:showPercent val="0"/>
          <c:showBubbleSize val="0"/>
        </c:dLbls>
        <c:smooth val="0"/>
        <c:axId val="219256936"/>
        <c:axId val="219257720"/>
      </c:lineChart>
      <c:catAx>
        <c:axId val="219256936"/>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Frequency (Hz)</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0" sourceLinked="1"/>
        <c:majorTickMark val="none"/>
        <c:minorTickMark val="none"/>
        <c:tickLblPos val="low"/>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19257720"/>
        <c:crosses val="autoZero"/>
        <c:auto val="1"/>
        <c:lblAlgn val="ctr"/>
        <c:lblOffset val="100"/>
        <c:noMultiLvlLbl val="0"/>
      </c:catAx>
      <c:valAx>
        <c:axId val="219257720"/>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Gain (dB)</a:t>
                </a:r>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21925693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1"/>
            <a:ext cx="2945659" cy="493713"/>
          </a:xfrm>
          <a:prstGeom prst="rect">
            <a:avLst/>
          </a:prstGeom>
        </p:spPr>
        <p:txBody>
          <a:bodyPr vert="horz" lIns="91533" tIns="45767" rIns="91533" bIns="45767" rtlCol="0"/>
          <a:lstStyle>
            <a:lvl1pPr algn="l">
              <a:defRPr sz="1200"/>
            </a:lvl1pPr>
          </a:lstStyle>
          <a:p>
            <a:endParaRPr lang="es-ES"/>
          </a:p>
        </p:txBody>
      </p:sp>
      <p:sp>
        <p:nvSpPr>
          <p:cNvPr id="3" name="2 Marcador de fecha"/>
          <p:cNvSpPr>
            <a:spLocks noGrp="1"/>
          </p:cNvSpPr>
          <p:nvPr>
            <p:ph type="dt" sz="quarter" idx="1"/>
          </p:nvPr>
        </p:nvSpPr>
        <p:spPr>
          <a:xfrm>
            <a:off x="3850445" y="1"/>
            <a:ext cx="2945659" cy="493713"/>
          </a:xfrm>
          <a:prstGeom prst="rect">
            <a:avLst/>
          </a:prstGeom>
        </p:spPr>
        <p:txBody>
          <a:bodyPr vert="horz" lIns="91533" tIns="45767" rIns="91533" bIns="45767" rtlCol="0"/>
          <a:lstStyle>
            <a:lvl1pPr algn="r">
              <a:defRPr sz="1200"/>
            </a:lvl1pPr>
          </a:lstStyle>
          <a:p>
            <a:fld id="{D5AF55A8-BD45-427F-B685-63957A455E28}" type="datetimeFigureOut">
              <a:rPr lang="es-ES" smtClean="0"/>
              <a:pPr/>
              <a:t>13/02/2018</a:t>
            </a:fld>
            <a:endParaRPr lang="es-ES"/>
          </a:p>
        </p:txBody>
      </p:sp>
      <p:sp>
        <p:nvSpPr>
          <p:cNvPr id="4" name="3 Marcador de pie de página"/>
          <p:cNvSpPr>
            <a:spLocks noGrp="1"/>
          </p:cNvSpPr>
          <p:nvPr>
            <p:ph type="ftr" sz="quarter" idx="2"/>
          </p:nvPr>
        </p:nvSpPr>
        <p:spPr>
          <a:xfrm>
            <a:off x="2" y="9378825"/>
            <a:ext cx="2945659" cy="493713"/>
          </a:xfrm>
          <a:prstGeom prst="rect">
            <a:avLst/>
          </a:prstGeom>
        </p:spPr>
        <p:txBody>
          <a:bodyPr vert="horz" lIns="91533" tIns="45767" rIns="91533" bIns="45767"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50445" y="9378825"/>
            <a:ext cx="2945659" cy="493713"/>
          </a:xfrm>
          <a:prstGeom prst="rect">
            <a:avLst/>
          </a:prstGeom>
        </p:spPr>
        <p:txBody>
          <a:bodyPr vert="horz" lIns="91533" tIns="45767" rIns="91533" bIns="45767" rtlCol="0" anchor="b"/>
          <a:lstStyle>
            <a:lvl1pPr algn="r">
              <a:defRPr sz="1200"/>
            </a:lvl1pPr>
          </a:lstStyle>
          <a:p>
            <a:fld id="{1EF52225-3A9F-43BD-BE5B-C7F9D6101F37}" type="slidenum">
              <a:rPr lang="es-ES" smtClean="0"/>
              <a:pPr/>
              <a:t>‹#›</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2" y="1"/>
            <a:ext cx="2945659" cy="4937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3850445" y="1"/>
            <a:ext cx="2945659" cy="4937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2089150" y="739775"/>
            <a:ext cx="2619375" cy="3703638"/>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679768" y="4690268"/>
            <a:ext cx="5438140" cy="4443413"/>
          </a:xfrm>
          <a:prstGeom prst="rect">
            <a:avLst/>
          </a:prstGeom>
          <a:noFill/>
          <a:ln w="9525">
            <a:noFill/>
            <a:miter lim="800000"/>
            <a:headEnd/>
            <a:tailEnd/>
          </a:ln>
          <a:effectLst/>
        </p:spPr>
        <p:txBody>
          <a:bodyPr vert="horz" wrap="square" lIns="91533" tIns="45767" rIns="91533" bIns="4576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2" y="9378825"/>
            <a:ext cx="2945659" cy="493713"/>
          </a:xfrm>
          <a:prstGeom prst="rect">
            <a:avLst/>
          </a:prstGeom>
          <a:noFill/>
          <a:ln w="9525">
            <a:noFill/>
            <a:miter lim="800000"/>
            <a:headEnd/>
            <a:tailEnd/>
          </a:ln>
          <a:effectLst/>
        </p:spPr>
        <p:txBody>
          <a:bodyPr vert="horz" wrap="square" lIns="91533" tIns="45767" rIns="91533" bIns="45767"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3850445" y="9378825"/>
            <a:ext cx="2945659" cy="493713"/>
          </a:xfrm>
          <a:prstGeom prst="rect">
            <a:avLst/>
          </a:prstGeom>
          <a:noFill/>
          <a:ln w="9525">
            <a:noFill/>
            <a:miter lim="800000"/>
            <a:headEnd/>
            <a:tailEnd/>
          </a:ln>
          <a:effectLst/>
        </p:spPr>
        <p:txBody>
          <a:bodyPr vert="horz" wrap="square" lIns="91533" tIns="45767" rIns="91533" bIns="45767" numCol="1" anchor="b" anchorCtr="0" compatLnSpc="1">
            <a:prstTxWarp prst="textNoShape">
              <a:avLst/>
            </a:prstTxWarp>
          </a:bodyPr>
          <a:lstStyle>
            <a:lvl1pPr algn="r">
              <a:defRPr sz="1200">
                <a:latin typeface="Arial" charset="0"/>
                <a:ea typeface="ＭＳ Ｐゴシック" charset="-128"/>
                <a:cs typeface="+mn-cs"/>
              </a:defRPr>
            </a:lvl1pPr>
          </a:lstStyle>
          <a:p>
            <a:pPr>
              <a:defRPr/>
            </a:pPr>
            <a:fld id="{534DC9A4-5D97-477D-B3CE-485636319B65}" type="slidenum">
              <a:rPr lang="en-US"/>
              <a:pPr>
                <a:defRPr/>
              </a:pPr>
              <a:t>‹#›</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image" Target="../media/image11.png"/><Relationship Id="rId18" Type="http://schemas.openxmlformats.org/officeDocument/2006/relationships/image" Target="../media/image16.jpeg"/><Relationship Id="rId26" Type="http://schemas.openxmlformats.org/officeDocument/2006/relationships/image" Target="../media/image24.png"/><Relationship Id="rId39" Type="http://schemas.openxmlformats.org/officeDocument/2006/relationships/image" Target="../media/image37.jpeg"/><Relationship Id="rId3" Type="http://schemas.openxmlformats.org/officeDocument/2006/relationships/image" Target="../media/image1.JPG"/><Relationship Id="rId21" Type="http://schemas.openxmlformats.org/officeDocument/2006/relationships/image" Target="../media/image19.png"/><Relationship Id="rId34" Type="http://schemas.openxmlformats.org/officeDocument/2006/relationships/image" Target="../media/image32.jpeg"/><Relationship Id="rId42" Type="http://schemas.openxmlformats.org/officeDocument/2006/relationships/image" Target="../media/image39.jpeg"/><Relationship Id="rId7" Type="http://schemas.openxmlformats.org/officeDocument/2006/relationships/image" Target="../media/image5.emf"/><Relationship Id="rId12" Type="http://schemas.openxmlformats.org/officeDocument/2006/relationships/image" Target="../media/image10.jpeg"/><Relationship Id="rId17" Type="http://schemas.openxmlformats.org/officeDocument/2006/relationships/image" Target="../media/image15.jpeg"/><Relationship Id="rId25" Type="http://schemas.openxmlformats.org/officeDocument/2006/relationships/image" Target="../media/image23.jpeg"/><Relationship Id="rId33" Type="http://schemas.openxmlformats.org/officeDocument/2006/relationships/image" Target="../media/image31.jpeg"/><Relationship Id="rId38" Type="http://schemas.openxmlformats.org/officeDocument/2006/relationships/image" Target="../media/image36.jpeg"/><Relationship Id="rId46" Type="http://schemas.openxmlformats.org/officeDocument/2006/relationships/image" Target="../media/image43.jpeg"/><Relationship Id="rId2" Type="http://schemas.openxmlformats.org/officeDocument/2006/relationships/notesSlide" Target="../notesSlides/notesSlide1.xml"/><Relationship Id="rId16" Type="http://schemas.openxmlformats.org/officeDocument/2006/relationships/image" Target="../media/image14.jpeg"/><Relationship Id="rId20" Type="http://schemas.openxmlformats.org/officeDocument/2006/relationships/image" Target="../media/image18.png"/><Relationship Id="rId29" Type="http://schemas.openxmlformats.org/officeDocument/2006/relationships/image" Target="../media/image27.png"/><Relationship Id="rId41"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image" Target="../media/image4.emf"/><Relationship Id="rId11" Type="http://schemas.openxmlformats.org/officeDocument/2006/relationships/image" Target="../media/image9.jpeg"/><Relationship Id="rId24" Type="http://schemas.openxmlformats.org/officeDocument/2006/relationships/image" Target="../media/image22.jpeg"/><Relationship Id="rId32" Type="http://schemas.openxmlformats.org/officeDocument/2006/relationships/image" Target="../media/image30.jpeg"/><Relationship Id="rId37" Type="http://schemas.openxmlformats.org/officeDocument/2006/relationships/image" Target="../media/image35.jpeg"/><Relationship Id="rId40" Type="http://schemas.openxmlformats.org/officeDocument/2006/relationships/chart" Target="../charts/chart1.xml"/><Relationship Id="rId45" Type="http://schemas.openxmlformats.org/officeDocument/2006/relationships/image" Target="../media/image42.jpeg"/><Relationship Id="rId5" Type="http://schemas.openxmlformats.org/officeDocument/2006/relationships/image" Target="../media/image3.jp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jpeg"/><Relationship Id="rId36" Type="http://schemas.openxmlformats.org/officeDocument/2006/relationships/image" Target="../media/image34.jpeg"/><Relationship Id="rId10" Type="http://schemas.openxmlformats.org/officeDocument/2006/relationships/image" Target="../media/image8.jpeg"/><Relationship Id="rId19" Type="http://schemas.openxmlformats.org/officeDocument/2006/relationships/image" Target="../media/image17.PNG"/><Relationship Id="rId31" Type="http://schemas.openxmlformats.org/officeDocument/2006/relationships/image" Target="../media/image29.jpeg"/><Relationship Id="rId44" Type="http://schemas.openxmlformats.org/officeDocument/2006/relationships/image" Target="../media/image41.jpg"/><Relationship Id="rId4" Type="http://schemas.openxmlformats.org/officeDocument/2006/relationships/image" Target="../media/image2.JP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jpeg"/><Relationship Id="rId30" Type="http://schemas.openxmlformats.org/officeDocument/2006/relationships/image" Target="../media/image28.jpeg"/><Relationship Id="rId35" Type="http://schemas.openxmlformats.org/officeDocument/2006/relationships/image" Target="../media/image33.jpeg"/><Relationship Id="rId43" Type="http://schemas.openxmlformats.org/officeDocument/2006/relationships/image" Target="../media/image40.emf"/></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6">
                <a:lumMod val="60000"/>
                <a:lumOff val="40000"/>
              </a:schemeClr>
            </a:gs>
            <a:gs pos="57000">
              <a:srgbClr val="0070C0"/>
            </a:gs>
            <a:gs pos="100000">
              <a:schemeClr val="bg1"/>
            </a:gs>
          </a:gsLst>
          <a:lin ang="16200000" scaled="0"/>
        </a:gra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3637" b="14692"/>
          <a:stretch/>
        </p:blipFill>
        <p:spPr>
          <a:xfrm>
            <a:off x="544342" y="520701"/>
            <a:ext cx="14309227" cy="3822699"/>
          </a:xfrm>
          <a:prstGeom prst="rect">
            <a:avLst/>
          </a:prstGeom>
        </p:spPr>
      </p:pic>
      <p:sp>
        <p:nvSpPr>
          <p:cNvPr id="114" name="Rectangle 113"/>
          <p:cNvSpPr/>
          <p:nvPr/>
        </p:nvSpPr>
        <p:spPr bwMode="auto">
          <a:xfrm>
            <a:off x="733471" y="27827125"/>
            <a:ext cx="19443630" cy="8607877"/>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b="18185"/>
          <a:stretch/>
        </p:blipFill>
        <p:spPr>
          <a:xfrm>
            <a:off x="14827215" y="516819"/>
            <a:ext cx="14935031" cy="3826581"/>
          </a:xfrm>
          <a:prstGeom prst="rect">
            <a:avLst/>
          </a:prstGeom>
        </p:spPr>
      </p:pic>
      <p:sp>
        <p:nvSpPr>
          <p:cNvPr id="90" name="89 Rectángulo redondeado"/>
          <p:cNvSpPr/>
          <p:nvPr/>
        </p:nvSpPr>
        <p:spPr bwMode="auto">
          <a:xfrm>
            <a:off x="517184" y="507492"/>
            <a:ext cx="29267669" cy="3844028"/>
          </a:xfrm>
          <a:prstGeom prst="roundRect">
            <a:avLst>
              <a:gd name="adj" fmla="val 0"/>
            </a:avLst>
          </a:prstGeom>
          <a:no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253643" y="745958"/>
            <a:ext cx="29472686" cy="1845272"/>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s-ES" sz="11500" b="1" dirty="0" smtClean="0">
                <a:ln w="6600">
                  <a:solidFill>
                    <a:schemeClr val="accent2"/>
                  </a:solidFill>
                  <a:prstDash val="solid"/>
                </a:ln>
                <a:solidFill>
                  <a:srgbClr val="FFFFFF"/>
                </a:solidFill>
                <a:effectLst>
                  <a:outerShdw dist="38100" dir="2700000" algn="tl" rotWithShape="0">
                    <a:schemeClr val="accent2"/>
                  </a:outerShdw>
                </a:effectLst>
                <a:latin typeface="Calibri" panose="020F0502020204030204" pitchFamily="34" charset="0"/>
              </a:rPr>
              <a:t>QUENCH DETECTION ELECTRONICS UPGRADE</a:t>
            </a:r>
            <a:endParaRPr lang="en-US" sz="6600" b="1" dirty="0" smtClean="0">
              <a:ln w="6600">
                <a:solidFill>
                  <a:schemeClr val="accent2"/>
                </a:solidFill>
                <a:prstDash val="solid"/>
              </a:ln>
              <a:solidFill>
                <a:srgbClr val="FFFFFF"/>
              </a:solidFill>
              <a:effectLst>
                <a:outerShdw dist="38100" dir="2700000" algn="tl" rotWithShape="0">
                  <a:schemeClr val="accent2"/>
                </a:outerShdw>
              </a:effectLst>
              <a:latin typeface="Calibri" panose="020F0502020204030204" pitchFamily="34" charset="0"/>
            </a:endParaRPr>
          </a:p>
        </p:txBody>
      </p:sp>
      <p:sp>
        <p:nvSpPr>
          <p:cNvPr id="297" name="6 Rectángulo"/>
          <p:cNvSpPr>
            <a:spLocks noChangeArrowheads="1"/>
          </p:cNvSpPr>
          <p:nvPr/>
        </p:nvSpPr>
        <p:spPr bwMode="auto">
          <a:xfrm>
            <a:off x="567434" y="5621981"/>
            <a:ext cx="14277635" cy="584775"/>
          </a:xfrm>
          <a:prstGeom prst="rect">
            <a:avLst/>
          </a:prstGeom>
          <a:noFill/>
          <a:ln w="9525">
            <a:noFill/>
            <a:miter lim="800000"/>
            <a:headEnd/>
            <a:tailEnd/>
          </a:ln>
        </p:spPr>
        <p:txBody>
          <a:bodyPr wrap="square">
            <a:spAutoFit/>
          </a:bodyPr>
          <a:lstStyle/>
          <a:p>
            <a:pPr algn="just"/>
            <a:r>
              <a:rPr lang="en-US" sz="3200" dirty="0" smtClean="0">
                <a:solidFill>
                  <a:schemeClr val="tx2"/>
                </a:solidFill>
                <a:latin typeface="+mn-lt"/>
              </a:rPr>
              <a:t> </a:t>
            </a:r>
            <a:endParaRPr lang="es-ES" sz="3200" dirty="0">
              <a:solidFill>
                <a:schemeClr val="tx2"/>
              </a:solidFill>
              <a:latin typeface="Arial" panose="020B0604020202020204" pitchFamily="34" charset="0"/>
              <a:cs typeface="Arial" panose="020B0604020202020204" pitchFamily="34" charset="0"/>
            </a:endParaRPr>
          </a:p>
        </p:txBody>
      </p:sp>
      <p:sp>
        <p:nvSpPr>
          <p:cNvPr id="143" name="Rectangle 5"/>
          <p:cNvSpPr>
            <a:spLocks noChangeArrowheads="1"/>
          </p:cNvSpPr>
          <p:nvPr/>
        </p:nvSpPr>
        <p:spPr bwMode="auto">
          <a:xfrm>
            <a:off x="1251616" y="3403295"/>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rPr>
              <a:t>(Centro de Investigaciones Energéticas, Medioambientales y Tecnológicas – CERN)*</a:t>
            </a:r>
            <a:endParaRPr lang="en-US" sz="3600" b="1"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endParaRPr>
          </a:p>
        </p:txBody>
      </p:sp>
      <p:sp>
        <p:nvSpPr>
          <p:cNvPr id="28" name="27 CuadroTexto"/>
          <p:cNvSpPr txBox="1"/>
          <p:nvPr/>
        </p:nvSpPr>
        <p:spPr>
          <a:xfrm>
            <a:off x="21281171" y="41001540"/>
            <a:ext cx="8198432" cy="1446550"/>
          </a:xfrm>
          <a:prstGeom prst="rect">
            <a:avLst/>
          </a:prstGeom>
          <a:noFill/>
        </p:spPr>
        <p:txBody>
          <a:bodyPr wrap="square" rtlCol="0">
            <a:spAutoFit/>
          </a:bodyPr>
          <a:lstStyle/>
          <a:p>
            <a:pPr marL="0" lvl="1"/>
            <a:r>
              <a:rPr lang="en-US" altLang="ja-JP" sz="3200" dirty="0" smtClean="0">
                <a:solidFill>
                  <a:schemeClr val="tx2"/>
                </a:solidFill>
                <a:ea typeface="MS PGothic" pitchFamily="34" charset="-128"/>
              </a:rPr>
              <a:t>*This work has been funded by CERN and </a:t>
            </a:r>
            <a:r>
              <a:rPr lang="en-US" altLang="ja-JP" sz="3200" dirty="0" err="1" smtClean="0">
                <a:solidFill>
                  <a:schemeClr val="tx2"/>
                </a:solidFill>
                <a:ea typeface="MS PGothic" pitchFamily="34" charset="-128"/>
              </a:rPr>
              <a:t>Ciemat</a:t>
            </a:r>
            <a:endParaRPr lang="en-US" altLang="ja-JP" sz="3200" dirty="0" smtClean="0">
              <a:solidFill>
                <a:schemeClr val="tx2"/>
              </a:solidFill>
              <a:ea typeface="MS PGothic" pitchFamily="34" charset="-128"/>
            </a:endParaRPr>
          </a:p>
          <a:p>
            <a:pPr marL="0" lvl="1"/>
            <a:r>
              <a:rPr lang="en-US" altLang="ja-JP" sz="3200" baseline="30000" dirty="0" smtClean="0">
                <a:solidFill>
                  <a:schemeClr val="tx2"/>
                </a:solidFill>
                <a:ea typeface="MS PGothic" pitchFamily="34" charset="-128"/>
              </a:rPr>
              <a:t>†</a:t>
            </a:r>
            <a:r>
              <a:rPr lang="en-US" altLang="ja-JP" sz="3200" dirty="0" smtClean="0">
                <a:solidFill>
                  <a:schemeClr val="tx2"/>
                </a:solidFill>
                <a:ea typeface="MS PGothic" pitchFamily="34" charset="-128"/>
              </a:rPr>
              <a:t>jav.villena@gmail.com</a:t>
            </a:r>
            <a:endParaRPr lang="en-GB" altLang="ja-JP" sz="3200" dirty="0">
              <a:solidFill>
                <a:schemeClr val="tx2"/>
              </a:solidFill>
              <a:ea typeface="MS PGothic" pitchFamily="34" charset="-128"/>
            </a:endParaRPr>
          </a:p>
          <a:p>
            <a:endParaRPr lang="es-ES" dirty="0"/>
          </a:p>
        </p:txBody>
      </p:sp>
      <p:sp>
        <p:nvSpPr>
          <p:cNvPr id="45" name="Rectangle 5"/>
          <p:cNvSpPr>
            <a:spLocks noChangeArrowheads="1"/>
          </p:cNvSpPr>
          <p:nvPr/>
        </p:nvSpPr>
        <p:spPr bwMode="auto">
          <a:xfrm>
            <a:off x="1360013" y="2661537"/>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rPr>
              <a:t>Javier Villena Pulgar</a:t>
            </a:r>
            <a:r>
              <a:rPr lang="es-ES" sz="3600" b="1" baseline="30000"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rPr>
              <a:t>†</a:t>
            </a:r>
            <a:r>
              <a:rPr lang="es-ES" sz="3600" b="1"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rPr>
              <a:t>, Daniel Turi, Max Pascal, Gerard Willering, Hugo Bajas</a:t>
            </a:r>
            <a:endParaRPr lang="en-US" sz="3600" b="1" dirty="0" smtClean="0">
              <a:ln w="6600">
                <a:solidFill>
                  <a:schemeClr val="accent2"/>
                </a:solidFill>
                <a:prstDash val="solid"/>
              </a:ln>
              <a:solidFill>
                <a:srgbClr val="FFFFFF"/>
              </a:solidFill>
              <a:effectLst>
                <a:outerShdw dist="38100" dir="2700000" algn="tl" rotWithShape="0">
                  <a:schemeClr val="accent2"/>
                </a:outerShdw>
              </a:effectLst>
              <a:latin typeface="Arial" pitchFamily="34" charset="0"/>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12" name="1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sp>
        <p:nvSpPr>
          <p:cNvPr id="162" name="Rectangle 161"/>
          <p:cNvSpPr/>
          <p:nvPr/>
        </p:nvSpPr>
        <p:spPr bwMode="auto">
          <a:xfrm>
            <a:off x="9563186" y="55249858"/>
            <a:ext cx="19382534" cy="8280966"/>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64" name="Rectangle 163"/>
          <p:cNvSpPr/>
          <p:nvPr/>
        </p:nvSpPr>
        <p:spPr bwMode="auto">
          <a:xfrm>
            <a:off x="746312" y="5240225"/>
            <a:ext cx="16656321" cy="2403187"/>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65" name="Rectangle 164"/>
          <p:cNvSpPr/>
          <p:nvPr/>
        </p:nvSpPr>
        <p:spPr bwMode="auto">
          <a:xfrm>
            <a:off x="751230" y="8364825"/>
            <a:ext cx="16651404" cy="8449067"/>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66" name="Rectangle 165"/>
          <p:cNvSpPr/>
          <p:nvPr/>
        </p:nvSpPr>
        <p:spPr bwMode="auto">
          <a:xfrm>
            <a:off x="17888397" y="5240224"/>
            <a:ext cx="11861586" cy="11573667"/>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b="1" dirty="0">
              <a:solidFill>
                <a:srgbClr val="C00000"/>
              </a:solidFill>
              <a:latin typeface="Arial" charset="0"/>
            </a:endParaRPr>
          </a:p>
        </p:txBody>
      </p:sp>
      <p:sp>
        <p:nvSpPr>
          <p:cNvPr id="167" name="Rectangle 166"/>
          <p:cNvSpPr/>
          <p:nvPr/>
        </p:nvSpPr>
        <p:spPr bwMode="auto">
          <a:xfrm>
            <a:off x="751230" y="17336057"/>
            <a:ext cx="19405194" cy="9906714"/>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68" name="Rounded Rectangle 167"/>
          <p:cNvSpPr/>
          <p:nvPr/>
        </p:nvSpPr>
        <p:spPr bwMode="auto">
          <a:xfrm>
            <a:off x="1212355" y="17019638"/>
            <a:ext cx="8188696" cy="898062"/>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err="1">
                <a:solidFill>
                  <a:schemeClr val="bg1"/>
                </a:solidFill>
                <a:latin typeface="Rockwell" panose="02060603020205020403" pitchFamily="18" charset="0"/>
              </a:rPr>
              <a:t>PotAim</a:t>
            </a:r>
            <a:r>
              <a:rPr lang="en-GB" sz="4000" b="1" dirty="0">
                <a:solidFill>
                  <a:schemeClr val="bg1"/>
                </a:solidFill>
                <a:latin typeface="Rockwell" panose="02060603020205020403" pitchFamily="18" charset="0"/>
              </a:rPr>
              <a:t> </a:t>
            </a:r>
            <a:r>
              <a:rPr lang="en-GB" sz="4000" b="1" dirty="0" smtClean="0">
                <a:solidFill>
                  <a:schemeClr val="bg1"/>
                </a:solidFill>
                <a:latin typeface="Rockwell" panose="02060603020205020403" pitchFamily="18" charset="0"/>
              </a:rPr>
              <a:t>Upgrade</a:t>
            </a:r>
            <a:endParaRPr lang="en-GB" sz="4000" b="1" dirty="0">
              <a:solidFill>
                <a:schemeClr val="bg1"/>
              </a:solidFill>
              <a:latin typeface="Rockwell" panose="02060603020205020403" pitchFamily="18" charset="0"/>
            </a:endParaRPr>
          </a:p>
        </p:txBody>
      </p:sp>
      <p:sp>
        <p:nvSpPr>
          <p:cNvPr id="169" name="Rectangle 168"/>
          <p:cNvSpPr/>
          <p:nvPr/>
        </p:nvSpPr>
        <p:spPr bwMode="auto">
          <a:xfrm>
            <a:off x="20575155" y="17336057"/>
            <a:ext cx="9012845" cy="18812802"/>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70" name="Rounded Rectangle 169"/>
          <p:cNvSpPr/>
          <p:nvPr/>
        </p:nvSpPr>
        <p:spPr bwMode="auto">
          <a:xfrm>
            <a:off x="1230938" y="4762954"/>
            <a:ext cx="5886475" cy="891776"/>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smtClean="0">
                <a:solidFill>
                  <a:schemeClr val="bg1"/>
                </a:solidFill>
                <a:latin typeface="Rockwell" panose="02060603020205020403" pitchFamily="18" charset="0"/>
              </a:rPr>
              <a:t>Abstract</a:t>
            </a:r>
            <a:endParaRPr lang="en-GB" sz="4000" b="1" dirty="0">
              <a:solidFill>
                <a:schemeClr val="bg1"/>
              </a:solidFill>
              <a:latin typeface="Rockwell" panose="02060603020205020403" pitchFamily="18" charset="0"/>
            </a:endParaRPr>
          </a:p>
        </p:txBody>
      </p:sp>
      <p:sp>
        <p:nvSpPr>
          <p:cNvPr id="171" name="Rounded Rectangle 170"/>
          <p:cNvSpPr/>
          <p:nvPr/>
        </p:nvSpPr>
        <p:spPr bwMode="auto">
          <a:xfrm>
            <a:off x="1230938" y="7945957"/>
            <a:ext cx="9441877" cy="860490"/>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a:solidFill>
                  <a:schemeClr val="bg1"/>
                </a:solidFill>
                <a:latin typeface="Rockwell" panose="02060603020205020403" pitchFamily="18" charset="0"/>
              </a:rPr>
              <a:t>Electronics from the 80’s : </a:t>
            </a:r>
            <a:r>
              <a:rPr lang="en-GB" sz="4000" b="1" dirty="0" err="1">
                <a:solidFill>
                  <a:schemeClr val="bg1"/>
                </a:solidFill>
                <a:latin typeface="Rockwell" panose="02060603020205020403" pitchFamily="18" charset="0"/>
              </a:rPr>
              <a:t>PotAim</a:t>
            </a:r>
            <a:endParaRPr lang="en-GB" sz="4000" b="1" dirty="0">
              <a:solidFill>
                <a:schemeClr val="bg1"/>
              </a:solidFill>
              <a:latin typeface="Rockwell" panose="02060603020205020403" pitchFamily="18" charset="0"/>
            </a:endParaRPr>
          </a:p>
        </p:txBody>
      </p:sp>
      <p:sp>
        <p:nvSpPr>
          <p:cNvPr id="178" name="Rounded Rectangle 177"/>
          <p:cNvSpPr/>
          <p:nvPr/>
        </p:nvSpPr>
        <p:spPr bwMode="auto">
          <a:xfrm>
            <a:off x="1251616" y="27553339"/>
            <a:ext cx="8034563" cy="860490"/>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a:solidFill>
                  <a:schemeClr val="bg1"/>
                </a:solidFill>
                <a:latin typeface="Rockwell" panose="02060603020205020403" pitchFamily="18" charset="0"/>
              </a:rPr>
              <a:t>Tests</a:t>
            </a:r>
          </a:p>
        </p:txBody>
      </p:sp>
      <p:sp>
        <p:nvSpPr>
          <p:cNvPr id="179" name="Rounded Rectangle 178"/>
          <p:cNvSpPr/>
          <p:nvPr/>
        </p:nvSpPr>
        <p:spPr bwMode="auto">
          <a:xfrm>
            <a:off x="18048769" y="4762954"/>
            <a:ext cx="11539231" cy="855918"/>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smtClean="0">
                <a:solidFill>
                  <a:schemeClr val="bg1"/>
                </a:solidFill>
                <a:latin typeface="Rockwell" panose="02060603020205020403" pitchFamily="18" charset="0"/>
              </a:rPr>
              <a:t>Magnet </a:t>
            </a:r>
            <a:r>
              <a:rPr lang="en-GB" sz="4000" b="1" dirty="0">
                <a:solidFill>
                  <a:schemeClr val="bg1"/>
                </a:solidFill>
                <a:latin typeface="Rockwell" panose="02060603020205020403" pitchFamily="18" charset="0"/>
              </a:rPr>
              <a:t>Protection and </a:t>
            </a:r>
            <a:r>
              <a:rPr lang="en-GB" sz="4000" b="1" dirty="0" smtClean="0">
                <a:solidFill>
                  <a:schemeClr val="bg1"/>
                </a:solidFill>
                <a:latin typeface="Rockwell" panose="02060603020205020403" pitchFamily="18" charset="0"/>
              </a:rPr>
              <a:t>DAQ </a:t>
            </a:r>
            <a:r>
              <a:rPr lang="en-GB" sz="4000" b="1" dirty="0">
                <a:solidFill>
                  <a:schemeClr val="bg1"/>
                </a:solidFill>
                <a:latin typeface="Rockwell" panose="02060603020205020403" pitchFamily="18" charset="0"/>
              </a:rPr>
              <a:t>System</a:t>
            </a:r>
          </a:p>
        </p:txBody>
      </p:sp>
      <p:sp>
        <p:nvSpPr>
          <p:cNvPr id="180" name="Rectangle 179"/>
          <p:cNvSpPr/>
          <p:nvPr/>
        </p:nvSpPr>
        <p:spPr bwMode="auto">
          <a:xfrm>
            <a:off x="773890" y="36686222"/>
            <a:ext cx="19382534" cy="2971247"/>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185" name="Rounded Rectangle 184"/>
          <p:cNvSpPr/>
          <p:nvPr/>
        </p:nvSpPr>
        <p:spPr bwMode="auto">
          <a:xfrm>
            <a:off x="1245416" y="36524950"/>
            <a:ext cx="8252739" cy="578906"/>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a:solidFill>
                  <a:schemeClr val="bg1"/>
                </a:solidFill>
                <a:latin typeface="Rockwell" panose="02060603020205020403" pitchFamily="18" charset="0"/>
              </a:rPr>
              <a:t>Conclusions</a:t>
            </a:r>
          </a:p>
        </p:txBody>
      </p:sp>
      <p:sp>
        <p:nvSpPr>
          <p:cNvPr id="186" name="TextBox 185"/>
          <p:cNvSpPr txBox="1"/>
          <p:nvPr/>
        </p:nvSpPr>
        <p:spPr>
          <a:xfrm>
            <a:off x="1041587" y="18123606"/>
            <a:ext cx="8843140" cy="3108543"/>
          </a:xfrm>
          <a:prstGeom prst="rect">
            <a:avLst/>
          </a:prstGeom>
          <a:noFill/>
        </p:spPr>
        <p:txBody>
          <a:bodyPr wrap="square" rtlCol="0">
            <a:spAutoFit/>
          </a:bodyPr>
          <a:lstStyle/>
          <a:p>
            <a:r>
              <a:rPr lang="en-US" sz="2800" b="1" dirty="0" smtClean="0">
                <a:solidFill>
                  <a:schemeClr val="tx2"/>
                </a:solidFill>
              </a:rPr>
              <a:t>Motivation</a:t>
            </a:r>
          </a:p>
          <a:p>
            <a:pPr marL="342900" indent="-342900">
              <a:buFontTx/>
              <a:buChar char="-"/>
            </a:pPr>
            <a:r>
              <a:rPr lang="en-GB" sz="2800" dirty="0" smtClean="0">
                <a:solidFill>
                  <a:schemeClr val="tx2"/>
                </a:solidFill>
              </a:rPr>
              <a:t>Some Nb</a:t>
            </a:r>
            <a:r>
              <a:rPr lang="en-GB" sz="2800" baseline="-25000" dirty="0" smtClean="0">
                <a:solidFill>
                  <a:schemeClr val="tx2"/>
                </a:solidFill>
              </a:rPr>
              <a:t>3</a:t>
            </a:r>
            <a:r>
              <a:rPr lang="en-GB" sz="2800" dirty="0" smtClean="0">
                <a:solidFill>
                  <a:schemeClr val="tx2"/>
                </a:solidFill>
              </a:rPr>
              <a:t>Sn Magnets present </a:t>
            </a:r>
            <a:r>
              <a:rPr lang="en-GB" sz="2800" b="1" i="1" dirty="0" smtClean="0">
                <a:solidFill>
                  <a:schemeClr val="tx2"/>
                </a:solidFill>
              </a:rPr>
              <a:t>flux jumps </a:t>
            </a:r>
            <a:r>
              <a:rPr lang="en-GB" sz="2800" dirty="0" smtClean="0">
                <a:solidFill>
                  <a:schemeClr val="tx2"/>
                </a:solidFill>
              </a:rPr>
              <a:t>at currents far below the nominal current.</a:t>
            </a:r>
            <a:r>
              <a:rPr lang="en-US" sz="2800" dirty="0">
                <a:solidFill>
                  <a:schemeClr val="tx2"/>
                </a:solidFill>
              </a:rPr>
              <a:t> (Right figure</a:t>
            </a:r>
            <a:r>
              <a:rPr lang="en-US" sz="2800" dirty="0" smtClean="0">
                <a:solidFill>
                  <a:schemeClr val="tx2"/>
                </a:solidFill>
              </a:rPr>
              <a:t>)</a:t>
            </a:r>
            <a:r>
              <a:rPr lang="en-GB" sz="2800" dirty="0" smtClean="0">
                <a:solidFill>
                  <a:schemeClr val="tx2"/>
                </a:solidFill>
              </a:rPr>
              <a:t> </a:t>
            </a:r>
          </a:p>
          <a:p>
            <a:pPr marL="342900" indent="-342900">
              <a:buFontTx/>
              <a:buChar char="-"/>
            </a:pPr>
            <a:r>
              <a:rPr lang="en-US" sz="2800" dirty="0" err="1" smtClean="0">
                <a:solidFill>
                  <a:schemeClr val="tx2"/>
                </a:solidFill>
              </a:rPr>
              <a:t>PotAim</a:t>
            </a:r>
            <a:r>
              <a:rPr lang="en-US" sz="2800" dirty="0" smtClean="0">
                <a:solidFill>
                  <a:schemeClr val="tx2"/>
                </a:solidFill>
              </a:rPr>
              <a:t> card presents a very </a:t>
            </a:r>
            <a:r>
              <a:rPr lang="en-US" sz="2800" b="1" i="1" dirty="0" smtClean="0">
                <a:solidFill>
                  <a:schemeClr val="tx2"/>
                </a:solidFill>
              </a:rPr>
              <a:t>low bandwidth (600Hz) </a:t>
            </a:r>
            <a:r>
              <a:rPr lang="en-US" sz="2800" dirty="0" smtClean="0">
                <a:solidFill>
                  <a:schemeClr val="tx2"/>
                </a:solidFill>
              </a:rPr>
              <a:t>which avoids flux jumps waveforms to be seen correctly. </a:t>
            </a:r>
          </a:p>
          <a:p>
            <a:pPr marL="342900" indent="-342900">
              <a:buFontTx/>
              <a:buChar char="-"/>
            </a:pPr>
            <a:r>
              <a:rPr lang="en-US" sz="2800" dirty="0" smtClean="0">
                <a:solidFill>
                  <a:schemeClr val="tx2"/>
                </a:solidFill>
              </a:rPr>
              <a:t>Power Converters </a:t>
            </a:r>
            <a:r>
              <a:rPr lang="en-US" sz="2800" b="1" i="1" dirty="0" smtClean="0">
                <a:solidFill>
                  <a:schemeClr val="tx2"/>
                </a:solidFill>
              </a:rPr>
              <a:t>transients</a:t>
            </a:r>
            <a:r>
              <a:rPr lang="en-US" sz="2800" dirty="0" smtClean="0">
                <a:solidFill>
                  <a:schemeClr val="tx2"/>
                </a:solidFill>
              </a:rPr>
              <a:t> during initialization can trip accidentally the protections.</a:t>
            </a:r>
          </a:p>
        </p:txBody>
      </p:sp>
      <p:sp>
        <p:nvSpPr>
          <p:cNvPr id="187" name="TextBox 186"/>
          <p:cNvSpPr txBox="1"/>
          <p:nvPr/>
        </p:nvSpPr>
        <p:spPr>
          <a:xfrm>
            <a:off x="1124842" y="37175958"/>
            <a:ext cx="18656303" cy="2246769"/>
          </a:xfrm>
          <a:prstGeom prst="rect">
            <a:avLst/>
          </a:prstGeom>
          <a:noFill/>
        </p:spPr>
        <p:txBody>
          <a:bodyPr wrap="square" rtlCol="0">
            <a:spAutoFit/>
          </a:bodyPr>
          <a:lstStyle/>
          <a:p>
            <a:r>
              <a:rPr lang="en-GB" sz="2800" dirty="0" smtClean="0">
                <a:solidFill>
                  <a:schemeClr val="tx2"/>
                </a:solidFill>
              </a:rPr>
              <a:t>Short-term solutions have been designed, manufactured and now they are in the final testing stage of validation to be used to protect Nb</a:t>
            </a:r>
            <a:r>
              <a:rPr lang="en-GB" sz="2800" baseline="-25000" dirty="0" smtClean="0">
                <a:solidFill>
                  <a:schemeClr val="tx2"/>
                </a:solidFill>
              </a:rPr>
              <a:t>3</a:t>
            </a:r>
            <a:r>
              <a:rPr lang="en-GB" sz="2800" dirty="0" smtClean="0">
                <a:solidFill>
                  <a:schemeClr val="tx2"/>
                </a:solidFill>
              </a:rPr>
              <a:t>Sn magnets. However there are still some upgrades required for future tests in SM18</a:t>
            </a:r>
            <a:r>
              <a:rPr lang="en-GB" sz="2800" dirty="0">
                <a:solidFill>
                  <a:schemeClr val="tx2"/>
                </a:solidFill>
              </a:rPr>
              <a:t>. </a:t>
            </a:r>
            <a:r>
              <a:rPr lang="en-GB" sz="2800" dirty="0" smtClean="0">
                <a:solidFill>
                  <a:schemeClr val="tx2"/>
                </a:solidFill>
              </a:rPr>
              <a:t>Digitization </a:t>
            </a:r>
            <a:r>
              <a:rPr lang="en-GB" sz="2800" dirty="0">
                <a:solidFill>
                  <a:schemeClr val="tx2"/>
                </a:solidFill>
              </a:rPr>
              <a:t>of the voltage reading at high frequency will increase the flexibility for smart filtering and processing the signals for quench </a:t>
            </a:r>
            <a:r>
              <a:rPr lang="en-GB" sz="2800" dirty="0" smtClean="0">
                <a:solidFill>
                  <a:schemeClr val="tx2"/>
                </a:solidFill>
              </a:rPr>
              <a:t>detection, preventing </a:t>
            </a:r>
            <a:r>
              <a:rPr lang="en-GB" sz="2800" dirty="0">
                <a:solidFill>
                  <a:schemeClr val="tx2"/>
                </a:solidFill>
              </a:rPr>
              <a:t>false </a:t>
            </a:r>
            <a:r>
              <a:rPr lang="en-GB" sz="2800" dirty="0" smtClean="0">
                <a:solidFill>
                  <a:schemeClr val="tx2"/>
                </a:solidFill>
              </a:rPr>
              <a:t>trips and more </a:t>
            </a:r>
            <a:r>
              <a:rPr lang="en-GB" sz="2800" dirty="0">
                <a:solidFill>
                  <a:schemeClr val="tx2"/>
                </a:solidFill>
              </a:rPr>
              <a:t>precise quench </a:t>
            </a:r>
            <a:r>
              <a:rPr lang="en-GB" sz="2800" dirty="0" smtClean="0">
                <a:solidFill>
                  <a:schemeClr val="tx2"/>
                </a:solidFill>
              </a:rPr>
              <a:t>detection. It will also help </a:t>
            </a:r>
            <a:r>
              <a:rPr lang="en-GB" sz="2800" dirty="0">
                <a:solidFill>
                  <a:schemeClr val="tx2"/>
                </a:solidFill>
              </a:rPr>
              <a:t>to analyse the processes around the quench, especially precursors and cable movement that generate signals up to a few kHz. </a:t>
            </a:r>
            <a:r>
              <a:rPr lang="en-GB" sz="2800" dirty="0" smtClean="0">
                <a:solidFill>
                  <a:schemeClr val="tx2"/>
                </a:solidFill>
              </a:rPr>
              <a:t>Finally, the remote </a:t>
            </a:r>
            <a:r>
              <a:rPr lang="en-GB" sz="2800" dirty="0">
                <a:solidFill>
                  <a:schemeClr val="tx2"/>
                </a:solidFill>
              </a:rPr>
              <a:t>control of </a:t>
            </a:r>
            <a:r>
              <a:rPr lang="en-GB" sz="2800" dirty="0" smtClean="0">
                <a:solidFill>
                  <a:schemeClr val="tx2"/>
                </a:solidFill>
              </a:rPr>
              <a:t>protection system </a:t>
            </a:r>
            <a:r>
              <a:rPr lang="en-GB" sz="2800" dirty="0">
                <a:solidFill>
                  <a:schemeClr val="tx2"/>
                </a:solidFill>
              </a:rPr>
              <a:t>configuration settings </a:t>
            </a:r>
            <a:r>
              <a:rPr lang="en-GB" sz="2800" dirty="0" smtClean="0">
                <a:solidFill>
                  <a:schemeClr val="tx2"/>
                </a:solidFill>
              </a:rPr>
              <a:t>will enhance </a:t>
            </a:r>
            <a:r>
              <a:rPr lang="en-GB" sz="2800" dirty="0">
                <a:solidFill>
                  <a:schemeClr val="tx2"/>
                </a:solidFill>
              </a:rPr>
              <a:t>and </a:t>
            </a:r>
            <a:r>
              <a:rPr lang="en-GB" sz="2800" dirty="0" smtClean="0">
                <a:solidFill>
                  <a:schemeClr val="tx2"/>
                </a:solidFill>
              </a:rPr>
              <a:t>simplify </a:t>
            </a:r>
            <a:r>
              <a:rPr lang="en-GB" sz="2800" dirty="0">
                <a:solidFill>
                  <a:schemeClr val="tx2"/>
                </a:solidFill>
              </a:rPr>
              <a:t>magnet test operation</a:t>
            </a:r>
            <a:r>
              <a:rPr lang="en-GB" sz="2800" dirty="0" smtClean="0">
                <a:solidFill>
                  <a:schemeClr val="tx2"/>
                </a:solidFill>
              </a:rPr>
              <a:t>.</a:t>
            </a:r>
            <a:endParaRPr lang="en-GB" sz="3200" dirty="0">
              <a:solidFill>
                <a:schemeClr val="tx2"/>
              </a:solidFill>
            </a:endParaRPr>
          </a:p>
        </p:txBody>
      </p:sp>
      <p:pic>
        <p:nvPicPr>
          <p:cNvPr id="189" name="Picture 188"/>
          <p:cNvPicPr>
            <a:picLocks noChangeAspect="1"/>
          </p:cNvPicPr>
          <p:nvPr/>
        </p:nvPicPr>
        <p:blipFill>
          <a:blip r:embed="rId6"/>
          <a:stretch>
            <a:fillRect/>
          </a:stretch>
        </p:blipFill>
        <p:spPr>
          <a:xfrm>
            <a:off x="1606842" y="22270687"/>
            <a:ext cx="4613577" cy="2424008"/>
          </a:xfrm>
          <a:prstGeom prst="rect">
            <a:avLst/>
          </a:prstGeom>
        </p:spPr>
      </p:pic>
      <p:pic>
        <p:nvPicPr>
          <p:cNvPr id="190" name="Picture 189"/>
          <p:cNvPicPr>
            <a:picLocks noChangeAspect="1"/>
          </p:cNvPicPr>
          <p:nvPr/>
        </p:nvPicPr>
        <p:blipFill>
          <a:blip r:embed="rId7"/>
          <a:stretch>
            <a:fillRect/>
          </a:stretch>
        </p:blipFill>
        <p:spPr>
          <a:xfrm>
            <a:off x="1858356" y="24216619"/>
            <a:ext cx="3858168" cy="2492951"/>
          </a:xfrm>
          <a:prstGeom prst="rect">
            <a:avLst/>
          </a:prstGeom>
        </p:spPr>
      </p:pic>
      <p:sp>
        <p:nvSpPr>
          <p:cNvPr id="191" name="TextBox 190"/>
          <p:cNvSpPr txBox="1"/>
          <p:nvPr/>
        </p:nvSpPr>
        <p:spPr>
          <a:xfrm>
            <a:off x="1212355" y="8804283"/>
            <a:ext cx="8855612" cy="3970318"/>
          </a:xfrm>
          <a:prstGeom prst="rect">
            <a:avLst/>
          </a:prstGeom>
          <a:noFill/>
        </p:spPr>
        <p:txBody>
          <a:bodyPr wrap="square" rtlCol="0">
            <a:spAutoFit/>
          </a:bodyPr>
          <a:lstStyle/>
          <a:p>
            <a:r>
              <a:rPr lang="en-GB" sz="2800" dirty="0" err="1" smtClean="0">
                <a:solidFill>
                  <a:schemeClr val="tx2"/>
                </a:solidFill>
              </a:rPr>
              <a:t>Potentiel</a:t>
            </a:r>
            <a:r>
              <a:rPr lang="en-GB" sz="2800" dirty="0" smtClean="0">
                <a:solidFill>
                  <a:schemeClr val="tx2"/>
                </a:solidFill>
              </a:rPr>
              <a:t> </a:t>
            </a:r>
            <a:r>
              <a:rPr lang="en-GB" sz="2800" dirty="0" err="1" smtClean="0">
                <a:solidFill>
                  <a:schemeClr val="tx2"/>
                </a:solidFill>
              </a:rPr>
              <a:t>Aimant</a:t>
            </a:r>
            <a:r>
              <a:rPr lang="en-GB" sz="2800" dirty="0" smtClean="0">
                <a:solidFill>
                  <a:schemeClr val="tx2"/>
                </a:solidFill>
              </a:rPr>
              <a:t> (a.k.a. </a:t>
            </a:r>
            <a:r>
              <a:rPr lang="en-GB" sz="2800" dirty="0" err="1" smtClean="0">
                <a:solidFill>
                  <a:schemeClr val="tx2"/>
                </a:solidFill>
              </a:rPr>
              <a:t>PotAim</a:t>
            </a:r>
            <a:r>
              <a:rPr lang="en-GB" sz="2800" dirty="0" smtClean="0">
                <a:solidFill>
                  <a:schemeClr val="tx2"/>
                </a:solidFill>
              </a:rPr>
              <a:t>) is the system used in the SM18 to: </a:t>
            </a:r>
          </a:p>
          <a:p>
            <a:pPr marL="342900" indent="-342900">
              <a:buFontTx/>
              <a:buChar char="-"/>
            </a:pPr>
            <a:r>
              <a:rPr lang="en-GB" sz="2800" b="1" dirty="0" smtClean="0">
                <a:solidFill>
                  <a:schemeClr val="tx2"/>
                </a:solidFill>
              </a:rPr>
              <a:t>Sense</a:t>
            </a:r>
            <a:r>
              <a:rPr lang="en-GB" sz="2800" b="1" dirty="0">
                <a:solidFill>
                  <a:schemeClr val="tx2"/>
                </a:solidFill>
              </a:rPr>
              <a:t> </a:t>
            </a:r>
            <a:r>
              <a:rPr lang="en-GB" sz="2800" b="1" dirty="0" smtClean="0">
                <a:solidFill>
                  <a:schemeClr val="tx2"/>
                </a:solidFill>
              </a:rPr>
              <a:t>and Amplify </a:t>
            </a:r>
            <a:r>
              <a:rPr lang="en-GB" sz="2800" dirty="0">
                <a:solidFill>
                  <a:schemeClr val="tx2"/>
                </a:solidFill>
              </a:rPr>
              <a:t>voltage in the </a:t>
            </a:r>
            <a:r>
              <a:rPr lang="en-GB" sz="2800" dirty="0" smtClean="0">
                <a:solidFill>
                  <a:schemeClr val="tx2"/>
                </a:solidFill>
              </a:rPr>
              <a:t>magnet taps. </a:t>
            </a:r>
            <a:br>
              <a:rPr lang="en-GB" sz="2800" dirty="0" smtClean="0">
                <a:solidFill>
                  <a:schemeClr val="tx2"/>
                </a:solidFill>
              </a:rPr>
            </a:br>
            <a:r>
              <a:rPr lang="en-GB" sz="2800" dirty="0" smtClean="0">
                <a:solidFill>
                  <a:schemeClr val="tx2"/>
                </a:solidFill>
              </a:rPr>
              <a:t>Two modes: Single and Differential</a:t>
            </a:r>
          </a:p>
          <a:p>
            <a:pPr marL="342900" indent="-342900">
              <a:buFontTx/>
              <a:buChar char="-"/>
            </a:pPr>
            <a:r>
              <a:rPr lang="en-GB" sz="2800" b="1" dirty="0" smtClean="0">
                <a:solidFill>
                  <a:schemeClr val="tx2"/>
                </a:solidFill>
              </a:rPr>
              <a:t>Detect Magnet Quench</a:t>
            </a:r>
            <a:r>
              <a:rPr lang="en-GB" sz="2800" dirty="0" smtClean="0">
                <a:solidFill>
                  <a:schemeClr val="tx2"/>
                </a:solidFill>
              </a:rPr>
              <a:t>:  </a:t>
            </a:r>
            <a:r>
              <a:rPr lang="en-GB" sz="2800" dirty="0">
                <a:solidFill>
                  <a:schemeClr val="tx2"/>
                </a:solidFill>
              </a:rPr>
              <a:t>An </a:t>
            </a:r>
            <a:r>
              <a:rPr lang="en-GB" sz="2800" dirty="0" err="1">
                <a:solidFill>
                  <a:schemeClr val="tx2"/>
                </a:solidFill>
              </a:rPr>
              <a:t>analog</a:t>
            </a:r>
            <a:r>
              <a:rPr lang="en-GB" sz="2800" dirty="0">
                <a:solidFill>
                  <a:schemeClr val="tx2"/>
                </a:solidFill>
              </a:rPr>
              <a:t> circuit compares the voltage in the output with a voltage threshold previously set in the card. If the output voltage surpass this threshold during a specific configurable time, the card sends a Quench Detection Signal to the Safety </a:t>
            </a:r>
            <a:r>
              <a:rPr lang="en-GB" sz="2800" dirty="0" smtClean="0">
                <a:solidFill>
                  <a:schemeClr val="tx2"/>
                </a:solidFill>
              </a:rPr>
              <a:t>Matrix.</a:t>
            </a:r>
          </a:p>
          <a:p>
            <a:pPr marL="342900" indent="-342900">
              <a:buFontTx/>
              <a:buChar char="-"/>
            </a:pPr>
            <a:r>
              <a:rPr lang="en-US" sz="2800" b="1" dirty="0" smtClean="0">
                <a:solidFill>
                  <a:schemeClr val="tx2"/>
                </a:solidFill>
              </a:rPr>
              <a:t>Isolate</a:t>
            </a:r>
            <a:r>
              <a:rPr lang="en-US" sz="2800" dirty="0" smtClean="0">
                <a:solidFill>
                  <a:schemeClr val="tx2"/>
                </a:solidFill>
              </a:rPr>
              <a:t> magnet electrical domain to electronics domain.</a:t>
            </a:r>
            <a:endParaRPr lang="en-GB" sz="2800" dirty="0" smtClean="0">
              <a:solidFill>
                <a:schemeClr val="tx2"/>
              </a:solidFill>
            </a:endParaRPr>
          </a:p>
        </p:txBody>
      </p:sp>
      <p:sp>
        <p:nvSpPr>
          <p:cNvPr id="192" name="Rounded Rectangle 191"/>
          <p:cNvSpPr/>
          <p:nvPr/>
        </p:nvSpPr>
        <p:spPr bwMode="auto">
          <a:xfrm>
            <a:off x="20989726" y="16999654"/>
            <a:ext cx="8034563" cy="860490"/>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smtClean="0">
                <a:solidFill>
                  <a:schemeClr val="bg1"/>
                </a:solidFill>
                <a:latin typeface="Rockwell" panose="02060603020205020403" pitchFamily="18" charset="0"/>
              </a:rPr>
              <a:t>Future Implementations</a:t>
            </a:r>
            <a:endParaRPr lang="en-GB" sz="4000" b="1" dirty="0">
              <a:solidFill>
                <a:schemeClr val="bg1"/>
              </a:solidFill>
              <a:latin typeface="Rockwell" panose="02060603020205020403" pitchFamily="18" charset="0"/>
            </a:endParaRPr>
          </a:p>
        </p:txBody>
      </p:sp>
      <p:sp>
        <p:nvSpPr>
          <p:cNvPr id="193" name="TextBox 192"/>
          <p:cNvSpPr txBox="1"/>
          <p:nvPr/>
        </p:nvSpPr>
        <p:spPr>
          <a:xfrm>
            <a:off x="1073616" y="5663515"/>
            <a:ext cx="13759048" cy="1815882"/>
          </a:xfrm>
          <a:prstGeom prst="rect">
            <a:avLst/>
          </a:prstGeom>
          <a:noFill/>
        </p:spPr>
        <p:txBody>
          <a:bodyPr wrap="square" rtlCol="0">
            <a:spAutoFit/>
          </a:bodyPr>
          <a:lstStyle/>
          <a:p>
            <a:r>
              <a:rPr lang="en-GB" sz="2800" dirty="0">
                <a:solidFill>
                  <a:schemeClr val="tx2"/>
                </a:solidFill>
              </a:rPr>
              <a:t>With the advent of the Nb</a:t>
            </a:r>
            <a:r>
              <a:rPr lang="en-GB" sz="2800" baseline="-25000" dirty="0">
                <a:solidFill>
                  <a:schemeClr val="tx2"/>
                </a:solidFill>
              </a:rPr>
              <a:t>3</a:t>
            </a:r>
            <a:r>
              <a:rPr lang="en-GB" sz="2800" dirty="0">
                <a:solidFill>
                  <a:schemeClr val="tx2"/>
                </a:solidFill>
              </a:rPr>
              <a:t>Sn magnets for the HL-LHC upgrade, new technical challenges have </a:t>
            </a:r>
            <a:r>
              <a:rPr lang="en-GB" sz="2800" dirty="0" smtClean="0">
                <a:solidFill>
                  <a:schemeClr val="tx2"/>
                </a:solidFill>
              </a:rPr>
              <a:t>arisen </a:t>
            </a:r>
            <a:r>
              <a:rPr lang="en-GB" sz="2800" dirty="0">
                <a:solidFill>
                  <a:schemeClr val="tx2"/>
                </a:solidFill>
              </a:rPr>
              <a:t>in terms of flexibility, reliability and measurement quality in SM18 </a:t>
            </a:r>
            <a:r>
              <a:rPr lang="en-GB" sz="2800" dirty="0" smtClean="0">
                <a:solidFill>
                  <a:schemeClr val="tx2"/>
                </a:solidFill>
              </a:rPr>
              <a:t>facilities. One of such challenges deals with the superconducting magnets quench detection system used during the cold powering tests of LHC present and future magnets. An upgrade of this quench detection system is presented here.</a:t>
            </a:r>
            <a:endParaRPr lang="en-GB" sz="2800" dirty="0">
              <a:solidFill>
                <a:schemeClr val="tx2"/>
              </a:solidFill>
            </a:endParaRPr>
          </a:p>
        </p:txBody>
      </p:sp>
      <p:pic>
        <p:nvPicPr>
          <p:cNvPr id="195" name="Picture 194"/>
          <p:cNvPicPr>
            <a:picLocks noChangeAspect="1"/>
          </p:cNvPicPr>
          <p:nvPr/>
        </p:nvPicPr>
        <p:blipFill>
          <a:blip r:embed="rId8"/>
          <a:stretch>
            <a:fillRect/>
          </a:stretch>
        </p:blipFill>
        <p:spPr>
          <a:xfrm>
            <a:off x="1968712" y="12855278"/>
            <a:ext cx="8161297" cy="3926860"/>
          </a:xfrm>
          <a:prstGeom prst="rect">
            <a:avLst/>
          </a:prstGeom>
        </p:spPr>
      </p:pic>
      <p:sp>
        <p:nvSpPr>
          <p:cNvPr id="196" name="TextBox 195"/>
          <p:cNvSpPr txBox="1"/>
          <p:nvPr/>
        </p:nvSpPr>
        <p:spPr>
          <a:xfrm>
            <a:off x="-981187" y="21447038"/>
            <a:ext cx="14061093" cy="523220"/>
          </a:xfrm>
          <a:prstGeom prst="rect">
            <a:avLst/>
          </a:prstGeom>
          <a:noFill/>
        </p:spPr>
        <p:txBody>
          <a:bodyPr wrap="square" rtlCol="0">
            <a:spAutoFit/>
          </a:bodyPr>
          <a:lstStyle/>
          <a:p>
            <a:pPr algn="ctr"/>
            <a:r>
              <a:rPr lang="en-US" sz="2800" b="1" dirty="0" err="1" smtClean="0">
                <a:solidFill>
                  <a:schemeClr val="tx2"/>
                </a:solidFill>
              </a:rPr>
              <a:t>PotAim</a:t>
            </a:r>
            <a:r>
              <a:rPr lang="en-US" sz="2800" b="1" dirty="0" smtClean="0">
                <a:solidFill>
                  <a:schemeClr val="tx2"/>
                </a:solidFill>
              </a:rPr>
              <a:t> Variable Threshold</a:t>
            </a:r>
          </a:p>
        </p:txBody>
      </p:sp>
      <p:pic>
        <p:nvPicPr>
          <p:cNvPr id="197" name="Picture 19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884727" y="17668025"/>
            <a:ext cx="5170652" cy="3486836"/>
          </a:xfrm>
          <a:prstGeom prst="rect">
            <a:avLst/>
          </a:prstGeom>
        </p:spPr>
      </p:pic>
      <p:sp>
        <p:nvSpPr>
          <p:cNvPr id="198" name="TextBox 197"/>
          <p:cNvSpPr txBox="1"/>
          <p:nvPr/>
        </p:nvSpPr>
        <p:spPr>
          <a:xfrm>
            <a:off x="14989986" y="17666467"/>
            <a:ext cx="5048166" cy="461665"/>
          </a:xfrm>
          <a:prstGeom prst="rect">
            <a:avLst/>
          </a:prstGeom>
          <a:noFill/>
        </p:spPr>
        <p:txBody>
          <a:bodyPr wrap="square" rtlCol="0">
            <a:spAutoFit/>
          </a:bodyPr>
          <a:lstStyle/>
          <a:p>
            <a:r>
              <a:rPr lang="en-US" b="1" dirty="0" smtClean="0">
                <a:solidFill>
                  <a:schemeClr val="tx2"/>
                </a:solidFill>
              </a:rPr>
              <a:t>Variable Threshold Failures Mode Study</a:t>
            </a:r>
          </a:p>
        </p:txBody>
      </p:sp>
      <p:pic>
        <p:nvPicPr>
          <p:cNvPr id="199" name="Picture 198"/>
          <p:cNvPicPr>
            <a:picLocks noChangeAspect="1"/>
          </p:cNvPicPr>
          <p:nvPr/>
        </p:nvPicPr>
        <p:blipFill rotWithShape="1">
          <a:blip r:embed="rId10" cstate="print">
            <a:extLst>
              <a:ext uri="{28A0092B-C50C-407E-A947-70E740481C1C}">
                <a14:useLocalDpi xmlns:a14="http://schemas.microsoft.com/office/drawing/2010/main" val="0"/>
              </a:ext>
            </a:extLst>
          </a:blip>
          <a:srcRect l="19783" r="26453"/>
          <a:stretch/>
        </p:blipFill>
        <p:spPr>
          <a:xfrm>
            <a:off x="13863628" y="31199427"/>
            <a:ext cx="1782713" cy="4529830"/>
          </a:xfrm>
          <a:prstGeom prst="rect">
            <a:avLst/>
          </a:prstGeom>
        </p:spPr>
      </p:pic>
      <p:pic>
        <p:nvPicPr>
          <p:cNvPr id="200" name="Picture 199"/>
          <p:cNvPicPr>
            <a:picLocks noChangeAspect="1"/>
          </p:cNvPicPr>
          <p:nvPr/>
        </p:nvPicPr>
        <p:blipFill rotWithShape="1">
          <a:blip r:embed="rId11" cstate="print">
            <a:extLst>
              <a:ext uri="{28A0092B-C50C-407E-A947-70E740481C1C}">
                <a14:useLocalDpi xmlns:a14="http://schemas.microsoft.com/office/drawing/2010/main" val="0"/>
              </a:ext>
            </a:extLst>
          </a:blip>
          <a:srcRect l="49428" t="6203" r="29433" b="2256"/>
          <a:stretch/>
        </p:blipFill>
        <p:spPr>
          <a:xfrm>
            <a:off x="6331519" y="22557513"/>
            <a:ext cx="694586" cy="4010434"/>
          </a:xfrm>
          <a:prstGeom prst="rect">
            <a:avLst/>
          </a:prstGeom>
        </p:spPr>
      </p:pic>
      <p:pic>
        <p:nvPicPr>
          <p:cNvPr id="201" name="Picture 200"/>
          <p:cNvPicPr>
            <a:picLocks noChangeAspect="1"/>
          </p:cNvPicPr>
          <p:nvPr/>
        </p:nvPicPr>
        <p:blipFill rotWithShape="1">
          <a:blip r:embed="rId12" cstate="print">
            <a:extLst>
              <a:ext uri="{28A0092B-C50C-407E-A947-70E740481C1C}">
                <a14:useLocalDpi xmlns:a14="http://schemas.microsoft.com/office/drawing/2010/main" val="0"/>
              </a:ext>
            </a:extLst>
          </a:blip>
          <a:srcRect l="10391" t="4852" r="7226" b="5275"/>
          <a:stretch/>
        </p:blipFill>
        <p:spPr>
          <a:xfrm rot="5400000">
            <a:off x="6713886" y="22939818"/>
            <a:ext cx="3990364" cy="3264843"/>
          </a:xfrm>
          <a:prstGeom prst="rect">
            <a:avLst/>
          </a:prstGeom>
        </p:spPr>
      </p:pic>
      <p:pic>
        <p:nvPicPr>
          <p:cNvPr id="202" name="Picture 201"/>
          <p:cNvPicPr>
            <a:picLocks noChangeAspect="1"/>
          </p:cNvPicPr>
          <p:nvPr/>
        </p:nvPicPr>
        <p:blipFill rotWithShape="1">
          <a:blip r:embed="rId13"/>
          <a:srcRect l="31097" t="19111" r="14580" b="21703"/>
          <a:stretch/>
        </p:blipFill>
        <p:spPr>
          <a:xfrm>
            <a:off x="1207316" y="29182229"/>
            <a:ext cx="5325377" cy="3191140"/>
          </a:xfrm>
          <a:prstGeom prst="rect">
            <a:avLst/>
          </a:prstGeom>
        </p:spPr>
      </p:pic>
      <p:pic>
        <p:nvPicPr>
          <p:cNvPr id="203" name="Picture 202"/>
          <p:cNvPicPr>
            <a:picLocks noChangeAspect="1"/>
          </p:cNvPicPr>
          <p:nvPr/>
        </p:nvPicPr>
        <p:blipFill rotWithShape="1">
          <a:blip r:embed="rId14"/>
          <a:srcRect l="31253" t="18881" r="12378" b="19863"/>
          <a:stretch/>
        </p:blipFill>
        <p:spPr>
          <a:xfrm>
            <a:off x="1230937" y="32616921"/>
            <a:ext cx="5256530" cy="3141705"/>
          </a:xfrm>
          <a:prstGeom prst="rect">
            <a:avLst/>
          </a:prstGeom>
        </p:spPr>
      </p:pic>
      <p:sp>
        <p:nvSpPr>
          <p:cNvPr id="206" name="TextBox 205"/>
          <p:cNvSpPr txBox="1"/>
          <p:nvPr/>
        </p:nvSpPr>
        <p:spPr>
          <a:xfrm>
            <a:off x="13953906" y="35758022"/>
            <a:ext cx="1799327" cy="461665"/>
          </a:xfrm>
          <a:prstGeom prst="rect">
            <a:avLst/>
          </a:prstGeom>
          <a:noFill/>
        </p:spPr>
        <p:txBody>
          <a:bodyPr wrap="square" rtlCol="0">
            <a:spAutoFit/>
          </a:bodyPr>
          <a:lstStyle/>
          <a:p>
            <a:pPr algn="ctr"/>
            <a:r>
              <a:rPr lang="en-US" dirty="0" smtClean="0">
                <a:cs typeface="Arial" panose="020B0604020202020204" pitchFamily="34" charset="0"/>
              </a:rPr>
              <a:t>FeatherM2</a:t>
            </a:r>
            <a:endParaRPr lang="en-GB" dirty="0">
              <a:latin typeface="Times New Roman" panose="02020603050405020304" pitchFamily="18" charset="0"/>
              <a:cs typeface="Times New Roman" panose="02020603050405020304" pitchFamily="18" charset="0"/>
            </a:endParaRPr>
          </a:p>
        </p:txBody>
      </p:sp>
      <p:sp>
        <p:nvSpPr>
          <p:cNvPr id="207" name="TextBox 206"/>
          <p:cNvSpPr txBox="1"/>
          <p:nvPr/>
        </p:nvSpPr>
        <p:spPr>
          <a:xfrm>
            <a:off x="17380718" y="30705492"/>
            <a:ext cx="1456027" cy="461665"/>
          </a:xfrm>
          <a:prstGeom prst="rect">
            <a:avLst/>
          </a:prstGeom>
          <a:noFill/>
        </p:spPr>
        <p:txBody>
          <a:bodyPr wrap="square" rtlCol="0">
            <a:spAutoFit/>
          </a:bodyPr>
          <a:lstStyle/>
          <a:p>
            <a:pPr algn="ctr"/>
            <a:r>
              <a:rPr lang="en-US" dirty="0" smtClean="0">
                <a:cs typeface="Arial" panose="020B0604020202020204" pitchFamily="34" charset="0"/>
              </a:rPr>
              <a:t>Fresca2</a:t>
            </a:r>
            <a:endParaRPr lang="en-GB" dirty="0">
              <a:latin typeface="Times New Roman" panose="02020603050405020304" pitchFamily="18" charset="0"/>
              <a:cs typeface="Times New Roman" panose="02020603050405020304" pitchFamily="18" charset="0"/>
            </a:endParaRPr>
          </a:p>
        </p:txBody>
      </p:sp>
      <p:sp>
        <p:nvSpPr>
          <p:cNvPr id="208" name="TextBox 207"/>
          <p:cNvSpPr txBox="1"/>
          <p:nvPr/>
        </p:nvSpPr>
        <p:spPr>
          <a:xfrm>
            <a:off x="18319065" y="35765670"/>
            <a:ext cx="1590002" cy="461665"/>
          </a:xfrm>
          <a:prstGeom prst="rect">
            <a:avLst/>
          </a:prstGeom>
          <a:noFill/>
        </p:spPr>
        <p:txBody>
          <a:bodyPr wrap="square" rtlCol="0">
            <a:spAutoFit/>
          </a:bodyPr>
          <a:lstStyle/>
          <a:p>
            <a:pPr algn="ctr"/>
            <a:r>
              <a:rPr lang="en-US" dirty="0" smtClean="0">
                <a:cs typeface="Arial" panose="020B0604020202020204" pitchFamily="34" charset="0"/>
              </a:rPr>
              <a:t>11T Dipole</a:t>
            </a:r>
            <a:endParaRPr lang="en-GB" dirty="0">
              <a:latin typeface="Times New Roman" panose="02020603050405020304" pitchFamily="18" charset="0"/>
              <a:cs typeface="Times New Roman" panose="02020603050405020304" pitchFamily="18" charset="0"/>
            </a:endParaRPr>
          </a:p>
        </p:txBody>
      </p:sp>
      <p:pic>
        <p:nvPicPr>
          <p:cNvPr id="209" name="Picture 20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66410" y="14127037"/>
            <a:ext cx="3481275" cy="2437210"/>
          </a:xfrm>
          <a:prstGeom prst="rect">
            <a:avLst/>
          </a:prstGeom>
        </p:spPr>
      </p:pic>
      <p:sp>
        <p:nvSpPr>
          <p:cNvPr id="210" name="TextBox 209"/>
          <p:cNvSpPr txBox="1"/>
          <p:nvPr/>
        </p:nvSpPr>
        <p:spPr>
          <a:xfrm>
            <a:off x="7901496" y="28604219"/>
            <a:ext cx="2697246" cy="523220"/>
          </a:xfrm>
          <a:prstGeom prst="rect">
            <a:avLst/>
          </a:prstGeom>
          <a:noFill/>
        </p:spPr>
        <p:txBody>
          <a:bodyPr wrap="square" rtlCol="0">
            <a:spAutoFit/>
          </a:bodyPr>
          <a:lstStyle/>
          <a:p>
            <a:r>
              <a:rPr lang="en-US" sz="2800" b="1" dirty="0">
                <a:solidFill>
                  <a:schemeClr val="tx2"/>
                </a:solidFill>
                <a:cs typeface="Arial" panose="020B0604020202020204" pitchFamily="34" charset="0"/>
              </a:rPr>
              <a:t>SC Magnet </a:t>
            </a:r>
            <a:r>
              <a:rPr lang="en-US" sz="2800" b="1" dirty="0" smtClean="0">
                <a:solidFill>
                  <a:schemeClr val="tx2"/>
                </a:solidFill>
                <a:cs typeface="Arial" panose="020B0604020202020204" pitchFamily="34" charset="0"/>
              </a:rPr>
              <a:t>Tests</a:t>
            </a:r>
            <a:endParaRPr lang="en-US" sz="2800" b="1" dirty="0">
              <a:solidFill>
                <a:schemeClr val="tx2"/>
              </a:solidFill>
              <a:cs typeface="Arial" panose="020B0604020202020204" pitchFamily="34" charset="0"/>
            </a:endParaRPr>
          </a:p>
        </p:txBody>
      </p:sp>
      <p:sp>
        <p:nvSpPr>
          <p:cNvPr id="213" name="TextBox 212"/>
          <p:cNvSpPr txBox="1"/>
          <p:nvPr/>
        </p:nvSpPr>
        <p:spPr>
          <a:xfrm>
            <a:off x="2515347" y="28571220"/>
            <a:ext cx="2544185" cy="523220"/>
          </a:xfrm>
          <a:prstGeom prst="rect">
            <a:avLst/>
          </a:prstGeom>
          <a:noFill/>
        </p:spPr>
        <p:txBody>
          <a:bodyPr wrap="square" rtlCol="0">
            <a:spAutoFit/>
          </a:bodyPr>
          <a:lstStyle/>
          <a:p>
            <a:r>
              <a:rPr lang="en-GB" sz="2800" b="1" dirty="0">
                <a:solidFill>
                  <a:schemeClr val="tx2"/>
                </a:solidFill>
                <a:cs typeface="Arial" panose="020B0604020202020204" pitchFamily="34" charset="0"/>
              </a:rPr>
              <a:t>Functional Tests</a:t>
            </a:r>
          </a:p>
        </p:txBody>
      </p:sp>
      <p:sp>
        <p:nvSpPr>
          <p:cNvPr id="214" name="TextBox 213"/>
          <p:cNvSpPr txBox="1"/>
          <p:nvPr/>
        </p:nvSpPr>
        <p:spPr>
          <a:xfrm>
            <a:off x="12541944" y="21447581"/>
            <a:ext cx="6208793" cy="523220"/>
          </a:xfrm>
          <a:prstGeom prst="rect">
            <a:avLst/>
          </a:prstGeom>
          <a:noFill/>
        </p:spPr>
        <p:txBody>
          <a:bodyPr wrap="square" rtlCol="0">
            <a:spAutoFit/>
          </a:bodyPr>
          <a:lstStyle/>
          <a:p>
            <a:pPr algn="ctr"/>
            <a:r>
              <a:rPr lang="en-US" sz="2800" b="1" dirty="0" err="1" smtClean="0">
                <a:solidFill>
                  <a:schemeClr val="tx2"/>
                </a:solidFill>
              </a:rPr>
              <a:t>PotAim</a:t>
            </a:r>
            <a:r>
              <a:rPr lang="en-US" sz="2800" b="1" dirty="0" smtClean="0">
                <a:solidFill>
                  <a:schemeClr val="tx2"/>
                </a:solidFill>
              </a:rPr>
              <a:t> Extended Bandwidth</a:t>
            </a:r>
          </a:p>
        </p:txBody>
      </p:sp>
      <p:pic>
        <p:nvPicPr>
          <p:cNvPr id="215" name="Picture 214"/>
          <p:cNvPicPr>
            <a:picLocks noChangeAspect="1"/>
          </p:cNvPicPr>
          <p:nvPr/>
        </p:nvPicPr>
        <p:blipFill rotWithShape="1">
          <a:blip r:embed="rId16" cstate="print">
            <a:extLst>
              <a:ext uri="{28A0092B-C50C-407E-A947-70E740481C1C}">
                <a14:useLocalDpi xmlns:a14="http://schemas.microsoft.com/office/drawing/2010/main" val="0"/>
              </a:ext>
            </a:extLst>
          </a:blip>
          <a:srcRect l="15303" r="14710"/>
          <a:stretch/>
        </p:blipFill>
        <p:spPr>
          <a:xfrm>
            <a:off x="18234732" y="31199427"/>
            <a:ext cx="1803420" cy="4540209"/>
          </a:xfrm>
          <a:prstGeom prst="rect">
            <a:avLst/>
          </a:prstGeom>
        </p:spPr>
      </p:pic>
      <p:pic>
        <p:nvPicPr>
          <p:cNvPr id="216" name="Picture 215"/>
          <p:cNvPicPr>
            <a:picLocks noChangeAspect="1"/>
          </p:cNvPicPr>
          <p:nvPr/>
        </p:nvPicPr>
        <p:blipFill rotWithShape="1">
          <a:blip r:embed="rId17" cstate="print">
            <a:extLst>
              <a:ext uri="{28A0092B-C50C-407E-A947-70E740481C1C}">
                <a14:useLocalDpi xmlns:a14="http://schemas.microsoft.com/office/drawing/2010/main" val="0"/>
              </a:ext>
            </a:extLst>
          </a:blip>
          <a:srcRect l="29330" t="16701" r="21926" b="14293"/>
          <a:stretch/>
        </p:blipFill>
        <p:spPr>
          <a:xfrm>
            <a:off x="16049982" y="31226968"/>
            <a:ext cx="1976295" cy="4502290"/>
          </a:xfrm>
          <a:prstGeom prst="rect">
            <a:avLst/>
          </a:prstGeom>
        </p:spPr>
      </p:pic>
      <p:pic>
        <p:nvPicPr>
          <p:cNvPr id="217" name="Picture 216"/>
          <p:cNvPicPr>
            <a:picLocks noChangeAspect="1"/>
          </p:cNvPicPr>
          <p:nvPr/>
        </p:nvPicPr>
        <p:blipFill rotWithShape="1">
          <a:blip r:embed="rId18" cstate="print">
            <a:extLst>
              <a:ext uri="{28A0092B-C50C-407E-A947-70E740481C1C}">
                <a14:useLocalDpi xmlns:a14="http://schemas.microsoft.com/office/drawing/2010/main" val="0"/>
              </a:ext>
            </a:extLst>
          </a:blip>
          <a:srcRect l="4478" r="14358"/>
          <a:stretch/>
        </p:blipFill>
        <p:spPr>
          <a:xfrm>
            <a:off x="16230204" y="28008812"/>
            <a:ext cx="3829050" cy="2680793"/>
          </a:xfrm>
          <a:prstGeom prst="rect">
            <a:avLst/>
          </a:prstGeom>
        </p:spPr>
      </p:pic>
      <p:pic>
        <p:nvPicPr>
          <p:cNvPr id="224" name="Picture 22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4329951" y="12123293"/>
            <a:ext cx="4984190" cy="3594245"/>
          </a:xfrm>
          <a:prstGeom prst="rect">
            <a:avLst/>
          </a:prstGeom>
        </p:spPr>
      </p:pic>
      <p:pic>
        <p:nvPicPr>
          <p:cNvPr id="226" name="Picture 225"/>
          <p:cNvPicPr>
            <a:picLocks noChangeAspect="1"/>
          </p:cNvPicPr>
          <p:nvPr/>
        </p:nvPicPr>
        <p:blipFill>
          <a:blip r:embed="rId20"/>
          <a:stretch>
            <a:fillRect/>
          </a:stretch>
        </p:blipFill>
        <p:spPr>
          <a:xfrm>
            <a:off x="10587318" y="9151893"/>
            <a:ext cx="1251658" cy="7314038"/>
          </a:xfrm>
          <a:prstGeom prst="rect">
            <a:avLst/>
          </a:prstGeom>
        </p:spPr>
      </p:pic>
      <p:sp>
        <p:nvSpPr>
          <p:cNvPr id="227" name="TextBox 226"/>
          <p:cNvSpPr txBox="1"/>
          <p:nvPr/>
        </p:nvSpPr>
        <p:spPr>
          <a:xfrm>
            <a:off x="24384351" y="15802496"/>
            <a:ext cx="5341978" cy="1384995"/>
          </a:xfrm>
          <a:prstGeom prst="rect">
            <a:avLst/>
          </a:prstGeom>
          <a:noFill/>
        </p:spPr>
        <p:txBody>
          <a:bodyPr wrap="square" rtlCol="0">
            <a:spAutoFit/>
          </a:bodyPr>
          <a:lstStyle/>
          <a:p>
            <a:r>
              <a:rPr lang="en-US" sz="2800" dirty="0" smtClean="0">
                <a:solidFill>
                  <a:schemeClr val="tx2"/>
                </a:solidFill>
              </a:rPr>
              <a:t>Energy Extraction Event during magnet testing</a:t>
            </a:r>
          </a:p>
          <a:p>
            <a:r>
              <a:rPr lang="en-GB" sz="2800" dirty="0" smtClean="0">
                <a:solidFill>
                  <a:schemeClr val="tx2"/>
                </a:solidFill>
              </a:rPr>
              <a:t> </a:t>
            </a:r>
            <a:endParaRPr lang="en-GB" sz="3200" dirty="0">
              <a:solidFill>
                <a:schemeClr val="tx2"/>
              </a:solidFill>
            </a:endParaRPr>
          </a:p>
        </p:txBody>
      </p:sp>
      <p:grpSp>
        <p:nvGrpSpPr>
          <p:cNvPr id="228" name="Group 227"/>
          <p:cNvGrpSpPr/>
          <p:nvPr/>
        </p:nvGrpSpPr>
        <p:grpSpPr>
          <a:xfrm>
            <a:off x="21006240" y="20463691"/>
            <a:ext cx="4603667" cy="2659949"/>
            <a:chOff x="23149275" y="32402513"/>
            <a:chExt cx="5330999" cy="2346718"/>
          </a:xfrm>
        </p:grpSpPr>
        <p:sp>
          <p:nvSpPr>
            <p:cNvPr id="229" name="TextBox 228"/>
            <p:cNvSpPr txBox="1"/>
            <p:nvPr/>
          </p:nvSpPr>
          <p:spPr>
            <a:xfrm rot="5400000">
              <a:off x="27168415" y="33437372"/>
              <a:ext cx="2346718" cy="277000"/>
            </a:xfrm>
            <a:prstGeom prst="rect">
              <a:avLst/>
            </a:prstGeom>
            <a:noFill/>
          </p:spPr>
          <p:txBody>
            <a:bodyPr wrap="square" rtlCol="0">
              <a:spAutoFit/>
            </a:bodyPr>
            <a:lstStyle/>
            <a:p>
              <a:r>
                <a:rPr lang="en-US" sz="1200" dirty="0" smtClean="0">
                  <a:cs typeface="Arial" panose="020B0604020202020204" pitchFamily="34" charset="0"/>
                </a:rPr>
                <a:t>Image courtesy of MPE-EP section</a:t>
              </a:r>
              <a:endParaRPr lang="en-GB" sz="1200" dirty="0">
                <a:latin typeface="Times New Roman" panose="02020603050405020304" pitchFamily="18" charset="0"/>
                <a:cs typeface="Times New Roman" panose="02020603050405020304" pitchFamily="18" charset="0"/>
              </a:endParaRPr>
            </a:p>
          </p:txBody>
        </p:sp>
        <p:pic>
          <p:nvPicPr>
            <p:cNvPr id="230" name="Picture 36" descr="Vložený obrázek 1"/>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0933" b="12913"/>
            <a:stretch/>
          </p:blipFill>
          <p:spPr bwMode="auto">
            <a:xfrm>
              <a:off x="23149275" y="32446407"/>
              <a:ext cx="5052690" cy="220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1" name="Picture 230"/>
          <p:cNvPicPr>
            <a:picLocks noChangeAspect="1"/>
          </p:cNvPicPr>
          <p:nvPr/>
        </p:nvPicPr>
        <p:blipFill rotWithShape="1">
          <a:blip r:embed="rId22"/>
          <a:srcRect l="57098" t="16555" r="8721" b="16258"/>
          <a:stretch/>
        </p:blipFill>
        <p:spPr>
          <a:xfrm>
            <a:off x="10830756" y="22665960"/>
            <a:ext cx="4001909" cy="4326446"/>
          </a:xfrm>
          <a:prstGeom prst="rect">
            <a:avLst/>
          </a:prstGeom>
        </p:spPr>
      </p:pic>
      <p:pic>
        <p:nvPicPr>
          <p:cNvPr id="232" name="Picture 3" descr="image001"/>
          <p:cNvPicPr>
            <a:picLocks noChangeAspect="1" noChangeArrowheads="1"/>
          </p:cNvPicPr>
          <p:nvPr/>
        </p:nvPicPr>
        <p:blipFill rotWithShape="1">
          <a:blip r:embed="rId23">
            <a:extLst>
              <a:ext uri="{28A0092B-C50C-407E-A947-70E740481C1C}">
                <a14:useLocalDpi xmlns:a14="http://schemas.microsoft.com/office/drawing/2010/main" val="0"/>
              </a:ext>
            </a:extLst>
          </a:blip>
          <a:srcRect l="4085" r="3694"/>
          <a:stretch/>
        </p:blipFill>
        <p:spPr bwMode="auto">
          <a:xfrm>
            <a:off x="18092091" y="12199154"/>
            <a:ext cx="6028943" cy="364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4" name="Picture 233"/>
          <p:cNvPicPr>
            <a:picLocks noChangeAspect="1"/>
          </p:cNvPicPr>
          <p:nvPr/>
        </p:nvPicPr>
        <p:blipFill rotWithShape="1">
          <a:blip r:embed="rId24" cstate="print">
            <a:extLst>
              <a:ext uri="{28A0092B-C50C-407E-A947-70E740481C1C}">
                <a14:useLocalDpi xmlns:a14="http://schemas.microsoft.com/office/drawing/2010/main" val="0"/>
              </a:ext>
            </a:extLst>
          </a:blip>
          <a:srcRect l="10445" t="12751" r="20088" b="18627"/>
          <a:stretch/>
        </p:blipFill>
        <p:spPr>
          <a:xfrm>
            <a:off x="11996207" y="9323343"/>
            <a:ext cx="5234299" cy="3096012"/>
          </a:xfrm>
          <a:prstGeom prst="rect">
            <a:avLst/>
          </a:prstGeom>
        </p:spPr>
      </p:pic>
      <p:sp>
        <p:nvSpPr>
          <p:cNvPr id="235" name="TextBox 234"/>
          <p:cNvSpPr txBox="1"/>
          <p:nvPr/>
        </p:nvSpPr>
        <p:spPr>
          <a:xfrm>
            <a:off x="13991894" y="8738989"/>
            <a:ext cx="2082765" cy="461665"/>
          </a:xfrm>
          <a:prstGeom prst="rect">
            <a:avLst/>
          </a:prstGeom>
          <a:noFill/>
        </p:spPr>
        <p:txBody>
          <a:bodyPr wrap="square" rtlCol="0">
            <a:spAutoFit/>
          </a:bodyPr>
          <a:lstStyle/>
          <a:p>
            <a:r>
              <a:rPr lang="en-US" b="1" dirty="0" err="1" smtClean="0">
                <a:solidFill>
                  <a:schemeClr val="tx2"/>
                </a:solidFill>
              </a:rPr>
              <a:t>PotAim</a:t>
            </a:r>
            <a:r>
              <a:rPr lang="en-US" b="1" dirty="0" smtClean="0">
                <a:solidFill>
                  <a:schemeClr val="tx2"/>
                </a:solidFill>
              </a:rPr>
              <a:t> Crate</a:t>
            </a:r>
            <a:r>
              <a:rPr lang="en-GB" dirty="0" smtClean="0">
                <a:solidFill>
                  <a:schemeClr val="tx2"/>
                </a:solidFill>
              </a:rPr>
              <a:t> </a:t>
            </a:r>
            <a:endParaRPr lang="en-GB" dirty="0">
              <a:solidFill>
                <a:schemeClr val="tx2"/>
              </a:solidFill>
            </a:endParaRPr>
          </a:p>
        </p:txBody>
      </p:sp>
      <p:sp>
        <p:nvSpPr>
          <p:cNvPr id="236" name="TextBox 235"/>
          <p:cNvSpPr txBox="1"/>
          <p:nvPr/>
        </p:nvSpPr>
        <p:spPr>
          <a:xfrm>
            <a:off x="12009948" y="12549918"/>
            <a:ext cx="5234299" cy="830997"/>
          </a:xfrm>
          <a:prstGeom prst="rect">
            <a:avLst/>
          </a:prstGeom>
          <a:noFill/>
        </p:spPr>
        <p:txBody>
          <a:bodyPr wrap="square" rtlCol="0">
            <a:spAutoFit/>
          </a:bodyPr>
          <a:lstStyle/>
          <a:p>
            <a:pPr algn="ctr"/>
            <a:r>
              <a:rPr lang="en-US" dirty="0" smtClean="0">
                <a:solidFill>
                  <a:schemeClr val="tx2"/>
                </a:solidFill>
              </a:rPr>
              <a:t>This is what happens when protection system is not working </a:t>
            </a:r>
            <a:r>
              <a:rPr lang="en-GB" dirty="0" smtClean="0">
                <a:solidFill>
                  <a:schemeClr val="tx2"/>
                </a:solidFill>
              </a:rPr>
              <a:t>… or even worst.</a:t>
            </a:r>
            <a:endParaRPr lang="en-GB" dirty="0">
              <a:solidFill>
                <a:schemeClr val="tx2"/>
              </a:solidFill>
            </a:endParaRPr>
          </a:p>
        </p:txBody>
      </p:sp>
      <p:pic>
        <p:nvPicPr>
          <p:cNvPr id="237" name="Picture 43" descr="http://images.iop.org/objects/ccr/cern/57/7/19/CChig5_07_17.jpg"/>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5019666" y="5319763"/>
            <a:ext cx="1935230" cy="2220755"/>
          </a:xfrm>
          <a:prstGeom prst="rect">
            <a:avLst/>
          </a:prstGeom>
          <a:noFill/>
          <a:extLst>
            <a:ext uri="{909E8E84-426E-40DD-AFC4-6F175D3DCCD1}">
              <a14:hiddenFill xmlns:a14="http://schemas.microsoft.com/office/drawing/2010/main">
                <a:solidFill>
                  <a:srgbClr val="FFFFFF"/>
                </a:solidFill>
              </a14:hiddenFill>
            </a:ext>
          </a:extLst>
        </p:spPr>
      </p:pic>
      <p:sp>
        <p:nvSpPr>
          <p:cNvPr id="238" name="TextBox 237"/>
          <p:cNvSpPr txBox="1"/>
          <p:nvPr/>
        </p:nvSpPr>
        <p:spPr>
          <a:xfrm>
            <a:off x="18048769" y="15407688"/>
            <a:ext cx="6072265" cy="1877437"/>
          </a:xfrm>
          <a:prstGeom prst="rect">
            <a:avLst/>
          </a:prstGeom>
          <a:noFill/>
        </p:spPr>
        <p:txBody>
          <a:bodyPr wrap="square" rtlCol="0">
            <a:spAutoFit/>
          </a:bodyPr>
          <a:lstStyle/>
          <a:p>
            <a:pPr algn="ctr"/>
            <a:r>
              <a:rPr lang="en-US" sz="2800" dirty="0" smtClean="0">
                <a:solidFill>
                  <a:schemeClr val="tx2"/>
                </a:solidFill>
              </a:rPr>
              <a:t>Cluster D Electrical Scheme: </a:t>
            </a:r>
            <a:br>
              <a:rPr lang="en-US" sz="2800" dirty="0" smtClean="0">
                <a:solidFill>
                  <a:schemeClr val="tx2"/>
                </a:solidFill>
              </a:rPr>
            </a:br>
            <a:r>
              <a:rPr lang="en-US" sz="2800" dirty="0" smtClean="0">
                <a:solidFill>
                  <a:schemeClr val="tx2"/>
                </a:solidFill>
              </a:rPr>
              <a:t>Two 15kA Power Converters in Parallel plus Energy Extraction System</a:t>
            </a:r>
            <a:br>
              <a:rPr lang="en-US" sz="2800" dirty="0" smtClean="0">
                <a:solidFill>
                  <a:schemeClr val="tx2"/>
                </a:solidFill>
              </a:rPr>
            </a:br>
            <a:endParaRPr lang="en-GB" sz="3200" dirty="0">
              <a:solidFill>
                <a:schemeClr val="tx2"/>
              </a:solidFill>
            </a:endParaRPr>
          </a:p>
        </p:txBody>
      </p:sp>
      <p:sp>
        <p:nvSpPr>
          <p:cNvPr id="239" name="TextBox 238"/>
          <p:cNvSpPr txBox="1"/>
          <p:nvPr/>
        </p:nvSpPr>
        <p:spPr>
          <a:xfrm>
            <a:off x="22418825" y="20002987"/>
            <a:ext cx="1645177" cy="461665"/>
          </a:xfrm>
          <a:prstGeom prst="rect">
            <a:avLst/>
          </a:prstGeom>
          <a:noFill/>
        </p:spPr>
        <p:txBody>
          <a:bodyPr wrap="square" rtlCol="0">
            <a:spAutoFit/>
          </a:bodyPr>
          <a:lstStyle/>
          <a:p>
            <a:r>
              <a:rPr lang="en-GB" b="1" dirty="0" smtClean="0">
                <a:solidFill>
                  <a:schemeClr val="tx2"/>
                </a:solidFill>
              </a:rPr>
              <a:t>uQDS v1.5</a:t>
            </a:r>
            <a:endParaRPr lang="en-GB" b="1" dirty="0">
              <a:solidFill>
                <a:schemeClr val="tx2"/>
              </a:solidFill>
            </a:endParaRPr>
          </a:p>
        </p:txBody>
      </p:sp>
      <p:sp>
        <p:nvSpPr>
          <p:cNvPr id="246" name="Rectangle 245"/>
          <p:cNvSpPr/>
          <p:nvPr/>
        </p:nvSpPr>
        <p:spPr>
          <a:xfrm>
            <a:off x="1017386" y="21927824"/>
            <a:ext cx="9813370" cy="50645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7" name="Rectangle 246"/>
          <p:cNvSpPr/>
          <p:nvPr/>
        </p:nvSpPr>
        <p:spPr>
          <a:xfrm>
            <a:off x="10902286" y="21927824"/>
            <a:ext cx="9044611" cy="50645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8" name="TextBox 247"/>
          <p:cNvSpPr txBox="1"/>
          <p:nvPr/>
        </p:nvSpPr>
        <p:spPr>
          <a:xfrm>
            <a:off x="16320787" y="35758022"/>
            <a:ext cx="1449492" cy="461665"/>
          </a:xfrm>
          <a:prstGeom prst="rect">
            <a:avLst/>
          </a:prstGeom>
          <a:noFill/>
        </p:spPr>
        <p:txBody>
          <a:bodyPr wrap="square" rtlCol="0">
            <a:spAutoFit/>
          </a:bodyPr>
          <a:lstStyle/>
          <a:p>
            <a:pPr algn="ctr"/>
            <a:r>
              <a:rPr lang="en-US" dirty="0" smtClean="0">
                <a:cs typeface="Arial" panose="020B0604020202020204" pitchFamily="34" charset="0"/>
              </a:rPr>
              <a:t>MQXFS-5</a:t>
            </a:r>
            <a:endParaRPr lang="en-GB" dirty="0">
              <a:latin typeface="Times New Roman" panose="02020603050405020304" pitchFamily="18" charset="0"/>
              <a:cs typeface="Times New Roman" panose="02020603050405020304" pitchFamily="18" charset="0"/>
            </a:endParaRPr>
          </a:p>
        </p:txBody>
      </p:sp>
      <p:pic>
        <p:nvPicPr>
          <p:cNvPr id="250" name="Picture 24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0904306" y="31686968"/>
            <a:ext cx="2759355" cy="2125562"/>
          </a:xfrm>
          <a:prstGeom prst="rect">
            <a:avLst/>
          </a:prstGeom>
        </p:spPr>
      </p:pic>
      <p:pic>
        <p:nvPicPr>
          <p:cNvPr id="251" name="Picture 250"/>
          <p:cNvPicPr>
            <a:picLocks noChangeAspect="1"/>
          </p:cNvPicPr>
          <p:nvPr/>
        </p:nvPicPr>
        <p:blipFill rotWithShape="1">
          <a:blip r:embed="rId27" cstate="print">
            <a:extLst>
              <a:ext uri="{28A0092B-C50C-407E-A947-70E740481C1C}">
                <a14:useLocalDpi xmlns:a14="http://schemas.microsoft.com/office/drawing/2010/main" val="0"/>
              </a:ext>
            </a:extLst>
          </a:blip>
          <a:srcRect l="-570" r="31754"/>
          <a:stretch/>
        </p:blipFill>
        <p:spPr>
          <a:xfrm>
            <a:off x="12031891" y="13590349"/>
            <a:ext cx="2300795" cy="2507572"/>
          </a:xfrm>
          <a:prstGeom prst="rect">
            <a:avLst/>
          </a:prstGeom>
        </p:spPr>
      </p:pic>
      <p:pic>
        <p:nvPicPr>
          <p:cNvPr id="253" name="Picture 252"/>
          <p:cNvPicPr>
            <a:picLocks noChangeAspect="1"/>
          </p:cNvPicPr>
          <p:nvPr/>
        </p:nvPicPr>
        <p:blipFill rotWithShape="1">
          <a:blip r:embed="rId28" cstate="print">
            <a:extLst>
              <a:ext uri="{28A0092B-C50C-407E-A947-70E740481C1C}">
                <a14:useLocalDpi xmlns:a14="http://schemas.microsoft.com/office/drawing/2010/main" val="0"/>
              </a:ext>
            </a:extLst>
          </a:blip>
          <a:srcRect l="17887"/>
          <a:stretch/>
        </p:blipFill>
        <p:spPr>
          <a:xfrm>
            <a:off x="14460852" y="13563174"/>
            <a:ext cx="2754557" cy="2515942"/>
          </a:xfrm>
          <a:prstGeom prst="rect">
            <a:avLst/>
          </a:prstGeom>
        </p:spPr>
      </p:pic>
      <p:sp>
        <p:nvSpPr>
          <p:cNvPr id="254" name="TextBox 253"/>
          <p:cNvSpPr txBox="1"/>
          <p:nvPr/>
        </p:nvSpPr>
        <p:spPr>
          <a:xfrm>
            <a:off x="15128935" y="19806500"/>
            <a:ext cx="5048166" cy="1569660"/>
          </a:xfrm>
          <a:prstGeom prst="rect">
            <a:avLst/>
          </a:prstGeom>
          <a:noFill/>
        </p:spPr>
        <p:txBody>
          <a:bodyPr wrap="square" rtlCol="0">
            <a:spAutoFit/>
          </a:bodyPr>
          <a:lstStyle/>
          <a:p>
            <a:r>
              <a:rPr lang="en-US" b="1" dirty="0" smtClean="0">
                <a:solidFill>
                  <a:schemeClr val="tx2"/>
                </a:solidFill>
              </a:rPr>
              <a:t>Backwards compatibility</a:t>
            </a:r>
          </a:p>
          <a:p>
            <a:r>
              <a:rPr lang="en-GB" dirty="0" smtClean="0">
                <a:solidFill>
                  <a:schemeClr val="tx2"/>
                </a:solidFill>
              </a:rPr>
              <a:t>Minimal modification in </a:t>
            </a:r>
            <a:r>
              <a:rPr lang="en-GB" dirty="0" err="1" smtClean="0">
                <a:solidFill>
                  <a:schemeClr val="tx2"/>
                </a:solidFill>
              </a:rPr>
              <a:t>PotAim</a:t>
            </a:r>
            <a:r>
              <a:rPr lang="en-GB" dirty="0" smtClean="0">
                <a:solidFill>
                  <a:schemeClr val="tx2"/>
                </a:solidFill>
              </a:rPr>
              <a:t> crate. </a:t>
            </a:r>
            <a:r>
              <a:rPr lang="en-US" dirty="0" smtClean="0">
                <a:solidFill>
                  <a:schemeClr val="tx2"/>
                </a:solidFill>
              </a:rPr>
              <a:t>Only IDCCT signal has to be provided  to </a:t>
            </a:r>
            <a:r>
              <a:rPr lang="en-US" dirty="0" err="1" smtClean="0">
                <a:solidFill>
                  <a:schemeClr val="tx2"/>
                </a:solidFill>
              </a:rPr>
              <a:t>PotAim</a:t>
            </a:r>
            <a:r>
              <a:rPr lang="en-US" dirty="0" smtClean="0">
                <a:solidFill>
                  <a:schemeClr val="tx2"/>
                </a:solidFill>
              </a:rPr>
              <a:t> Crate.</a:t>
            </a:r>
            <a:endParaRPr lang="en-GB" sz="2800" dirty="0">
              <a:solidFill>
                <a:schemeClr val="tx2"/>
              </a:solidFill>
            </a:endParaRPr>
          </a:p>
        </p:txBody>
      </p:sp>
      <p:pic>
        <p:nvPicPr>
          <p:cNvPr id="255" name="Picture 254"/>
          <p:cNvPicPr>
            <a:picLocks noChangeAspect="1"/>
          </p:cNvPicPr>
          <p:nvPr/>
        </p:nvPicPr>
        <p:blipFill rotWithShape="1">
          <a:blip r:embed="rId29"/>
          <a:srcRect l="889" t="15559" r="39502" b="51912"/>
          <a:stretch/>
        </p:blipFill>
        <p:spPr>
          <a:xfrm>
            <a:off x="15055379" y="18150660"/>
            <a:ext cx="4842200" cy="1453295"/>
          </a:xfrm>
          <a:prstGeom prst="rect">
            <a:avLst/>
          </a:prstGeom>
        </p:spPr>
      </p:pic>
      <p:sp>
        <p:nvSpPr>
          <p:cNvPr id="256" name="Rectangle 255"/>
          <p:cNvSpPr/>
          <p:nvPr/>
        </p:nvSpPr>
        <p:spPr bwMode="auto">
          <a:xfrm>
            <a:off x="20617895" y="36844624"/>
            <a:ext cx="8932006" cy="3558003"/>
          </a:xfrm>
          <a:prstGeom prst="rect">
            <a:avLst/>
          </a:prstGeom>
          <a:solidFill>
            <a:schemeClr val="bg1"/>
          </a:solidFill>
          <a:ln w="190500" cap="rnd">
            <a:noFill/>
            <a:headEnd type="none" w="med" len="med"/>
            <a:tailEnd type="none" w="med" len="med"/>
          </a:ln>
          <a:effectLst>
            <a:outerShdw blurRad="304800" dist="139700" dir="7800000" rotWithShape="0">
              <a:schemeClr val="tx1">
                <a:lumMod val="65000"/>
                <a:lumOff val="35000"/>
                <a:alpha val="76000"/>
              </a:schemeClr>
            </a:outerShdw>
          </a:effectLst>
        </p:spPr>
        <p:style>
          <a:lnRef idx="1">
            <a:schemeClr val="dk1"/>
          </a:lnRef>
          <a:fillRef idx="2">
            <a:schemeClr val="dk1"/>
          </a:fillRef>
          <a:effectRef idx="1">
            <a:schemeClr val="dk1"/>
          </a:effectRef>
          <a:fontRef idx="minor">
            <a:schemeClr val="dk1"/>
          </a:fontRef>
        </p:style>
        <p:txBody>
          <a:bodyPr vert="horz" wrap="none" lIns="65272" tIns="32636" rIns="65272" bIns="32636" numCol="1" rtlCol="0" anchor="ctr" anchorCtr="0" compatLnSpc="1">
            <a:prstTxWarp prst="textNoShape">
              <a:avLst/>
            </a:prstTxWarp>
          </a:bodyPr>
          <a:lstStyle/>
          <a:p>
            <a:pPr algn="ctr" defTabSz="2821562"/>
            <a:endParaRPr lang="en-US" sz="2570" dirty="0">
              <a:solidFill>
                <a:srgbClr val="C00000"/>
              </a:solidFill>
              <a:latin typeface="Arial" charset="0"/>
            </a:endParaRPr>
          </a:p>
        </p:txBody>
      </p:sp>
      <p:sp>
        <p:nvSpPr>
          <p:cNvPr id="257" name="Rounded Rectangle 256"/>
          <p:cNvSpPr/>
          <p:nvPr/>
        </p:nvSpPr>
        <p:spPr bwMode="auto">
          <a:xfrm>
            <a:off x="21046681" y="36459261"/>
            <a:ext cx="5471383" cy="578906"/>
          </a:xfrm>
          <a:prstGeom prst="roundRect">
            <a:avLst/>
          </a:prstGeom>
          <a:solidFill>
            <a:schemeClr val="accent2">
              <a:lumMod val="75000"/>
            </a:schemeClr>
          </a:solidFill>
          <a:ln w="38100" cap="flat" cmpd="sng" algn="ctr">
            <a:noFill/>
            <a:prstDash val="solid"/>
            <a:round/>
            <a:headEnd type="none" w="med" len="med"/>
            <a:tailEnd type="none" w="med" len="med"/>
          </a:ln>
          <a:effectLst/>
        </p:spPr>
        <p:txBody>
          <a:bodyPr vert="horz" wrap="none" lIns="65272" tIns="32636" rIns="65272" bIns="32636" numCol="1" rtlCol="0" anchor="ctr" anchorCtr="0" compatLnSpc="1">
            <a:prstTxWarp prst="textNoShape">
              <a:avLst/>
            </a:prstTxWarp>
          </a:bodyPr>
          <a:lstStyle/>
          <a:p>
            <a:pPr algn="ctr" defTabSz="2821562"/>
            <a:r>
              <a:rPr lang="en-GB" sz="4000" b="1" dirty="0" smtClean="0">
                <a:solidFill>
                  <a:schemeClr val="bg1"/>
                </a:solidFill>
                <a:latin typeface="Rockwell" panose="02060603020205020403" pitchFamily="18" charset="0"/>
              </a:rPr>
              <a:t>Acknowledgements</a:t>
            </a:r>
            <a:endParaRPr lang="en-GB" sz="4000" b="1" dirty="0">
              <a:solidFill>
                <a:schemeClr val="bg1"/>
              </a:solidFill>
              <a:latin typeface="Rockwell" panose="02060603020205020403" pitchFamily="18" charset="0"/>
            </a:endParaRPr>
          </a:p>
        </p:txBody>
      </p:sp>
      <p:sp>
        <p:nvSpPr>
          <p:cNvPr id="258" name="TextBox 257"/>
          <p:cNvSpPr txBox="1"/>
          <p:nvPr/>
        </p:nvSpPr>
        <p:spPr>
          <a:xfrm>
            <a:off x="20952323" y="37097260"/>
            <a:ext cx="8262664" cy="3108543"/>
          </a:xfrm>
          <a:prstGeom prst="rect">
            <a:avLst/>
          </a:prstGeom>
          <a:noFill/>
        </p:spPr>
        <p:txBody>
          <a:bodyPr wrap="square" rtlCol="0">
            <a:spAutoFit/>
          </a:bodyPr>
          <a:lstStyle/>
          <a:p>
            <a:r>
              <a:rPr lang="en-GB" sz="2800" dirty="0" smtClean="0">
                <a:solidFill>
                  <a:schemeClr val="tx2"/>
                </a:solidFill>
              </a:rPr>
              <a:t>To the whole SM18 team (Engineers, Operators, Mechanics, Logistics) for their constant support in the tests and study of the new </a:t>
            </a:r>
            <a:r>
              <a:rPr lang="en-GB" sz="2800" dirty="0" err="1" smtClean="0">
                <a:solidFill>
                  <a:schemeClr val="tx2"/>
                </a:solidFill>
              </a:rPr>
              <a:t>PotAim</a:t>
            </a:r>
            <a:r>
              <a:rPr lang="en-GB" sz="2800" dirty="0" smtClean="0">
                <a:solidFill>
                  <a:schemeClr val="tx2"/>
                </a:solidFill>
              </a:rPr>
              <a:t> Cards. Special thanks to G. Willering, H. Bajas, F. J. Mangiarotti, J. Feuvrier, V. Desbiolles, P. Viret, F. Rougemont, Y. Thuau, B. Mouches, A. Azarkan, F. Flamand for their valuable help during these last months. Also thanks to MPE-EP team for the photographs of uQDS displayed here.</a:t>
            </a:r>
            <a:endParaRPr lang="en-GB" sz="3200" dirty="0">
              <a:solidFill>
                <a:schemeClr val="tx2"/>
              </a:solidFill>
            </a:endParaRPr>
          </a:p>
        </p:txBody>
      </p:sp>
      <p:sp>
        <p:nvSpPr>
          <p:cNvPr id="259" name="TextBox 258"/>
          <p:cNvSpPr txBox="1"/>
          <p:nvPr/>
        </p:nvSpPr>
        <p:spPr>
          <a:xfrm>
            <a:off x="20860509" y="18072762"/>
            <a:ext cx="8442136" cy="1815882"/>
          </a:xfrm>
          <a:prstGeom prst="rect">
            <a:avLst/>
          </a:prstGeom>
          <a:noFill/>
        </p:spPr>
        <p:txBody>
          <a:bodyPr wrap="square" rtlCol="0">
            <a:spAutoFit/>
          </a:bodyPr>
          <a:lstStyle/>
          <a:p>
            <a:r>
              <a:rPr lang="en-US" sz="2800" dirty="0" smtClean="0">
                <a:solidFill>
                  <a:schemeClr val="tx2"/>
                </a:solidFill>
              </a:rPr>
              <a:t>uQDS (Universal Quench Detection System), is proposed as a candidate to replace the current detection system in SM18 (</a:t>
            </a:r>
            <a:r>
              <a:rPr lang="en-US" sz="2800" dirty="0" err="1" smtClean="0">
                <a:solidFill>
                  <a:schemeClr val="tx2"/>
                </a:solidFill>
              </a:rPr>
              <a:t>PotAim</a:t>
            </a:r>
            <a:r>
              <a:rPr lang="en-US" sz="2800" dirty="0" smtClean="0">
                <a:solidFill>
                  <a:schemeClr val="tx2"/>
                </a:solidFill>
              </a:rPr>
              <a:t> Cards</a:t>
            </a:r>
            <a:r>
              <a:rPr lang="en-US" sz="2800" dirty="0">
                <a:solidFill>
                  <a:schemeClr val="tx2"/>
                </a:solidFill>
              </a:rPr>
              <a:t>). </a:t>
            </a:r>
            <a:r>
              <a:rPr lang="en-US" sz="2800" dirty="0" smtClean="0">
                <a:solidFill>
                  <a:schemeClr val="tx2"/>
                </a:solidFill>
              </a:rPr>
              <a:t>TE-MPE-EP section at CERN develops this electronic system for </a:t>
            </a:r>
            <a:r>
              <a:rPr lang="en-US" sz="2800" dirty="0">
                <a:solidFill>
                  <a:schemeClr val="tx2"/>
                </a:solidFill>
              </a:rPr>
              <a:t>Hi-</a:t>
            </a:r>
            <a:r>
              <a:rPr lang="en-US" sz="2800" dirty="0" err="1">
                <a:solidFill>
                  <a:schemeClr val="tx2"/>
                </a:solidFill>
              </a:rPr>
              <a:t>Lumi</a:t>
            </a:r>
            <a:r>
              <a:rPr lang="en-US" sz="2800" dirty="0">
                <a:solidFill>
                  <a:schemeClr val="tx2"/>
                </a:solidFill>
              </a:rPr>
              <a:t> </a:t>
            </a:r>
            <a:r>
              <a:rPr lang="en-US" sz="2800" dirty="0" smtClean="0">
                <a:solidFill>
                  <a:schemeClr val="tx2"/>
                </a:solidFill>
              </a:rPr>
              <a:t>upgrade</a:t>
            </a:r>
            <a:r>
              <a:rPr lang="en-US" sz="2800" dirty="0">
                <a:solidFill>
                  <a:schemeClr val="tx2"/>
                </a:solidFill>
              </a:rPr>
              <a:t>.</a:t>
            </a:r>
            <a:endParaRPr lang="en-GB" sz="2800" dirty="0">
              <a:solidFill>
                <a:schemeClr val="tx2"/>
              </a:solidFill>
            </a:endParaRPr>
          </a:p>
        </p:txBody>
      </p:sp>
      <p:sp>
        <p:nvSpPr>
          <p:cNvPr id="261" name="TextBox 260"/>
          <p:cNvSpPr txBox="1"/>
          <p:nvPr/>
        </p:nvSpPr>
        <p:spPr>
          <a:xfrm>
            <a:off x="26868176" y="20022572"/>
            <a:ext cx="1423137" cy="461665"/>
          </a:xfrm>
          <a:prstGeom prst="rect">
            <a:avLst/>
          </a:prstGeom>
          <a:noFill/>
        </p:spPr>
        <p:txBody>
          <a:bodyPr wrap="square" rtlCol="0">
            <a:spAutoFit/>
          </a:bodyPr>
          <a:lstStyle/>
          <a:p>
            <a:r>
              <a:rPr lang="en-GB" b="1" dirty="0" smtClean="0">
                <a:solidFill>
                  <a:schemeClr val="tx2"/>
                </a:solidFill>
              </a:rPr>
              <a:t>uQDS v2</a:t>
            </a:r>
            <a:endParaRPr lang="en-GB" b="1" dirty="0">
              <a:solidFill>
                <a:schemeClr val="tx2"/>
              </a:solidFill>
            </a:endParaRPr>
          </a:p>
        </p:txBody>
      </p:sp>
      <p:sp>
        <p:nvSpPr>
          <p:cNvPr id="262" name="TextBox 261"/>
          <p:cNvSpPr txBox="1"/>
          <p:nvPr/>
        </p:nvSpPr>
        <p:spPr>
          <a:xfrm>
            <a:off x="20926902" y="28002755"/>
            <a:ext cx="8442136" cy="1384995"/>
          </a:xfrm>
          <a:prstGeom prst="rect">
            <a:avLst/>
          </a:prstGeom>
          <a:noFill/>
        </p:spPr>
        <p:txBody>
          <a:bodyPr wrap="square" rtlCol="0">
            <a:spAutoFit/>
          </a:bodyPr>
          <a:lstStyle/>
          <a:p>
            <a:r>
              <a:rPr lang="en-US" sz="2800" dirty="0" smtClean="0">
                <a:solidFill>
                  <a:schemeClr val="tx2"/>
                </a:solidFill>
              </a:rPr>
              <a:t>In the figure below, data acquired with uQDS v1.5. </a:t>
            </a:r>
          </a:p>
          <a:p>
            <a:r>
              <a:rPr lang="en-US" sz="2800" dirty="0" smtClean="0">
                <a:solidFill>
                  <a:schemeClr val="tx2"/>
                </a:solidFill>
              </a:rPr>
              <a:t>All the plots show the total differential voltage during injecting current up to quench (about 18kA).</a:t>
            </a:r>
            <a:endParaRPr lang="en-GB" sz="2800" dirty="0">
              <a:solidFill>
                <a:schemeClr val="tx2"/>
              </a:solidFill>
            </a:endParaRPr>
          </a:p>
        </p:txBody>
      </p:sp>
      <p:sp>
        <p:nvSpPr>
          <p:cNvPr id="211" name="TextBox 210"/>
          <p:cNvSpPr txBox="1"/>
          <p:nvPr/>
        </p:nvSpPr>
        <p:spPr>
          <a:xfrm>
            <a:off x="23560471" y="8877009"/>
            <a:ext cx="2657510" cy="830997"/>
          </a:xfrm>
          <a:prstGeom prst="rect">
            <a:avLst/>
          </a:prstGeom>
          <a:noFill/>
        </p:spPr>
        <p:txBody>
          <a:bodyPr wrap="square" rtlCol="0">
            <a:spAutoFit/>
          </a:bodyPr>
          <a:lstStyle/>
          <a:p>
            <a:pPr algn="ctr"/>
            <a:r>
              <a:rPr lang="en-US" dirty="0" smtClean="0">
                <a:solidFill>
                  <a:schemeClr val="tx2"/>
                </a:solidFill>
                <a:cs typeface="Arial" panose="020B0604020202020204" pitchFamily="34" charset="0"/>
              </a:rPr>
              <a:t>Quench Detection System</a:t>
            </a:r>
            <a:endParaRPr lang="en-GB" dirty="0">
              <a:solidFill>
                <a:schemeClr val="tx2"/>
              </a:solidFill>
              <a:latin typeface="Times New Roman" panose="02020603050405020304" pitchFamily="18" charset="0"/>
              <a:cs typeface="Times New Roman" panose="02020603050405020304" pitchFamily="18" charset="0"/>
            </a:endParaRPr>
          </a:p>
        </p:txBody>
      </p:sp>
      <p:pic>
        <p:nvPicPr>
          <p:cNvPr id="219" name="Picture 218"/>
          <p:cNvPicPr>
            <a:picLocks noChangeAspect="1"/>
          </p:cNvPicPr>
          <p:nvPr/>
        </p:nvPicPr>
        <p:blipFill rotWithShape="1">
          <a:blip r:embed="rId30" cstate="print">
            <a:extLst>
              <a:ext uri="{28A0092B-C50C-407E-A947-70E740481C1C}">
                <a14:useLocalDpi xmlns:a14="http://schemas.microsoft.com/office/drawing/2010/main" val="0"/>
              </a:ext>
            </a:extLst>
          </a:blip>
          <a:srcRect l="4132" t="14131" b="35835"/>
          <a:stretch/>
        </p:blipFill>
        <p:spPr>
          <a:xfrm>
            <a:off x="26664625" y="5852461"/>
            <a:ext cx="2562300" cy="855209"/>
          </a:xfrm>
          <a:prstGeom prst="rect">
            <a:avLst/>
          </a:prstGeom>
        </p:spPr>
      </p:pic>
      <p:pic>
        <p:nvPicPr>
          <p:cNvPr id="220" name="Picture 219"/>
          <p:cNvPicPr>
            <a:picLocks noChangeAspect="1"/>
          </p:cNvPicPr>
          <p:nvPr/>
        </p:nvPicPr>
        <p:blipFill rotWithShape="1">
          <a:blip r:embed="rId31" cstate="print">
            <a:extLst>
              <a:ext uri="{28A0092B-C50C-407E-A947-70E740481C1C}">
                <a14:useLocalDpi xmlns:a14="http://schemas.microsoft.com/office/drawing/2010/main" val="0"/>
              </a:ext>
            </a:extLst>
          </a:blip>
          <a:srcRect l="21921" t="12971" r="19233" b="16898"/>
          <a:stretch/>
        </p:blipFill>
        <p:spPr>
          <a:xfrm>
            <a:off x="24003663" y="9713661"/>
            <a:ext cx="1770775" cy="1349570"/>
          </a:xfrm>
          <a:prstGeom prst="rect">
            <a:avLst/>
          </a:prstGeom>
        </p:spPr>
      </p:pic>
      <p:pic>
        <p:nvPicPr>
          <p:cNvPr id="221" name="Picture 220"/>
          <p:cNvPicPr>
            <a:picLocks noChangeAspect="1"/>
          </p:cNvPicPr>
          <p:nvPr/>
        </p:nvPicPr>
        <p:blipFill rotWithShape="1">
          <a:blip r:embed="rId32" cstate="print">
            <a:extLst>
              <a:ext uri="{28A0092B-C50C-407E-A947-70E740481C1C}">
                <a14:useLocalDpi xmlns:a14="http://schemas.microsoft.com/office/drawing/2010/main" val="0"/>
              </a:ext>
            </a:extLst>
          </a:blip>
          <a:srcRect l="20041" t="9627" r="20248" b="47470"/>
          <a:stretch/>
        </p:blipFill>
        <p:spPr>
          <a:xfrm>
            <a:off x="23688547" y="5826413"/>
            <a:ext cx="2423504" cy="3106152"/>
          </a:xfrm>
          <a:prstGeom prst="rect">
            <a:avLst/>
          </a:prstGeom>
        </p:spPr>
      </p:pic>
      <p:sp>
        <p:nvSpPr>
          <p:cNvPr id="222" name="TextBox 221"/>
          <p:cNvSpPr txBox="1"/>
          <p:nvPr/>
        </p:nvSpPr>
        <p:spPr>
          <a:xfrm>
            <a:off x="26582738" y="6685251"/>
            <a:ext cx="2704030" cy="830997"/>
          </a:xfrm>
          <a:prstGeom prst="rect">
            <a:avLst/>
          </a:prstGeom>
          <a:noFill/>
        </p:spPr>
        <p:txBody>
          <a:bodyPr wrap="square" rtlCol="0">
            <a:spAutoFit/>
          </a:bodyPr>
          <a:lstStyle/>
          <a:p>
            <a:pPr algn="ctr"/>
            <a:r>
              <a:rPr lang="en-US" dirty="0" smtClean="0">
                <a:solidFill>
                  <a:schemeClr val="tx2"/>
                </a:solidFill>
                <a:cs typeface="Arial" panose="020B0604020202020204" pitchFamily="34" charset="0"/>
              </a:rPr>
              <a:t>Trigger Distribution System</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223" name="TextBox 222"/>
          <p:cNvSpPr txBox="1"/>
          <p:nvPr/>
        </p:nvSpPr>
        <p:spPr>
          <a:xfrm>
            <a:off x="26364484" y="11066448"/>
            <a:ext cx="3222464" cy="461665"/>
          </a:xfrm>
          <a:prstGeom prst="rect">
            <a:avLst/>
          </a:prstGeom>
          <a:noFill/>
        </p:spPr>
        <p:txBody>
          <a:bodyPr wrap="square" rtlCol="0">
            <a:spAutoFit/>
          </a:bodyPr>
          <a:lstStyle/>
          <a:p>
            <a:r>
              <a:rPr lang="en-US" dirty="0" smtClean="0">
                <a:solidFill>
                  <a:schemeClr val="tx2"/>
                </a:solidFill>
                <a:cs typeface="Arial" panose="020B0604020202020204" pitchFamily="34" charset="0"/>
              </a:rPr>
              <a:t>Energy Extraction System</a:t>
            </a:r>
            <a:endParaRPr lang="en-GB" dirty="0">
              <a:solidFill>
                <a:schemeClr val="tx2"/>
              </a:solidFill>
              <a:latin typeface="Times New Roman" panose="02020603050405020304" pitchFamily="18" charset="0"/>
              <a:cs typeface="Times New Roman" panose="02020603050405020304" pitchFamily="18" charset="0"/>
            </a:endParaRPr>
          </a:p>
        </p:txBody>
      </p:sp>
      <p:pic>
        <p:nvPicPr>
          <p:cNvPr id="263" name="Picture 262"/>
          <p:cNvPicPr>
            <a:picLocks noChangeAspect="1"/>
          </p:cNvPicPr>
          <p:nvPr/>
        </p:nvPicPr>
        <p:blipFill rotWithShape="1">
          <a:blip r:embed="rId33" cstate="print">
            <a:extLst>
              <a:ext uri="{28A0092B-C50C-407E-A947-70E740481C1C}">
                <a14:useLocalDpi xmlns:a14="http://schemas.microsoft.com/office/drawing/2010/main" val="0"/>
              </a:ext>
            </a:extLst>
          </a:blip>
          <a:srcRect l="52613" t="16588" b="21993"/>
          <a:stretch/>
        </p:blipFill>
        <p:spPr>
          <a:xfrm rot="5400000">
            <a:off x="27074519" y="7588091"/>
            <a:ext cx="1666453" cy="1516708"/>
          </a:xfrm>
          <a:prstGeom prst="rect">
            <a:avLst/>
          </a:prstGeom>
        </p:spPr>
      </p:pic>
      <p:sp>
        <p:nvSpPr>
          <p:cNvPr id="264" name="TextBox 263"/>
          <p:cNvSpPr txBox="1"/>
          <p:nvPr/>
        </p:nvSpPr>
        <p:spPr>
          <a:xfrm>
            <a:off x="26618096" y="9149891"/>
            <a:ext cx="2923714" cy="461665"/>
          </a:xfrm>
          <a:prstGeom prst="rect">
            <a:avLst/>
          </a:prstGeom>
          <a:noFill/>
        </p:spPr>
        <p:txBody>
          <a:bodyPr wrap="square" rtlCol="0">
            <a:spAutoFit/>
          </a:bodyPr>
          <a:lstStyle/>
          <a:p>
            <a:r>
              <a:rPr lang="en-US" dirty="0" smtClean="0">
                <a:solidFill>
                  <a:schemeClr val="tx2"/>
                </a:solidFill>
                <a:cs typeface="Arial" panose="020B0604020202020204" pitchFamily="34" charset="0"/>
              </a:rPr>
              <a:t>Quench Heaters Supply</a:t>
            </a:r>
            <a:endParaRPr lang="en-GB" dirty="0">
              <a:solidFill>
                <a:schemeClr val="tx2"/>
              </a:solidFill>
              <a:latin typeface="Times New Roman" panose="02020603050405020304" pitchFamily="18" charset="0"/>
              <a:cs typeface="Times New Roman" panose="02020603050405020304" pitchFamily="18" charset="0"/>
            </a:endParaRPr>
          </a:p>
        </p:txBody>
      </p:sp>
      <p:pic>
        <p:nvPicPr>
          <p:cNvPr id="265" name="Picture 264"/>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26714815" y="9668387"/>
            <a:ext cx="976405" cy="1390467"/>
          </a:xfrm>
          <a:prstGeom prst="rect">
            <a:avLst/>
          </a:prstGeom>
        </p:spPr>
      </p:pic>
      <p:pic>
        <p:nvPicPr>
          <p:cNvPr id="266" name="Picture 265"/>
          <p:cNvPicPr>
            <a:picLocks noChangeAspect="1"/>
          </p:cNvPicPr>
          <p:nvPr/>
        </p:nvPicPr>
        <p:blipFill rotWithShape="1">
          <a:blip r:embed="rId35" cstate="print">
            <a:extLst>
              <a:ext uri="{28A0092B-C50C-407E-A947-70E740481C1C}">
                <a14:useLocalDpi xmlns:a14="http://schemas.microsoft.com/office/drawing/2010/main" val="0"/>
              </a:ext>
            </a:extLst>
          </a:blip>
          <a:srcRect l="20363" t="130" r="8318" b="-130"/>
          <a:stretch/>
        </p:blipFill>
        <p:spPr>
          <a:xfrm>
            <a:off x="27878127" y="9674741"/>
            <a:ext cx="1236552" cy="1388887"/>
          </a:xfrm>
          <a:prstGeom prst="rect">
            <a:avLst/>
          </a:prstGeom>
        </p:spPr>
      </p:pic>
      <p:sp>
        <p:nvSpPr>
          <p:cNvPr id="267" name="TextBox 266"/>
          <p:cNvSpPr txBox="1"/>
          <p:nvPr/>
        </p:nvSpPr>
        <p:spPr>
          <a:xfrm>
            <a:off x="23615464" y="11043530"/>
            <a:ext cx="2410928" cy="830997"/>
          </a:xfrm>
          <a:prstGeom prst="rect">
            <a:avLst/>
          </a:prstGeom>
          <a:noFill/>
        </p:spPr>
        <p:txBody>
          <a:bodyPr wrap="square" rtlCol="0">
            <a:spAutoFit/>
          </a:bodyPr>
          <a:lstStyle/>
          <a:p>
            <a:pPr algn="ctr"/>
            <a:r>
              <a:rPr lang="en-US" dirty="0" smtClean="0">
                <a:solidFill>
                  <a:schemeClr val="tx2"/>
                </a:solidFill>
                <a:cs typeface="Arial" panose="020B0604020202020204" pitchFamily="34" charset="0"/>
              </a:rPr>
              <a:t>Data Acquisition System</a:t>
            </a:r>
            <a:endParaRPr lang="en-GB" dirty="0">
              <a:solidFill>
                <a:schemeClr val="tx2"/>
              </a:solidFill>
              <a:latin typeface="Times New Roman" panose="02020603050405020304" pitchFamily="18" charset="0"/>
              <a:cs typeface="Times New Roman" panose="02020603050405020304" pitchFamily="18" charset="0"/>
            </a:endParaRPr>
          </a:p>
        </p:txBody>
      </p:sp>
      <p:sp>
        <p:nvSpPr>
          <p:cNvPr id="268" name="TextBox 267"/>
          <p:cNvSpPr txBox="1"/>
          <p:nvPr/>
        </p:nvSpPr>
        <p:spPr>
          <a:xfrm>
            <a:off x="6553371" y="29190221"/>
            <a:ext cx="5039974" cy="2246769"/>
          </a:xfrm>
          <a:prstGeom prst="rect">
            <a:avLst/>
          </a:prstGeom>
          <a:noFill/>
        </p:spPr>
        <p:txBody>
          <a:bodyPr wrap="square" rtlCol="0">
            <a:spAutoFit/>
          </a:bodyPr>
          <a:lstStyle/>
          <a:p>
            <a:r>
              <a:rPr lang="en-GB" sz="2800" dirty="0" smtClean="0">
                <a:solidFill>
                  <a:schemeClr val="tx2"/>
                </a:solidFill>
              </a:rPr>
              <a:t>Five tests in real magnets have been done so far to compare </a:t>
            </a:r>
            <a:r>
              <a:rPr lang="en-GB" sz="2800" dirty="0" err="1" smtClean="0">
                <a:solidFill>
                  <a:schemeClr val="tx2"/>
                </a:solidFill>
              </a:rPr>
              <a:t>PotAim</a:t>
            </a:r>
            <a:r>
              <a:rPr lang="en-GB" sz="2800" dirty="0" smtClean="0">
                <a:solidFill>
                  <a:schemeClr val="tx2"/>
                </a:solidFill>
              </a:rPr>
              <a:t> VT performance vs </a:t>
            </a:r>
            <a:r>
              <a:rPr lang="en-GB" sz="2800" dirty="0" err="1" smtClean="0">
                <a:solidFill>
                  <a:schemeClr val="tx2"/>
                </a:solidFill>
              </a:rPr>
              <a:t>PotAim</a:t>
            </a:r>
            <a:r>
              <a:rPr lang="en-GB" sz="2800" dirty="0" smtClean="0">
                <a:solidFill>
                  <a:schemeClr val="tx2"/>
                </a:solidFill>
              </a:rPr>
              <a:t>. </a:t>
            </a:r>
            <a:br>
              <a:rPr lang="en-GB" sz="2800" dirty="0" smtClean="0">
                <a:solidFill>
                  <a:schemeClr val="tx2"/>
                </a:solidFill>
              </a:rPr>
            </a:br>
            <a:r>
              <a:rPr lang="en-GB" sz="2800" dirty="0" smtClean="0">
                <a:solidFill>
                  <a:schemeClr val="tx2"/>
                </a:solidFill>
              </a:rPr>
              <a:t>They have shown good agreement between signals. </a:t>
            </a:r>
            <a:endParaRPr lang="en-GB" sz="2800" dirty="0">
              <a:solidFill>
                <a:schemeClr val="tx2"/>
              </a:solidFill>
            </a:endParaRPr>
          </a:p>
        </p:txBody>
      </p:sp>
      <p:sp>
        <p:nvSpPr>
          <p:cNvPr id="269" name="TextBox 268"/>
          <p:cNvSpPr txBox="1"/>
          <p:nvPr/>
        </p:nvSpPr>
        <p:spPr>
          <a:xfrm>
            <a:off x="10907431" y="33973802"/>
            <a:ext cx="2817248" cy="2246769"/>
          </a:xfrm>
          <a:prstGeom prst="rect">
            <a:avLst/>
          </a:prstGeom>
          <a:noFill/>
        </p:spPr>
        <p:txBody>
          <a:bodyPr wrap="square" rtlCol="0">
            <a:spAutoFit/>
          </a:bodyPr>
          <a:lstStyle/>
          <a:p>
            <a:r>
              <a:rPr lang="en-GB" sz="2800" dirty="0" smtClean="0">
                <a:solidFill>
                  <a:schemeClr val="tx2"/>
                </a:solidFill>
              </a:rPr>
              <a:t>Voltage output comparison between old </a:t>
            </a:r>
            <a:r>
              <a:rPr lang="en-GB" sz="2800" dirty="0" err="1" smtClean="0">
                <a:solidFill>
                  <a:schemeClr val="tx2"/>
                </a:solidFill>
              </a:rPr>
              <a:t>PotAim</a:t>
            </a:r>
            <a:r>
              <a:rPr lang="en-GB" sz="2800" dirty="0" smtClean="0">
                <a:solidFill>
                  <a:schemeClr val="tx2"/>
                </a:solidFill>
              </a:rPr>
              <a:t> and </a:t>
            </a:r>
            <a:r>
              <a:rPr lang="en-GB" sz="2800" dirty="0" err="1" smtClean="0">
                <a:solidFill>
                  <a:schemeClr val="tx2"/>
                </a:solidFill>
              </a:rPr>
              <a:t>PotAim</a:t>
            </a:r>
            <a:r>
              <a:rPr lang="en-GB" sz="2800" dirty="0" smtClean="0">
                <a:solidFill>
                  <a:schemeClr val="tx2"/>
                </a:solidFill>
              </a:rPr>
              <a:t> Variable Threshold</a:t>
            </a:r>
          </a:p>
        </p:txBody>
      </p:sp>
      <p:sp>
        <p:nvSpPr>
          <p:cNvPr id="270" name="TextBox 269"/>
          <p:cNvSpPr txBox="1"/>
          <p:nvPr/>
        </p:nvSpPr>
        <p:spPr>
          <a:xfrm>
            <a:off x="20721294" y="23221018"/>
            <a:ext cx="8442136" cy="954107"/>
          </a:xfrm>
          <a:prstGeom prst="rect">
            <a:avLst/>
          </a:prstGeom>
          <a:noFill/>
        </p:spPr>
        <p:txBody>
          <a:bodyPr wrap="square" rtlCol="0">
            <a:spAutoFit/>
          </a:bodyPr>
          <a:lstStyle/>
          <a:p>
            <a:pPr algn="ctr"/>
            <a:r>
              <a:rPr lang="en-US" sz="2800" dirty="0" smtClean="0">
                <a:solidFill>
                  <a:schemeClr val="tx2"/>
                </a:solidFill>
              </a:rPr>
              <a:t>Part of the development testing for uQDS have being carried out in SM18 test facilities</a:t>
            </a:r>
            <a:endParaRPr lang="en-GB" sz="2800" dirty="0">
              <a:solidFill>
                <a:schemeClr val="tx2"/>
              </a:solidFill>
            </a:endParaRPr>
          </a:p>
        </p:txBody>
      </p:sp>
      <p:pic>
        <p:nvPicPr>
          <p:cNvPr id="271" name="Picture 270"/>
          <p:cNvPicPr>
            <a:picLocks noChangeAspect="1"/>
          </p:cNvPicPr>
          <p:nvPr/>
        </p:nvPicPr>
        <p:blipFill rotWithShape="1">
          <a:blip r:embed="rId36" cstate="print">
            <a:extLst>
              <a:ext uri="{28A0092B-C50C-407E-A947-70E740481C1C}">
                <a14:useLocalDpi xmlns:a14="http://schemas.microsoft.com/office/drawing/2010/main" val="0"/>
              </a:ext>
            </a:extLst>
          </a:blip>
          <a:srcRect l="4762" r="11767"/>
          <a:stretch/>
        </p:blipFill>
        <p:spPr>
          <a:xfrm>
            <a:off x="20962951" y="24342335"/>
            <a:ext cx="1744075" cy="2785897"/>
          </a:xfrm>
          <a:prstGeom prst="rect">
            <a:avLst/>
          </a:prstGeom>
        </p:spPr>
      </p:pic>
      <p:pic>
        <p:nvPicPr>
          <p:cNvPr id="272" name="Picture 271"/>
          <p:cNvPicPr>
            <a:picLocks noChangeAspect="1"/>
          </p:cNvPicPr>
          <p:nvPr/>
        </p:nvPicPr>
        <p:blipFill rotWithShape="1">
          <a:blip r:embed="rId37" cstate="print">
            <a:extLst>
              <a:ext uri="{28A0092B-C50C-407E-A947-70E740481C1C}">
                <a14:useLocalDpi xmlns:a14="http://schemas.microsoft.com/office/drawing/2010/main" val="0"/>
              </a:ext>
            </a:extLst>
          </a:blip>
          <a:srcRect l="7464" r="18554"/>
          <a:stretch/>
        </p:blipFill>
        <p:spPr>
          <a:xfrm>
            <a:off x="22791581" y="24342335"/>
            <a:ext cx="1542874" cy="2780646"/>
          </a:xfrm>
          <a:prstGeom prst="rect">
            <a:avLst/>
          </a:prstGeom>
        </p:spPr>
      </p:pic>
      <p:pic>
        <p:nvPicPr>
          <p:cNvPr id="273" name="Picture 272"/>
          <p:cNvPicPr>
            <a:picLocks noChangeAspect="1"/>
          </p:cNvPicPr>
          <p:nvPr/>
        </p:nvPicPr>
        <p:blipFill rotWithShape="1">
          <a:blip r:embed="rId38" cstate="print">
            <a:extLst>
              <a:ext uri="{28A0092B-C50C-407E-A947-70E740481C1C}">
                <a14:useLocalDpi xmlns:a14="http://schemas.microsoft.com/office/drawing/2010/main" val="0"/>
              </a:ext>
            </a:extLst>
          </a:blip>
          <a:srcRect l="18207" t="3779" r="20092" b="1463"/>
          <a:stretch/>
        </p:blipFill>
        <p:spPr>
          <a:xfrm>
            <a:off x="24596422" y="24324548"/>
            <a:ext cx="2446865" cy="2818356"/>
          </a:xfrm>
          <a:prstGeom prst="rect">
            <a:avLst/>
          </a:prstGeom>
        </p:spPr>
      </p:pic>
      <p:pic>
        <p:nvPicPr>
          <p:cNvPr id="274" name="Picture 273"/>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27153750" y="24324548"/>
            <a:ext cx="2102763" cy="2803684"/>
          </a:xfrm>
          <a:prstGeom prst="rect">
            <a:avLst/>
          </a:prstGeom>
        </p:spPr>
      </p:pic>
      <p:sp>
        <p:nvSpPr>
          <p:cNvPr id="275" name="TextBox 274"/>
          <p:cNvSpPr txBox="1"/>
          <p:nvPr/>
        </p:nvSpPr>
        <p:spPr>
          <a:xfrm>
            <a:off x="20926902" y="27226262"/>
            <a:ext cx="3625557" cy="400110"/>
          </a:xfrm>
          <a:prstGeom prst="rect">
            <a:avLst/>
          </a:prstGeom>
          <a:noFill/>
        </p:spPr>
        <p:txBody>
          <a:bodyPr wrap="square" rtlCol="0">
            <a:spAutoFit/>
          </a:bodyPr>
          <a:lstStyle/>
          <a:p>
            <a:r>
              <a:rPr lang="en-GB" sz="2000" dirty="0" smtClean="0">
                <a:solidFill>
                  <a:schemeClr val="tx2"/>
                </a:solidFill>
              </a:rPr>
              <a:t>uQDS system installed in Cluster D</a:t>
            </a:r>
            <a:endParaRPr lang="en-GB" sz="2000" dirty="0">
              <a:solidFill>
                <a:schemeClr val="tx2"/>
              </a:solidFill>
            </a:endParaRPr>
          </a:p>
        </p:txBody>
      </p:sp>
      <p:sp>
        <p:nvSpPr>
          <p:cNvPr id="276" name="TextBox 275"/>
          <p:cNvSpPr txBox="1"/>
          <p:nvPr/>
        </p:nvSpPr>
        <p:spPr>
          <a:xfrm>
            <a:off x="24599595" y="27164707"/>
            <a:ext cx="5270477" cy="461665"/>
          </a:xfrm>
          <a:prstGeom prst="rect">
            <a:avLst/>
          </a:prstGeom>
          <a:noFill/>
        </p:spPr>
        <p:txBody>
          <a:bodyPr wrap="square" rtlCol="0">
            <a:spAutoFit/>
          </a:bodyPr>
          <a:lstStyle/>
          <a:p>
            <a:r>
              <a:rPr lang="en-GB" dirty="0" smtClean="0">
                <a:solidFill>
                  <a:schemeClr val="tx2"/>
                </a:solidFill>
              </a:rPr>
              <a:t>Cluster D Cryostat and MQXFS5 Magnet</a:t>
            </a:r>
            <a:endParaRPr lang="en-GB" dirty="0">
              <a:solidFill>
                <a:schemeClr val="tx2"/>
              </a:solidFill>
            </a:endParaRPr>
          </a:p>
        </p:txBody>
      </p:sp>
      <p:graphicFrame>
        <p:nvGraphicFramePr>
          <p:cNvPr id="278" name="Chart 277"/>
          <p:cNvGraphicFramePr>
            <a:graphicFrameLocks/>
          </p:cNvGraphicFramePr>
          <p:nvPr>
            <p:extLst>
              <p:ext uri="{D42A27DB-BD31-4B8C-83A1-F6EECF244321}">
                <p14:modId xmlns:p14="http://schemas.microsoft.com/office/powerpoint/2010/main" val="2350953347"/>
              </p:ext>
            </p:extLst>
          </p:nvPr>
        </p:nvGraphicFramePr>
        <p:xfrm>
          <a:off x="15018939" y="23249769"/>
          <a:ext cx="4572000" cy="2743200"/>
        </p:xfrm>
        <a:graphic>
          <a:graphicData uri="http://schemas.openxmlformats.org/drawingml/2006/chart">
            <c:chart xmlns:c="http://schemas.openxmlformats.org/drawingml/2006/chart" xmlns:r="http://schemas.openxmlformats.org/officeDocument/2006/relationships" r:id="rId40"/>
          </a:graphicData>
        </a:graphic>
      </p:graphicFrame>
      <p:pic>
        <p:nvPicPr>
          <p:cNvPr id="2" name="Picture 1"/>
          <p:cNvPicPr>
            <a:picLocks noChangeAspect="1"/>
          </p:cNvPicPr>
          <p:nvPr/>
        </p:nvPicPr>
        <p:blipFill>
          <a:blip r:embed="rId41"/>
          <a:stretch>
            <a:fillRect/>
          </a:stretch>
        </p:blipFill>
        <p:spPr>
          <a:xfrm>
            <a:off x="21005435" y="29570380"/>
            <a:ext cx="8103286" cy="6235732"/>
          </a:xfrm>
          <a:prstGeom prst="rect">
            <a:avLst/>
          </a:prstGeom>
        </p:spPr>
      </p:pic>
      <p:pic>
        <p:nvPicPr>
          <p:cNvPr id="116" name="Picture 6" descr="20171204_165936.jpg"/>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flipV="1">
            <a:off x="25866033" y="20532643"/>
            <a:ext cx="3391473" cy="2543604"/>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109"/>
          <p:cNvPicPr>
            <a:picLocks noChangeAspect="1"/>
          </p:cNvPicPr>
          <p:nvPr/>
        </p:nvPicPr>
        <p:blipFill>
          <a:blip r:embed="rId43"/>
          <a:stretch>
            <a:fillRect/>
          </a:stretch>
        </p:blipFill>
        <p:spPr>
          <a:xfrm>
            <a:off x="18044678" y="5897843"/>
            <a:ext cx="5129640" cy="6301312"/>
          </a:xfrm>
          <a:prstGeom prst="rect">
            <a:avLst/>
          </a:prstGeom>
        </p:spPr>
      </p:pic>
      <p:pic>
        <p:nvPicPr>
          <p:cNvPr id="7" name="6 Imagen"/>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3073400" y="39828231"/>
            <a:ext cx="17103701" cy="2653077"/>
          </a:xfrm>
          <a:prstGeom prst="rect">
            <a:avLst/>
          </a:prstGeom>
        </p:spPr>
      </p:pic>
      <p:pic>
        <p:nvPicPr>
          <p:cNvPr id="109" name="Picture 108"/>
          <p:cNvPicPr>
            <a:picLocks noChangeAspect="1"/>
          </p:cNvPicPr>
          <p:nvPr/>
        </p:nvPicPr>
        <p:blipFill rotWithShape="1">
          <a:blip r:embed="rId45" cstate="print">
            <a:extLst>
              <a:ext uri="{28A0092B-C50C-407E-A947-70E740481C1C}">
                <a14:useLocalDpi xmlns:a14="http://schemas.microsoft.com/office/drawing/2010/main" val="0"/>
              </a:ext>
            </a:extLst>
          </a:blip>
          <a:srcRect l="14000" t="25741" r="3037" b="34444"/>
          <a:stretch/>
        </p:blipFill>
        <p:spPr>
          <a:xfrm>
            <a:off x="11801800" y="27979191"/>
            <a:ext cx="4267200" cy="2730500"/>
          </a:xfrm>
          <a:prstGeom prst="rect">
            <a:avLst/>
          </a:prstGeom>
        </p:spPr>
      </p:pic>
      <p:sp>
        <p:nvSpPr>
          <p:cNvPr id="111" name="TextBox 110"/>
          <p:cNvSpPr txBox="1"/>
          <p:nvPr/>
        </p:nvSpPr>
        <p:spPr>
          <a:xfrm>
            <a:off x="13067987" y="30724613"/>
            <a:ext cx="1629687" cy="461665"/>
          </a:xfrm>
          <a:prstGeom prst="rect">
            <a:avLst/>
          </a:prstGeom>
          <a:noFill/>
        </p:spPr>
        <p:txBody>
          <a:bodyPr wrap="square" rtlCol="0">
            <a:spAutoFit/>
          </a:bodyPr>
          <a:lstStyle/>
          <a:p>
            <a:pPr algn="ctr"/>
            <a:r>
              <a:rPr lang="en-US" dirty="0" smtClean="0">
                <a:cs typeface="Arial" panose="020B0604020202020204" pitchFamily="34" charset="0"/>
              </a:rPr>
              <a:t>MQXFS-3C</a:t>
            </a:r>
            <a:endParaRPr lang="en-GB" dirty="0">
              <a:latin typeface="Times New Roman" panose="02020603050405020304" pitchFamily="18" charset="0"/>
              <a:cs typeface="Times New Roman" panose="02020603050405020304" pitchFamily="18" charset="0"/>
            </a:endParaRPr>
          </a:p>
        </p:txBody>
      </p:sp>
      <p:pic>
        <p:nvPicPr>
          <p:cNvPr id="1026" name="Picture 2" descr="https://cds.cern.ch/record/2273325/files/_MA28111.jpg?subformat=icon-1440"/>
          <p:cNvPicPr>
            <a:picLocks noChangeAspect="1" noChangeArrowheads="1"/>
          </p:cNvPicPr>
          <p:nvPr/>
        </p:nvPicPr>
        <p:blipFill rotWithShape="1">
          <a:blip r:embed="rId46">
            <a:extLst>
              <a:ext uri="{28A0092B-C50C-407E-A947-70E740481C1C}">
                <a14:useLocalDpi xmlns:a14="http://schemas.microsoft.com/office/drawing/2010/main" val="0"/>
              </a:ext>
            </a:extLst>
          </a:blip>
          <a:srcRect r="13131"/>
          <a:stretch/>
        </p:blipFill>
        <p:spPr bwMode="auto">
          <a:xfrm>
            <a:off x="6962973" y="31653703"/>
            <a:ext cx="3756324" cy="2885771"/>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p:cNvSpPr txBox="1"/>
          <p:nvPr/>
        </p:nvSpPr>
        <p:spPr>
          <a:xfrm>
            <a:off x="6962973" y="34809589"/>
            <a:ext cx="3709842" cy="954107"/>
          </a:xfrm>
          <a:prstGeom prst="rect">
            <a:avLst/>
          </a:prstGeom>
          <a:noFill/>
        </p:spPr>
        <p:txBody>
          <a:bodyPr wrap="square" rtlCol="0">
            <a:spAutoFit/>
          </a:bodyPr>
          <a:lstStyle/>
          <a:p>
            <a:r>
              <a:rPr lang="es-ES" sz="2800" dirty="0" smtClean="0">
                <a:solidFill>
                  <a:schemeClr val="tx2"/>
                </a:solidFill>
              </a:rPr>
              <a:t>Vertical </a:t>
            </a:r>
            <a:r>
              <a:rPr lang="es-ES" sz="2800" dirty="0" err="1" smtClean="0">
                <a:solidFill>
                  <a:schemeClr val="tx2"/>
                </a:solidFill>
              </a:rPr>
              <a:t>cryostat</a:t>
            </a:r>
            <a:r>
              <a:rPr lang="es-ES" sz="2800" dirty="0" smtClean="0">
                <a:solidFill>
                  <a:schemeClr val="tx2"/>
                </a:solidFill>
              </a:rPr>
              <a:t> in </a:t>
            </a:r>
            <a:r>
              <a:rPr lang="es-ES" sz="2800" dirty="0" err="1" smtClean="0">
                <a:solidFill>
                  <a:schemeClr val="tx2"/>
                </a:solidFill>
              </a:rPr>
              <a:t>Cluster</a:t>
            </a:r>
            <a:r>
              <a:rPr lang="es-ES" sz="2800" dirty="0" smtClean="0">
                <a:solidFill>
                  <a:schemeClr val="tx2"/>
                </a:solidFill>
              </a:rPr>
              <a:t> D </a:t>
            </a:r>
            <a:r>
              <a:rPr lang="es-ES" sz="2800" dirty="0" err="1" smtClean="0">
                <a:solidFill>
                  <a:schemeClr val="tx2"/>
                </a:solidFill>
              </a:rPr>
              <a:t>during</a:t>
            </a:r>
            <a:r>
              <a:rPr lang="es-ES" sz="2800" dirty="0" smtClean="0">
                <a:solidFill>
                  <a:schemeClr val="tx2"/>
                </a:solidFill>
              </a:rPr>
              <a:t> MQXFS-5 test</a:t>
            </a:r>
            <a:endParaRPr lang="en-GB" sz="2800" dirty="0">
              <a:solidFill>
                <a:schemeClr val="tx2"/>
              </a:solidFill>
            </a:endParaRPr>
          </a:p>
        </p:txBody>
      </p:sp>
      <p:sp>
        <p:nvSpPr>
          <p:cNvPr id="3" name="Rectangle 2"/>
          <p:cNvSpPr/>
          <p:nvPr/>
        </p:nvSpPr>
        <p:spPr>
          <a:xfrm>
            <a:off x="14023879" y="21170256"/>
            <a:ext cx="2225866" cy="461665"/>
          </a:xfrm>
          <a:prstGeom prst="rect">
            <a:avLst/>
          </a:prstGeom>
        </p:spPr>
        <p:txBody>
          <a:bodyPr wrap="none">
            <a:spAutoFit/>
          </a:bodyPr>
          <a:lstStyle/>
          <a:p>
            <a:r>
              <a:rPr lang="en-GB" dirty="0"/>
              <a:t>cerntsnew.cern.ch</a:t>
            </a:r>
          </a:p>
        </p:txBody>
      </p:sp>
      <p:sp>
        <p:nvSpPr>
          <p:cNvPr id="5" name="Rectangle 4"/>
          <p:cNvSpPr/>
          <p:nvPr/>
        </p:nvSpPr>
        <p:spPr>
          <a:xfrm>
            <a:off x="14023879" y="21170256"/>
            <a:ext cx="2225866" cy="461665"/>
          </a:xfrm>
          <a:prstGeom prst="rect">
            <a:avLst/>
          </a:prstGeom>
        </p:spPr>
        <p:txBody>
          <a:bodyPr wrap="none">
            <a:spAutoFit/>
          </a:bodyPr>
          <a:lstStyle/>
          <a:p>
            <a:r>
              <a:rPr lang="en-GB" dirty="0"/>
              <a:t>cerntsnew.cern.ch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16745</TotalTime>
  <Words>657</Words>
  <Application>Microsoft Office PowerPoint</Application>
  <PresentationFormat>Custom</PresentationFormat>
  <Paragraphs>65</Paragraphs>
  <Slides>1</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vt:i4>
      </vt:variant>
    </vt:vector>
  </HeadingPairs>
  <TitlesOfParts>
    <vt:vector size="12" baseType="lpstr">
      <vt:lpstr>MS PGothic</vt:lpstr>
      <vt:lpstr>MS PGothic</vt:lpstr>
      <vt:lpstr>Arial</vt:lpstr>
      <vt:lpstr>Arial Black</vt:lpstr>
      <vt:lpstr>Arial Narrow</vt:lpstr>
      <vt:lpstr>Calibri</vt:lpstr>
      <vt:lpstr>Rockwell</vt:lpstr>
      <vt:lpstr>Times New Roman</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Javier Villena Pulgar</cp:lastModifiedBy>
  <cp:revision>550</cp:revision>
  <cp:lastPrinted>2017-01-20T11:53:05Z</cp:lastPrinted>
  <dcterms:created xsi:type="dcterms:W3CDTF">2009-11-10T07:29:27Z</dcterms:created>
  <dcterms:modified xsi:type="dcterms:W3CDTF">2018-02-13T08:54:33Z</dcterms:modified>
  <cp:category>Powerpoint poster templates</cp:category>
</cp:coreProperties>
</file>