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6" r:id="rId5"/>
    <p:sldId id="262" r:id="rId6"/>
    <p:sldId id="260" r:id="rId7"/>
    <p:sldId id="257" r:id="rId8"/>
    <p:sldId id="264" r:id="rId9"/>
    <p:sldId id="263" r:id="rId10"/>
  </p:sldIdLst>
  <p:sldSz cx="9144000" cy="6858000" type="screen4x3"/>
  <p:notesSz cx="6797675" cy="9926638"/>
  <p:defaultTextStyle>
    <a:defPPr>
      <a:defRPr lang="es-ES"/>
    </a:defPPr>
    <a:lvl1pPr marL="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1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F6EBB"/>
    <a:srgbClr val="2F365B"/>
    <a:srgbClr val="2D6BB5"/>
    <a:srgbClr val="3072C2"/>
    <a:srgbClr val="3A7DCE"/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40" autoAdjust="0"/>
    <p:restoredTop sz="84016" autoAdjust="0"/>
  </p:normalViewPr>
  <p:slideViewPr>
    <p:cSldViewPr>
      <p:cViewPr varScale="1">
        <p:scale>
          <a:sx n="132" d="100"/>
          <a:sy n="132" d="100"/>
        </p:scale>
        <p:origin x="1326" y="132"/>
      </p:cViewPr>
      <p:guideLst>
        <p:guide orient="horz" pos="411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813F9A-1D27-4FA4-A871-A851F904FD2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FFCB6A8-D2C8-4547-A4ED-3D7BA64E8467}">
      <dgm:prSet phldrT="[Text]"/>
      <dgm:spPr/>
      <dgm:t>
        <a:bodyPr/>
        <a:lstStyle/>
        <a:p>
          <a:pPr algn="ctr"/>
          <a:r>
            <a:rPr lang="en-GB" noProof="0" dirty="0" smtClean="0"/>
            <a:t>First</a:t>
          </a:r>
          <a:r>
            <a:rPr lang="en-GB" dirty="0" smtClean="0"/>
            <a:t> contact</a:t>
          </a:r>
          <a:endParaRPr lang="en-GB" dirty="0"/>
        </a:p>
      </dgm:t>
    </dgm:pt>
    <dgm:pt modelId="{70BA9C09-D3A9-4713-BA9C-90887E69D4DF}" type="parTrans" cxnId="{C8F8D3E5-464D-4E19-8661-E174F68BB6FC}">
      <dgm:prSet/>
      <dgm:spPr/>
      <dgm:t>
        <a:bodyPr/>
        <a:lstStyle/>
        <a:p>
          <a:pPr algn="ctr"/>
          <a:endParaRPr lang="en-GB" dirty="0"/>
        </a:p>
      </dgm:t>
    </dgm:pt>
    <dgm:pt modelId="{42236AB4-12E0-4607-95AB-51482F0E4CC2}" type="sibTrans" cxnId="{C8F8D3E5-464D-4E19-8661-E174F68BB6FC}">
      <dgm:prSet/>
      <dgm:spPr/>
      <dgm:t>
        <a:bodyPr/>
        <a:lstStyle/>
        <a:p>
          <a:pPr algn="ctr"/>
          <a:endParaRPr lang="en-GB" dirty="0"/>
        </a:p>
      </dgm:t>
    </dgm:pt>
    <dgm:pt modelId="{384C091B-E51D-4B69-BE44-42AC2C49831C}">
      <dgm:prSet phldrT="[Text]"/>
      <dgm:spPr/>
      <dgm:t>
        <a:bodyPr/>
        <a:lstStyle/>
        <a:p>
          <a:pPr algn="ctr"/>
          <a:r>
            <a:rPr lang="en-GB" dirty="0" smtClean="0"/>
            <a:t> 4Q 2016</a:t>
          </a:r>
          <a:endParaRPr lang="en-GB" dirty="0"/>
        </a:p>
      </dgm:t>
    </dgm:pt>
    <dgm:pt modelId="{45B6D49E-6810-4C5B-A777-817FFB770FBD}" type="parTrans" cxnId="{A02DF3A2-B4CF-45FC-AC86-C64BBE807B20}">
      <dgm:prSet/>
      <dgm:spPr/>
      <dgm:t>
        <a:bodyPr/>
        <a:lstStyle/>
        <a:p>
          <a:pPr algn="ctr"/>
          <a:endParaRPr lang="en-GB" dirty="0"/>
        </a:p>
      </dgm:t>
    </dgm:pt>
    <dgm:pt modelId="{A338B40B-1557-4691-8D2F-CEF8B4D87449}" type="sibTrans" cxnId="{A02DF3A2-B4CF-45FC-AC86-C64BBE807B20}">
      <dgm:prSet/>
      <dgm:spPr/>
      <dgm:t>
        <a:bodyPr/>
        <a:lstStyle/>
        <a:p>
          <a:pPr algn="ctr"/>
          <a:endParaRPr lang="en-GB" dirty="0"/>
        </a:p>
      </dgm:t>
    </dgm:pt>
    <dgm:pt modelId="{49EACC1A-E7D5-4F41-A8F1-2987E20C588C}">
      <dgm:prSet phldrT="[Text]"/>
      <dgm:spPr/>
      <dgm:t>
        <a:bodyPr/>
        <a:lstStyle/>
        <a:p>
          <a:pPr algn="ctr"/>
          <a:r>
            <a:rPr lang="en-GB" dirty="0" smtClean="0"/>
            <a:t>Event in CDTI (Madrid)</a:t>
          </a:r>
          <a:endParaRPr lang="en-GB" dirty="0"/>
        </a:p>
      </dgm:t>
    </dgm:pt>
    <dgm:pt modelId="{69A4657C-63C6-4CF9-A90D-22F37B38F581}" type="parTrans" cxnId="{3E176594-411D-4B2C-AECC-BDB0588DE5EE}">
      <dgm:prSet/>
      <dgm:spPr/>
      <dgm:t>
        <a:bodyPr/>
        <a:lstStyle/>
        <a:p>
          <a:pPr algn="ctr"/>
          <a:endParaRPr lang="en-GB" dirty="0"/>
        </a:p>
      </dgm:t>
    </dgm:pt>
    <dgm:pt modelId="{5C22DEAF-2657-4EFF-99C2-9ACF64E9A05F}" type="sibTrans" cxnId="{3E176594-411D-4B2C-AECC-BDB0588DE5EE}">
      <dgm:prSet/>
      <dgm:spPr/>
      <dgm:t>
        <a:bodyPr/>
        <a:lstStyle/>
        <a:p>
          <a:pPr algn="ctr"/>
          <a:endParaRPr lang="en-GB" dirty="0"/>
        </a:p>
      </dgm:t>
    </dgm:pt>
    <dgm:pt modelId="{9D3D3DC7-E54B-4FC9-860D-68577ADBD802}">
      <dgm:prSet phldrT="[Text]"/>
      <dgm:spPr/>
      <dgm:t>
        <a:bodyPr/>
        <a:lstStyle/>
        <a:p>
          <a:pPr algn="ctr"/>
          <a:r>
            <a:rPr lang="en-GB" dirty="0" smtClean="0"/>
            <a:t> 4Q </a:t>
          </a:r>
          <a:r>
            <a:rPr lang="en-GB" dirty="0" smtClean="0"/>
            <a:t>2016</a:t>
          </a:r>
          <a:endParaRPr lang="en-GB" dirty="0"/>
        </a:p>
      </dgm:t>
    </dgm:pt>
    <dgm:pt modelId="{E75C6B76-0F88-428F-8542-0E2787B92132}" type="parTrans" cxnId="{5EABAE8D-0796-44D6-821C-559370FF5B71}">
      <dgm:prSet/>
      <dgm:spPr/>
      <dgm:t>
        <a:bodyPr/>
        <a:lstStyle/>
        <a:p>
          <a:pPr algn="ctr"/>
          <a:endParaRPr lang="en-GB" dirty="0"/>
        </a:p>
      </dgm:t>
    </dgm:pt>
    <dgm:pt modelId="{504A1B07-0FFA-4FC3-BE12-CD7B24F448BF}" type="sibTrans" cxnId="{5EABAE8D-0796-44D6-821C-559370FF5B71}">
      <dgm:prSet/>
      <dgm:spPr/>
      <dgm:t>
        <a:bodyPr/>
        <a:lstStyle/>
        <a:p>
          <a:pPr algn="ctr"/>
          <a:endParaRPr lang="en-GB" dirty="0"/>
        </a:p>
      </dgm:t>
    </dgm:pt>
    <dgm:pt modelId="{B2E079E6-BFFE-46D0-A78C-10C6E5271AB2}">
      <dgm:prSet phldrT="[Text]"/>
      <dgm:spPr/>
      <dgm:t>
        <a:bodyPr/>
        <a:lstStyle/>
        <a:p>
          <a:pPr algn="ctr"/>
          <a:r>
            <a:rPr lang="en-GB" dirty="0" smtClean="0"/>
            <a:t>Employment network</a:t>
          </a:r>
          <a:endParaRPr lang="en-GB" dirty="0"/>
        </a:p>
      </dgm:t>
    </dgm:pt>
    <dgm:pt modelId="{420AFDE0-7F70-4942-8534-B74CCF035114}" type="parTrans" cxnId="{61C0239D-13F9-42DC-9C5C-44C3AA0F5873}">
      <dgm:prSet/>
      <dgm:spPr/>
      <dgm:t>
        <a:bodyPr/>
        <a:lstStyle/>
        <a:p>
          <a:pPr algn="ctr"/>
          <a:endParaRPr lang="en-GB" dirty="0"/>
        </a:p>
      </dgm:t>
    </dgm:pt>
    <dgm:pt modelId="{FBF2B94A-AF94-4B75-82AA-1FC753569827}" type="sibTrans" cxnId="{61C0239D-13F9-42DC-9C5C-44C3AA0F5873}">
      <dgm:prSet/>
      <dgm:spPr/>
      <dgm:t>
        <a:bodyPr/>
        <a:lstStyle/>
        <a:p>
          <a:pPr algn="ctr"/>
          <a:endParaRPr lang="en-GB" dirty="0"/>
        </a:p>
      </dgm:t>
    </dgm:pt>
    <dgm:pt modelId="{74C4BB9E-8617-4695-A276-FF2BB04814A0}">
      <dgm:prSet phldrT="[Text]"/>
      <dgm:spPr/>
      <dgm:t>
        <a:bodyPr/>
        <a:lstStyle/>
        <a:p>
          <a:pPr algn="ctr"/>
          <a:r>
            <a:rPr lang="en-GB" dirty="0" smtClean="0"/>
            <a:t> 1Q 2017</a:t>
          </a:r>
          <a:endParaRPr lang="en-GB" dirty="0"/>
        </a:p>
      </dgm:t>
    </dgm:pt>
    <dgm:pt modelId="{AC9023F1-AC28-45AD-91BE-52A77D75C635}" type="parTrans" cxnId="{DC097CD6-043B-4B60-B650-526D69B6EAC7}">
      <dgm:prSet/>
      <dgm:spPr/>
      <dgm:t>
        <a:bodyPr/>
        <a:lstStyle/>
        <a:p>
          <a:pPr algn="ctr"/>
          <a:endParaRPr lang="en-GB" dirty="0"/>
        </a:p>
      </dgm:t>
    </dgm:pt>
    <dgm:pt modelId="{DB3867AA-89EC-47C6-8FD8-82DE3A4EE668}" type="sibTrans" cxnId="{DC097CD6-043B-4B60-B650-526D69B6EAC7}">
      <dgm:prSet/>
      <dgm:spPr/>
      <dgm:t>
        <a:bodyPr/>
        <a:lstStyle/>
        <a:p>
          <a:pPr algn="ctr"/>
          <a:endParaRPr lang="en-GB" dirty="0"/>
        </a:p>
      </dgm:t>
    </dgm:pt>
    <dgm:pt modelId="{CF3BCD92-DF2D-4B78-B985-AC915E0AD5A9}" type="pres">
      <dgm:prSet presAssocID="{F6813F9A-1D27-4FA4-A871-A851F904FD2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B11F1AB-D047-4601-8467-45476DAB2161}" type="pres">
      <dgm:prSet presAssocID="{2FFCB6A8-D2C8-4547-A4ED-3D7BA64E846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75B8298-CCBC-4995-915A-C59036C1CE76}" type="pres">
      <dgm:prSet presAssocID="{42236AB4-12E0-4607-95AB-51482F0E4CC2}" presName="sibTrans" presStyleLbl="sibTrans2D1" presStyleIdx="0" presStyleCnt="2"/>
      <dgm:spPr/>
      <dgm:t>
        <a:bodyPr/>
        <a:lstStyle/>
        <a:p>
          <a:endParaRPr lang="en-GB"/>
        </a:p>
      </dgm:t>
    </dgm:pt>
    <dgm:pt modelId="{52E513DF-8FF3-4D6F-8865-32D3B8E1C7E7}" type="pres">
      <dgm:prSet presAssocID="{42236AB4-12E0-4607-95AB-51482F0E4CC2}" presName="connectorText" presStyleLbl="sibTrans2D1" presStyleIdx="0" presStyleCnt="2"/>
      <dgm:spPr/>
      <dgm:t>
        <a:bodyPr/>
        <a:lstStyle/>
        <a:p>
          <a:endParaRPr lang="en-GB"/>
        </a:p>
      </dgm:t>
    </dgm:pt>
    <dgm:pt modelId="{2CFD8B2B-9176-449E-9065-8DBF4CD6312C}" type="pres">
      <dgm:prSet presAssocID="{49EACC1A-E7D5-4F41-A8F1-2987E20C588C}" presName="node" presStyleLbl="node1" presStyleIdx="1" presStyleCnt="3" custScaleX="10245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6018C88-B500-443F-881A-C596A7B9D4F9}" type="pres">
      <dgm:prSet presAssocID="{5C22DEAF-2657-4EFF-99C2-9ACF64E9A05F}" presName="sibTrans" presStyleLbl="sibTrans2D1" presStyleIdx="1" presStyleCnt="2"/>
      <dgm:spPr/>
      <dgm:t>
        <a:bodyPr/>
        <a:lstStyle/>
        <a:p>
          <a:endParaRPr lang="en-GB"/>
        </a:p>
      </dgm:t>
    </dgm:pt>
    <dgm:pt modelId="{BEEAB821-6AF1-4B20-BA5B-CC49CA2CA33E}" type="pres">
      <dgm:prSet presAssocID="{5C22DEAF-2657-4EFF-99C2-9ACF64E9A05F}" presName="connectorText" presStyleLbl="sibTrans2D1" presStyleIdx="1" presStyleCnt="2"/>
      <dgm:spPr/>
      <dgm:t>
        <a:bodyPr/>
        <a:lstStyle/>
        <a:p>
          <a:endParaRPr lang="en-GB"/>
        </a:p>
      </dgm:t>
    </dgm:pt>
    <dgm:pt modelId="{FCDD72CA-808A-4819-8C8C-5FE9E6BAD039}" type="pres">
      <dgm:prSet presAssocID="{B2E079E6-BFFE-46D0-A78C-10C6E5271AB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5B12073-9FDD-42B9-99FF-2BBDB9064816}" type="presOf" srcId="{5C22DEAF-2657-4EFF-99C2-9ACF64E9A05F}" destId="{BEEAB821-6AF1-4B20-BA5B-CC49CA2CA33E}" srcOrd="1" destOrd="0" presId="urn:microsoft.com/office/officeart/2005/8/layout/process1"/>
    <dgm:cxn modelId="{DC097CD6-043B-4B60-B650-526D69B6EAC7}" srcId="{B2E079E6-BFFE-46D0-A78C-10C6E5271AB2}" destId="{74C4BB9E-8617-4695-A276-FF2BB04814A0}" srcOrd="0" destOrd="0" parTransId="{AC9023F1-AC28-45AD-91BE-52A77D75C635}" sibTransId="{DB3867AA-89EC-47C6-8FD8-82DE3A4EE668}"/>
    <dgm:cxn modelId="{238B9674-8699-4BD8-B9DD-BEF43C97B3F4}" type="presOf" srcId="{5C22DEAF-2657-4EFF-99C2-9ACF64E9A05F}" destId="{C6018C88-B500-443F-881A-C596A7B9D4F9}" srcOrd="0" destOrd="0" presId="urn:microsoft.com/office/officeart/2005/8/layout/process1"/>
    <dgm:cxn modelId="{CF21276C-CC44-4963-8D8A-3DA668F6DE22}" type="presOf" srcId="{42236AB4-12E0-4607-95AB-51482F0E4CC2}" destId="{975B8298-CCBC-4995-915A-C59036C1CE76}" srcOrd="0" destOrd="0" presId="urn:microsoft.com/office/officeart/2005/8/layout/process1"/>
    <dgm:cxn modelId="{F7080CAF-0A34-487B-8E60-A5813D3F6C92}" type="presOf" srcId="{B2E079E6-BFFE-46D0-A78C-10C6E5271AB2}" destId="{FCDD72CA-808A-4819-8C8C-5FE9E6BAD039}" srcOrd="0" destOrd="0" presId="urn:microsoft.com/office/officeart/2005/8/layout/process1"/>
    <dgm:cxn modelId="{3E176594-411D-4B2C-AECC-BDB0588DE5EE}" srcId="{F6813F9A-1D27-4FA4-A871-A851F904FD2A}" destId="{49EACC1A-E7D5-4F41-A8F1-2987E20C588C}" srcOrd="1" destOrd="0" parTransId="{69A4657C-63C6-4CF9-A90D-22F37B38F581}" sibTransId="{5C22DEAF-2657-4EFF-99C2-9ACF64E9A05F}"/>
    <dgm:cxn modelId="{C8F8D3E5-464D-4E19-8661-E174F68BB6FC}" srcId="{F6813F9A-1D27-4FA4-A871-A851F904FD2A}" destId="{2FFCB6A8-D2C8-4547-A4ED-3D7BA64E8467}" srcOrd="0" destOrd="0" parTransId="{70BA9C09-D3A9-4713-BA9C-90887E69D4DF}" sibTransId="{42236AB4-12E0-4607-95AB-51482F0E4CC2}"/>
    <dgm:cxn modelId="{CFD8909A-6FDF-45C0-B84E-7AD623803AFE}" type="presOf" srcId="{74C4BB9E-8617-4695-A276-FF2BB04814A0}" destId="{FCDD72CA-808A-4819-8C8C-5FE9E6BAD039}" srcOrd="0" destOrd="1" presId="urn:microsoft.com/office/officeart/2005/8/layout/process1"/>
    <dgm:cxn modelId="{72F7D115-8BA2-4D70-A234-6C13ACF8A6BB}" type="presOf" srcId="{F6813F9A-1D27-4FA4-A871-A851F904FD2A}" destId="{CF3BCD92-DF2D-4B78-B985-AC915E0AD5A9}" srcOrd="0" destOrd="0" presId="urn:microsoft.com/office/officeart/2005/8/layout/process1"/>
    <dgm:cxn modelId="{A2524AEC-220C-4645-8771-D94C376F3534}" type="presOf" srcId="{2FFCB6A8-D2C8-4547-A4ED-3D7BA64E8467}" destId="{7B11F1AB-D047-4601-8467-45476DAB2161}" srcOrd="0" destOrd="0" presId="urn:microsoft.com/office/officeart/2005/8/layout/process1"/>
    <dgm:cxn modelId="{5EABAE8D-0796-44D6-821C-559370FF5B71}" srcId="{49EACC1A-E7D5-4F41-A8F1-2987E20C588C}" destId="{9D3D3DC7-E54B-4FC9-860D-68577ADBD802}" srcOrd="0" destOrd="0" parTransId="{E75C6B76-0F88-428F-8542-0E2787B92132}" sibTransId="{504A1B07-0FFA-4FC3-BE12-CD7B24F448BF}"/>
    <dgm:cxn modelId="{987936DF-8D94-4368-AF37-74FA606B7269}" type="presOf" srcId="{49EACC1A-E7D5-4F41-A8F1-2987E20C588C}" destId="{2CFD8B2B-9176-449E-9065-8DBF4CD6312C}" srcOrd="0" destOrd="0" presId="urn:microsoft.com/office/officeart/2005/8/layout/process1"/>
    <dgm:cxn modelId="{2A2FAFB6-F184-48D8-94E1-B0891FBA1A7F}" type="presOf" srcId="{9D3D3DC7-E54B-4FC9-860D-68577ADBD802}" destId="{2CFD8B2B-9176-449E-9065-8DBF4CD6312C}" srcOrd="0" destOrd="1" presId="urn:microsoft.com/office/officeart/2005/8/layout/process1"/>
    <dgm:cxn modelId="{4257C935-8676-4352-8ED6-216A93A77D9B}" type="presOf" srcId="{42236AB4-12E0-4607-95AB-51482F0E4CC2}" destId="{52E513DF-8FF3-4D6F-8865-32D3B8E1C7E7}" srcOrd="1" destOrd="0" presId="urn:microsoft.com/office/officeart/2005/8/layout/process1"/>
    <dgm:cxn modelId="{B483812E-7347-441F-AB94-B5C9077BEEA5}" type="presOf" srcId="{384C091B-E51D-4B69-BE44-42AC2C49831C}" destId="{7B11F1AB-D047-4601-8467-45476DAB2161}" srcOrd="0" destOrd="1" presId="urn:microsoft.com/office/officeart/2005/8/layout/process1"/>
    <dgm:cxn modelId="{61C0239D-13F9-42DC-9C5C-44C3AA0F5873}" srcId="{F6813F9A-1D27-4FA4-A871-A851F904FD2A}" destId="{B2E079E6-BFFE-46D0-A78C-10C6E5271AB2}" srcOrd="2" destOrd="0" parTransId="{420AFDE0-7F70-4942-8534-B74CCF035114}" sibTransId="{FBF2B94A-AF94-4B75-82AA-1FC753569827}"/>
    <dgm:cxn modelId="{A02DF3A2-B4CF-45FC-AC86-C64BBE807B20}" srcId="{2FFCB6A8-D2C8-4547-A4ED-3D7BA64E8467}" destId="{384C091B-E51D-4B69-BE44-42AC2C49831C}" srcOrd="0" destOrd="0" parTransId="{45B6D49E-6810-4C5B-A777-817FFB770FBD}" sibTransId="{A338B40B-1557-4691-8D2F-CEF8B4D87449}"/>
    <dgm:cxn modelId="{D8CC904C-0DEC-4D95-8485-FA7C66574AD2}" type="presParOf" srcId="{CF3BCD92-DF2D-4B78-B985-AC915E0AD5A9}" destId="{7B11F1AB-D047-4601-8467-45476DAB2161}" srcOrd="0" destOrd="0" presId="urn:microsoft.com/office/officeart/2005/8/layout/process1"/>
    <dgm:cxn modelId="{3EAE9B3A-DAD7-46CA-8B9F-187DC5DC33F2}" type="presParOf" srcId="{CF3BCD92-DF2D-4B78-B985-AC915E0AD5A9}" destId="{975B8298-CCBC-4995-915A-C59036C1CE76}" srcOrd="1" destOrd="0" presId="urn:microsoft.com/office/officeart/2005/8/layout/process1"/>
    <dgm:cxn modelId="{EF99D017-7C20-4157-975C-80756D747B93}" type="presParOf" srcId="{975B8298-CCBC-4995-915A-C59036C1CE76}" destId="{52E513DF-8FF3-4D6F-8865-32D3B8E1C7E7}" srcOrd="0" destOrd="0" presId="urn:microsoft.com/office/officeart/2005/8/layout/process1"/>
    <dgm:cxn modelId="{116B95EB-338F-417E-8DCE-0400F888AD51}" type="presParOf" srcId="{CF3BCD92-DF2D-4B78-B985-AC915E0AD5A9}" destId="{2CFD8B2B-9176-449E-9065-8DBF4CD6312C}" srcOrd="2" destOrd="0" presId="urn:microsoft.com/office/officeart/2005/8/layout/process1"/>
    <dgm:cxn modelId="{14244C71-BB91-43FB-B339-813BC7E61FD3}" type="presParOf" srcId="{CF3BCD92-DF2D-4B78-B985-AC915E0AD5A9}" destId="{C6018C88-B500-443F-881A-C596A7B9D4F9}" srcOrd="3" destOrd="0" presId="urn:microsoft.com/office/officeart/2005/8/layout/process1"/>
    <dgm:cxn modelId="{91B4A3AF-D911-4AF3-9780-F298E03EB9E6}" type="presParOf" srcId="{C6018C88-B500-443F-881A-C596A7B9D4F9}" destId="{BEEAB821-6AF1-4B20-BA5B-CC49CA2CA33E}" srcOrd="0" destOrd="0" presId="urn:microsoft.com/office/officeart/2005/8/layout/process1"/>
    <dgm:cxn modelId="{FFE94635-8053-4311-8EBE-C7D4B1125D6F}" type="presParOf" srcId="{CF3BCD92-DF2D-4B78-B985-AC915E0AD5A9}" destId="{FCDD72CA-808A-4819-8C8C-5FE9E6BAD039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11F1AB-D047-4601-8467-45476DAB2161}">
      <dsp:nvSpPr>
        <dsp:cNvPr id="0" name=""/>
        <dsp:cNvSpPr/>
      </dsp:nvSpPr>
      <dsp:spPr>
        <a:xfrm>
          <a:off x="2800" y="1019923"/>
          <a:ext cx="1592460" cy="10002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noProof="0" dirty="0" smtClean="0"/>
            <a:t>First</a:t>
          </a:r>
          <a:r>
            <a:rPr lang="en-GB" sz="1800" kern="1200" dirty="0" smtClean="0"/>
            <a:t> contact</a:t>
          </a:r>
          <a:endParaRPr lang="en-GB" sz="1800" kern="1200" dirty="0"/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 4Q 2016</a:t>
          </a:r>
          <a:endParaRPr lang="en-GB" sz="1400" kern="1200" dirty="0"/>
        </a:p>
      </dsp:txBody>
      <dsp:txXfrm>
        <a:off x="32097" y="1049220"/>
        <a:ext cx="1533866" cy="941670"/>
      </dsp:txXfrm>
    </dsp:sp>
    <dsp:sp modelId="{975B8298-CCBC-4995-915A-C59036C1CE76}">
      <dsp:nvSpPr>
        <dsp:cNvPr id="0" name=""/>
        <dsp:cNvSpPr/>
      </dsp:nvSpPr>
      <dsp:spPr>
        <a:xfrm>
          <a:off x="1754507" y="1322590"/>
          <a:ext cx="337601" cy="394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 dirty="0"/>
        </a:p>
      </dsp:txBody>
      <dsp:txXfrm>
        <a:off x="1754507" y="1401576"/>
        <a:ext cx="236321" cy="236958"/>
      </dsp:txXfrm>
    </dsp:sp>
    <dsp:sp modelId="{2CFD8B2B-9176-449E-9065-8DBF4CD6312C}">
      <dsp:nvSpPr>
        <dsp:cNvPr id="0" name=""/>
        <dsp:cNvSpPr/>
      </dsp:nvSpPr>
      <dsp:spPr>
        <a:xfrm>
          <a:off x="2232245" y="1019923"/>
          <a:ext cx="1631508" cy="10002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Event in CDTI (Madrid)</a:t>
          </a:r>
          <a:endParaRPr lang="en-GB" sz="1800" kern="1200" dirty="0"/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 4Q </a:t>
          </a:r>
          <a:r>
            <a:rPr lang="en-GB" sz="1400" kern="1200" dirty="0" smtClean="0"/>
            <a:t>2016</a:t>
          </a:r>
          <a:endParaRPr lang="en-GB" sz="1400" kern="1200" dirty="0"/>
        </a:p>
      </dsp:txBody>
      <dsp:txXfrm>
        <a:off x="2261542" y="1049220"/>
        <a:ext cx="1572914" cy="941670"/>
      </dsp:txXfrm>
    </dsp:sp>
    <dsp:sp modelId="{C6018C88-B500-443F-881A-C596A7B9D4F9}">
      <dsp:nvSpPr>
        <dsp:cNvPr id="0" name=""/>
        <dsp:cNvSpPr/>
      </dsp:nvSpPr>
      <dsp:spPr>
        <a:xfrm>
          <a:off x="4023000" y="1322590"/>
          <a:ext cx="337601" cy="394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 dirty="0"/>
        </a:p>
      </dsp:txBody>
      <dsp:txXfrm>
        <a:off x="4023000" y="1401576"/>
        <a:ext cx="236321" cy="236958"/>
      </dsp:txXfrm>
    </dsp:sp>
    <dsp:sp modelId="{FCDD72CA-808A-4819-8C8C-5FE9E6BAD039}">
      <dsp:nvSpPr>
        <dsp:cNvPr id="0" name=""/>
        <dsp:cNvSpPr/>
      </dsp:nvSpPr>
      <dsp:spPr>
        <a:xfrm>
          <a:off x="4500738" y="1019923"/>
          <a:ext cx="1592460" cy="10002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Employment network</a:t>
          </a:r>
          <a:endParaRPr lang="en-GB" sz="1800" kern="1200" dirty="0"/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 1Q 2017</a:t>
          </a:r>
          <a:endParaRPr lang="en-GB" sz="1400" kern="1200" dirty="0"/>
        </a:p>
      </dsp:txBody>
      <dsp:txXfrm>
        <a:off x="4530035" y="1049220"/>
        <a:ext cx="1533866" cy="9416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D83FDC75-7F73-4A4A-A77C-09AADF00E0EA}" type="datetimeFigureOut">
              <a:rPr lang="es-ES" smtClean="0"/>
              <a:pPr/>
              <a:t>27/04/2016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459226BF-1F13-42D3-80DC-373E7ADD1EBC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14241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48AEF76B-3757-4A0B-AF93-28494465C1DD}" type="datetimeFigureOut">
              <a:pPr/>
              <a:t>4/27/2016</a:t>
            </a:fld>
            <a:endParaRPr lang="es-E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75693FD4-8F83-4EF7-AC3F-0DC0388986B0}" type="slidenum"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23110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s-ES" smtClean="0"/>
              <a:pPr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56510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s-ES" smtClean="0"/>
              <a:pPr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2482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s-ES" smtClean="0"/>
              <a:pPr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871263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s-ES" smtClean="0"/>
              <a:pPr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73739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s-ES" smtClean="0"/>
              <a:pPr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026128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s-ES" smtClean="0"/>
              <a:pPr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50815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Documents and Settings\rar\Escritorio\Logo-CDTI-MINECO-nuev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808" y="275604"/>
            <a:ext cx="2307600" cy="381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>
            <a:noAutofit/>
          </a:bodyPr>
          <a:lstStyle>
            <a:lvl1pPr algn="r" eaLnBrk="1" latinLnBrk="0" hangingPunct="1">
              <a:defRPr kumimoji="0" lang="es-ES" sz="4400" b="1" cap="small" baseline="0">
                <a:solidFill>
                  <a:srgbClr val="003300"/>
                </a:solidFill>
              </a:defRPr>
            </a:lvl1pPr>
          </a:lstStyle>
          <a:p>
            <a:r>
              <a:rPr kumimoji="0" lang="es-ES" dirty="0"/>
              <a:t>Haga clic para modificar el estilo de título del patrón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 eaLnBrk="1" latinLnBrk="0" hangingPunct="1">
              <a:buNone/>
              <a:defRPr kumimoji="0" lang="es-ES" sz="2000" b="0">
                <a:solidFill>
                  <a:schemeClr val="tx1"/>
                </a:solidFill>
                <a:latin typeface="+mn-lt"/>
              </a:defRPr>
            </a:lvl1pPr>
            <a:lvl2pPr marL="457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latinLnBrk="0" hangingPunct="1"/>
            <a:r>
              <a:rPr lang="en-US" smtClean="0"/>
              <a:t>Click to edit Master subtitle style</a:t>
            </a:r>
            <a:endParaRPr dirty="0"/>
          </a:p>
        </p:txBody>
      </p:sp>
      <p:grpSp>
        <p:nvGrpSpPr>
          <p:cNvPr id="9" name="13 Grupo"/>
          <p:cNvGrpSpPr>
            <a:grpSpLocks/>
          </p:cNvGrpSpPr>
          <p:nvPr userDrawn="1"/>
        </p:nvGrpSpPr>
        <p:grpSpPr bwMode="auto">
          <a:xfrm>
            <a:off x="827584" y="130331"/>
            <a:ext cx="1884362" cy="585787"/>
            <a:chOff x="738461" y="5619181"/>
            <a:chExt cx="1884022" cy="584775"/>
          </a:xfrm>
        </p:grpSpPr>
        <p:pic>
          <p:nvPicPr>
            <p:cNvPr id="11" name="10 Imagen" descr="FEDER-español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219"/>
            <a:stretch>
              <a:fillRect/>
            </a:stretch>
          </p:blipFill>
          <p:spPr bwMode="auto">
            <a:xfrm>
              <a:off x="738461" y="5729952"/>
              <a:ext cx="598434" cy="39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11 CuadroTexto"/>
            <p:cNvSpPr txBox="1"/>
            <p:nvPr/>
          </p:nvSpPr>
          <p:spPr>
            <a:xfrm>
              <a:off x="1286049" y="5619181"/>
              <a:ext cx="1336434" cy="5847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lnSpc>
                  <a:spcPct val="200000"/>
                </a:lnSpc>
                <a:defRPr/>
              </a:pPr>
              <a:r>
                <a:rPr lang="es-ES_tradnl" sz="600" b="1" dirty="0">
                  <a:latin typeface="+mn-lt"/>
                </a:rPr>
                <a:t>UNIÓN EUROPEA</a:t>
              </a:r>
            </a:p>
            <a:p>
              <a:pPr eaLnBrk="0" hangingPunct="0">
                <a:defRPr/>
              </a:pPr>
              <a:r>
                <a:rPr lang="es-ES_tradnl" sz="500" b="1" dirty="0">
                  <a:latin typeface="+mn-lt"/>
                </a:rPr>
                <a:t>Fondo Europeo de</a:t>
              </a:r>
            </a:p>
            <a:p>
              <a:pPr eaLnBrk="0" hangingPunct="0">
                <a:defRPr/>
              </a:pPr>
              <a:r>
                <a:rPr lang="es-ES_tradnl" sz="500" b="1" dirty="0">
                  <a:latin typeface="+mn-lt"/>
                </a:rPr>
                <a:t>Desarrollo Regional (FEDER)</a:t>
              </a:r>
            </a:p>
            <a:p>
              <a:pPr eaLnBrk="0" hangingPunct="0">
                <a:lnSpc>
                  <a:spcPct val="200000"/>
                </a:lnSpc>
                <a:defRPr/>
              </a:pPr>
              <a:r>
                <a:rPr lang="es-ES_tradnl" sz="500" b="1" i="1" dirty="0">
                  <a:latin typeface="+mn-lt"/>
                </a:rPr>
                <a:t>Una manera de hacer Europa</a:t>
              </a:r>
              <a:endParaRPr lang="es-ES" sz="500" b="1" i="1" dirty="0">
                <a:latin typeface="+mn-lt"/>
              </a:endParaRPr>
            </a:p>
          </p:txBody>
        </p:sp>
      </p:grpSp>
      <p:pic>
        <p:nvPicPr>
          <p:cNvPr id="14" name="13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258299" y="1979014"/>
            <a:ext cx="627406" cy="9144001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92" y="3444"/>
            <a:ext cx="628415" cy="68545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>
            <a:noAutofit/>
          </a:bodyPr>
          <a:lstStyle>
            <a:lvl1pPr algn="l" eaLnBrk="1" latinLnBrk="0" hangingPunct="1">
              <a:defRPr kumimoji="0" lang="es-ES" sz="3400" b="1">
                <a:solidFill>
                  <a:srgbClr val="2F6EBB"/>
                </a:solidFill>
              </a:defRPr>
            </a:lvl1pPr>
          </a:lstStyle>
          <a:p>
            <a:r>
              <a:rPr kumimoji="0" lang="es-ES" dirty="0" smtClean="0"/>
              <a:t>Haga clic para modificar el estilo de título del patrón</a:t>
            </a:r>
            <a:endParaRPr kumimoji="0"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 eaLnBrk="1" latinLnBrk="0" hangingPunct="1">
              <a:defRPr kumimoji="0" lang="es-ES" sz="2800">
                <a:latin typeface="+mn-lt"/>
              </a:defRPr>
            </a:lvl1pPr>
            <a:lvl2pPr eaLnBrk="1" latinLnBrk="0" hangingPunct="1">
              <a:defRPr kumimoji="0" lang="es-ES" sz="2400">
                <a:latin typeface="+mn-lt"/>
              </a:defRPr>
            </a:lvl2pPr>
            <a:lvl3pPr eaLnBrk="1" latinLnBrk="0" hangingPunct="1">
              <a:defRPr kumimoji="0" lang="es-ES" sz="2000">
                <a:latin typeface="+mn-lt"/>
              </a:defRPr>
            </a:lvl3pPr>
            <a:lvl4pPr eaLnBrk="1" latinLnBrk="0" hangingPunct="1">
              <a:defRPr kumimoji="0" lang="es-ES" sz="2000">
                <a:latin typeface="+mn-lt"/>
              </a:defRPr>
            </a:lvl4pPr>
            <a:lvl5pPr eaLnBrk="1" latinLnBrk="0" hangingPunct="1">
              <a:defRPr kumimoji="0" lang="es-ES" sz="2000">
                <a:latin typeface="+mn-lt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dirty="0"/>
          </a:p>
        </p:txBody>
      </p:sp>
      <p:grpSp>
        <p:nvGrpSpPr>
          <p:cNvPr id="5" name="13 Grupo"/>
          <p:cNvGrpSpPr>
            <a:grpSpLocks/>
          </p:cNvGrpSpPr>
          <p:nvPr userDrawn="1"/>
        </p:nvGrpSpPr>
        <p:grpSpPr bwMode="auto">
          <a:xfrm>
            <a:off x="827584" y="6227589"/>
            <a:ext cx="1884362" cy="585787"/>
            <a:chOff x="738461" y="5619181"/>
            <a:chExt cx="1884022" cy="584775"/>
          </a:xfrm>
        </p:grpSpPr>
        <p:pic>
          <p:nvPicPr>
            <p:cNvPr id="6" name="5 Imagen" descr="FEDER-español.gif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219"/>
            <a:stretch>
              <a:fillRect/>
            </a:stretch>
          </p:blipFill>
          <p:spPr bwMode="auto">
            <a:xfrm>
              <a:off x="738461" y="5729952"/>
              <a:ext cx="598434" cy="39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6 CuadroTexto"/>
            <p:cNvSpPr txBox="1"/>
            <p:nvPr/>
          </p:nvSpPr>
          <p:spPr>
            <a:xfrm>
              <a:off x="1286049" y="5619181"/>
              <a:ext cx="1336434" cy="5847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lnSpc>
                  <a:spcPct val="200000"/>
                </a:lnSpc>
                <a:defRPr/>
              </a:pPr>
              <a:r>
                <a:rPr lang="es-ES_tradnl" sz="600" b="1" dirty="0">
                  <a:latin typeface="+mn-lt"/>
                </a:rPr>
                <a:t>UNIÓN EUROPEA</a:t>
              </a:r>
            </a:p>
            <a:p>
              <a:pPr eaLnBrk="0" hangingPunct="0">
                <a:defRPr/>
              </a:pPr>
              <a:r>
                <a:rPr lang="es-ES_tradnl" sz="500" b="1" dirty="0">
                  <a:latin typeface="+mn-lt"/>
                </a:rPr>
                <a:t>Fondo Europeo de</a:t>
              </a:r>
            </a:p>
            <a:p>
              <a:pPr eaLnBrk="0" hangingPunct="0">
                <a:defRPr/>
              </a:pPr>
              <a:r>
                <a:rPr lang="es-ES_tradnl" sz="500" b="1" dirty="0">
                  <a:latin typeface="+mn-lt"/>
                </a:rPr>
                <a:t>Desarrollo Regional (FEDER)</a:t>
              </a:r>
            </a:p>
            <a:p>
              <a:pPr eaLnBrk="0" hangingPunct="0">
                <a:lnSpc>
                  <a:spcPct val="200000"/>
                </a:lnSpc>
                <a:defRPr/>
              </a:pPr>
              <a:r>
                <a:rPr lang="es-ES_tradnl" sz="500" b="1" i="1" dirty="0">
                  <a:latin typeface="+mn-lt"/>
                </a:rPr>
                <a:t>Una manera de hacer Europa</a:t>
              </a:r>
              <a:endParaRPr lang="es-ES" sz="500" b="1" i="1" dirty="0">
                <a:latin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Índ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Documents and Settings\rar\Escritorio\Logo-CDTI-MINECO-nuev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808" y="270166"/>
            <a:ext cx="2307600" cy="381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13 Grupo"/>
          <p:cNvGrpSpPr>
            <a:grpSpLocks/>
          </p:cNvGrpSpPr>
          <p:nvPr userDrawn="1"/>
        </p:nvGrpSpPr>
        <p:grpSpPr bwMode="auto">
          <a:xfrm>
            <a:off x="827584" y="130331"/>
            <a:ext cx="1884362" cy="585787"/>
            <a:chOff x="738461" y="5619181"/>
            <a:chExt cx="1884022" cy="584775"/>
          </a:xfrm>
        </p:grpSpPr>
        <p:pic>
          <p:nvPicPr>
            <p:cNvPr id="11" name="10 Imagen" descr="FEDER-español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219"/>
            <a:stretch>
              <a:fillRect/>
            </a:stretch>
          </p:blipFill>
          <p:spPr bwMode="auto">
            <a:xfrm>
              <a:off x="738461" y="5729952"/>
              <a:ext cx="598434" cy="39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11 CuadroTexto"/>
            <p:cNvSpPr txBox="1"/>
            <p:nvPr/>
          </p:nvSpPr>
          <p:spPr>
            <a:xfrm>
              <a:off x="1286049" y="5619181"/>
              <a:ext cx="1336434" cy="5847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lnSpc>
                  <a:spcPct val="200000"/>
                </a:lnSpc>
                <a:defRPr/>
              </a:pPr>
              <a:r>
                <a:rPr lang="es-ES_tradnl" sz="600" b="1" dirty="0">
                  <a:latin typeface="+mn-lt"/>
                </a:rPr>
                <a:t>UNIÓN EUROPEA</a:t>
              </a:r>
            </a:p>
            <a:p>
              <a:pPr eaLnBrk="0" hangingPunct="0">
                <a:defRPr/>
              </a:pPr>
              <a:r>
                <a:rPr lang="es-ES_tradnl" sz="500" b="1" dirty="0">
                  <a:latin typeface="+mn-lt"/>
                </a:rPr>
                <a:t>Fondo Europeo de</a:t>
              </a:r>
            </a:p>
            <a:p>
              <a:pPr eaLnBrk="0" hangingPunct="0">
                <a:defRPr/>
              </a:pPr>
              <a:r>
                <a:rPr lang="es-ES_tradnl" sz="500" b="1" dirty="0">
                  <a:latin typeface="+mn-lt"/>
                </a:rPr>
                <a:t>Desarrollo Regional (FEDER)</a:t>
              </a:r>
            </a:p>
            <a:p>
              <a:pPr eaLnBrk="0" hangingPunct="0">
                <a:lnSpc>
                  <a:spcPct val="200000"/>
                </a:lnSpc>
                <a:defRPr/>
              </a:pPr>
              <a:r>
                <a:rPr lang="es-ES_tradnl" sz="500" b="1" i="1" dirty="0">
                  <a:latin typeface="+mn-lt"/>
                </a:rPr>
                <a:t>Una manera de hacer Europa</a:t>
              </a:r>
              <a:endParaRPr lang="es-ES" sz="500" b="1" i="1" dirty="0">
                <a:latin typeface="+mn-lt"/>
              </a:endParaRPr>
            </a:p>
          </p:txBody>
        </p:sp>
      </p:grpSp>
      <p:pic>
        <p:nvPicPr>
          <p:cNvPr id="14" name="13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267659" y="1960758"/>
            <a:ext cx="627406" cy="9180513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92" y="3444"/>
            <a:ext cx="628415" cy="6854556"/>
          </a:xfrm>
          <a:prstGeom prst="rect">
            <a:avLst/>
          </a:prstGeom>
        </p:spPr>
      </p:pic>
      <p:sp>
        <p:nvSpPr>
          <p:cNvPr id="13" name="Rectangle 3"/>
          <p:cNvSpPr>
            <a:spLocks noGrp="1" noChangeArrowheads="1"/>
          </p:cNvSpPr>
          <p:nvPr userDrawn="1"/>
        </p:nvSpPr>
        <p:spPr bwMode="auto">
          <a:xfrm>
            <a:off x="2195736" y="1268760"/>
            <a:ext cx="626469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buNone/>
            </a:pPr>
            <a:r>
              <a:rPr lang="es-ES_tradnl" b="1" dirty="0" smtClean="0">
                <a:effectLst/>
                <a:latin typeface="+mj-lt"/>
              </a:rPr>
              <a:t>Índice</a:t>
            </a:r>
            <a:endParaRPr lang="es-ES" sz="2400" dirty="0" smtClean="0">
              <a:effectLst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quarter" idx="10"/>
          </p:nvPr>
        </p:nvSpPr>
        <p:spPr>
          <a:xfrm>
            <a:off x="2193332" y="1772816"/>
            <a:ext cx="6267099" cy="4321175"/>
          </a:xfrm>
        </p:spPr>
        <p:txBody>
          <a:bodyPr/>
          <a:lstStyle>
            <a:lvl1pPr marL="457200" indent="-457200">
              <a:buFont typeface="+mj-lt"/>
              <a:buAutoNum type="arabicPeriod"/>
              <a:defRPr sz="2400"/>
            </a:lvl1pPr>
            <a:lvl2pPr marL="914400" indent="-457200">
              <a:buFont typeface="+mj-lt"/>
              <a:buAutoNum type="arabicPeriod"/>
              <a:defRPr sz="2000"/>
            </a:lvl2pPr>
            <a:lvl3pPr marL="1257300" indent="-342900">
              <a:buFont typeface="+mj-lt"/>
              <a:buAutoNum type="arabicPeriod"/>
              <a:defRPr sz="2000"/>
            </a:lvl3pPr>
            <a:lvl4pPr marL="1714500" indent="-342900">
              <a:buFont typeface="+mj-lt"/>
              <a:buAutoNum type="arabicPeriod"/>
              <a:defRPr sz="2000"/>
            </a:lvl4pPr>
            <a:lvl5pPr marL="2171700" indent="-342900">
              <a:buFont typeface="+mj-lt"/>
              <a:buAutoNum type="arabicPeriod"/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7853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rar\Escritorio\Logo-CDTI-MINECO-nuev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600" y="6301347"/>
            <a:ext cx="2307600" cy="381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80836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es-ES" dirty="0" smtClean="0"/>
              <a:t>Haga clic para modificar el estilo de título del patrón</a:t>
            </a:r>
            <a:endParaRPr kumimoji="0"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es-ES" dirty="0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dirty="0" smtClean="0"/>
              <a:t>Segundo nivel</a:t>
            </a:r>
          </a:p>
          <a:p>
            <a:pPr lvl="2" eaLnBrk="1" latinLnBrk="0" hangingPunct="1"/>
            <a:r>
              <a:rPr kumimoji="0" lang="es-ES" dirty="0" smtClean="0"/>
              <a:t>Tercer nivel</a:t>
            </a:r>
          </a:p>
          <a:p>
            <a:pPr lvl="3" eaLnBrk="1" latinLnBrk="0" hangingPunct="1"/>
            <a:r>
              <a:rPr kumimoji="0" lang="es-ES" dirty="0" smtClean="0"/>
              <a:t>Cuarto nivel</a:t>
            </a:r>
          </a:p>
          <a:p>
            <a:pPr lvl="4" eaLnBrk="1" latinLnBrk="0" hangingPunct="1"/>
            <a:r>
              <a:rPr kumimoji="0" lang="es-ES" dirty="0" smtClean="0"/>
              <a:t>Quinto nivel</a:t>
            </a:r>
            <a:endParaRPr kumimoji="0" lang="en-US" dirty="0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3491880" y="6419849"/>
            <a:ext cx="3667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fld id="{F4C3F74C-47B1-44E2-A196-7D772249651C}" type="slidenum">
              <a:rPr lang="es-ES_tradnl" sz="1000">
                <a:latin typeface="Arial Narrow" pitchFamily="34" charset="0"/>
              </a:rPr>
              <a:pPr eaLnBrk="0" hangingPunct="0">
                <a:defRPr/>
              </a:pPr>
              <a:t>‹#›</a:t>
            </a:fld>
            <a:endParaRPr lang="es-ES_tradnl" dirty="0"/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4788024" y="6426200"/>
            <a:ext cx="768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s-ES_tradnl" sz="1000" dirty="0">
                <a:latin typeface="Arial Narrow" pitchFamily="34" charset="0"/>
              </a:rPr>
              <a:t>(</a:t>
            </a:r>
            <a:fld id="{E655AF8E-4345-4B33-8EE4-C6909E13985A}" type="datetime1">
              <a:rPr lang="es-ES_tradnl" sz="1000">
                <a:latin typeface="Arial Narrow" pitchFamily="34" charset="0"/>
              </a:rPr>
              <a:pPr eaLnBrk="0" hangingPunct="0">
                <a:defRPr/>
              </a:pPr>
              <a:t>27/04/2016</a:t>
            </a:fld>
            <a:r>
              <a:rPr lang="es-ES_tradnl" sz="1000" dirty="0">
                <a:latin typeface="Arial Narrow" pitchFamily="34" charset="0"/>
              </a:rPr>
              <a:t>)</a:t>
            </a:r>
          </a:p>
        </p:txBody>
      </p:sp>
      <p:pic>
        <p:nvPicPr>
          <p:cNvPr id="17" name="16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92" y="3444"/>
            <a:ext cx="628415" cy="6854556"/>
          </a:xfrm>
          <a:prstGeom prst="rect">
            <a:avLst/>
          </a:prstGeom>
        </p:spPr>
      </p:pic>
      <p:grpSp>
        <p:nvGrpSpPr>
          <p:cNvPr id="9" name="13 Grupo"/>
          <p:cNvGrpSpPr>
            <a:grpSpLocks/>
          </p:cNvGrpSpPr>
          <p:nvPr/>
        </p:nvGrpSpPr>
        <p:grpSpPr bwMode="auto">
          <a:xfrm>
            <a:off x="827584" y="6227589"/>
            <a:ext cx="1884362" cy="585787"/>
            <a:chOff x="738461" y="5619181"/>
            <a:chExt cx="1884022" cy="584775"/>
          </a:xfrm>
        </p:grpSpPr>
        <p:pic>
          <p:nvPicPr>
            <p:cNvPr id="10" name="9 Imagen" descr="FEDER-español.gif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219"/>
            <a:stretch>
              <a:fillRect/>
            </a:stretch>
          </p:blipFill>
          <p:spPr bwMode="auto">
            <a:xfrm>
              <a:off x="738461" y="5729952"/>
              <a:ext cx="598434" cy="39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10 CuadroTexto"/>
            <p:cNvSpPr txBox="1"/>
            <p:nvPr/>
          </p:nvSpPr>
          <p:spPr>
            <a:xfrm>
              <a:off x="1286049" y="5619181"/>
              <a:ext cx="1336434" cy="5847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lnSpc>
                  <a:spcPct val="200000"/>
                </a:lnSpc>
                <a:defRPr/>
              </a:pPr>
              <a:r>
                <a:rPr lang="es-ES_tradnl" sz="600" b="1" dirty="0">
                  <a:latin typeface="+mn-lt"/>
                </a:rPr>
                <a:t>UNIÓN EUROPEA</a:t>
              </a:r>
            </a:p>
            <a:p>
              <a:pPr eaLnBrk="0" hangingPunct="0">
                <a:defRPr/>
              </a:pPr>
              <a:r>
                <a:rPr lang="es-ES_tradnl" sz="500" b="1" dirty="0">
                  <a:latin typeface="+mn-lt"/>
                </a:rPr>
                <a:t>Fondo Europeo de</a:t>
              </a:r>
            </a:p>
            <a:p>
              <a:pPr eaLnBrk="0" hangingPunct="0">
                <a:defRPr/>
              </a:pPr>
              <a:r>
                <a:rPr lang="es-ES_tradnl" sz="500" b="1" dirty="0">
                  <a:latin typeface="+mn-lt"/>
                </a:rPr>
                <a:t>Desarrollo Regional (FEDER)</a:t>
              </a:r>
            </a:p>
            <a:p>
              <a:pPr eaLnBrk="0" hangingPunct="0">
                <a:lnSpc>
                  <a:spcPct val="200000"/>
                </a:lnSpc>
                <a:defRPr/>
              </a:pPr>
              <a:r>
                <a:rPr lang="es-ES_tradnl" sz="500" b="1" i="1" dirty="0">
                  <a:latin typeface="+mn-lt"/>
                </a:rPr>
                <a:t>Una manera de hacer Europa</a:t>
              </a:r>
              <a:endParaRPr lang="es-ES" sz="500" b="1" i="1" dirty="0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kumimoji="0" lang="es-ES" sz="3400" b="1" kern="1200">
          <a:solidFill>
            <a:srgbClr val="2F6EBB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es-ES"/>
      </a:defPPr>
      <a:lvl1pPr marL="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187624" y="2286000"/>
            <a:ext cx="7583400" cy="1470025"/>
          </a:xfrm>
        </p:spPr>
        <p:txBody>
          <a:bodyPr/>
          <a:lstStyle/>
          <a:p>
            <a:pPr algn="ctr"/>
            <a:r>
              <a:rPr lang="en-GB" dirty="0" smtClean="0"/>
              <a:t>Following up the FTEC program</a:t>
            </a:r>
            <a:endParaRPr lang="en-GB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FTEC 2015 – Workshop II</a:t>
            </a:r>
          </a:p>
          <a:p>
            <a:r>
              <a:rPr lang="en-GB" dirty="0" smtClean="0"/>
              <a:t>April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9825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187624" y="980729"/>
            <a:ext cx="7488832" cy="864096"/>
          </a:xfrm>
        </p:spPr>
        <p:txBody>
          <a:bodyPr/>
          <a:lstStyle/>
          <a:p>
            <a:r>
              <a:rPr lang="es-ES" dirty="0" smtClean="0"/>
              <a:t>Objetives</a:t>
            </a:r>
            <a:endParaRPr lang="es-ES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2204864"/>
            <a:ext cx="70567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To improve the employability of FTEC trainees.</a:t>
            </a:r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To promote access to professionals trained in CERN technologies </a:t>
            </a:r>
            <a:r>
              <a:rPr lang="en-GB" dirty="0"/>
              <a:t>by Spanish </a:t>
            </a:r>
            <a:r>
              <a:rPr lang="en-GB" dirty="0" smtClean="0"/>
              <a:t>companies.</a:t>
            </a:r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To provide information to FTEC trainees about the catalogue of Spanish companies.</a:t>
            </a:r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To create a long term network of contacts between technicians and companies, to facilitate new collaborations and opportunities. </a:t>
            </a:r>
          </a:p>
        </p:txBody>
      </p:sp>
    </p:spTree>
    <p:extLst>
      <p:ext uri="{BB962C8B-B14F-4D97-AF65-F5344CB8AC3E}">
        <p14:creationId xmlns:p14="http://schemas.microsoft.com/office/powerpoint/2010/main" val="1614046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187624" y="980729"/>
            <a:ext cx="7488832" cy="864096"/>
          </a:xfrm>
        </p:spPr>
        <p:txBody>
          <a:bodyPr/>
          <a:lstStyle/>
          <a:p>
            <a:r>
              <a:rPr lang="en-GB" dirty="0" smtClean="0"/>
              <a:t>Planned actions:</a:t>
            </a:r>
            <a:endParaRPr lang="en-GB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516212962"/>
              </p:ext>
            </p:extLst>
          </p:nvPr>
        </p:nvGraphicFramePr>
        <p:xfrm>
          <a:off x="1835696" y="2348880"/>
          <a:ext cx="6096000" cy="3040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8490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187624" y="980729"/>
            <a:ext cx="7488832" cy="864096"/>
          </a:xfrm>
        </p:spPr>
        <p:txBody>
          <a:bodyPr/>
          <a:lstStyle/>
          <a:p>
            <a:r>
              <a:rPr lang="en-GB" dirty="0" smtClean="0"/>
              <a:t>First contact: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331640" y="2204864"/>
            <a:ext cx="70567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A first contact after this summer (4Q 2016):</a:t>
            </a:r>
          </a:p>
          <a:p>
            <a:pPr algn="just"/>
            <a:endParaRPr lang="en-GB" dirty="0" smtClean="0"/>
          </a:p>
          <a:p>
            <a:pPr lvl="1" algn="just"/>
            <a:r>
              <a:rPr lang="en-GB" dirty="0" smtClean="0"/>
              <a:t>We will send an e-mail to the trainees, with the list of companies with activities in CERN.</a:t>
            </a:r>
          </a:p>
          <a:p>
            <a:pPr lvl="1" algn="just"/>
            <a:endParaRPr lang="en-GB" dirty="0" smtClean="0"/>
          </a:p>
          <a:p>
            <a:pPr lvl="1" algn="just"/>
            <a:r>
              <a:rPr lang="en-GB" dirty="0" smtClean="0"/>
              <a:t>The trainees may show interest in some companies, and depending on the response, some ad hoc contacts will be planned (taking advantage of regular visits to CERN by the companies).</a:t>
            </a:r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4485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187624" y="980729"/>
            <a:ext cx="7488832" cy="864096"/>
          </a:xfrm>
        </p:spPr>
        <p:txBody>
          <a:bodyPr/>
          <a:lstStyle/>
          <a:p>
            <a:r>
              <a:rPr lang="en-GB" dirty="0" smtClean="0"/>
              <a:t>Event in CDTI: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331640" y="2204864"/>
            <a:ext cx="70567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CDTI is planning an event in Madrid to spread CERN opportunities within Spanish </a:t>
            </a:r>
            <a:r>
              <a:rPr lang="en-GB" smtClean="0"/>
              <a:t>industry </a:t>
            </a:r>
            <a:r>
              <a:rPr lang="en-GB" smtClean="0"/>
              <a:t>(4Q </a:t>
            </a:r>
            <a:r>
              <a:rPr lang="en-GB" dirty="0" smtClean="0"/>
              <a:t>2016).</a:t>
            </a:r>
            <a:endParaRPr lang="en-GB" dirty="0" smtClean="0"/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All trainees will be invited to attend, where they will meet all the companies.</a:t>
            </a:r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A general presentation of the FTEC program will be performed, explaining the kind of projects undertaken.</a:t>
            </a:r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A leaflet will be provide to the companies, with general information about FTEC program, the technical areas involved, and a link to a website with more detail.</a:t>
            </a:r>
          </a:p>
        </p:txBody>
      </p:sp>
    </p:spTree>
    <p:extLst>
      <p:ext uri="{BB962C8B-B14F-4D97-AF65-F5344CB8AC3E}">
        <p14:creationId xmlns:p14="http://schemas.microsoft.com/office/powerpoint/2010/main" val="2588130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187624" y="980729"/>
            <a:ext cx="7488832" cy="864096"/>
          </a:xfrm>
        </p:spPr>
        <p:txBody>
          <a:bodyPr/>
          <a:lstStyle/>
          <a:p>
            <a:r>
              <a:rPr lang="en-GB" dirty="0" smtClean="0"/>
              <a:t>Employment Network: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331640" y="2204864"/>
            <a:ext cx="70567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We are studying several possibilities.</a:t>
            </a:r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The idea is to capitalise digital tools already working (e.g. LinkedIn), to facilitate the creation of the long term network of contacts.</a:t>
            </a:r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A platform reusable in next FTEC calls, to develop a big database of professionals in the long-term.</a:t>
            </a:r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Accessible to the companies: A tool to search professionals trained in specific technologies.</a:t>
            </a:r>
          </a:p>
          <a:p>
            <a:pPr algn="just"/>
            <a:endParaRPr lang="en-GB" dirty="0" smtClean="0"/>
          </a:p>
        </p:txBody>
      </p:sp>
      <p:pic>
        <p:nvPicPr>
          <p:cNvPr id="1026" name="Picture 2" descr="Trabajo, En Construcción, Work In Progre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36712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13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731AD2512E194AA06F2D60C3692FA2" ma:contentTypeVersion="0" ma:contentTypeDescription="Create a new document." ma:contentTypeScope="" ma:versionID="2d7807899fc2a1c2b0ba197b957694c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6EE16AC-BD76-4A82-99F8-DD3075875EC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A48147-01F8-45A2-8FAE-C0BABD4AA764}">
  <ds:schemaRefs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7A4558B-BEAD-4A87-8A57-CE900D3CEF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Plantilla transparencia CDTI (Office 2010)</Template>
  <TotalTime>0</TotalTime>
  <Words>317</Words>
  <Application>Microsoft Office PowerPoint</Application>
  <PresentationFormat>On-screen Show (4:3)</PresentationFormat>
  <Paragraphs>46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Arial Narrow</vt:lpstr>
      <vt:lpstr>Calibri</vt:lpstr>
      <vt:lpstr>Presentación1</vt:lpstr>
      <vt:lpstr>Following up the FTEC program</vt:lpstr>
      <vt:lpstr>Objetives</vt:lpstr>
      <vt:lpstr>Planned actions:</vt:lpstr>
      <vt:lpstr>First contact:</vt:lpstr>
      <vt:lpstr>Event in CDTI:</vt:lpstr>
      <vt:lpstr>Employment Network: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2016-04-05T11:57:32Z</dcterms:created>
  <dcterms:modified xsi:type="dcterms:W3CDTF">2016-04-27T12:21:08Z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0x01010099731AD2512E194AA06F2D60C3692FA2</vt:lpwstr>
  </property>
  <property fmtid="{D5CDD505-2E9C-101B-9397-08002B2CF9AE}" pid="3" name="_dlc_DocIdItemGuid">
    <vt:lpwstr>4e86bdd7-915f-4f2a-b16b-651a2e53ba34</vt:lpwstr>
  </property>
</Properties>
</file>