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9" r:id="rId2"/>
    <p:sldId id="261" r:id="rId3"/>
    <p:sldId id="262" r:id="rId4"/>
    <p:sldId id="268" r:id="rId5"/>
    <p:sldId id="281" r:id="rId6"/>
    <p:sldId id="273" r:id="rId7"/>
    <p:sldId id="288" r:id="rId8"/>
    <p:sldId id="289" r:id="rId9"/>
    <p:sldId id="290" r:id="rId10"/>
    <p:sldId id="276" r:id="rId11"/>
    <p:sldId id="278" r:id="rId12"/>
    <p:sldId id="277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53" autoAdjust="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94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0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4</a:t>
            </a:r>
            <a:r>
              <a:rPr lang="en-US" sz="3600" dirty="0" smtClean="0"/>
              <a:t>. Summary &amp; Short-Term Action </a:t>
            </a:r>
            <a:r>
              <a:rPr lang="en-US" sz="3600" dirty="0" smtClean="0"/>
              <a:t>P</a:t>
            </a:r>
            <a:r>
              <a:rPr lang="en-US" sz="3600" dirty="0" smtClean="0"/>
              <a:t>lan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1st Workshop </a:t>
            </a:r>
            <a:r>
              <a:rPr lang="en-GB" dirty="0" smtClean="0"/>
              <a:t>FTEC </a:t>
            </a:r>
            <a:r>
              <a:rPr lang="en-GB" dirty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57200" y="1239825"/>
            <a:ext cx="8226854" cy="4667421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GB" dirty="0" smtClean="0"/>
              <a:t>Procurement of components for the 11T prototype is now in the follow-up stage. </a:t>
            </a:r>
            <a:endParaRPr lang="en-GB" dirty="0"/>
          </a:p>
          <a:p>
            <a:pPr lvl="0"/>
            <a:r>
              <a:rPr lang="en-GB" dirty="0" smtClean="0"/>
              <a:t>Laser measurement system is ready for calibration and initial testing. Further development of LMA software is projected.</a:t>
            </a:r>
          </a:p>
          <a:p>
            <a:pPr lvl="0"/>
            <a:r>
              <a:rPr lang="en-GB" dirty="0" smtClean="0"/>
              <a:t>Initial development of a simplified model of the transverse behaviour of a 10 stack sample is ready. </a:t>
            </a:r>
            <a:r>
              <a:rPr lang="en-GB" dirty="0" smtClean="0"/>
              <a:t>Further developments are expected.</a:t>
            </a:r>
          </a:p>
          <a:p>
            <a:pPr lvl="0"/>
            <a:r>
              <a:rPr lang="en-GB" dirty="0" smtClean="0"/>
              <a:t>First measurements with the E-modulus press expected for the end of the summer 2016.</a:t>
            </a:r>
          </a:p>
          <a:p>
            <a:pPr lvl="0"/>
            <a:r>
              <a:rPr lang="en-US" dirty="0" smtClean="0"/>
              <a:t>Planned development of FE model to predict stresses in the 11T cold mass welds.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44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1st Workshop </a:t>
            </a:r>
            <a:r>
              <a:rPr lang="en-GB" dirty="0" smtClean="0"/>
              <a:t>FTEC </a:t>
            </a:r>
            <a:r>
              <a:rPr lang="en-GB" dirty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605217"/>
            <a:ext cx="8226854" cy="940443"/>
          </a:xfrm>
        </p:spPr>
        <p:txBody>
          <a:bodyPr/>
          <a:lstStyle/>
          <a:p>
            <a:pPr algn="ctr"/>
            <a:r>
              <a:rPr lang="en-US" dirty="0" smtClean="0"/>
              <a:t>Thanks!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2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3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 Design and Construction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39351"/>
            <a:ext cx="3541486" cy="1238503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accent6"/>
                </a:solidFill>
              </a:rPr>
              <a:t>José Luis Rudeiros </a:t>
            </a:r>
            <a:r>
              <a:rPr lang="en-US" sz="1800" dirty="0" err="1" smtClean="0">
                <a:solidFill>
                  <a:schemeClr val="accent6"/>
                </a:solidFill>
              </a:rPr>
              <a:t>Fernández</a:t>
            </a:r>
            <a:endParaRPr lang="en-US" sz="1800" dirty="0" smtClean="0">
              <a:solidFill>
                <a:schemeClr val="accent6"/>
              </a:solidFill>
            </a:endParaRPr>
          </a:p>
          <a:p>
            <a:r>
              <a:rPr lang="en-US" sz="1600" i="1" dirty="0" smtClean="0">
                <a:solidFill>
                  <a:schemeClr val="accent6"/>
                </a:solidFill>
              </a:rPr>
              <a:t>Supervisor: </a:t>
            </a:r>
            <a:r>
              <a:rPr lang="en-US" sz="1600" dirty="0" err="1" smtClean="0">
                <a:solidFill>
                  <a:schemeClr val="accent6"/>
                </a:solidFill>
              </a:rPr>
              <a:t>Frédéric</a:t>
            </a:r>
            <a:r>
              <a:rPr lang="en-US" sz="1600" dirty="0" smtClean="0">
                <a:solidFill>
                  <a:schemeClr val="accent6"/>
                </a:solidFill>
              </a:rPr>
              <a:t> Savary</a:t>
            </a:r>
          </a:p>
          <a:p>
            <a:endParaRPr lang="en-GB" sz="1800" dirty="0">
              <a:solidFill>
                <a:schemeClr val="accent6"/>
              </a:solidFill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457199" y="3391124"/>
            <a:ext cx="5381625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Workshop of the Spanish Traineeship Programme FTEC 2015</a:t>
            </a:r>
            <a:endParaRPr lang="en-GB" dirty="0"/>
          </a:p>
        </p:txBody>
      </p:sp>
      <p:pic>
        <p:nvPicPr>
          <p:cNvPr id="1028" name="Picture 4" descr="http://www.uv.es/desirex/figuras/logo_ciemat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2111" y="5147804"/>
            <a:ext cx="2762250" cy="148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5407278"/>
            <a:ext cx="1072237" cy="107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7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4845"/>
            <a:ext cx="8226854" cy="4667421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 smtClean="0"/>
              <a:t>Procurement of components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 smtClean="0"/>
              <a:t>Laser measurement system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/>
              <a:t>Analysis and </a:t>
            </a:r>
            <a:r>
              <a:rPr lang="en-GB" sz="3200" dirty="0" smtClean="0"/>
              <a:t>Characterisation </a:t>
            </a:r>
            <a:r>
              <a:rPr lang="en-GB" sz="3200" dirty="0"/>
              <a:t>of the E-modulus of the 11T </a:t>
            </a:r>
            <a:r>
              <a:rPr lang="en-GB" sz="3200" dirty="0" smtClean="0"/>
              <a:t>Dipole </a:t>
            </a:r>
            <a:r>
              <a:rPr lang="en-GB" sz="3200" dirty="0"/>
              <a:t>C</a:t>
            </a:r>
            <a:r>
              <a:rPr lang="en-GB" sz="3200" dirty="0" smtClean="0"/>
              <a:t>oil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 smtClean="0"/>
              <a:t>Summary </a:t>
            </a:r>
            <a:r>
              <a:rPr lang="en-GB" sz="3200" dirty="0"/>
              <a:t>&amp; Short-Term </a:t>
            </a:r>
            <a:r>
              <a:rPr lang="en-GB" sz="3200" dirty="0" smtClean="0"/>
              <a:t>Action Plan</a:t>
            </a:r>
            <a:endParaRPr lang="en-GB" sz="3200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Workshop FTEC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29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1. Procurement of components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Workshop FTEC </a:t>
            </a:r>
            <a:r>
              <a:rPr lang="en-GB" dirty="0" smtClean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8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991" b="52447"/>
          <a:stretch/>
        </p:blipFill>
        <p:spPr bwMode="auto">
          <a:xfrm>
            <a:off x="764054" y="5147274"/>
            <a:ext cx="7920000" cy="100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57200" y="1102738"/>
            <a:ext cx="8226854" cy="4667421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/>
              <a:t>Prototype of the 11T dipole (MBH) for HL-LHC 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986971" y="5209637"/>
            <a:ext cx="7534177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11668" y="4910071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15660 mm</a:t>
            </a:r>
            <a:endParaRPr lang="en-US" sz="1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4" y="2291955"/>
            <a:ext cx="4783841" cy="270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4" y="2291955"/>
            <a:ext cx="4783841" cy="27000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666159" y="5386984"/>
            <a:ext cx="2156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11 T dipole cold mass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23850" y="2724150"/>
            <a:ext cx="3486150" cy="2124858"/>
          </a:xfrm>
          <a:prstGeom prst="straightConnector1">
            <a:avLst/>
          </a:prstGeom>
          <a:ln w="222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45260" y="3783723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6500 mm</a:t>
            </a:r>
            <a:endParaRPr lang="en-US" sz="1400" dirty="0"/>
          </a:p>
        </p:txBody>
      </p: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4307618" y="1703225"/>
            <a:ext cx="4638473" cy="2804873"/>
            <a:chOff x="2279806" y="2230062"/>
            <a:chExt cx="6473708" cy="3914636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5167" t="2752" r="25833" b="11463"/>
            <a:stretch/>
          </p:blipFill>
          <p:spPr>
            <a:xfrm>
              <a:off x="2279806" y="2477577"/>
              <a:ext cx="3711303" cy="3667121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5794072" y="2230062"/>
              <a:ext cx="18247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Shell</a:t>
              </a:r>
              <a:endParaRPr lang="en-US" sz="2400" b="1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>
              <a:off x="5206174" y="2585352"/>
              <a:ext cx="784936" cy="382504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6051852" y="3369674"/>
              <a:ext cx="2701662" cy="1159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Yoke Lamination</a:t>
              </a:r>
              <a:endParaRPr lang="en-US" sz="2400" b="1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>
              <a:off x="5533248" y="4100118"/>
              <a:ext cx="696036" cy="34548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778957" y="5286652"/>
              <a:ext cx="29745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Central Lamination</a:t>
              </a:r>
              <a:endParaRPr lang="en-US" sz="2400" b="1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H="1" flipV="1">
              <a:off x="4349080" y="4917303"/>
              <a:ext cx="1632877" cy="918051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403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1. </a:t>
            </a:r>
            <a:r>
              <a:rPr lang="en-US" sz="3600" dirty="0"/>
              <a:t>Procurement of components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Workshop FTEC </a:t>
            </a:r>
            <a:r>
              <a:rPr lang="en-GB" dirty="0" smtClean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57200" y="1102738"/>
            <a:ext cx="8226854" cy="4667421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/>
              <a:t>Prototype of the 11T dipole (MBH) for HL-LHC </a:t>
            </a:r>
          </a:p>
        </p:txBody>
      </p:sp>
      <p:grpSp>
        <p:nvGrpSpPr>
          <p:cNvPr id="193" name="Group 192"/>
          <p:cNvGrpSpPr>
            <a:grpSpLocks noChangeAspect="1"/>
          </p:cNvGrpSpPr>
          <p:nvPr/>
        </p:nvGrpSpPr>
        <p:grpSpPr>
          <a:xfrm>
            <a:off x="179317" y="1714626"/>
            <a:ext cx="8785366" cy="4924779"/>
            <a:chOff x="-39289" y="633038"/>
            <a:chExt cx="9147012" cy="5127504"/>
          </a:xfrm>
        </p:grpSpPr>
        <p:cxnSp>
          <p:nvCxnSpPr>
            <p:cNvPr id="194" name="Straight Arrow Connector 193"/>
            <p:cNvCxnSpPr/>
            <p:nvPr/>
          </p:nvCxnSpPr>
          <p:spPr>
            <a:xfrm flipV="1">
              <a:off x="8850379" y="2589592"/>
              <a:ext cx="0" cy="2108732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Arrow Connector 194"/>
            <p:cNvCxnSpPr/>
            <p:nvPr/>
          </p:nvCxnSpPr>
          <p:spPr>
            <a:xfrm flipV="1">
              <a:off x="7287175" y="1580926"/>
              <a:ext cx="0" cy="3117398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Arrow Connector 195"/>
            <p:cNvCxnSpPr/>
            <p:nvPr/>
          </p:nvCxnSpPr>
          <p:spPr>
            <a:xfrm>
              <a:off x="-39289" y="4621282"/>
              <a:ext cx="914701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/>
            <p:cNvCxnSpPr/>
            <p:nvPr/>
          </p:nvCxnSpPr>
          <p:spPr>
            <a:xfrm flipV="1">
              <a:off x="5863789" y="4465254"/>
              <a:ext cx="0" cy="312056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8" name="Picture 19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36277" y="1758946"/>
              <a:ext cx="959556" cy="1172353"/>
            </a:xfrm>
            <a:prstGeom prst="rect">
              <a:avLst/>
            </a:prstGeom>
          </p:spPr>
        </p:pic>
        <p:grpSp>
          <p:nvGrpSpPr>
            <p:cNvPr id="199" name="Group 198"/>
            <p:cNvGrpSpPr>
              <a:grpSpLocks noChangeAspect="1"/>
            </p:cNvGrpSpPr>
            <p:nvPr/>
          </p:nvGrpSpPr>
          <p:grpSpPr>
            <a:xfrm>
              <a:off x="-36277" y="3895554"/>
              <a:ext cx="1093995" cy="690574"/>
              <a:chOff x="3463866" y="2898148"/>
              <a:chExt cx="2738194" cy="1728459"/>
            </a:xfrm>
          </p:grpSpPr>
          <p:pic>
            <p:nvPicPr>
              <p:cNvPr id="271" name="Picture 27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463866" y="2995040"/>
                <a:ext cx="2738194" cy="1631567"/>
              </a:xfrm>
              <a:prstGeom prst="rect">
                <a:avLst/>
              </a:prstGeom>
            </p:spPr>
          </p:pic>
          <p:pic>
            <p:nvPicPr>
              <p:cNvPr id="272" name="Picture 27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87777" y="2898148"/>
                <a:ext cx="1514283" cy="912675"/>
              </a:xfrm>
              <a:prstGeom prst="rect">
                <a:avLst/>
              </a:prstGeom>
            </p:spPr>
          </p:pic>
        </p:grpSp>
        <p:sp>
          <p:nvSpPr>
            <p:cNvPr id="200" name="Right Arrow 199"/>
            <p:cNvSpPr/>
            <p:nvPr/>
          </p:nvSpPr>
          <p:spPr>
            <a:xfrm>
              <a:off x="845815" y="633038"/>
              <a:ext cx="1534882" cy="60960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1000" b="1" dirty="0" smtClean="0">
                <a:solidFill>
                  <a:schemeClr val="tx2"/>
                </a:solidFill>
              </a:endParaRPr>
            </a:p>
            <a:p>
              <a:pPr algn="ctr"/>
              <a:r>
                <a:rPr lang="en-US" sz="1000" b="1" dirty="0" smtClean="0">
                  <a:solidFill>
                    <a:schemeClr val="tx2"/>
                  </a:solidFill>
                </a:rPr>
                <a:t>Announcement</a:t>
              </a:r>
            </a:p>
            <a:p>
              <a:pPr algn="ctr"/>
              <a:endParaRPr lang="en-GB" sz="1000" b="1" dirty="0">
                <a:solidFill>
                  <a:schemeClr val="tx2"/>
                </a:solidFill>
              </a:endParaRPr>
            </a:p>
          </p:txBody>
        </p:sp>
        <p:sp>
          <p:nvSpPr>
            <p:cNvPr id="201" name="Right Arrow 200"/>
            <p:cNvSpPr/>
            <p:nvPr/>
          </p:nvSpPr>
          <p:spPr>
            <a:xfrm>
              <a:off x="2380698" y="633038"/>
              <a:ext cx="4491164" cy="60960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1000" b="1" dirty="0" smtClean="0">
                <a:solidFill>
                  <a:schemeClr val="tx2"/>
                </a:solidFill>
              </a:endParaRPr>
            </a:p>
            <a:p>
              <a:pPr algn="ctr"/>
              <a:r>
                <a:rPr lang="en-US" sz="1000" b="1" dirty="0" smtClean="0">
                  <a:solidFill>
                    <a:schemeClr val="tx2"/>
                  </a:solidFill>
                </a:rPr>
                <a:t>Price Enquiry</a:t>
              </a:r>
            </a:p>
            <a:p>
              <a:pPr algn="ctr"/>
              <a:endParaRPr lang="en-GB" sz="1000" b="1" dirty="0">
                <a:solidFill>
                  <a:schemeClr val="tx2"/>
                </a:solidFill>
              </a:endParaRPr>
            </a:p>
          </p:txBody>
        </p:sp>
        <p:sp>
          <p:nvSpPr>
            <p:cNvPr id="202" name="Right Arrow 201"/>
            <p:cNvSpPr/>
            <p:nvPr/>
          </p:nvSpPr>
          <p:spPr>
            <a:xfrm>
              <a:off x="6871862" y="633038"/>
              <a:ext cx="1081976" cy="60960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1000" b="1" dirty="0" smtClean="0">
                <a:solidFill>
                  <a:schemeClr val="tx2"/>
                </a:solidFill>
              </a:endParaRPr>
            </a:p>
            <a:p>
              <a:pPr algn="ctr"/>
              <a:r>
                <a:rPr lang="en-US" sz="1000" b="1" dirty="0" smtClean="0">
                  <a:solidFill>
                    <a:schemeClr val="tx2"/>
                  </a:solidFill>
                </a:rPr>
                <a:t>Order</a:t>
              </a:r>
            </a:p>
            <a:p>
              <a:pPr algn="ctr"/>
              <a:endParaRPr lang="en-GB" sz="1000" b="1" dirty="0">
                <a:solidFill>
                  <a:schemeClr val="tx2"/>
                </a:solidFill>
              </a:endParaRPr>
            </a:p>
          </p:txBody>
        </p:sp>
        <p:sp>
          <p:nvSpPr>
            <p:cNvPr id="203" name="Right Arrow 202"/>
            <p:cNvSpPr/>
            <p:nvPr/>
          </p:nvSpPr>
          <p:spPr>
            <a:xfrm>
              <a:off x="7953838" y="633038"/>
              <a:ext cx="1153885" cy="60960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1000" b="1" dirty="0" smtClean="0">
                <a:solidFill>
                  <a:schemeClr val="tx2"/>
                </a:solidFill>
              </a:endParaRPr>
            </a:p>
            <a:p>
              <a:pPr algn="ctr"/>
              <a:r>
                <a:rPr lang="en-US" sz="1000" b="1" dirty="0" smtClean="0">
                  <a:solidFill>
                    <a:schemeClr val="tx2"/>
                  </a:solidFill>
                </a:rPr>
                <a:t>Follow-up</a:t>
              </a:r>
            </a:p>
            <a:p>
              <a:pPr algn="ctr"/>
              <a:endParaRPr lang="en-GB" sz="1000" b="1" dirty="0">
                <a:solidFill>
                  <a:schemeClr val="tx2"/>
                </a:solidFill>
              </a:endParaRPr>
            </a:p>
          </p:txBody>
        </p:sp>
        <p:cxnSp>
          <p:nvCxnSpPr>
            <p:cNvPr id="204" name="Straight Arrow Connector 203"/>
            <p:cNvCxnSpPr/>
            <p:nvPr/>
          </p:nvCxnSpPr>
          <p:spPr>
            <a:xfrm flipV="1">
              <a:off x="3563622" y="1638152"/>
              <a:ext cx="0" cy="3035448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5" name="Group 204"/>
            <p:cNvGrpSpPr/>
            <p:nvPr/>
          </p:nvGrpSpPr>
          <p:grpSpPr>
            <a:xfrm>
              <a:off x="2438764" y="1330347"/>
              <a:ext cx="1124857" cy="681338"/>
              <a:chOff x="1574799" y="2119459"/>
              <a:chExt cx="1124857" cy="681338"/>
            </a:xfrm>
          </p:grpSpPr>
          <p:sp>
            <p:nvSpPr>
              <p:cNvPr id="269" name="Rectangle 268"/>
              <p:cNvSpPr/>
              <p:nvPr/>
            </p:nvSpPr>
            <p:spPr>
              <a:xfrm>
                <a:off x="1574799" y="2470422"/>
                <a:ext cx="1124857" cy="33037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tx2"/>
                    </a:solidFill>
                  </a:rPr>
                  <a:t>Final version ready</a:t>
                </a:r>
                <a:endParaRPr lang="en-GB" sz="8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70" name="Rectangle 269"/>
              <p:cNvSpPr/>
              <p:nvPr/>
            </p:nvSpPr>
            <p:spPr>
              <a:xfrm>
                <a:off x="1574799" y="2119459"/>
                <a:ext cx="1124857" cy="35209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endParaRPr lang="en-US" sz="800" b="1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b="1" dirty="0" smtClean="0">
                    <a:solidFill>
                      <a:schemeClr val="bg1"/>
                    </a:solidFill>
                  </a:rPr>
                  <a:t>Technical specifications</a:t>
                </a:r>
              </a:p>
              <a:p>
                <a:pPr algn="ctr"/>
                <a:endParaRPr lang="en-GB" sz="8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>
              <a:off x="2438763" y="3080836"/>
              <a:ext cx="1124857" cy="682163"/>
              <a:chOff x="1574799" y="2119459"/>
              <a:chExt cx="1124857" cy="682163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1574799" y="2470422"/>
                <a:ext cx="1124857" cy="3312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tx2"/>
                    </a:solidFill>
                  </a:rPr>
                  <a:t>Final version ready</a:t>
                </a:r>
                <a:endParaRPr lang="en-GB" sz="8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68" name="Rectangle 267"/>
              <p:cNvSpPr/>
              <p:nvPr/>
            </p:nvSpPr>
            <p:spPr>
              <a:xfrm>
                <a:off x="1574799" y="2119459"/>
                <a:ext cx="1124857" cy="35209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endParaRPr lang="en-US" sz="800" b="1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b="1" dirty="0" smtClean="0">
                    <a:solidFill>
                      <a:schemeClr val="bg1"/>
                    </a:solidFill>
                  </a:rPr>
                  <a:t>Technical </a:t>
                </a:r>
                <a:r>
                  <a:rPr lang="en-US" sz="800" b="1" dirty="0">
                    <a:solidFill>
                      <a:schemeClr val="bg1"/>
                    </a:solidFill>
                  </a:rPr>
                  <a:t>s</a:t>
                </a:r>
                <a:r>
                  <a:rPr lang="en-US" sz="800" b="1" dirty="0" smtClean="0">
                    <a:solidFill>
                      <a:schemeClr val="bg1"/>
                    </a:solidFill>
                  </a:rPr>
                  <a:t>pecifications</a:t>
                </a:r>
              </a:p>
              <a:p>
                <a:pPr algn="ctr"/>
                <a:endParaRPr lang="en-GB" sz="8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07" name="Rectangle 206"/>
            <p:cNvSpPr/>
            <p:nvPr/>
          </p:nvSpPr>
          <p:spPr>
            <a:xfrm>
              <a:off x="1219565" y="1479614"/>
              <a:ext cx="1124857" cy="35209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endParaRPr lang="en-US" sz="8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Departmental request</a:t>
              </a:r>
            </a:p>
            <a:p>
              <a:pPr algn="ctr"/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1219564" y="3295488"/>
              <a:ext cx="1124857" cy="35209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endParaRPr lang="en-US" sz="8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Departmental request</a:t>
              </a:r>
            </a:p>
            <a:p>
              <a:pPr algn="ctr"/>
              <a:endParaRPr lang="en-GB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209" name="Straight Arrow Connector 208"/>
            <p:cNvCxnSpPr/>
            <p:nvPr/>
          </p:nvCxnSpPr>
          <p:spPr>
            <a:xfrm flipV="1">
              <a:off x="2344421" y="1556202"/>
              <a:ext cx="0" cy="3117398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TextBox 209"/>
            <p:cNvSpPr txBox="1"/>
            <p:nvPr/>
          </p:nvSpPr>
          <p:spPr>
            <a:xfrm>
              <a:off x="1298913" y="2939202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Discussions</a:t>
              </a:r>
            </a:p>
          </p:txBody>
        </p:sp>
        <p:cxnSp>
          <p:nvCxnSpPr>
            <p:cNvPr id="211" name="Straight Arrow Connector 210"/>
            <p:cNvCxnSpPr/>
            <p:nvPr/>
          </p:nvCxnSpPr>
          <p:spPr>
            <a:xfrm>
              <a:off x="809538" y="3157025"/>
              <a:ext cx="1629226" cy="0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sysDash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Arrow Connector 211"/>
            <p:cNvCxnSpPr/>
            <p:nvPr/>
          </p:nvCxnSpPr>
          <p:spPr>
            <a:xfrm>
              <a:off x="809537" y="1402551"/>
              <a:ext cx="1629226" cy="0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sysDash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3" name="Group 212"/>
            <p:cNvGrpSpPr/>
            <p:nvPr/>
          </p:nvGrpSpPr>
          <p:grpSpPr>
            <a:xfrm>
              <a:off x="49111" y="1330347"/>
              <a:ext cx="1124857" cy="782529"/>
              <a:chOff x="1574799" y="2119459"/>
              <a:chExt cx="1124857" cy="782529"/>
            </a:xfrm>
          </p:grpSpPr>
          <p:sp>
            <p:nvSpPr>
              <p:cNvPr id="265" name="Rectangle 264"/>
              <p:cNvSpPr/>
              <p:nvPr/>
            </p:nvSpPr>
            <p:spPr>
              <a:xfrm>
                <a:off x="1574799" y="2470422"/>
                <a:ext cx="1124857" cy="43156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tx2"/>
                    </a:solidFill>
                  </a:rPr>
                  <a:t>First draft sent to </a:t>
                </a:r>
                <a:r>
                  <a:rPr lang="en-US" sz="800" dirty="0">
                    <a:solidFill>
                      <a:schemeClr val="tx2"/>
                    </a:solidFill>
                  </a:rPr>
                  <a:t>p</a:t>
                </a:r>
                <a:r>
                  <a:rPr lang="en-US" sz="800" dirty="0" smtClean="0">
                    <a:solidFill>
                      <a:schemeClr val="tx2"/>
                    </a:solidFill>
                  </a:rPr>
                  <a:t>rocurement </a:t>
                </a:r>
                <a:r>
                  <a:rPr lang="en-US" sz="800" dirty="0">
                    <a:solidFill>
                      <a:schemeClr val="tx2"/>
                    </a:solidFill>
                  </a:rPr>
                  <a:t>t</a:t>
                </a:r>
                <a:r>
                  <a:rPr lang="en-US" sz="800" dirty="0" smtClean="0">
                    <a:solidFill>
                      <a:schemeClr val="tx2"/>
                    </a:solidFill>
                  </a:rPr>
                  <a:t>eam</a:t>
                </a:r>
                <a:endParaRPr lang="en-GB" sz="8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66" name="Rectangle 265"/>
              <p:cNvSpPr/>
              <p:nvPr/>
            </p:nvSpPr>
            <p:spPr>
              <a:xfrm>
                <a:off x="1574799" y="2119459"/>
                <a:ext cx="1124857" cy="35209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endParaRPr lang="en-US" sz="800" b="1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b="1" dirty="0" smtClean="0">
                    <a:solidFill>
                      <a:schemeClr val="bg1"/>
                    </a:solidFill>
                  </a:rPr>
                  <a:t>Technical specifications</a:t>
                </a:r>
              </a:p>
              <a:p>
                <a:pPr algn="ctr"/>
                <a:endParaRPr lang="en-GB" sz="8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14" name="Group 213"/>
            <p:cNvGrpSpPr/>
            <p:nvPr/>
          </p:nvGrpSpPr>
          <p:grpSpPr>
            <a:xfrm>
              <a:off x="49111" y="3117854"/>
              <a:ext cx="1124857" cy="782529"/>
              <a:chOff x="1574799" y="2119459"/>
              <a:chExt cx="1124857" cy="782529"/>
            </a:xfrm>
          </p:grpSpPr>
          <p:sp>
            <p:nvSpPr>
              <p:cNvPr id="263" name="Rectangle 262"/>
              <p:cNvSpPr/>
              <p:nvPr/>
            </p:nvSpPr>
            <p:spPr>
              <a:xfrm>
                <a:off x="1574799" y="2470422"/>
                <a:ext cx="1124857" cy="43156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r>
                  <a:rPr lang="en-GB" sz="800" dirty="0">
                    <a:solidFill>
                      <a:schemeClr val="tx2"/>
                    </a:solidFill>
                  </a:rPr>
                  <a:t>First draft sent to </a:t>
                </a:r>
                <a:r>
                  <a:rPr lang="en-GB" sz="800" dirty="0" smtClean="0">
                    <a:solidFill>
                      <a:schemeClr val="tx2"/>
                    </a:solidFill>
                  </a:rPr>
                  <a:t>procurement team</a:t>
                </a:r>
                <a:endParaRPr lang="en-GB" sz="8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64" name="Rectangle 263"/>
              <p:cNvSpPr/>
              <p:nvPr/>
            </p:nvSpPr>
            <p:spPr>
              <a:xfrm>
                <a:off x="1574799" y="2119459"/>
                <a:ext cx="1124857" cy="35209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endParaRPr lang="en-US" sz="800" b="1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800" b="1" dirty="0" smtClean="0">
                    <a:solidFill>
                      <a:schemeClr val="bg1"/>
                    </a:solidFill>
                  </a:rPr>
                  <a:t>Technical specifications</a:t>
                </a:r>
              </a:p>
              <a:p>
                <a:pPr algn="ctr"/>
                <a:endParaRPr lang="en-GB" sz="800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215" name="Straight Arrow Connector 214"/>
            <p:cNvCxnSpPr/>
            <p:nvPr/>
          </p:nvCxnSpPr>
          <p:spPr>
            <a:xfrm flipV="1">
              <a:off x="1173968" y="1556202"/>
              <a:ext cx="0" cy="3117398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TextBox 215"/>
            <p:cNvSpPr txBox="1"/>
            <p:nvPr/>
          </p:nvSpPr>
          <p:spPr>
            <a:xfrm rot="2867676">
              <a:off x="884140" y="5011345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06/08/2015</a:t>
              </a:r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2438762" y="3892427"/>
              <a:ext cx="1124857" cy="35209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endParaRPr lang="en-US" sz="8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Technical annex to tender form</a:t>
              </a:r>
            </a:p>
            <a:p>
              <a:pPr algn="ctr"/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2438761" y="2138827"/>
              <a:ext cx="1124857" cy="35209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endParaRPr lang="en-US" sz="8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Technical annex to tender form</a:t>
              </a:r>
            </a:p>
            <a:p>
              <a:pPr algn="ctr"/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2438761" y="2515558"/>
              <a:ext cx="1124857" cy="25013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Tender form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2438760" y="4284143"/>
              <a:ext cx="1124857" cy="25013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Tender form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 rot="2867676">
              <a:off x="3241478" y="5011345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05/10/2015</a:t>
              </a:r>
            </a:p>
          </p:txBody>
        </p:sp>
        <p:sp>
          <p:nvSpPr>
            <p:cNvPr id="222" name="TextBox 221"/>
            <p:cNvSpPr txBox="1"/>
            <p:nvPr/>
          </p:nvSpPr>
          <p:spPr>
            <a:xfrm rot="2867676">
              <a:off x="4246964" y="5011345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27/10/2015</a:t>
              </a:r>
            </a:p>
          </p:txBody>
        </p:sp>
        <p:cxnSp>
          <p:nvCxnSpPr>
            <p:cNvPr id="223" name="Straight Arrow Connector 222"/>
            <p:cNvCxnSpPr/>
            <p:nvPr/>
          </p:nvCxnSpPr>
          <p:spPr>
            <a:xfrm flipV="1">
              <a:off x="4452353" y="1569828"/>
              <a:ext cx="0" cy="3117398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Arrow Connector 223"/>
            <p:cNvCxnSpPr/>
            <p:nvPr/>
          </p:nvCxnSpPr>
          <p:spPr>
            <a:xfrm flipV="1">
              <a:off x="4388301" y="3080186"/>
              <a:ext cx="0" cy="1607040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TextBox 224"/>
            <p:cNvSpPr txBox="1"/>
            <p:nvPr/>
          </p:nvSpPr>
          <p:spPr>
            <a:xfrm rot="2867676">
              <a:off x="3975174" y="5011345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19/10/2015</a:t>
              </a:r>
            </a:p>
          </p:txBody>
        </p:sp>
        <p:grpSp>
          <p:nvGrpSpPr>
            <p:cNvPr id="226" name="Group 225"/>
            <p:cNvGrpSpPr/>
            <p:nvPr/>
          </p:nvGrpSpPr>
          <p:grpSpPr>
            <a:xfrm>
              <a:off x="3597657" y="3081600"/>
              <a:ext cx="792000" cy="880980"/>
              <a:chOff x="4061985" y="3957720"/>
              <a:chExt cx="792000" cy="880980"/>
            </a:xfrm>
          </p:grpSpPr>
          <p:sp>
            <p:nvSpPr>
              <p:cNvPr id="261" name="Rectangle 260"/>
              <p:cNvSpPr/>
              <p:nvPr/>
            </p:nvSpPr>
            <p:spPr>
              <a:xfrm>
                <a:off x="4061985" y="3957720"/>
                <a:ext cx="792000" cy="62269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bg1"/>
                    </a:solidFill>
                  </a:rPr>
                  <a:t>Sending to potential bidders</a:t>
                </a:r>
                <a:endParaRPr lang="en-GB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2" name="Rectangle 261"/>
              <p:cNvSpPr/>
              <p:nvPr/>
            </p:nvSpPr>
            <p:spPr>
              <a:xfrm>
                <a:off x="4061985" y="4586953"/>
                <a:ext cx="792000" cy="25174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tx2"/>
                    </a:solidFill>
                  </a:rPr>
                  <a:t>14 Firms</a:t>
                </a:r>
                <a:endParaRPr lang="en-GB" sz="800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27" name="TextBox 226"/>
            <p:cNvSpPr txBox="1"/>
            <p:nvPr/>
          </p:nvSpPr>
          <p:spPr>
            <a:xfrm rot="2867676">
              <a:off x="2056554" y="5011345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04/09/2015</a:t>
              </a: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1268311" y="1186567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Discussions</a:t>
              </a:r>
            </a:p>
          </p:txBody>
        </p:sp>
        <p:grpSp>
          <p:nvGrpSpPr>
            <p:cNvPr id="229" name="Group 228"/>
            <p:cNvGrpSpPr/>
            <p:nvPr/>
          </p:nvGrpSpPr>
          <p:grpSpPr>
            <a:xfrm>
              <a:off x="3660348" y="1330347"/>
              <a:ext cx="792000" cy="880980"/>
              <a:chOff x="4061985" y="3957720"/>
              <a:chExt cx="792000" cy="880980"/>
            </a:xfrm>
          </p:grpSpPr>
          <p:sp>
            <p:nvSpPr>
              <p:cNvPr id="259" name="Rectangle 258"/>
              <p:cNvSpPr/>
              <p:nvPr/>
            </p:nvSpPr>
            <p:spPr>
              <a:xfrm>
                <a:off x="4061985" y="3957720"/>
                <a:ext cx="792000" cy="62269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bg1"/>
                    </a:solidFill>
                  </a:rPr>
                  <a:t>Sending to potential bidders</a:t>
                </a:r>
                <a:endParaRPr lang="en-GB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0" name="Rectangle 259"/>
              <p:cNvSpPr/>
              <p:nvPr/>
            </p:nvSpPr>
            <p:spPr>
              <a:xfrm>
                <a:off x="4061985" y="4586953"/>
                <a:ext cx="792000" cy="25174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1">
                <a:no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tx2"/>
                    </a:solidFill>
                  </a:rPr>
                  <a:t>15 Firms</a:t>
                </a:r>
                <a:endParaRPr lang="en-GB" sz="800" dirty="0">
                  <a:solidFill>
                    <a:schemeClr val="tx2"/>
                  </a:solidFill>
                </a:endParaRPr>
              </a:p>
            </p:txBody>
          </p:sp>
        </p:grpSp>
        <p:cxnSp>
          <p:nvCxnSpPr>
            <p:cNvPr id="230" name="Straight Arrow Connector 229"/>
            <p:cNvCxnSpPr/>
            <p:nvPr/>
          </p:nvCxnSpPr>
          <p:spPr>
            <a:xfrm>
              <a:off x="-36277" y="2914461"/>
              <a:ext cx="9144000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Rectangle 230"/>
            <p:cNvSpPr/>
            <p:nvPr/>
          </p:nvSpPr>
          <p:spPr>
            <a:xfrm>
              <a:off x="4504743" y="1330347"/>
              <a:ext cx="640800" cy="62269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Bid opening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232" name="Straight Arrow Connector 231"/>
            <p:cNvCxnSpPr/>
            <p:nvPr/>
          </p:nvCxnSpPr>
          <p:spPr>
            <a:xfrm flipV="1">
              <a:off x="5144543" y="1569828"/>
              <a:ext cx="0" cy="3117398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TextBox 232"/>
            <p:cNvSpPr txBox="1"/>
            <p:nvPr/>
          </p:nvSpPr>
          <p:spPr>
            <a:xfrm rot="2867676">
              <a:off x="4717195" y="5011345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25/11/2015</a:t>
              </a:r>
            </a:p>
          </p:txBody>
        </p:sp>
        <p:cxnSp>
          <p:nvCxnSpPr>
            <p:cNvPr id="234" name="Straight Arrow Connector 233"/>
            <p:cNvCxnSpPr/>
            <p:nvPr/>
          </p:nvCxnSpPr>
          <p:spPr>
            <a:xfrm flipV="1">
              <a:off x="5177852" y="3107431"/>
              <a:ext cx="0" cy="157864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TextBox 234"/>
            <p:cNvSpPr txBox="1"/>
            <p:nvPr/>
          </p:nvSpPr>
          <p:spPr>
            <a:xfrm rot="2867676">
              <a:off x="4976845" y="5011345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30/11/2015</a:t>
              </a:r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4535493" y="3081600"/>
              <a:ext cx="640800" cy="62269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Bid opening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5177908" y="1330347"/>
              <a:ext cx="770400" cy="62269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Technical evaluation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5983239" y="1330347"/>
              <a:ext cx="860263" cy="62923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Bid assessment and negotiation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5202344" y="3085310"/>
              <a:ext cx="780224" cy="62269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Technical evaluation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6007675" y="3085310"/>
              <a:ext cx="1655885" cy="6255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Bid assessment and negotiation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6724582" y="3785435"/>
              <a:ext cx="860263" cy="31202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Technical visit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244" name="Straight Arrow Connector 243"/>
            <p:cNvCxnSpPr/>
            <p:nvPr/>
          </p:nvCxnSpPr>
          <p:spPr>
            <a:xfrm flipV="1">
              <a:off x="7586274" y="3810608"/>
              <a:ext cx="0" cy="876618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 rot="2867676">
              <a:off x="7240045" y="5011345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12/02/2016</a:t>
              </a:r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6871861" y="1330347"/>
              <a:ext cx="421585" cy="35209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endParaRPr lang="en-US" sz="8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DAI</a:t>
              </a:r>
            </a:p>
            <a:p>
              <a:pPr algn="ctr"/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47" name="TextBox 246"/>
            <p:cNvSpPr txBox="1"/>
            <p:nvPr/>
          </p:nvSpPr>
          <p:spPr>
            <a:xfrm rot="2867676">
              <a:off x="6969032" y="5011345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22/01/2016</a:t>
              </a:r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7700165" y="3080758"/>
              <a:ext cx="421585" cy="35209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endParaRPr lang="en-US" sz="8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DAI</a:t>
              </a:r>
            </a:p>
            <a:p>
              <a:pPr algn="ctr"/>
              <a:endParaRPr lang="en-GB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249" name="Straight Arrow Connector 248"/>
            <p:cNvCxnSpPr/>
            <p:nvPr/>
          </p:nvCxnSpPr>
          <p:spPr>
            <a:xfrm flipV="1">
              <a:off x="8121750" y="3353688"/>
              <a:ext cx="0" cy="133442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TextBox 249"/>
            <p:cNvSpPr txBox="1"/>
            <p:nvPr/>
          </p:nvSpPr>
          <p:spPr>
            <a:xfrm rot="2867676">
              <a:off x="7730930" y="5011345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25/02/2016</a:t>
              </a:r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7347993" y="1328190"/>
              <a:ext cx="1715252" cy="252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Follow up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8149788" y="3081835"/>
              <a:ext cx="937157" cy="252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Follow up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7463534" y="1622664"/>
              <a:ext cx="1295844" cy="33037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tx2"/>
                  </a:solidFill>
                </a:rPr>
                <a:t>Supplier requests a change in the DAI</a:t>
              </a:r>
              <a:endParaRPr lang="en-GB" sz="800" dirty="0">
                <a:solidFill>
                  <a:schemeClr val="tx2"/>
                </a:solidFill>
              </a:endParaRPr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7839704" y="2014404"/>
              <a:ext cx="950146" cy="33037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tx2"/>
                  </a:solidFill>
                </a:rPr>
                <a:t>Raw material needed</a:t>
              </a:r>
              <a:endParaRPr lang="en-GB" sz="800" dirty="0">
                <a:solidFill>
                  <a:schemeClr val="tx2"/>
                </a:solidFill>
              </a:endParaRPr>
            </a:p>
          </p:txBody>
        </p:sp>
        <p:cxnSp>
          <p:nvCxnSpPr>
            <p:cNvPr id="255" name="Elbow Connector 254"/>
            <p:cNvCxnSpPr>
              <a:endCxn id="254" idx="1"/>
            </p:cNvCxnSpPr>
            <p:nvPr/>
          </p:nvCxnSpPr>
          <p:spPr>
            <a:xfrm rot="16200000" flipH="1">
              <a:off x="7666580" y="2006468"/>
              <a:ext cx="227326" cy="118922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Rectangle 255"/>
            <p:cNvSpPr/>
            <p:nvPr/>
          </p:nvSpPr>
          <p:spPr>
            <a:xfrm>
              <a:off x="8166952" y="2406144"/>
              <a:ext cx="683427" cy="33037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algn="ctr"/>
              <a:r>
                <a:rPr lang="en-US" sz="800" dirty="0" smtClean="0">
                  <a:solidFill>
                    <a:schemeClr val="tx2"/>
                  </a:solidFill>
                </a:rPr>
                <a:t>Material request</a:t>
              </a:r>
              <a:endParaRPr lang="en-GB" sz="800" dirty="0">
                <a:solidFill>
                  <a:schemeClr val="tx2"/>
                </a:solidFill>
              </a:endParaRPr>
            </a:p>
          </p:txBody>
        </p:sp>
        <p:cxnSp>
          <p:nvCxnSpPr>
            <p:cNvPr id="257" name="Elbow Connector 256"/>
            <p:cNvCxnSpPr/>
            <p:nvPr/>
          </p:nvCxnSpPr>
          <p:spPr>
            <a:xfrm rot="16200000" flipH="1">
              <a:off x="7993828" y="2400242"/>
              <a:ext cx="227326" cy="118922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8" name="TextBox 257"/>
            <p:cNvSpPr txBox="1"/>
            <p:nvPr/>
          </p:nvSpPr>
          <p:spPr>
            <a:xfrm rot="2867676">
              <a:off x="8353643" y="5011345"/>
              <a:ext cx="1248228" cy="25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+mj-lt"/>
                </a:rPr>
                <a:t>07/03/2016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38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. Laser Measurement System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481468" y="3988731"/>
            <a:ext cx="0" cy="339948"/>
          </a:xfrm>
          <a:prstGeom prst="straightConnector1">
            <a:avLst/>
          </a:prstGeom>
          <a:ln w="3175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481468" y="4328680"/>
            <a:ext cx="338704" cy="0"/>
          </a:xfrm>
          <a:prstGeom prst="straightConnector1">
            <a:avLst/>
          </a:prstGeom>
          <a:ln w="3175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55161" y="4298441"/>
            <a:ext cx="180603" cy="185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x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23721" y="3896125"/>
            <a:ext cx="157746" cy="185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y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5" name="Straight Connector 24"/>
          <p:cNvCxnSpPr>
            <a:stCxn id="35" idx="2"/>
            <a:endCxn id="35" idx="6"/>
          </p:cNvCxnSpPr>
          <p:nvPr/>
        </p:nvCxnSpPr>
        <p:spPr>
          <a:xfrm>
            <a:off x="577649" y="4329050"/>
            <a:ext cx="1808920" cy="0"/>
          </a:xfrm>
          <a:prstGeom prst="line">
            <a:avLst/>
          </a:prstGeom>
          <a:ln w="6350">
            <a:solidFill>
              <a:schemeClr val="accent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35" idx="0"/>
            <a:endCxn id="35" idx="4"/>
          </p:cNvCxnSpPr>
          <p:nvPr/>
        </p:nvCxnSpPr>
        <p:spPr>
          <a:xfrm>
            <a:off x="1482110" y="3424590"/>
            <a:ext cx="0" cy="1808920"/>
          </a:xfrm>
          <a:prstGeom prst="line">
            <a:avLst/>
          </a:prstGeom>
          <a:ln>
            <a:solidFill>
              <a:schemeClr val="accent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>
            <a:spLocks noChangeAspect="1"/>
          </p:cNvSpPr>
          <p:nvPr/>
        </p:nvSpPr>
        <p:spPr>
          <a:xfrm>
            <a:off x="577649" y="3424590"/>
            <a:ext cx="1808920" cy="1808920"/>
          </a:xfrm>
          <a:prstGeom prst="ellipse">
            <a:avLst/>
          </a:prstGeom>
          <a:noFill/>
          <a:ln w="19050">
            <a:solidFill>
              <a:schemeClr val="accent6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1449625" y="4295679"/>
            <a:ext cx="64992" cy="64992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981957" y="4332725"/>
            <a:ext cx="566585" cy="302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1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[x</a:t>
            </a:r>
            <a:r>
              <a:rPr lang="en-US" altLang="en-US" sz="1100" b="1" baseline="-250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altLang="en-US" sz="11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,y</a:t>
            </a:r>
            <a:r>
              <a:rPr lang="en-US" altLang="en-US" sz="1100" b="1" baseline="-250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altLang="en-US" sz="11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486630" y="3480160"/>
            <a:ext cx="1989675" cy="1697779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1480649" y="3485491"/>
            <a:ext cx="0" cy="353606"/>
          </a:xfrm>
          <a:prstGeom prst="straightConnector1">
            <a:avLst/>
          </a:prstGeom>
          <a:ln w="63500" cmpd="sng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1482110" y="4815213"/>
            <a:ext cx="0" cy="353122"/>
          </a:xfrm>
          <a:prstGeom prst="straightConnector1">
            <a:avLst/>
          </a:prstGeom>
          <a:ln w="63500" cmpd="sng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-855" y="1119633"/>
            <a:ext cx="3473715" cy="2217419"/>
            <a:chOff x="2391" y="1733481"/>
            <a:chExt cx="6799215" cy="434022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4687" b="16410"/>
            <a:stretch/>
          </p:blipFill>
          <p:spPr>
            <a:xfrm>
              <a:off x="2391" y="1733481"/>
              <a:ext cx="5450475" cy="3937138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 flipV="1">
              <a:off x="4410554" y="3404588"/>
              <a:ext cx="0" cy="564908"/>
            </a:xfrm>
            <a:prstGeom prst="straightConnector1">
              <a:avLst/>
            </a:prstGeom>
            <a:ln w="31750">
              <a:solidFill>
                <a:schemeClr val="tx1">
                  <a:lumMod val="40000"/>
                  <a:lumOff val="6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4038600" y="3969496"/>
              <a:ext cx="371954" cy="292100"/>
            </a:xfrm>
            <a:prstGeom prst="straightConnector1">
              <a:avLst/>
            </a:prstGeom>
            <a:ln w="31750">
              <a:solidFill>
                <a:schemeClr val="tx1">
                  <a:lumMod val="40000"/>
                  <a:lumOff val="6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 flipV="1">
              <a:off x="3981450" y="3740896"/>
              <a:ext cx="429104" cy="234628"/>
            </a:xfrm>
            <a:prstGeom prst="straightConnector1">
              <a:avLst/>
            </a:prstGeom>
            <a:ln w="31750">
              <a:solidFill>
                <a:schemeClr val="tx1">
                  <a:lumMod val="40000"/>
                  <a:lumOff val="6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4485178" y="5180969"/>
              <a:ext cx="1395980" cy="892738"/>
            </a:xfrm>
            <a:prstGeom prst="straightConnector1">
              <a:avLst/>
            </a:prstGeom>
            <a:ln w="69850" cmpd="dbl">
              <a:solidFill>
                <a:schemeClr val="tx1">
                  <a:lumMod val="40000"/>
                  <a:lumOff val="6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069064" y="3969496"/>
              <a:ext cx="1824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x</a:t>
              </a:r>
              <a:endParaRPr lang="en-US" sz="14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3696" y="3293844"/>
              <a:ext cx="182477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y</a:t>
              </a:r>
              <a:endParaRPr lang="en-US" sz="14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08143" y="3243508"/>
              <a:ext cx="18247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z</a:t>
              </a:r>
              <a:endParaRPr lang="en-US" sz="1400" dirty="0">
                <a:solidFill>
                  <a:schemeClr val="tx1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 flipV="1">
              <a:off x="5410572" y="4570725"/>
              <a:ext cx="1391034" cy="753869"/>
            </a:xfrm>
            <a:prstGeom prst="straightConnector1">
              <a:avLst/>
            </a:prstGeom>
            <a:ln w="69850" cmpd="dbl">
              <a:solidFill>
                <a:schemeClr val="tx1">
                  <a:lumMod val="40000"/>
                  <a:lumOff val="6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Workshop FTEC </a:t>
            </a:r>
            <a:r>
              <a:rPr lang="en-GB" dirty="0" smtClean="0"/>
              <a:t>2015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35" r="8950"/>
          <a:stretch/>
        </p:blipFill>
        <p:spPr>
          <a:xfrm rot="319060">
            <a:off x="3883610" y="1915548"/>
            <a:ext cx="2889003" cy="194520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011" t="11544" r="9635" b="10304"/>
          <a:stretch/>
        </p:blipFill>
        <p:spPr>
          <a:xfrm rot="319060">
            <a:off x="4852557" y="1897548"/>
            <a:ext cx="3156630" cy="195081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1083">
            <a:off x="5236839" y="1554732"/>
            <a:ext cx="4216560" cy="2371815"/>
          </a:xfrm>
          <a:prstGeom prst="rect">
            <a:avLst/>
          </a:prstGeom>
        </p:spPr>
      </p:pic>
      <p:sp>
        <p:nvSpPr>
          <p:cNvPr id="34" name="Freeform 33"/>
          <p:cNvSpPr/>
          <p:nvPr/>
        </p:nvSpPr>
        <p:spPr>
          <a:xfrm rot="558131">
            <a:off x="4192263" y="1714631"/>
            <a:ext cx="768571" cy="226139"/>
          </a:xfrm>
          <a:custGeom>
            <a:avLst/>
            <a:gdLst>
              <a:gd name="connsiteX0" fmla="*/ 0 w 1422400"/>
              <a:gd name="connsiteY0" fmla="*/ 355600 h 355600"/>
              <a:gd name="connsiteX1" fmla="*/ 1422400 w 1422400"/>
              <a:gd name="connsiteY1" fmla="*/ 0 h 355600"/>
              <a:gd name="connsiteX0" fmla="*/ 0 w 1422400"/>
              <a:gd name="connsiteY0" fmla="*/ 394068 h 394068"/>
              <a:gd name="connsiteX1" fmla="*/ 1422400 w 1422400"/>
              <a:gd name="connsiteY1" fmla="*/ 38468 h 394068"/>
              <a:gd name="connsiteX0" fmla="*/ 0 w 1422400"/>
              <a:gd name="connsiteY0" fmla="*/ 418518 h 418518"/>
              <a:gd name="connsiteX1" fmla="*/ 1422400 w 1422400"/>
              <a:gd name="connsiteY1" fmla="*/ 62918 h 418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2400" h="418518">
                <a:moveTo>
                  <a:pt x="0" y="418518"/>
                </a:moveTo>
                <a:cubicBezTo>
                  <a:pt x="431800" y="42809"/>
                  <a:pt x="736600" y="-91599"/>
                  <a:pt x="1422400" y="62918"/>
                </a:cubicBezTo>
              </a:path>
            </a:pathLst>
          </a:custGeom>
          <a:noFill/>
          <a:ln w="5080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81585" y="1385340"/>
            <a:ext cx="1538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6"/>
                </a:solidFill>
              </a:rPr>
              <a:t>Redesigned</a:t>
            </a:r>
            <a:endParaRPr lang="en-US" sz="1600" b="1" dirty="0">
              <a:solidFill>
                <a:schemeClr val="accent6"/>
              </a:solidFill>
            </a:endParaRPr>
          </a:p>
        </p:txBody>
      </p:sp>
      <p:sp>
        <p:nvSpPr>
          <p:cNvPr id="37" name="Freeform 36"/>
          <p:cNvSpPr/>
          <p:nvPr/>
        </p:nvSpPr>
        <p:spPr>
          <a:xfrm rot="558131">
            <a:off x="5206329" y="1641764"/>
            <a:ext cx="768571" cy="226139"/>
          </a:xfrm>
          <a:custGeom>
            <a:avLst/>
            <a:gdLst>
              <a:gd name="connsiteX0" fmla="*/ 0 w 1422400"/>
              <a:gd name="connsiteY0" fmla="*/ 355600 h 355600"/>
              <a:gd name="connsiteX1" fmla="*/ 1422400 w 1422400"/>
              <a:gd name="connsiteY1" fmla="*/ 0 h 355600"/>
              <a:gd name="connsiteX0" fmla="*/ 0 w 1422400"/>
              <a:gd name="connsiteY0" fmla="*/ 394068 h 394068"/>
              <a:gd name="connsiteX1" fmla="*/ 1422400 w 1422400"/>
              <a:gd name="connsiteY1" fmla="*/ 38468 h 394068"/>
              <a:gd name="connsiteX0" fmla="*/ 0 w 1422400"/>
              <a:gd name="connsiteY0" fmla="*/ 418518 h 418518"/>
              <a:gd name="connsiteX1" fmla="*/ 1422400 w 1422400"/>
              <a:gd name="connsiteY1" fmla="*/ 62918 h 418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2400" h="418518">
                <a:moveTo>
                  <a:pt x="0" y="418518"/>
                </a:moveTo>
                <a:cubicBezTo>
                  <a:pt x="431800" y="42809"/>
                  <a:pt x="736600" y="-91599"/>
                  <a:pt x="1422400" y="62918"/>
                </a:cubicBezTo>
              </a:path>
            </a:pathLst>
          </a:custGeom>
          <a:noFill/>
          <a:ln w="5080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48623" y="1321974"/>
            <a:ext cx="1833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6"/>
                </a:solidFill>
              </a:rPr>
              <a:t>Manufactured</a:t>
            </a:r>
            <a:endParaRPr lang="en-US" sz="1600" b="1" dirty="0">
              <a:solidFill>
                <a:schemeClr val="accent6"/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9" t="3348" r="561" b="1010"/>
          <a:stretch/>
        </p:blipFill>
        <p:spPr bwMode="auto">
          <a:xfrm>
            <a:off x="5168705" y="4052403"/>
            <a:ext cx="3736032" cy="20172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3439406" y="4653076"/>
            <a:ext cx="1795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6"/>
                </a:solidFill>
              </a:rPr>
              <a:t>Redesigned UI</a:t>
            </a:r>
          </a:p>
          <a:p>
            <a:pPr algn="ctr"/>
            <a:r>
              <a:rPr lang="en-US" sz="1600" b="1" dirty="0" smtClean="0">
                <a:solidFill>
                  <a:schemeClr val="accent6"/>
                </a:solidFill>
              </a:rPr>
              <a:t>&amp; Improved Functionality</a:t>
            </a:r>
            <a:endParaRPr lang="en-US" sz="1600" b="1" dirty="0">
              <a:solidFill>
                <a:schemeClr val="accent6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51284" y="5270545"/>
            <a:ext cx="1996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Characterise any deformation in the cold bore</a:t>
            </a:r>
            <a:endParaRPr lang="en-US" b="1" dirty="0" smtClean="0">
              <a:solidFill>
                <a:schemeClr val="accent6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67746" y="4307067"/>
            <a:ext cx="1750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b="1" dirty="0" smtClean="0"/>
              <a:t>LMA software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0162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34" grpId="0" animBg="1"/>
      <p:bldP spid="36" grpId="0"/>
      <p:bldP spid="37" grpId="0" animBg="1"/>
      <p:bldP spid="38" grpId="0"/>
      <p:bldP spid="51" grpId="0"/>
      <p:bldP spid="53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335" t="16543" r="-1" b="5921"/>
          <a:stretch/>
        </p:blipFill>
        <p:spPr>
          <a:xfrm flipH="1">
            <a:off x="5218221" y="2551137"/>
            <a:ext cx="3925779" cy="32004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Workshop FTEC </a:t>
            </a:r>
            <a:r>
              <a:rPr lang="en-GB" dirty="0" smtClean="0"/>
              <a:t>2015</a:t>
            </a:r>
            <a:endParaRPr lang="en-US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167" t="2752" r="25833" b="11463"/>
          <a:stretch/>
        </p:blipFill>
        <p:spPr>
          <a:xfrm>
            <a:off x="-42171" y="1917718"/>
            <a:ext cx="2861570" cy="28275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817" t="17001" r="27213" b="7308"/>
          <a:stretch/>
        </p:blipFill>
        <p:spPr>
          <a:xfrm>
            <a:off x="3080991" y="3613574"/>
            <a:ext cx="1618217" cy="1608410"/>
          </a:xfrm>
          <a:prstGeom prst="rect">
            <a:avLst/>
          </a:prstGeom>
        </p:spPr>
      </p:pic>
      <p:sp>
        <p:nvSpPr>
          <p:cNvPr id="42" name="Freeform 41"/>
          <p:cNvSpPr/>
          <p:nvPr/>
        </p:nvSpPr>
        <p:spPr>
          <a:xfrm rot="513645" flipV="1">
            <a:off x="1979102" y="3784997"/>
            <a:ext cx="1103045" cy="620627"/>
          </a:xfrm>
          <a:custGeom>
            <a:avLst/>
            <a:gdLst>
              <a:gd name="connsiteX0" fmla="*/ 0 w 1422400"/>
              <a:gd name="connsiteY0" fmla="*/ 355600 h 355600"/>
              <a:gd name="connsiteX1" fmla="*/ 1422400 w 1422400"/>
              <a:gd name="connsiteY1" fmla="*/ 0 h 355600"/>
              <a:gd name="connsiteX0" fmla="*/ 0 w 1422400"/>
              <a:gd name="connsiteY0" fmla="*/ 394068 h 394068"/>
              <a:gd name="connsiteX1" fmla="*/ 1422400 w 1422400"/>
              <a:gd name="connsiteY1" fmla="*/ 38468 h 394068"/>
              <a:gd name="connsiteX0" fmla="*/ 0 w 1422400"/>
              <a:gd name="connsiteY0" fmla="*/ 418518 h 418518"/>
              <a:gd name="connsiteX1" fmla="*/ 1422400 w 1422400"/>
              <a:gd name="connsiteY1" fmla="*/ 62918 h 418518"/>
              <a:gd name="connsiteX0" fmla="*/ 0 w 1422400"/>
              <a:gd name="connsiteY0" fmla="*/ 402538 h 402538"/>
              <a:gd name="connsiteX1" fmla="*/ 1422400 w 1422400"/>
              <a:gd name="connsiteY1" fmla="*/ 46938 h 402538"/>
              <a:gd name="connsiteX0" fmla="*/ 0 w 1422400"/>
              <a:gd name="connsiteY0" fmla="*/ 388353 h 388353"/>
              <a:gd name="connsiteX1" fmla="*/ 1422400 w 1422400"/>
              <a:gd name="connsiteY1" fmla="*/ 32753 h 388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2400" h="388353">
                <a:moveTo>
                  <a:pt x="0" y="388353"/>
                </a:moveTo>
                <a:cubicBezTo>
                  <a:pt x="419525" y="132294"/>
                  <a:pt x="501519" y="-84689"/>
                  <a:pt x="1422400" y="32753"/>
                </a:cubicBezTo>
              </a:path>
            </a:pathLst>
          </a:custGeom>
          <a:noFill/>
          <a:ln w="5080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1482389" y="2966821"/>
            <a:ext cx="752284" cy="752284"/>
          </a:xfrm>
          <a:prstGeom prst="ellipse">
            <a:avLst/>
          </a:prstGeom>
          <a:noFill/>
          <a:ln w="25400">
            <a:solidFill>
              <a:schemeClr val="tx1">
                <a:lumMod val="40000"/>
                <a:lumOff val="60000"/>
              </a:schemeClr>
            </a:solidFill>
            <a:prstDash val="lgDash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Freeform 43"/>
          <p:cNvSpPr/>
          <p:nvPr/>
        </p:nvSpPr>
        <p:spPr>
          <a:xfrm rot="20743798">
            <a:off x="4337944" y="3112380"/>
            <a:ext cx="695250" cy="416766"/>
          </a:xfrm>
          <a:custGeom>
            <a:avLst/>
            <a:gdLst>
              <a:gd name="connsiteX0" fmla="*/ 0 w 1422400"/>
              <a:gd name="connsiteY0" fmla="*/ 355600 h 355600"/>
              <a:gd name="connsiteX1" fmla="*/ 1422400 w 1422400"/>
              <a:gd name="connsiteY1" fmla="*/ 0 h 355600"/>
              <a:gd name="connsiteX0" fmla="*/ 0 w 1422400"/>
              <a:gd name="connsiteY0" fmla="*/ 394068 h 394068"/>
              <a:gd name="connsiteX1" fmla="*/ 1422400 w 1422400"/>
              <a:gd name="connsiteY1" fmla="*/ 38468 h 394068"/>
              <a:gd name="connsiteX0" fmla="*/ 0 w 1422400"/>
              <a:gd name="connsiteY0" fmla="*/ 418518 h 418518"/>
              <a:gd name="connsiteX1" fmla="*/ 1422400 w 1422400"/>
              <a:gd name="connsiteY1" fmla="*/ 62918 h 418518"/>
              <a:gd name="connsiteX0" fmla="*/ 0 w 624087"/>
              <a:gd name="connsiteY0" fmla="*/ 305094 h 305094"/>
              <a:gd name="connsiteX1" fmla="*/ 624087 w 624087"/>
              <a:gd name="connsiteY1" fmla="*/ 104401 h 305094"/>
              <a:gd name="connsiteX0" fmla="*/ 0 w 624087"/>
              <a:gd name="connsiteY0" fmla="*/ 248235 h 248235"/>
              <a:gd name="connsiteX1" fmla="*/ 624087 w 624087"/>
              <a:gd name="connsiteY1" fmla="*/ 47542 h 248235"/>
              <a:gd name="connsiteX0" fmla="*/ 0 w 624087"/>
              <a:gd name="connsiteY0" fmla="*/ 204296 h 204296"/>
              <a:gd name="connsiteX1" fmla="*/ 624087 w 624087"/>
              <a:gd name="connsiteY1" fmla="*/ 3603 h 204296"/>
              <a:gd name="connsiteX0" fmla="*/ 0 w 624087"/>
              <a:gd name="connsiteY0" fmla="*/ 206969 h 206969"/>
              <a:gd name="connsiteX1" fmla="*/ 624087 w 624087"/>
              <a:gd name="connsiteY1" fmla="*/ 6276 h 206969"/>
              <a:gd name="connsiteX0" fmla="*/ 0 w 624087"/>
              <a:gd name="connsiteY0" fmla="*/ 205710 h 205710"/>
              <a:gd name="connsiteX1" fmla="*/ 624087 w 624087"/>
              <a:gd name="connsiteY1" fmla="*/ 5017 h 205710"/>
              <a:gd name="connsiteX0" fmla="*/ 0 w 624087"/>
              <a:gd name="connsiteY0" fmla="*/ 205187 h 205187"/>
              <a:gd name="connsiteX1" fmla="*/ 624087 w 624087"/>
              <a:gd name="connsiteY1" fmla="*/ 4494 h 205187"/>
              <a:gd name="connsiteX0" fmla="*/ 0 w 624087"/>
              <a:gd name="connsiteY0" fmla="*/ 200693 h 200693"/>
              <a:gd name="connsiteX1" fmla="*/ 624087 w 624087"/>
              <a:gd name="connsiteY1" fmla="*/ 0 h 20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4087" h="200693">
                <a:moveTo>
                  <a:pt x="0" y="200693"/>
                </a:moveTo>
                <a:cubicBezTo>
                  <a:pt x="137949" y="75677"/>
                  <a:pt x="234461" y="17197"/>
                  <a:pt x="624087" y="0"/>
                </a:cubicBezTo>
              </a:path>
            </a:pathLst>
          </a:custGeom>
          <a:noFill/>
          <a:ln w="5080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3891055" y="3594937"/>
            <a:ext cx="873928" cy="873928"/>
          </a:xfrm>
          <a:prstGeom prst="ellipse">
            <a:avLst/>
          </a:prstGeom>
          <a:noFill/>
          <a:ln w="25400">
            <a:solidFill>
              <a:schemeClr val="tx1">
                <a:lumMod val="40000"/>
                <a:lumOff val="60000"/>
              </a:schemeClr>
            </a:solidFill>
            <a:prstDash val="lgDash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519423" y="4795300"/>
            <a:ext cx="1738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11T Dipole </a:t>
            </a:r>
          </a:p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Cross Section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968562" y="2992124"/>
            <a:ext cx="1738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11T Paired Coils</a:t>
            </a:r>
          </a:p>
        </p:txBody>
      </p:sp>
      <p:sp>
        <p:nvSpPr>
          <p:cNvPr id="48" name="Freeform 47"/>
          <p:cNvSpPr/>
          <p:nvPr/>
        </p:nvSpPr>
        <p:spPr>
          <a:xfrm rot="10800000" flipH="1">
            <a:off x="4542850" y="4844328"/>
            <a:ext cx="1238825" cy="250194"/>
          </a:xfrm>
          <a:custGeom>
            <a:avLst/>
            <a:gdLst>
              <a:gd name="connsiteX0" fmla="*/ 0 w 1422400"/>
              <a:gd name="connsiteY0" fmla="*/ 355600 h 355600"/>
              <a:gd name="connsiteX1" fmla="*/ 1422400 w 1422400"/>
              <a:gd name="connsiteY1" fmla="*/ 0 h 355600"/>
              <a:gd name="connsiteX0" fmla="*/ 0 w 1422400"/>
              <a:gd name="connsiteY0" fmla="*/ 394068 h 394068"/>
              <a:gd name="connsiteX1" fmla="*/ 1422400 w 1422400"/>
              <a:gd name="connsiteY1" fmla="*/ 38468 h 394068"/>
              <a:gd name="connsiteX0" fmla="*/ 0 w 1422400"/>
              <a:gd name="connsiteY0" fmla="*/ 418518 h 418518"/>
              <a:gd name="connsiteX1" fmla="*/ 1422400 w 1422400"/>
              <a:gd name="connsiteY1" fmla="*/ 62918 h 418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2400" h="418518">
                <a:moveTo>
                  <a:pt x="0" y="418518"/>
                </a:moveTo>
                <a:cubicBezTo>
                  <a:pt x="431800" y="42809"/>
                  <a:pt x="736600" y="-91599"/>
                  <a:pt x="1422400" y="62918"/>
                </a:cubicBezTo>
              </a:path>
            </a:pathLst>
          </a:custGeom>
          <a:noFill/>
          <a:ln w="5080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902007" y="5819437"/>
            <a:ext cx="70907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US" sz="800" dirty="0" smtClean="0">
                <a:solidFill>
                  <a:schemeClr val="accent6"/>
                </a:solidFill>
              </a:rPr>
              <a:t/>
            </a:r>
            <a:br>
              <a:rPr lang="en-US" sz="800" dirty="0" smtClean="0">
                <a:solidFill>
                  <a:schemeClr val="accent6"/>
                </a:solidFill>
              </a:rPr>
            </a:br>
            <a:r>
              <a:rPr lang="en-US" sz="800" dirty="0" smtClean="0">
                <a:solidFill>
                  <a:schemeClr val="accent6"/>
                </a:solidFill>
              </a:rPr>
              <a:t>*Image from: </a:t>
            </a:r>
            <a:r>
              <a:rPr lang="en-GB" sz="800" i="1" dirty="0" smtClean="0">
                <a:solidFill>
                  <a:schemeClr val="accent6"/>
                </a:solidFill>
              </a:rPr>
              <a:t>Collaboration </a:t>
            </a:r>
            <a:r>
              <a:rPr lang="en-GB" sz="800" i="1" dirty="0">
                <a:solidFill>
                  <a:schemeClr val="accent6"/>
                </a:solidFill>
              </a:rPr>
              <a:t>meeting on DS 11T Dipole </a:t>
            </a:r>
            <a:r>
              <a:rPr lang="en-GB" sz="800" i="1" dirty="0" smtClean="0">
                <a:solidFill>
                  <a:schemeClr val="accent6"/>
                </a:solidFill>
              </a:rPr>
              <a:t>grounds CERN </a:t>
            </a:r>
            <a:r>
              <a:rPr lang="en-GB" sz="800" i="1" dirty="0">
                <a:solidFill>
                  <a:schemeClr val="accent6"/>
                </a:solidFill>
              </a:rPr>
              <a:t>technological choices: Cable insulation and coils  </a:t>
            </a:r>
            <a:r>
              <a:rPr lang="en-GB" sz="800" i="1" dirty="0" smtClean="0">
                <a:solidFill>
                  <a:schemeClr val="accent6"/>
                </a:solidFill>
              </a:rPr>
              <a:t>- </a:t>
            </a:r>
            <a:r>
              <a:rPr lang="en-US" sz="800" dirty="0" smtClean="0">
                <a:solidFill>
                  <a:schemeClr val="accent6"/>
                </a:solidFill>
              </a:rPr>
              <a:t>D. </a:t>
            </a:r>
            <a:r>
              <a:rPr lang="en-US" sz="800" dirty="0" err="1" smtClean="0">
                <a:solidFill>
                  <a:schemeClr val="accent6"/>
                </a:solidFill>
              </a:rPr>
              <a:t>Smekens</a:t>
            </a:r>
            <a:endParaRPr lang="en-US" sz="800" dirty="0" smtClean="0">
              <a:solidFill>
                <a:schemeClr val="accent6"/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133"/>
          <a:stretch/>
        </p:blipFill>
        <p:spPr>
          <a:xfrm>
            <a:off x="4956628" y="1162080"/>
            <a:ext cx="3121727" cy="3116364"/>
          </a:xfrm>
          <a:prstGeom prst="ellipse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7398911" y="5006093"/>
            <a:ext cx="173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11T Coil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948419" y="1548386"/>
            <a:ext cx="173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*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3</a:t>
            </a:r>
            <a:r>
              <a:rPr lang="en-GB" sz="3600" dirty="0" smtClean="0"/>
              <a:t>. Analysis and Characterisation of the E-modulus of the 11T Dipole Coil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19581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 animBg="1"/>
      <p:bldP spid="44" grpId="0" animBg="1"/>
      <p:bldP spid="45" grpId="0" animBg="1"/>
      <p:bldP spid="47" grpId="0"/>
      <p:bldP spid="48" grpId="0" animBg="1"/>
      <p:bldP spid="49" grpId="0"/>
      <p:bldP spid="51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Workshop FTEC </a:t>
            </a:r>
            <a:r>
              <a:rPr lang="en-GB" dirty="0" smtClean="0"/>
              <a:t>2015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811" y="1366352"/>
            <a:ext cx="5759780" cy="4318558"/>
          </a:xfrm>
          <a:prstGeom prst="rect">
            <a:avLst/>
          </a:prstGeom>
        </p:spPr>
      </p:pic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1670983" y="4244822"/>
            <a:ext cx="1134230" cy="1297204"/>
            <a:chOff x="4316006" y="1605967"/>
            <a:chExt cx="1573858" cy="1800000"/>
          </a:xfrm>
        </p:grpSpPr>
        <p:sp>
          <p:nvSpPr>
            <p:cNvPr id="14" name="Rectangle 13"/>
            <p:cNvSpPr/>
            <p:nvPr/>
          </p:nvSpPr>
          <p:spPr>
            <a:xfrm>
              <a:off x="4316007" y="1605967"/>
              <a:ext cx="1573857" cy="1800000"/>
            </a:xfrm>
            <a:prstGeom prst="rect">
              <a:avLst/>
            </a:prstGeom>
            <a:solidFill>
              <a:srgbClr val="BFD9AB"/>
            </a:solidFill>
            <a:ln w="15875">
              <a:solidFill>
                <a:schemeClr val="accent6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4709472" y="1698036"/>
              <a:ext cx="786927" cy="786928"/>
            </a:xfrm>
            <a:prstGeom prst="ellipse">
              <a:avLst/>
            </a:prstGeom>
            <a:solidFill>
              <a:srgbClr val="ECD49F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4316007" y="2528514"/>
              <a:ext cx="786927" cy="786928"/>
            </a:xfrm>
            <a:prstGeom prst="ellipse">
              <a:avLst/>
            </a:prstGeom>
            <a:solidFill>
              <a:srgbClr val="ECD49F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316008" y="2488082"/>
              <a:ext cx="1573855" cy="40432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316008" y="1650440"/>
              <a:ext cx="1573855" cy="40432"/>
            </a:xfrm>
            <a:prstGeom prst="rect">
              <a:avLst/>
            </a:prstGeom>
            <a:solidFill>
              <a:schemeClr val="accent3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316007" y="3319414"/>
              <a:ext cx="1573856" cy="40432"/>
            </a:xfrm>
            <a:prstGeom prst="rect">
              <a:avLst/>
            </a:prstGeom>
            <a:solidFill>
              <a:schemeClr val="accent3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316007" y="1605967"/>
              <a:ext cx="1573856" cy="4043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316006" y="3363800"/>
              <a:ext cx="1573857" cy="4043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5496400" y="1694712"/>
              <a:ext cx="393464" cy="786928"/>
            </a:xfrm>
            <a:custGeom>
              <a:avLst/>
              <a:gdLst>
                <a:gd name="connsiteX0" fmla="*/ 393464 w 393464"/>
                <a:gd name="connsiteY0" fmla="*/ 0 h 786928"/>
                <a:gd name="connsiteX1" fmla="*/ 393464 w 393464"/>
                <a:gd name="connsiteY1" fmla="*/ 786928 h 786928"/>
                <a:gd name="connsiteX2" fmla="*/ 0 w 393464"/>
                <a:gd name="connsiteY2" fmla="*/ 393464 h 786928"/>
                <a:gd name="connsiteX3" fmla="*/ 393464 w 393464"/>
                <a:gd name="connsiteY3" fmla="*/ 0 h 78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464" h="786928">
                  <a:moveTo>
                    <a:pt x="393464" y="0"/>
                  </a:moveTo>
                  <a:lnTo>
                    <a:pt x="393464" y="786928"/>
                  </a:lnTo>
                  <a:cubicBezTo>
                    <a:pt x="176160" y="786928"/>
                    <a:pt x="0" y="610768"/>
                    <a:pt x="0" y="393464"/>
                  </a:cubicBezTo>
                  <a:cubicBezTo>
                    <a:pt x="0" y="176160"/>
                    <a:pt x="176160" y="0"/>
                    <a:pt x="393464" y="0"/>
                  </a:cubicBezTo>
                  <a:close/>
                </a:path>
              </a:pathLst>
            </a:custGeom>
            <a:solidFill>
              <a:srgbClr val="ECD49F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5102936" y="2525090"/>
              <a:ext cx="786927" cy="786928"/>
            </a:xfrm>
            <a:prstGeom prst="ellipse">
              <a:avLst/>
            </a:prstGeom>
            <a:solidFill>
              <a:srgbClr val="ECD49F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Freeform 24"/>
            <p:cNvSpPr/>
            <p:nvPr/>
          </p:nvSpPr>
          <p:spPr>
            <a:xfrm rot="10800000">
              <a:off x="4316006" y="1700013"/>
              <a:ext cx="393464" cy="786928"/>
            </a:xfrm>
            <a:custGeom>
              <a:avLst/>
              <a:gdLst>
                <a:gd name="connsiteX0" fmla="*/ 393464 w 393464"/>
                <a:gd name="connsiteY0" fmla="*/ 0 h 786928"/>
                <a:gd name="connsiteX1" fmla="*/ 393464 w 393464"/>
                <a:gd name="connsiteY1" fmla="*/ 786928 h 786928"/>
                <a:gd name="connsiteX2" fmla="*/ 0 w 393464"/>
                <a:gd name="connsiteY2" fmla="*/ 393464 h 786928"/>
                <a:gd name="connsiteX3" fmla="*/ 393464 w 393464"/>
                <a:gd name="connsiteY3" fmla="*/ 0 h 78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464" h="786928">
                  <a:moveTo>
                    <a:pt x="393464" y="0"/>
                  </a:moveTo>
                  <a:lnTo>
                    <a:pt x="393464" y="786928"/>
                  </a:lnTo>
                  <a:cubicBezTo>
                    <a:pt x="176160" y="786928"/>
                    <a:pt x="0" y="610768"/>
                    <a:pt x="0" y="393464"/>
                  </a:cubicBezTo>
                  <a:cubicBezTo>
                    <a:pt x="0" y="176160"/>
                    <a:pt x="176160" y="0"/>
                    <a:pt x="393464" y="0"/>
                  </a:cubicBezTo>
                  <a:close/>
                </a:path>
              </a:pathLst>
            </a:custGeom>
            <a:solidFill>
              <a:srgbClr val="ECD49F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93" y="1584935"/>
            <a:ext cx="2398846" cy="2459730"/>
          </a:xfrm>
          <a:prstGeom prst="rect">
            <a:avLst/>
          </a:prstGeom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3</a:t>
            </a:r>
            <a:r>
              <a:rPr lang="en-GB" sz="3600" dirty="0" smtClean="0"/>
              <a:t>. </a:t>
            </a:r>
            <a:r>
              <a:rPr lang="en-GB" sz="3600" dirty="0" smtClean="0"/>
              <a:t>Analysis and Characterisation of the E-modulus of the 11T Dipole Coil</a:t>
            </a:r>
            <a:endParaRPr lang="en-GB" sz="3600" dirty="0"/>
          </a:p>
        </p:txBody>
      </p:sp>
      <p:sp>
        <p:nvSpPr>
          <p:cNvPr id="29" name="TextBox 28"/>
          <p:cNvSpPr txBox="1"/>
          <p:nvPr/>
        </p:nvSpPr>
        <p:spPr>
          <a:xfrm>
            <a:off x="1560377" y="1535721"/>
            <a:ext cx="173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30" name="Freeform 29"/>
          <p:cNvSpPr/>
          <p:nvPr/>
        </p:nvSpPr>
        <p:spPr>
          <a:xfrm rot="856202" flipV="1">
            <a:off x="756241" y="4204728"/>
            <a:ext cx="695250" cy="416766"/>
          </a:xfrm>
          <a:custGeom>
            <a:avLst/>
            <a:gdLst>
              <a:gd name="connsiteX0" fmla="*/ 0 w 1422400"/>
              <a:gd name="connsiteY0" fmla="*/ 355600 h 355600"/>
              <a:gd name="connsiteX1" fmla="*/ 1422400 w 1422400"/>
              <a:gd name="connsiteY1" fmla="*/ 0 h 355600"/>
              <a:gd name="connsiteX0" fmla="*/ 0 w 1422400"/>
              <a:gd name="connsiteY0" fmla="*/ 394068 h 394068"/>
              <a:gd name="connsiteX1" fmla="*/ 1422400 w 1422400"/>
              <a:gd name="connsiteY1" fmla="*/ 38468 h 394068"/>
              <a:gd name="connsiteX0" fmla="*/ 0 w 1422400"/>
              <a:gd name="connsiteY0" fmla="*/ 418518 h 418518"/>
              <a:gd name="connsiteX1" fmla="*/ 1422400 w 1422400"/>
              <a:gd name="connsiteY1" fmla="*/ 62918 h 418518"/>
              <a:gd name="connsiteX0" fmla="*/ 0 w 624087"/>
              <a:gd name="connsiteY0" fmla="*/ 305094 h 305094"/>
              <a:gd name="connsiteX1" fmla="*/ 624087 w 624087"/>
              <a:gd name="connsiteY1" fmla="*/ 104401 h 305094"/>
              <a:gd name="connsiteX0" fmla="*/ 0 w 624087"/>
              <a:gd name="connsiteY0" fmla="*/ 248235 h 248235"/>
              <a:gd name="connsiteX1" fmla="*/ 624087 w 624087"/>
              <a:gd name="connsiteY1" fmla="*/ 47542 h 248235"/>
              <a:gd name="connsiteX0" fmla="*/ 0 w 624087"/>
              <a:gd name="connsiteY0" fmla="*/ 204296 h 204296"/>
              <a:gd name="connsiteX1" fmla="*/ 624087 w 624087"/>
              <a:gd name="connsiteY1" fmla="*/ 3603 h 204296"/>
              <a:gd name="connsiteX0" fmla="*/ 0 w 624087"/>
              <a:gd name="connsiteY0" fmla="*/ 206969 h 206969"/>
              <a:gd name="connsiteX1" fmla="*/ 624087 w 624087"/>
              <a:gd name="connsiteY1" fmla="*/ 6276 h 206969"/>
              <a:gd name="connsiteX0" fmla="*/ 0 w 624087"/>
              <a:gd name="connsiteY0" fmla="*/ 205710 h 205710"/>
              <a:gd name="connsiteX1" fmla="*/ 624087 w 624087"/>
              <a:gd name="connsiteY1" fmla="*/ 5017 h 205710"/>
              <a:gd name="connsiteX0" fmla="*/ 0 w 624087"/>
              <a:gd name="connsiteY0" fmla="*/ 205187 h 205187"/>
              <a:gd name="connsiteX1" fmla="*/ 624087 w 624087"/>
              <a:gd name="connsiteY1" fmla="*/ 4494 h 205187"/>
              <a:gd name="connsiteX0" fmla="*/ 0 w 624087"/>
              <a:gd name="connsiteY0" fmla="*/ 200693 h 200693"/>
              <a:gd name="connsiteX1" fmla="*/ 624087 w 624087"/>
              <a:gd name="connsiteY1" fmla="*/ 0 h 20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4087" h="200693">
                <a:moveTo>
                  <a:pt x="0" y="200693"/>
                </a:moveTo>
                <a:cubicBezTo>
                  <a:pt x="137949" y="75677"/>
                  <a:pt x="234461" y="17197"/>
                  <a:pt x="624087" y="0"/>
                </a:cubicBezTo>
              </a:path>
            </a:pathLst>
          </a:custGeom>
          <a:noFill/>
          <a:ln w="5080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68906" y="5526207"/>
            <a:ext cx="1738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Simplified </a:t>
            </a:r>
            <a:r>
              <a:rPr lang="en-US" b="1" dirty="0" smtClean="0">
                <a:solidFill>
                  <a:schemeClr val="accent6"/>
                </a:solidFill>
              </a:rPr>
              <a:t>model </a:t>
            </a:r>
            <a:endParaRPr lang="en-US" b="1" dirty="0" smtClean="0">
              <a:solidFill>
                <a:schemeClr val="accent6"/>
              </a:solidFill>
            </a:endParaRPr>
          </a:p>
        </p:txBody>
      </p:sp>
      <p:sp>
        <p:nvSpPr>
          <p:cNvPr id="32" name="Freeform 31"/>
          <p:cNvSpPr/>
          <p:nvPr/>
        </p:nvSpPr>
        <p:spPr>
          <a:xfrm rot="19755069" flipV="1">
            <a:off x="3084536" y="4818388"/>
            <a:ext cx="859180" cy="292114"/>
          </a:xfrm>
          <a:custGeom>
            <a:avLst/>
            <a:gdLst>
              <a:gd name="connsiteX0" fmla="*/ 0 w 1422400"/>
              <a:gd name="connsiteY0" fmla="*/ 355600 h 355600"/>
              <a:gd name="connsiteX1" fmla="*/ 1422400 w 1422400"/>
              <a:gd name="connsiteY1" fmla="*/ 0 h 355600"/>
              <a:gd name="connsiteX0" fmla="*/ 0 w 1422400"/>
              <a:gd name="connsiteY0" fmla="*/ 394068 h 394068"/>
              <a:gd name="connsiteX1" fmla="*/ 1422400 w 1422400"/>
              <a:gd name="connsiteY1" fmla="*/ 38468 h 394068"/>
              <a:gd name="connsiteX0" fmla="*/ 0 w 1422400"/>
              <a:gd name="connsiteY0" fmla="*/ 418518 h 418518"/>
              <a:gd name="connsiteX1" fmla="*/ 1422400 w 1422400"/>
              <a:gd name="connsiteY1" fmla="*/ 62918 h 418518"/>
              <a:gd name="connsiteX0" fmla="*/ 0 w 624087"/>
              <a:gd name="connsiteY0" fmla="*/ 305094 h 305094"/>
              <a:gd name="connsiteX1" fmla="*/ 624087 w 624087"/>
              <a:gd name="connsiteY1" fmla="*/ 104401 h 305094"/>
              <a:gd name="connsiteX0" fmla="*/ 0 w 624087"/>
              <a:gd name="connsiteY0" fmla="*/ 248235 h 248235"/>
              <a:gd name="connsiteX1" fmla="*/ 624087 w 624087"/>
              <a:gd name="connsiteY1" fmla="*/ 47542 h 248235"/>
              <a:gd name="connsiteX0" fmla="*/ 0 w 624087"/>
              <a:gd name="connsiteY0" fmla="*/ 204296 h 204296"/>
              <a:gd name="connsiteX1" fmla="*/ 624087 w 624087"/>
              <a:gd name="connsiteY1" fmla="*/ 3603 h 204296"/>
              <a:gd name="connsiteX0" fmla="*/ 0 w 624087"/>
              <a:gd name="connsiteY0" fmla="*/ 206969 h 206969"/>
              <a:gd name="connsiteX1" fmla="*/ 624087 w 624087"/>
              <a:gd name="connsiteY1" fmla="*/ 6276 h 206969"/>
              <a:gd name="connsiteX0" fmla="*/ 0 w 624087"/>
              <a:gd name="connsiteY0" fmla="*/ 205710 h 205710"/>
              <a:gd name="connsiteX1" fmla="*/ 624087 w 624087"/>
              <a:gd name="connsiteY1" fmla="*/ 5017 h 205710"/>
              <a:gd name="connsiteX0" fmla="*/ 0 w 624087"/>
              <a:gd name="connsiteY0" fmla="*/ 205187 h 205187"/>
              <a:gd name="connsiteX1" fmla="*/ 624087 w 624087"/>
              <a:gd name="connsiteY1" fmla="*/ 4494 h 205187"/>
              <a:gd name="connsiteX0" fmla="*/ 0 w 624087"/>
              <a:gd name="connsiteY0" fmla="*/ 200693 h 200693"/>
              <a:gd name="connsiteX1" fmla="*/ 624087 w 624087"/>
              <a:gd name="connsiteY1" fmla="*/ 0 h 20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4087" h="200693">
                <a:moveTo>
                  <a:pt x="0" y="200693"/>
                </a:moveTo>
                <a:cubicBezTo>
                  <a:pt x="137949" y="75677"/>
                  <a:pt x="234461" y="17197"/>
                  <a:pt x="624087" y="0"/>
                </a:cubicBezTo>
              </a:path>
            </a:pathLst>
          </a:custGeom>
          <a:noFill/>
          <a:ln w="5080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902007" y="5819437"/>
            <a:ext cx="70907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US" sz="800" dirty="0" smtClean="0">
                <a:solidFill>
                  <a:schemeClr val="accent6"/>
                </a:solidFill>
              </a:rPr>
              <a:t/>
            </a:r>
            <a:br>
              <a:rPr lang="en-US" sz="800" dirty="0" smtClean="0">
                <a:solidFill>
                  <a:schemeClr val="accent6"/>
                </a:solidFill>
              </a:rPr>
            </a:br>
            <a:r>
              <a:rPr lang="en-US" sz="800" dirty="0" smtClean="0">
                <a:solidFill>
                  <a:schemeClr val="accent6"/>
                </a:solidFill>
              </a:rPr>
              <a:t>*Image from: </a:t>
            </a:r>
            <a:r>
              <a:rPr lang="en-GB" sz="800" i="1" dirty="0" smtClean="0">
                <a:solidFill>
                  <a:schemeClr val="accent6"/>
                </a:solidFill>
              </a:rPr>
              <a:t>Collaboration </a:t>
            </a:r>
            <a:r>
              <a:rPr lang="en-GB" sz="800" i="1" dirty="0">
                <a:solidFill>
                  <a:schemeClr val="accent6"/>
                </a:solidFill>
              </a:rPr>
              <a:t>meeting on DS 11T Dipole </a:t>
            </a:r>
            <a:r>
              <a:rPr lang="en-GB" sz="800" i="1" dirty="0" smtClean="0">
                <a:solidFill>
                  <a:schemeClr val="accent6"/>
                </a:solidFill>
              </a:rPr>
              <a:t>grounds CERN </a:t>
            </a:r>
            <a:r>
              <a:rPr lang="en-GB" sz="800" i="1" dirty="0">
                <a:solidFill>
                  <a:schemeClr val="accent6"/>
                </a:solidFill>
              </a:rPr>
              <a:t>technological choices: Cable insulation and coils  </a:t>
            </a:r>
            <a:r>
              <a:rPr lang="en-GB" sz="800" i="1" dirty="0" smtClean="0">
                <a:solidFill>
                  <a:schemeClr val="accent6"/>
                </a:solidFill>
              </a:rPr>
              <a:t>- </a:t>
            </a:r>
            <a:r>
              <a:rPr lang="en-US" sz="800" dirty="0" smtClean="0">
                <a:solidFill>
                  <a:schemeClr val="accent6"/>
                </a:solidFill>
              </a:rPr>
              <a:t>D. </a:t>
            </a:r>
            <a:r>
              <a:rPr lang="en-US" sz="800" dirty="0" err="1" smtClean="0">
                <a:solidFill>
                  <a:schemeClr val="accent6"/>
                </a:solidFill>
              </a:rPr>
              <a:t>Smekens</a:t>
            </a:r>
            <a:endParaRPr lang="en-US" sz="800" dirty="0" smtClean="0">
              <a:solidFill>
                <a:schemeClr val="accent6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4525" y="1257202"/>
            <a:ext cx="173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10-stack </a:t>
            </a:r>
            <a:endParaRPr lang="en-US" b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23" t="1617" r="6917"/>
          <a:stretch/>
        </p:blipFill>
        <p:spPr>
          <a:xfrm>
            <a:off x="4111748" y="504117"/>
            <a:ext cx="4596494" cy="2962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/>
              <a:t>3</a:t>
            </a:r>
            <a:r>
              <a:rPr lang="en-GB" sz="3600" dirty="0" smtClean="0"/>
              <a:t>. </a:t>
            </a:r>
            <a:r>
              <a:rPr lang="en-GB" sz="3600" dirty="0" smtClean="0"/>
              <a:t>Analysis and Characterisation of the E-modulus of the 11T Dipole Coil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Workshop FTEC </a:t>
            </a:r>
            <a:r>
              <a:rPr lang="en-GB" dirty="0" smtClean="0"/>
              <a:t>2015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26" y="3466391"/>
            <a:ext cx="4517929" cy="2549242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 rot="5400000">
            <a:off x="5934394" y="2686369"/>
            <a:ext cx="891817" cy="593444"/>
          </a:xfrm>
          <a:custGeom>
            <a:avLst/>
            <a:gdLst>
              <a:gd name="connsiteX0" fmla="*/ 0 w 1422400"/>
              <a:gd name="connsiteY0" fmla="*/ 355600 h 355600"/>
              <a:gd name="connsiteX1" fmla="*/ 1422400 w 1422400"/>
              <a:gd name="connsiteY1" fmla="*/ 0 h 355600"/>
              <a:gd name="connsiteX0" fmla="*/ 0 w 1422400"/>
              <a:gd name="connsiteY0" fmla="*/ 394068 h 394068"/>
              <a:gd name="connsiteX1" fmla="*/ 1422400 w 1422400"/>
              <a:gd name="connsiteY1" fmla="*/ 38468 h 394068"/>
              <a:gd name="connsiteX0" fmla="*/ 0 w 1422400"/>
              <a:gd name="connsiteY0" fmla="*/ 418518 h 418518"/>
              <a:gd name="connsiteX1" fmla="*/ 1422400 w 1422400"/>
              <a:gd name="connsiteY1" fmla="*/ 62918 h 418518"/>
              <a:gd name="connsiteX0" fmla="*/ 0 w 624087"/>
              <a:gd name="connsiteY0" fmla="*/ 305094 h 305094"/>
              <a:gd name="connsiteX1" fmla="*/ 624087 w 624087"/>
              <a:gd name="connsiteY1" fmla="*/ 104401 h 305094"/>
              <a:gd name="connsiteX0" fmla="*/ 0 w 624087"/>
              <a:gd name="connsiteY0" fmla="*/ 248235 h 248235"/>
              <a:gd name="connsiteX1" fmla="*/ 624087 w 624087"/>
              <a:gd name="connsiteY1" fmla="*/ 47542 h 248235"/>
              <a:gd name="connsiteX0" fmla="*/ 0 w 624087"/>
              <a:gd name="connsiteY0" fmla="*/ 204296 h 204296"/>
              <a:gd name="connsiteX1" fmla="*/ 624087 w 624087"/>
              <a:gd name="connsiteY1" fmla="*/ 3603 h 204296"/>
              <a:gd name="connsiteX0" fmla="*/ 0 w 624087"/>
              <a:gd name="connsiteY0" fmla="*/ 206969 h 206969"/>
              <a:gd name="connsiteX1" fmla="*/ 624087 w 624087"/>
              <a:gd name="connsiteY1" fmla="*/ 6276 h 206969"/>
              <a:gd name="connsiteX0" fmla="*/ 0 w 624087"/>
              <a:gd name="connsiteY0" fmla="*/ 205710 h 205710"/>
              <a:gd name="connsiteX1" fmla="*/ 624087 w 624087"/>
              <a:gd name="connsiteY1" fmla="*/ 5017 h 205710"/>
              <a:gd name="connsiteX0" fmla="*/ 0 w 624087"/>
              <a:gd name="connsiteY0" fmla="*/ 205187 h 205187"/>
              <a:gd name="connsiteX1" fmla="*/ 624087 w 624087"/>
              <a:gd name="connsiteY1" fmla="*/ 4494 h 205187"/>
              <a:gd name="connsiteX0" fmla="*/ 0 w 624087"/>
              <a:gd name="connsiteY0" fmla="*/ 200693 h 200693"/>
              <a:gd name="connsiteX1" fmla="*/ 624087 w 624087"/>
              <a:gd name="connsiteY1" fmla="*/ 0 h 20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4087" h="200693">
                <a:moveTo>
                  <a:pt x="0" y="200693"/>
                </a:moveTo>
                <a:cubicBezTo>
                  <a:pt x="137949" y="75677"/>
                  <a:pt x="234461" y="17197"/>
                  <a:pt x="624087" y="0"/>
                </a:cubicBezTo>
              </a:path>
            </a:pathLst>
          </a:custGeom>
          <a:noFill/>
          <a:ln w="5080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5253130" y="1840215"/>
            <a:ext cx="873928" cy="873928"/>
          </a:xfrm>
          <a:prstGeom prst="ellipse">
            <a:avLst/>
          </a:prstGeom>
          <a:noFill/>
          <a:ln w="25400">
            <a:solidFill>
              <a:schemeClr val="tx1">
                <a:lumMod val="40000"/>
                <a:lumOff val="60000"/>
              </a:schemeClr>
            </a:solidFill>
            <a:prstDash val="lgDash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570458" y="4004575"/>
            <a:ext cx="0" cy="391647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345353" y="4004575"/>
            <a:ext cx="0" cy="391647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271562" y="4004575"/>
            <a:ext cx="0" cy="391647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046457" y="4004575"/>
            <a:ext cx="0" cy="391647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358450"/>
            <a:ext cx="3429444" cy="447619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b="1" dirty="0" smtClean="0"/>
              <a:t>E-modulus Press</a:t>
            </a:r>
          </a:p>
          <a:p>
            <a:pPr>
              <a:buClr>
                <a:schemeClr val="accent6"/>
              </a:buClr>
              <a:buSzPct val="100000"/>
            </a:pPr>
            <a:r>
              <a:rPr lang="en-GB" sz="2000" i="1" dirty="0" smtClean="0">
                <a:solidFill>
                  <a:schemeClr val="accent5"/>
                </a:solidFill>
              </a:rPr>
              <a:t>Modification of an existing press (used to measure MQXC coils).</a:t>
            </a:r>
          </a:p>
          <a:p>
            <a:pPr>
              <a:buClr>
                <a:schemeClr val="accent6"/>
              </a:buClr>
              <a:buSzPct val="100000"/>
            </a:pPr>
            <a:r>
              <a:rPr lang="en-GB" sz="2000" i="1" dirty="0" smtClean="0">
                <a:solidFill>
                  <a:schemeClr val="accent5"/>
                </a:solidFill>
              </a:rPr>
              <a:t>Plan to characterise a real 11T dipole coil.</a:t>
            </a:r>
          </a:p>
          <a:p>
            <a:pPr>
              <a:buClr>
                <a:schemeClr val="accent6"/>
              </a:buClr>
              <a:buSzPct val="100000"/>
            </a:pPr>
            <a:r>
              <a:rPr lang="en-GB" sz="2000" i="1" dirty="0" smtClean="0">
                <a:solidFill>
                  <a:schemeClr val="accent5"/>
                </a:solidFill>
              </a:rPr>
              <a:t>Measurements to be used as a reference to validate 10 stack measurements, FE and analytical models.</a:t>
            </a:r>
          </a:p>
          <a:p>
            <a:pPr>
              <a:buClr>
                <a:schemeClr val="accent6"/>
              </a:buClr>
              <a:buSzPct val="100000"/>
            </a:pPr>
            <a:endParaRPr lang="en-GB" sz="2000" i="1" dirty="0" smtClean="0">
              <a:solidFill>
                <a:schemeClr val="accent5"/>
              </a:solidFill>
            </a:endParaRPr>
          </a:p>
          <a:p>
            <a:endParaRPr lang="en-GB" sz="2000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21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4705</TotalTime>
  <Words>470</Words>
  <Application>Microsoft Office PowerPoint</Application>
  <PresentationFormat>On-screen Show (4:3)</PresentationFormat>
  <Paragraphs>148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CERNCorporate4-3</vt:lpstr>
      <vt:lpstr>PowerPoint Presentation</vt:lpstr>
      <vt:lpstr>Magnet Design and Construction</vt:lpstr>
      <vt:lpstr>Contents</vt:lpstr>
      <vt:lpstr>1. Procurement of components</vt:lpstr>
      <vt:lpstr>1. Procurement of components</vt:lpstr>
      <vt:lpstr>2. Laser Measurement System</vt:lpstr>
      <vt:lpstr>3. Analysis and Characterisation of the E-modulus of the 11T Dipole Coil</vt:lpstr>
      <vt:lpstr>3. Analysis and Characterisation of the E-modulus of the 11T Dipole Coil</vt:lpstr>
      <vt:lpstr>3. Analysis and Characterisation of the E-modulus of the 11T Dipole Coil</vt:lpstr>
      <vt:lpstr>4. Summary &amp; Short-Term Action Plan</vt:lpstr>
      <vt:lpstr>Thanks!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Luis Rudeiros Fernandez</dc:creator>
  <cp:lastModifiedBy>Jl RF</cp:lastModifiedBy>
  <cp:revision>107</cp:revision>
  <cp:lastPrinted>2015-10-26T10:18:12Z</cp:lastPrinted>
  <dcterms:created xsi:type="dcterms:W3CDTF">2015-10-20T13:40:55Z</dcterms:created>
  <dcterms:modified xsi:type="dcterms:W3CDTF">2016-04-27T21:51:57Z</dcterms:modified>
</cp:coreProperties>
</file>