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  <p:sldMasterId id="2147483689" r:id="rId3"/>
  </p:sldMasterIdLst>
  <p:handoutMasterIdLst>
    <p:handoutMasterId r:id="rId15"/>
  </p:handoutMasterIdLst>
  <p:sldIdLst>
    <p:sldId id="257" r:id="rId4"/>
    <p:sldId id="259" r:id="rId5"/>
    <p:sldId id="260" r:id="rId6"/>
    <p:sldId id="299" r:id="rId7"/>
    <p:sldId id="264" r:id="rId8"/>
    <p:sldId id="297" r:id="rId9"/>
    <p:sldId id="298" r:id="rId10"/>
    <p:sldId id="265" r:id="rId11"/>
    <p:sldId id="295" r:id="rId12"/>
    <p:sldId id="272" r:id="rId13"/>
    <p:sldId id="262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563B"/>
    <a:srgbClr val="FF9933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38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4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B803F9-BF05-4E39-903B-ACBE6B535D8C}" type="doc">
      <dgm:prSet loTypeId="urn:microsoft.com/office/officeart/2005/8/layout/process1" loCatId="process" qsTypeId="urn:microsoft.com/office/officeart/2005/8/quickstyle/simple1" qsCatId="simple" csTypeId="urn:microsoft.com/office/officeart/2005/8/colors/accent0_1" csCatId="mainScheme" phldr="1"/>
      <dgm:spPr/>
    </dgm:pt>
    <dgm:pt modelId="{0142FCBD-ACBA-4E52-9B2B-DD16E0839BA7}">
      <dgm:prSet phldrT="[Text]"/>
      <dgm:spPr/>
      <dgm:t>
        <a:bodyPr/>
        <a:lstStyle/>
        <a:p>
          <a:r>
            <a:rPr lang="en-GB" dirty="0" smtClean="0"/>
            <a:t>Technology Department</a:t>
          </a:r>
          <a:endParaRPr lang="en-GB" dirty="0"/>
        </a:p>
      </dgm:t>
    </dgm:pt>
    <dgm:pt modelId="{FC892AEF-1C67-4A8F-8C29-3B3C2EE61459}" type="parTrans" cxnId="{C59858AC-1AE9-4E37-9BFC-2394793CF8AD}">
      <dgm:prSet/>
      <dgm:spPr/>
      <dgm:t>
        <a:bodyPr/>
        <a:lstStyle/>
        <a:p>
          <a:endParaRPr lang="en-GB"/>
        </a:p>
      </dgm:t>
    </dgm:pt>
    <dgm:pt modelId="{986A28E4-E5B8-4E32-B67B-D567B8612D19}" type="sibTrans" cxnId="{C59858AC-1AE9-4E37-9BFC-2394793CF8AD}">
      <dgm:prSet/>
      <dgm:spPr/>
      <dgm:t>
        <a:bodyPr/>
        <a:lstStyle/>
        <a:p>
          <a:endParaRPr lang="en-GB"/>
        </a:p>
      </dgm:t>
    </dgm:pt>
    <dgm:pt modelId="{1579E80F-5280-4979-8A7E-1D46295BD71D}">
      <dgm:prSet phldrT="[Text]"/>
      <dgm:spPr/>
      <dgm:t>
        <a:bodyPr/>
        <a:lstStyle/>
        <a:p>
          <a:r>
            <a:rPr lang="en-GB" dirty="0" smtClean="0"/>
            <a:t>Magnets, Superconductors and Cryostats Group</a:t>
          </a:r>
          <a:endParaRPr lang="en-GB" dirty="0"/>
        </a:p>
      </dgm:t>
    </dgm:pt>
    <dgm:pt modelId="{84FCBBD4-0164-45FD-97E8-AAF9E1AE0A1D}" type="parTrans" cxnId="{86A7BE9B-2654-4DBB-8137-52DD5F2D8A47}">
      <dgm:prSet/>
      <dgm:spPr/>
      <dgm:t>
        <a:bodyPr/>
        <a:lstStyle/>
        <a:p>
          <a:endParaRPr lang="en-GB"/>
        </a:p>
      </dgm:t>
    </dgm:pt>
    <dgm:pt modelId="{08F4F643-A82F-498D-9D68-6A9E71724FBD}" type="sibTrans" cxnId="{86A7BE9B-2654-4DBB-8137-52DD5F2D8A47}">
      <dgm:prSet/>
      <dgm:spPr/>
      <dgm:t>
        <a:bodyPr/>
        <a:lstStyle/>
        <a:p>
          <a:endParaRPr lang="en-GB"/>
        </a:p>
      </dgm:t>
    </dgm:pt>
    <dgm:pt modelId="{D07B2738-90B7-4B4E-830F-EB63923BFB0C}">
      <dgm:prSet phldrT="[Text]"/>
      <dgm:spPr/>
      <dgm:t>
        <a:bodyPr/>
        <a:lstStyle/>
        <a:p>
          <a:r>
            <a:rPr lang="en-GB" dirty="0" smtClean="0"/>
            <a:t>Magnet Design and Technology Section</a:t>
          </a:r>
          <a:endParaRPr lang="en-GB" dirty="0"/>
        </a:p>
      </dgm:t>
    </dgm:pt>
    <dgm:pt modelId="{30C6B55F-6148-43FC-88D4-230C01374449}" type="parTrans" cxnId="{D1E36EDA-68B2-4908-9CA9-0CB6F1908B05}">
      <dgm:prSet/>
      <dgm:spPr/>
      <dgm:t>
        <a:bodyPr/>
        <a:lstStyle/>
        <a:p>
          <a:endParaRPr lang="en-GB"/>
        </a:p>
      </dgm:t>
    </dgm:pt>
    <dgm:pt modelId="{6BA1E133-3D62-4DE8-AD01-9BA1FDECEA96}" type="sibTrans" cxnId="{D1E36EDA-68B2-4908-9CA9-0CB6F1908B05}">
      <dgm:prSet/>
      <dgm:spPr/>
      <dgm:t>
        <a:bodyPr/>
        <a:lstStyle/>
        <a:p>
          <a:endParaRPr lang="en-GB"/>
        </a:p>
      </dgm:t>
    </dgm:pt>
    <dgm:pt modelId="{21FAAF8E-1A34-4BA2-AE73-A8D5F85E4B04}" type="pres">
      <dgm:prSet presAssocID="{33B803F9-BF05-4E39-903B-ACBE6B535D8C}" presName="Name0" presStyleCnt="0">
        <dgm:presLayoutVars>
          <dgm:dir/>
          <dgm:resizeHandles val="exact"/>
        </dgm:presLayoutVars>
      </dgm:prSet>
      <dgm:spPr/>
    </dgm:pt>
    <dgm:pt modelId="{012471A8-A7F5-47DB-8CCF-257AF5BB14E6}" type="pres">
      <dgm:prSet presAssocID="{0142FCBD-ACBA-4E52-9B2B-DD16E0839BA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86314B5-57C5-4EC6-AA5A-133759368936}" type="pres">
      <dgm:prSet presAssocID="{986A28E4-E5B8-4E32-B67B-D567B8612D19}" presName="sibTrans" presStyleLbl="sibTrans2D1" presStyleIdx="0" presStyleCnt="2"/>
      <dgm:spPr/>
      <dgm:t>
        <a:bodyPr/>
        <a:lstStyle/>
        <a:p>
          <a:endParaRPr lang="en-GB"/>
        </a:p>
      </dgm:t>
    </dgm:pt>
    <dgm:pt modelId="{217A6B6B-F00D-4B1F-9BD2-A2F3D8779AA7}" type="pres">
      <dgm:prSet presAssocID="{986A28E4-E5B8-4E32-B67B-D567B8612D19}" presName="connectorText" presStyleLbl="sibTrans2D1" presStyleIdx="0" presStyleCnt="2"/>
      <dgm:spPr/>
      <dgm:t>
        <a:bodyPr/>
        <a:lstStyle/>
        <a:p>
          <a:endParaRPr lang="en-GB"/>
        </a:p>
      </dgm:t>
    </dgm:pt>
    <dgm:pt modelId="{F5ACB7C3-E4EF-48D3-B1C1-71D75478E54A}" type="pres">
      <dgm:prSet presAssocID="{1579E80F-5280-4979-8A7E-1D46295BD71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F05A547-6959-4833-82B7-4A5ED538F984}" type="pres">
      <dgm:prSet presAssocID="{08F4F643-A82F-498D-9D68-6A9E71724FBD}" presName="sibTrans" presStyleLbl="sibTrans2D1" presStyleIdx="1" presStyleCnt="2"/>
      <dgm:spPr/>
      <dgm:t>
        <a:bodyPr/>
        <a:lstStyle/>
        <a:p>
          <a:endParaRPr lang="en-GB"/>
        </a:p>
      </dgm:t>
    </dgm:pt>
    <dgm:pt modelId="{44508EEC-290E-4751-BCC6-BCD499A4D076}" type="pres">
      <dgm:prSet presAssocID="{08F4F643-A82F-498D-9D68-6A9E71724FBD}" presName="connectorText" presStyleLbl="sibTrans2D1" presStyleIdx="1" presStyleCnt="2"/>
      <dgm:spPr/>
      <dgm:t>
        <a:bodyPr/>
        <a:lstStyle/>
        <a:p>
          <a:endParaRPr lang="en-GB"/>
        </a:p>
      </dgm:t>
    </dgm:pt>
    <dgm:pt modelId="{436884F9-1DE9-4F60-AE19-C56659CD3763}" type="pres">
      <dgm:prSet presAssocID="{D07B2738-90B7-4B4E-830F-EB63923BFB0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D75120B-E59E-4478-A57E-060EF8116CE9}" type="presOf" srcId="{D07B2738-90B7-4B4E-830F-EB63923BFB0C}" destId="{436884F9-1DE9-4F60-AE19-C56659CD3763}" srcOrd="0" destOrd="0" presId="urn:microsoft.com/office/officeart/2005/8/layout/process1"/>
    <dgm:cxn modelId="{26FE4B81-CAA2-4E12-9314-6162192A9DDB}" type="presOf" srcId="{986A28E4-E5B8-4E32-B67B-D567B8612D19}" destId="{786314B5-57C5-4EC6-AA5A-133759368936}" srcOrd="0" destOrd="0" presId="urn:microsoft.com/office/officeart/2005/8/layout/process1"/>
    <dgm:cxn modelId="{DBB2AD91-3E44-4847-86DD-57B755E47D69}" type="presOf" srcId="{986A28E4-E5B8-4E32-B67B-D567B8612D19}" destId="{217A6B6B-F00D-4B1F-9BD2-A2F3D8779AA7}" srcOrd="1" destOrd="0" presId="urn:microsoft.com/office/officeart/2005/8/layout/process1"/>
    <dgm:cxn modelId="{D1E36EDA-68B2-4908-9CA9-0CB6F1908B05}" srcId="{33B803F9-BF05-4E39-903B-ACBE6B535D8C}" destId="{D07B2738-90B7-4B4E-830F-EB63923BFB0C}" srcOrd="2" destOrd="0" parTransId="{30C6B55F-6148-43FC-88D4-230C01374449}" sibTransId="{6BA1E133-3D62-4DE8-AD01-9BA1FDECEA96}"/>
    <dgm:cxn modelId="{86A7BE9B-2654-4DBB-8137-52DD5F2D8A47}" srcId="{33B803F9-BF05-4E39-903B-ACBE6B535D8C}" destId="{1579E80F-5280-4979-8A7E-1D46295BD71D}" srcOrd="1" destOrd="0" parTransId="{84FCBBD4-0164-45FD-97E8-AAF9E1AE0A1D}" sibTransId="{08F4F643-A82F-498D-9D68-6A9E71724FBD}"/>
    <dgm:cxn modelId="{C59858AC-1AE9-4E37-9BFC-2394793CF8AD}" srcId="{33B803F9-BF05-4E39-903B-ACBE6B535D8C}" destId="{0142FCBD-ACBA-4E52-9B2B-DD16E0839BA7}" srcOrd="0" destOrd="0" parTransId="{FC892AEF-1C67-4A8F-8C29-3B3C2EE61459}" sibTransId="{986A28E4-E5B8-4E32-B67B-D567B8612D19}"/>
    <dgm:cxn modelId="{C0AA1919-C9C1-4F8C-A3FD-BCAD9575B176}" type="presOf" srcId="{08F4F643-A82F-498D-9D68-6A9E71724FBD}" destId="{44508EEC-290E-4751-BCC6-BCD499A4D076}" srcOrd="1" destOrd="0" presId="urn:microsoft.com/office/officeart/2005/8/layout/process1"/>
    <dgm:cxn modelId="{FFFA0352-DCBA-40A8-B285-DE16B7DFB324}" type="presOf" srcId="{08F4F643-A82F-498D-9D68-6A9E71724FBD}" destId="{8F05A547-6959-4833-82B7-4A5ED538F984}" srcOrd="0" destOrd="0" presId="urn:microsoft.com/office/officeart/2005/8/layout/process1"/>
    <dgm:cxn modelId="{2619B11E-A725-44DB-A2B1-E0EA9671D989}" type="presOf" srcId="{33B803F9-BF05-4E39-903B-ACBE6B535D8C}" destId="{21FAAF8E-1A34-4BA2-AE73-A8D5F85E4B04}" srcOrd="0" destOrd="0" presId="urn:microsoft.com/office/officeart/2005/8/layout/process1"/>
    <dgm:cxn modelId="{186F5AB6-09C0-45CB-B03B-62BDA17BBB0D}" type="presOf" srcId="{1579E80F-5280-4979-8A7E-1D46295BD71D}" destId="{F5ACB7C3-E4EF-48D3-B1C1-71D75478E54A}" srcOrd="0" destOrd="0" presId="urn:microsoft.com/office/officeart/2005/8/layout/process1"/>
    <dgm:cxn modelId="{BFE5F295-9420-4F72-852F-7BD95B171E11}" type="presOf" srcId="{0142FCBD-ACBA-4E52-9B2B-DD16E0839BA7}" destId="{012471A8-A7F5-47DB-8CCF-257AF5BB14E6}" srcOrd="0" destOrd="0" presId="urn:microsoft.com/office/officeart/2005/8/layout/process1"/>
    <dgm:cxn modelId="{DF8F53BA-5751-44AC-8B01-B2888609E77E}" type="presParOf" srcId="{21FAAF8E-1A34-4BA2-AE73-A8D5F85E4B04}" destId="{012471A8-A7F5-47DB-8CCF-257AF5BB14E6}" srcOrd="0" destOrd="0" presId="urn:microsoft.com/office/officeart/2005/8/layout/process1"/>
    <dgm:cxn modelId="{F3F9A688-D11D-450C-AFE5-89B5686DAF76}" type="presParOf" srcId="{21FAAF8E-1A34-4BA2-AE73-A8D5F85E4B04}" destId="{786314B5-57C5-4EC6-AA5A-133759368936}" srcOrd="1" destOrd="0" presId="urn:microsoft.com/office/officeart/2005/8/layout/process1"/>
    <dgm:cxn modelId="{4A35DA93-AE9C-4EE7-BEF7-AC66F7079802}" type="presParOf" srcId="{786314B5-57C5-4EC6-AA5A-133759368936}" destId="{217A6B6B-F00D-4B1F-9BD2-A2F3D8779AA7}" srcOrd="0" destOrd="0" presId="urn:microsoft.com/office/officeart/2005/8/layout/process1"/>
    <dgm:cxn modelId="{3E5D7651-B74A-41A5-9061-8620C188887E}" type="presParOf" srcId="{21FAAF8E-1A34-4BA2-AE73-A8D5F85E4B04}" destId="{F5ACB7C3-E4EF-48D3-B1C1-71D75478E54A}" srcOrd="2" destOrd="0" presId="urn:microsoft.com/office/officeart/2005/8/layout/process1"/>
    <dgm:cxn modelId="{241D14B6-A76D-421E-8D4D-E6762A0F3BAF}" type="presParOf" srcId="{21FAAF8E-1A34-4BA2-AE73-A8D5F85E4B04}" destId="{8F05A547-6959-4833-82B7-4A5ED538F984}" srcOrd="3" destOrd="0" presId="urn:microsoft.com/office/officeart/2005/8/layout/process1"/>
    <dgm:cxn modelId="{6D70EDE3-9FDB-47EF-B2BA-6969E48E0B31}" type="presParOf" srcId="{8F05A547-6959-4833-82B7-4A5ED538F984}" destId="{44508EEC-290E-4751-BCC6-BCD499A4D076}" srcOrd="0" destOrd="0" presId="urn:microsoft.com/office/officeart/2005/8/layout/process1"/>
    <dgm:cxn modelId="{EAB7F0AB-F26E-48AF-8C01-A6EFE4CC0BB3}" type="presParOf" srcId="{21FAAF8E-1A34-4BA2-AE73-A8D5F85E4B04}" destId="{436884F9-1DE9-4F60-AE19-C56659CD3763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2471A8-A7F5-47DB-8CCF-257AF5BB14E6}">
      <dsp:nvSpPr>
        <dsp:cNvPr id="0" name=""/>
        <dsp:cNvSpPr/>
      </dsp:nvSpPr>
      <dsp:spPr>
        <a:xfrm>
          <a:off x="3692" y="0"/>
          <a:ext cx="1103661" cy="46955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Technology Department</a:t>
          </a:r>
          <a:endParaRPr lang="en-GB" sz="800" kern="1200" dirty="0"/>
        </a:p>
      </dsp:txBody>
      <dsp:txXfrm>
        <a:off x="17445" y="13753"/>
        <a:ext cx="1076155" cy="442051"/>
      </dsp:txXfrm>
    </dsp:sp>
    <dsp:sp modelId="{786314B5-57C5-4EC6-AA5A-133759368936}">
      <dsp:nvSpPr>
        <dsp:cNvPr id="0" name=""/>
        <dsp:cNvSpPr/>
      </dsp:nvSpPr>
      <dsp:spPr>
        <a:xfrm>
          <a:off x="1217719" y="97924"/>
          <a:ext cx="233976" cy="273708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600" kern="1200"/>
        </a:p>
      </dsp:txBody>
      <dsp:txXfrm>
        <a:off x="1217719" y="152666"/>
        <a:ext cx="163783" cy="164224"/>
      </dsp:txXfrm>
    </dsp:sp>
    <dsp:sp modelId="{F5ACB7C3-E4EF-48D3-B1C1-71D75478E54A}">
      <dsp:nvSpPr>
        <dsp:cNvPr id="0" name=""/>
        <dsp:cNvSpPr/>
      </dsp:nvSpPr>
      <dsp:spPr>
        <a:xfrm>
          <a:off x="1548818" y="0"/>
          <a:ext cx="1103661" cy="46955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Magnets, Superconductors and Cryostats Group</a:t>
          </a:r>
          <a:endParaRPr lang="en-GB" sz="800" kern="1200" dirty="0"/>
        </a:p>
      </dsp:txBody>
      <dsp:txXfrm>
        <a:off x="1562571" y="13753"/>
        <a:ext cx="1076155" cy="442051"/>
      </dsp:txXfrm>
    </dsp:sp>
    <dsp:sp modelId="{8F05A547-6959-4833-82B7-4A5ED538F984}">
      <dsp:nvSpPr>
        <dsp:cNvPr id="0" name=""/>
        <dsp:cNvSpPr/>
      </dsp:nvSpPr>
      <dsp:spPr>
        <a:xfrm>
          <a:off x="2762845" y="97924"/>
          <a:ext cx="233976" cy="273708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600" kern="1200"/>
        </a:p>
      </dsp:txBody>
      <dsp:txXfrm>
        <a:off x="2762845" y="152666"/>
        <a:ext cx="163783" cy="164224"/>
      </dsp:txXfrm>
    </dsp:sp>
    <dsp:sp modelId="{436884F9-1DE9-4F60-AE19-C56659CD3763}">
      <dsp:nvSpPr>
        <dsp:cNvPr id="0" name=""/>
        <dsp:cNvSpPr/>
      </dsp:nvSpPr>
      <dsp:spPr>
        <a:xfrm>
          <a:off x="3093944" y="0"/>
          <a:ext cx="1103661" cy="46955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Magnet Design and Technology Section</a:t>
          </a:r>
          <a:endParaRPr lang="en-GB" sz="800" kern="1200" dirty="0"/>
        </a:p>
      </dsp:txBody>
      <dsp:txXfrm>
        <a:off x="3107697" y="13753"/>
        <a:ext cx="1076155" cy="4420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4D3D9F-8193-4348-949B-D3A346793B04}" type="datetimeFigureOut">
              <a:rPr lang="en-GB" smtClean="0"/>
              <a:t>27/04/2016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9971FF-0B09-454A-AC45-32FE3C1897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19068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>
                <a:solidFill>
                  <a:prstClr val="black">
                    <a:tint val="75000"/>
                  </a:prstClr>
                </a:solidFill>
              </a:rPr>
              <a:t>22 March 2013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Juan Carlos Perez    TE-MSC-MDT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7043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>
                <a:solidFill>
                  <a:prstClr val="black">
                    <a:tint val="75000"/>
                  </a:prstClr>
                </a:solidFill>
              </a:rPr>
              <a:t>22 March 2013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Juan Carlos Perez    TE-MSC-MDT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539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>
                <a:solidFill>
                  <a:prstClr val="black">
                    <a:tint val="75000"/>
                  </a:prstClr>
                </a:solidFill>
              </a:rPr>
              <a:t>22 March 2013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Juan Carlos Perez    TE-MSC-MDT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2531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>
                <a:solidFill>
                  <a:prstClr val="black">
                    <a:tint val="75000"/>
                  </a:prstClr>
                </a:solidFill>
              </a:rPr>
              <a:t>22 March 2013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Juan Carlos Perez    TE-MSC-MDT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20BEE-4121-5E45-A8CE-6E604CD771F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0117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8971" y="2637970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6552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920" y="2999948"/>
            <a:ext cx="1470128" cy="109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6413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690" y="2794292"/>
            <a:ext cx="1629261" cy="1535841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5467740" y="3176967"/>
            <a:ext cx="3937435" cy="770490"/>
          </a:xfrm>
          <a:prstGeom prst="rect">
            <a:avLst/>
          </a:prstGeom>
          <a:blipFill dpi="0" rotWithShape="1">
            <a:blip r:embed="rId3">
              <a:alphaModFix amt="75000"/>
            </a:blip>
            <a:srcRect/>
            <a:stretch>
              <a:fillRect/>
            </a:stretch>
          </a:blipFill>
          <a:effectLst>
            <a:outerShdw blurRad="40000" dist="23000" dir="5400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3687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"/>
            <a:ext cx="12192000" cy="980729"/>
          </a:xfrm>
          <a:solidFill>
            <a:schemeClr val="tx1"/>
          </a:solidFill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1" y="1124747"/>
            <a:ext cx="10969139" cy="4868283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96533" y="6356350"/>
            <a:ext cx="685867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‹#›</a:t>
            </a:fld>
            <a:endParaRPr lang="en-GB" dirty="0">
              <a:solidFill>
                <a:srgbClr val="0C377B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3215682" y="6525927"/>
            <a:ext cx="526051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en-US" sz="1100" dirty="0">
                <a:solidFill>
                  <a:srgbClr val="0C377B"/>
                </a:solidFill>
              </a:rPr>
              <a:t>E. Cavanna, P. Ferracin, S. </a:t>
            </a:r>
            <a:r>
              <a:rPr lang="en-US" altLang="en-US" sz="1100" dirty="0" err="1">
                <a:solidFill>
                  <a:srgbClr val="0C377B"/>
                </a:solidFill>
              </a:rPr>
              <a:t>Izquierdo</a:t>
            </a:r>
            <a:r>
              <a:rPr lang="en-US" altLang="en-US" sz="1100" dirty="0">
                <a:solidFill>
                  <a:srgbClr val="0C377B"/>
                </a:solidFill>
              </a:rPr>
              <a:t> Bermudez, J. C. Perez</a:t>
            </a:r>
          </a:p>
          <a:p>
            <a:endParaRPr lang="en-US" altLang="en-US" sz="1100" dirty="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49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515821"/>
            <a:ext cx="11021312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Footer Placeholder 4"/>
          <p:cNvSpPr txBox="1">
            <a:spLocks/>
          </p:cNvSpPr>
          <p:nvPr userDrawn="1"/>
        </p:nvSpPr>
        <p:spPr>
          <a:xfrm rot="16200000">
            <a:off x="-2314536" y="3081686"/>
            <a:ext cx="51783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aseline="0" dirty="0" smtClean="0"/>
              <a:t>FTEC Follow-Up Meeting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39822"/>
            <a:ext cx="2600325" cy="110947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3396" y="6000459"/>
            <a:ext cx="2812087" cy="588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195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3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96533" y="6356350"/>
            <a:ext cx="685867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‹#›</a:t>
            </a:fld>
            <a:endParaRPr lang="en-GB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3140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3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9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80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1269780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96533" y="6356350"/>
            <a:ext cx="685867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‹#›</a:t>
            </a:fld>
            <a:endParaRPr lang="en-GB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6876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>
                <a:solidFill>
                  <a:prstClr val="black">
                    <a:tint val="75000"/>
                  </a:prstClr>
                </a:solidFill>
              </a:rPr>
              <a:t>22 March 2013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Juan Carlos Perez    TE-MSC-MDT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727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80577" y="6309320"/>
            <a:ext cx="685867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‹#›</a:t>
            </a:fld>
            <a:endParaRPr lang="en-GB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1897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32067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525344"/>
            <a:ext cx="10249472" cy="237406"/>
          </a:xfrm>
        </p:spPr>
        <p:txBody>
          <a:bodyPr>
            <a:normAutofit/>
          </a:bodyPr>
          <a:lstStyle>
            <a:lvl1pPr marL="36575" indent="0" algn="ctr">
              <a:buNone/>
              <a:defRPr sz="1400">
                <a:solidFill>
                  <a:schemeClr val="accent4"/>
                </a:solidFill>
              </a:defRPr>
            </a:lvl1pPr>
          </a:lstStyle>
          <a:p>
            <a:r>
              <a:rPr lang="fr-FR" dirty="0" smtClean="0"/>
              <a:t>Susana Izquierdo Bermudez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761065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4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80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525344"/>
            <a:ext cx="10249472" cy="237406"/>
          </a:xfrm>
        </p:spPr>
        <p:txBody>
          <a:bodyPr>
            <a:normAutofit/>
          </a:bodyPr>
          <a:lstStyle>
            <a:lvl1pPr marL="36575" indent="0" algn="ctr">
              <a:buNone/>
              <a:defRPr sz="1400">
                <a:solidFill>
                  <a:schemeClr val="accent4"/>
                </a:solidFill>
              </a:defRPr>
            </a:lvl1pPr>
          </a:lstStyle>
          <a:p>
            <a:r>
              <a:rPr lang="fr-FR" dirty="0" smtClean="0"/>
              <a:t>Susana Izquierdo Bermudez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191974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525344"/>
            <a:ext cx="10249472" cy="237406"/>
          </a:xfrm>
        </p:spPr>
        <p:txBody>
          <a:bodyPr>
            <a:normAutofit/>
          </a:bodyPr>
          <a:lstStyle>
            <a:lvl1pPr marL="36575" indent="0" algn="ctr">
              <a:buNone/>
              <a:defRPr sz="1400">
                <a:solidFill>
                  <a:schemeClr val="accent4"/>
                </a:solidFill>
              </a:defRPr>
            </a:lvl1pPr>
          </a:lstStyle>
          <a:p>
            <a:r>
              <a:rPr lang="fr-FR" dirty="0" smtClean="0"/>
              <a:t>Susana Izquierdo Bermudez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849047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525344"/>
            <a:ext cx="10249472" cy="237406"/>
          </a:xfrm>
        </p:spPr>
        <p:txBody>
          <a:bodyPr>
            <a:normAutofit/>
          </a:bodyPr>
          <a:lstStyle>
            <a:lvl1pPr marL="36575" indent="0" algn="ctr">
              <a:buNone/>
              <a:defRPr sz="1400">
                <a:solidFill>
                  <a:schemeClr val="accent4"/>
                </a:solidFill>
              </a:defRPr>
            </a:lvl1pPr>
          </a:lstStyle>
          <a:p>
            <a:r>
              <a:rPr lang="fr-FR" dirty="0" smtClean="0"/>
              <a:t>Susana Izquierdo Bermudez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40914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8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7224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6400" y="1295403"/>
            <a:ext cx="5588000" cy="4830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295403"/>
            <a:ext cx="5486400" cy="4830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245602" y="6335716"/>
            <a:ext cx="1528233" cy="365125"/>
          </a:xfrm>
          <a:prstGeom prst="rect">
            <a:avLst/>
          </a:prstGeom>
        </p:spPr>
        <p:txBody>
          <a:bodyPr/>
          <a:lstStyle>
            <a:lvl1pPr algn="l">
              <a:defRPr sz="13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C377B"/>
                </a:solidFill>
              </a:rPr>
              <a:t>01/04/2014</a:t>
            </a:r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391477" y="6324603"/>
            <a:ext cx="7872875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altLang="en-US" dirty="0" smtClean="0">
                <a:solidFill>
                  <a:srgbClr val="0C377B"/>
                </a:solidFill>
              </a:rPr>
              <a:t>E. Cavanna, N. Bourcey, P. Ferracin, S. Izquierdo Bermudez, J. Mazet, J. C. Perez, X. Sarasola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71200" y="6324603"/>
            <a:ext cx="8128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4F978B0-7DEB-4CEB-A436-DEA996D962DE}" type="slidenum">
              <a:rPr lang="en-US">
                <a:solidFill>
                  <a:srgbClr val="0C377B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8989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515821"/>
            <a:ext cx="11021312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Footer Placeholder 4"/>
          <p:cNvSpPr txBox="1">
            <a:spLocks/>
          </p:cNvSpPr>
          <p:nvPr userDrawn="1"/>
        </p:nvSpPr>
        <p:spPr>
          <a:xfrm rot="16200000">
            <a:off x="-2314536" y="3081686"/>
            <a:ext cx="51783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0C377B">
                    <a:tint val="75000"/>
                  </a:srgbClr>
                </a:solidFill>
              </a:rPr>
              <a:t>FTEC Follow-Up Meeting</a:t>
            </a:r>
            <a:endParaRPr lang="en-US" dirty="0">
              <a:solidFill>
                <a:srgbClr val="0C377B">
                  <a:tint val="75000"/>
                </a:srgb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39822"/>
            <a:ext cx="2600325" cy="1109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202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>
                <a:solidFill>
                  <a:prstClr val="black">
                    <a:tint val="75000"/>
                  </a:prstClr>
                </a:solidFill>
              </a:rPr>
              <a:t>22 March 2013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Juan Carlos Perez    TE-MSC-MDT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78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>
                <a:solidFill>
                  <a:prstClr val="black">
                    <a:tint val="75000"/>
                  </a:prstClr>
                </a:solidFill>
              </a:rPr>
              <a:t>22 March 2013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Juan Carlos Perez    TE-MSC-MDT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596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>
                <a:solidFill>
                  <a:prstClr val="black">
                    <a:tint val="75000"/>
                  </a:prstClr>
                </a:solidFill>
              </a:rPr>
              <a:t>22 March 2013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Juan Carlos Perez    TE-MSC-MDT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>
                <a:solidFill>
                  <a:prstClr val="black">
                    <a:tint val="75000"/>
                  </a:prstClr>
                </a:solidFill>
              </a:rPr>
              <a:t>22 March 2013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Juan Carlos Perez    TE-MSC-MDT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696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>
                <a:solidFill>
                  <a:prstClr val="black">
                    <a:tint val="75000"/>
                  </a:prstClr>
                </a:solidFill>
              </a:rPr>
              <a:t>22 March 2013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Juan Carlos Perez    TE-MSC-MDT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548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>
                <a:solidFill>
                  <a:prstClr val="black">
                    <a:tint val="75000"/>
                  </a:prstClr>
                </a:solidFill>
              </a:rPr>
              <a:t>22 March 2013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Juan Carlos Perez    TE-MSC-MDT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885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>
                <a:solidFill>
                  <a:prstClr val="black">
                    <a:tint val="75000"/>
                  </a:prstClr>
                </a:solidFill>
              </a:rPr>
              <a:t>22 March 2013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Juan Carlos Perez    TE-MSC-MDT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563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</a:t>
            </a:r>
          </a:p>
          <a:p>
            <a:pPr lvl="2"/>
            <a:r>
              <a:rPr lang="fr-CH" dirty="0" smtClean="0"/>
              <a:t>Third level</a:t>
            </a:r>
          </a:p>
          <a:p>
            <a:pPr lvl="3"/>
            <a:r>
              <a:rPr lang="fr-CH" dirty="0" smtClean="0"/>
              <a:t>Fourth level</a:t>
            </a:r>
          </a:p>
          <a:p>
            <a:pPr lvl="4"/>
            <a:r>
              <a:rPr lang="fr-CH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81313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189"/>
            <a:r>
              <a:rPr lang="fr-CH" smtClean="0">
                <a:solidFill>
                  <a:prstClr val="black">
                    <a:tint val="75000"/>
                  </a:prstClr>
                </a:solidFill>
              </a:rPr>
              <a:t>22 March 2013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10473265" y="3079447"/>
            <a:ext cx="2895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189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Juan Carlos Perez    TE-MSC-MDT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64668" y="631462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189"/>
            <a:fld id="{3F9A1DD1-5328-A040-8133-9FA65CEB21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189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 rot="16200000">
            <a:off x="-2222988" y="3020835"/>
            <a:ext cx="517835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prstClr val="black">
                    <a:tint val="75000"/>
                  </a:prstClr>
                </a:solidFill>
              </a:rPr>
              <a:t>TE-MSC Technical Seminar</a:t>
            </a:r>
            <a:endParaRPr lang="en-US" sz="1200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349" y="116632"/>
            <a:ext cx="1440160" cy="1080120"/>
          </a:xfrm>
          <a:prstGeom prst="rect">
            <a:avLst/>
          </a:prstGeom>
        </p:spPr>
      </p:pic>
      <p:pic>
        <p:nvPicPr>
          <p:cNvPr id="13" name="Picture 12" descr="Logo Eucard.jpg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9675849" y="116632"/>
            <a:ext cx="2249616" cy="810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83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hf hdr="0"/>
  <p:txStyles>
    <p:titleStyle>
      <a:lvl1pPr algn="ctr" defTabSz="457189" rtl="0" eaLnBrk="1" latinLnBrk="0" hangingPunct="1">
        <a:spcBef>
          <a:spcPct val="0"/>
        </a:spcBef>
        <a:buNone/>
        <a:defRPr sz="3200" b="1" kern="1200" cap="none" spc="0">
          <a:ln w="10541" cmpd="sng">
            <a:solidFill>
              <a:schemeClr val="accent1">
                <a:shade val="88000"/>
                <a:satMod val="110000"/>
              </a:schemeClr>
            </a:solidFill>
            <a:prstDash val="solid"/>
          </a:ln>
          <a:solidFill>
            <a:schemeClr val="tx2">
              <a:lumMod val="7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495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325609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96533" y="6356350"/>
            <a:ext cx="685867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>
                <a:solidFill>
                  <a:srgbClr val="0C377B"/>
                </a:solidFill>
              </a:rPr>
              <a:pPr/>
              <a:t>‹#›</a:t>
            </a:fld>
            <a:endParaRPr lang="en-GB" dirty="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313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64" indent="-457189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33" indent="-457189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681" indent="-342891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281" indent="-342891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51" indent="-342891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41" indent="-182875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192" indent="-182875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43" indent="-182875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662" indent="-182875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495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325609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96533" y="6356350"/>
            <a:ext cx="685867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>
                <a:solidFill>
                  <a:srgbClr val="0C377B"/>
                </a:solidFill>
              </a:rPr>
              <a:pPr/>
              <a:t>‹#›</a:t>
            </a:fld>
            <a:endParaRPr lang="en-GB" dirty="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205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64" indent="-457189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33" indent="-457189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681" indent="-342891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281" indent="-342891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51" indent="-342891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41" indent="-182875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192" indent="-182875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43" indent="-182875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662" indent="-182875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1.jpeg"/><Relationship Id="rId11" Type="http://schemas.openxmlformats.org/officeDocument/2006/relationships/image" Target="../media/image36.jpeg"/><Relationship Id="rId5" Type="http://schemas.openxmlformats.org/officeDocument/2006/relationships/image" Target="../media/image30.jpeg"/><Relationship Id="rId10" Type="http://schemas.openxmlformats.org/officeDocument/2006/relationships/image" Target="../media/image35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png"/><Relationship Id="rId7" Type="http://schemas.openxmlformats.org/officeDocument/2006/relationships/image" Target="../media/image42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49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48.png"/><Relationship Id="rId5" Type="http://schemas.openxmlformats.org/officeDocument/2006/relationships/image" Target="../media/image47.jpeg"/><Relationship Id="rId4" Type="http://schemas.openxmlformats.org/officeDocument/2006/relationships/image" Target="../media/image4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549559" y="6519447"/>
            <a:ext cx="16465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189"/>
            <a:r>
              <a:rPr lang="en-GB" sz="1600" dirty="0" smtClean="0">
                <a:solidFill>
                  <a:prstClr val="white"/>
                </a:solidFill>
              </a:rPr>
              <a:t>TE-MSC-MDT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682342" y="2929812"/>
            <a:ext cx="3937435" cy="770490"/>
          </a:xfrm>
          <a:prstGeom prst="rect">
            <a:avLst/>
          </a:prstGeom>
          <a:blipFill dpi="0" rotWithShape="1">
            <a:blip r:embed="rId2">
              <a:alphaModFix amt="75000"/>
            </a:blip>
            <a:srcRect/>
            <a:stretch>
              <a:fillRect/>
            </a:stretch>
          </a:blipFill>
          <a:effectLst>
            <a:outerShdw blurRad="40000" dist="23000" dir="5400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2801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930270" y="3306310"/>
            <a:ext cx="8229600" cy="568949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Thank you</a:t>
            </a:r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543050" y="1265237"/>
            <a:ext cx="10010776" cy="4344988"/>
          </a:xfrm>
          <a:prstGeom prst="rect">
            <a:avLst/>
          </a:prstGeom>
        </p:spPr>
        <p:txBody>
          <a:bodyPr vert="horz" lIns="45720" tIns="0" rIns="45720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ct val="0"/>
              </a:spcBef>
              <a:buClr>
                <a:srgbClr val="DDDDDD"/>
              </a:buClr>
              <a:buFont typeface="Arial" panose="020B0604020202020204" pitchFamily="34" charset="0"/>
              <a:buChar char="•"/>
            </a:pPr>
            <a:endParaRPr lang="es-ES" dirty="0" smtClean="0">
              <a:ln w="12700">
                <a:solidFill>
                  <a:srgbClr val="0C377B">
                    <a:satMod val="155000"/>
                  </a:srgbClr>
                </a:solidFill>
                <a:prstDash val="solid"/>
              </a:ln>
              <a:solidFill>
                <a:srgbClr val="0C377B"/>
              </a:solidFill>
            </a:endParaRPr>
          </a:p>
          <a:p>
            <a:pPr marL="342900" indent="-342900" defTabSz="457200">
              <a:buClrTx/>
              <a:buSzTx/>
              <a:buFont typeface="Arial"/>
              <a:buChar char="•"/>
            </a:pPr>
            <a:endParaRPr lang="es-ES" sz="2200" dirty="0" smtClean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12" name="Pentagon 11"/>
          <p:cNvSpPr/>
          <p:nvPr/>
        </p:nvSpPr>
        <p:spPr>
          <a:xfrm>
            <a:off x="1543050" y="76200"/>
            <a:ext cx="1781175" cy="447675"/>
          </a:xfrm>
          <a:prstGeom prst="homePlate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 w="0"/>
              <a:solidFill>
                <a:srgbClr val="FFFFFF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3190876" y="76200"/>
            <a:ext cx="1782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 w="0"/>
              <a:solidFill>
                <a:srgbClr val="0C377B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Chevron 13"/>
          <p:cNvSpPr/>
          <p:nvPr/>
        </p:nvSpPr>
        <p:spPr>
          <a:xfrm>
            <a:off x="4838701" y="74925"/>
            <a:ext cx="1434267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rgbClr val="0C377B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Chevron 14"/>
          <p:cNvSpPr/>
          <p:nvPr/>
        </p:nvSpPr>
        <p:spPr>
          <a:xfrm>
            <a:off x="6113110" y="74925"/>
            <a:ext cx="1404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rgbClr val="0C377B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Chevron 15"/>
          <p:cNvSpPr/>
          <p:nvPr/>
        </p:nvSpPr>
        <p:spPr>
          <a:xfrm>
            <a:off x="7375871" y="74925"/>
            <a:ext cx="1296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 w="0"/>
              <a:solidFill>
                <a:srgbClr val="0C377B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Chevron 16"/>
          <p:cNvSpPr/>
          <p:nvPr/>
        </p:nvSpPr>
        <p:spPr>
          <a:xfrm>
            <a:off x="8518849" y="74925"/>
            <a:ext cx="3034978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cap="all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acknowledgment</a:t>
            </a:r>
            <a:endParaRPr lang="en-US" cap="all" dirty="0">
              <a:ln w="0"/>
              <a:solidFill>
                <a:srgbClr val="0C377B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Text Placeholder 2"/>
          <p:cNvSpPr>
            <a:spLocks noGrp="1"/>
          </p:cNvSpPr>
          <p:nvPr>
            <p:ph type="body" idx="1"/>
          </p:nvPr>
        </p:nvSpPr>
        <p:spPr>
          <a:xfrm>
            <a:off x="4005493" y="3422125"/>
            <a:ext cx="8839200" cy="1066688"/>
          </a:xfrm>
        </p:spPr>
        <p:txBody>
          <a:bodyPr>
            <a:normAutofit/>
          </a:bodyPr>
          <a:lstStyle/>
          <a:p>
            <a:r>
              <a:rPr lang="en-GB" sz="1800" dirty="0" smtClean="0"/>
              <a:t>Juan Carlos Perez          </a:t>
            </a:r>
            <a:r>
              <a:rPr lang="en-GB" sz="1800" dirty="0" smtClean="0">
                <a:solidFill>
                  <a:schemeClr val="tx2"/>
                </a:solidFill>
              </a:rPr>
              <a:t>TE-MSC-MDT</a:t>
            </a:r>
            <a:endParaRPr lang="en-GB" sz="1800" dirty="0" smtClean="0"/>
          </a:p>
          <a:p>
            <a:r>
              <a:rPr lang="en-GB" sz="1800" dirty="0" smtClean="0"/>
              <a:t>Jose </a:t>
            </a:r>
            <a:r>
              <a:rPr lang="en-GB" sz="1800" dirty="0"/>
              <a:t>Ferradas                 </a:t>
            </a:r>
            <a:r>
              <a:rPr lang="en-GB" sz="1800" dirty="0" smtClean="0">
                <a:solidFill>
                  <a:schemeClr val="tx2"/>
                </a:solidFill>
              </a:rPr>
              <a:t>TE-MSC-MDT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00171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042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FTEC WORKSHOP</a:t>
            </a:r>
            <a:br>
              <a:rPr lang="en-GB" dirty="0" smtClean="0"/>
            </a:br>
            <a:r>
              <a:rPr lang="en-GB" b="0" dirty="0" smtClean="0"/>
              <a:t>Spanish Traineeship Program CIEMAT-CERN</a:t>
            </a:r>
            <a:endParaRPr lang="en-GB" b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76749" y="5356126"/>
            <a:ext cx="8839200" cy="1066688"/>
          </a:xfrm>
        </p:spPr>
        <p:txBody>
          <a:bodyPr>
            <a:normAutofit/>
          </a:bodyPr>
          <a:lstStyle/>
          <a:p>
            <a:r>
              <a:rPr lang="en-GB" sz="1800" dirty="0" smtClean="0"/>
              <a:t>Juan Carlos Perez          </a:t>
            </a:r>
            <a:r>
              <a:rPr lang="en-GB" sz="1800" dirty="0" smtClean="0">
                <a:solidFill>
                  <a:schemeClr val="tx2"/>
                </a:solidFill>
              </a:rPr>
              <a:t>TE-MSC-MDT</a:t>
            </a:r>
            <a:endParaRPr lang="en-GB" sz="1800" dirty="0" smtClean="0"/>
          </a:p>
          <a:p>
            <a:r>
              <a:rPr lang="en-GB" sz="1800" dirty="0" smtClean="0"/>
              <a:t>Jose </a:t>
            </a:r>
            <a:r>
              <a:rPr lang="en-GB" sz="1800" dirty="0"/>
              <a:t>Ferradas                 </a:t>
            </a:r>
            <a:r>
              <a:rPr lang="en-GB" sz="1800" dirty="0" smtClean="0">
                <a:solidFill>
                  <a:schemeClr val="tx2"/>
                </a:solidFill>
              </a:rPr>
              <a:t>TE-MSC-MDT</a:t>
            </a:r>
            <a:endParaRPr lang="en-GB" sz="18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1277" y="5828747"/>
            <a:ext cx="594067" cy="59406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 Placeholder 2"/>
          <p:cNvSpPr txBox="1">
            <a:spLocks/>
          </p:cNvSpPr>
          <p:nvPr/>
        </p:nvSpPr>
        <p:spPr>
          <a:xfrm>
            <a:off x="575733" y="1181913"/>
            <a:ext cx="2208763" cy="1066688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28/04/2016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4663" y="5929415"/>
            <a:ext cx="3490577" cy="730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86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ntagon 3"/>
          <p:cNvSpPr/>
          <p:nvPr/>
        </p:nvSpPr>
        <p:spPr>
          <a:xfrm>
            <a:off x="1543050" y="76200"/>
            <a:ext cx="1781175" cy="447675"/>
          </a:xfrm>
          <a:prstGeom prst="homePlate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n-GB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Chevron 4"/>
          <p:cNvSpPr/>
          <p:nvPr/>
        </p:nvSpPr>
        <p:spPr>
          <a:xfrm>
            <a:off x="3190876" y="76200"/>
            <a:ext cx="1782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Chevron 5"/>
          <p:cNvSpPr/>
          <p:nvPr/>
        </p:nvSpPr>
        <p:spPr>
          <a:xfrm>
            <a:off x="4838701" y="74925"/>
            <a:ext cx="1782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Chevron 6"/>
          <p:cNvSpPr/>
          <p:nvPr/>
        </p:nvSpPr>
        <p:spPr>
          <a:xfrm>
            <a:off x="6477001" y="74925"/>
            <a:ext cx="1782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Chevron 7"/>
          <p:cNvSpPr/>
          <p:nvPr/>
        </p:nvSpPr>
        <p:spPr>
          <a:xfrm>
            <a:off x="8124826" y="74925"/>
            <a:ext cx="1782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Chevron 8"/>
          <p:cNvSpPr/>
          <p:nvPr/>
        </p:nvSpPr>
        <p:spPr>
          <a:xfrm>
            <a:off x="9771826" y="74925"/>
            <a:ext cx="1782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771650" y="693738"/>
            <a:ext cx="8229600" cy="568949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Outline</a:t>
            </a:r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2743199" y="1265236"/>
            <a:ext cx="8077451" cy="4501081"/>
          </a:xfrm>
          <a:prstGeom prst="rect">
            <a:avLst/>
          </a:prstGeom>
        </p:spPr>
        <p:txBody>
          <a:bodyPr vert="horz" lIns="45720" tIns="0" rIns="45720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defTabSz="457200">
              <a:buClrTx/>
              <a:buSzTx/>
              <a:buFont typeface="Arial"/>
              <a:buChar char="•"/>
            </a:pPr>
            <a:endParaRPr lang="en-GB" dirty="0" smtClean="0">
              <a:solidFill>
                <a:srgbClr val="1F497D"/>
              </a:solidFill>
              <a:latin typeface="Calibri"/>
            </a:endParaRPr>
          </a:p>
          <a:p>
            <a:pPr marL="342900" indent="-342900" defTabSz="457200">
              <a:buClrTx/>
              <a:buSzTx/>
              <a:buFont typeface="Arial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/>
              </a:rPr>
              <a:t>Description and status of the project</a:t>
            </a:r>
          </a:p>
          <a:p>
            <a:pPr marL="342900" indent="-342900" defTabSz="457200">
              <a:buClrTx/>
              <a:buSzTx/>
              <a:buFont typeface="Arial"/>
              <a:buChar char="•"/>
            </a:pPr>
            <a:endParaRPr lang="en-GB" dirty="0" smtClean="0">
              <a:solidFill>
                <a:srgbClr val="1F497D"/>
              </a:solidFill>
              <a:latin typeface="Calibri"/>
            </a:endParaRPr>
          </a:p>
          <a:p>
            <a:pPr marL="342900" indent="-342900" defTabSz="457200">
              <a:buClrTx/>
              <a:buSzTx/>
              <a:buFont typeface="Arial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/>
              </a:rPr>
              <a:t>Project TE3536 at Laboratory 927</a:t>
            </a:r>
          </a:p>
          <a:p>
            <a:pPr marL="342900" indent="-342900" defTabSz="457200">
              <a:buClrTx/>
              <a:buSzTx/>
              <a:buFont typeface="Arial"/>
              <a:buChar char="•"/>
            </a:pPr>
            <a:endParaRPr lang="en-GB" dirty="0" smtClean="0">
              <a:solidFill>
                <a:srgbClr val="1F497D"/>
              </a:solidFill>
              <a:latin typeface="Calibri"/>
            </a:endParaRPr>
          </a:p>
          <a:p>
            <a:pPr marL="342900" indent="-342900" defTabSz="457200">
              <a:buClrTx/>
              <a:buSzTx/>
              <a:buFont typeface="Arial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/>
              </a:rPr>
              <a:t>Magnet Design and Technology (MDT)</a:t>
            </a:r>
          </a:p>
          <a:p>
            <a:pPr marL="342900" indent="-342900" defTabSz="457200">
              <a:buClrTx/>
              <a:buSzTx/>
              <a:buFont typeface="Arial"/>
              <a:buChar char="•"/>
            </a:pPr>
            <a:endParaRPr lang="en-GB" dirty="0">
              <a:solidFill>
                <a:srgbClr val="1F497D"/>
              </a:solidFill>
              <a:latin typeface="Calibri"/>
            </a:endParaRPr>
          </a:p>
          <a:p>
            <a:pPr marL="342900" indent="-342900" defTabSz="457200">
              <a:buClrTx/>
              <a:buSzTx/>
              <a:buFont typeface="Arial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/>
              </a:rPr>
              <a:t>Model production</a:t>
            </a:r>
          </a:p>
          <a:p>
            <a:pPr marL="342900" indent="-342900" defTabSz="457200">
              <a:buClrTx/>
              <a:buSzTx/>
              <a:buFont typeface="Arial"/>
              <a:buChar char="•"/>
            </a:pPr>
            <a:endParaRPr lang="en-GB" dirty="0" smtClean="0">
              <a:solidFill>
                <a:srgbClr val="1F497D"/>
              </a:solidFill>
              <a:latin typeface="Calibri"/>
            </a:endParaRPr>
          </a:p>
          <a:p>
            <a:pPr marL="342900" indent="-342900" defTabSz="457200">
              <a:buClrTx/>
              <a:buSzTx/>
              <a:buFont typeface="Arial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/>
              </a:rPr>
              <a:t>Main results</a:t>
            </a:r>
          </a:p>
          <a:p>
            <a:pPr marL="342900" indent="-342900" defTabSz="457200">
              <a:buClrTx/>
              <a:buSzTx/>
              <a:buFont typeface="Arial"/>
              <a:buChar char="•"/>
            </a:pPr>
            <a:endParaRPr lang="en-GB" sz="1400" dirty="0" smtClean="0">
              <a:solidFill>
                <a:srgbClr val="1F497D"/>
              </a:solidFill>
              <a:latin typeface="Calibri"/>
            </a:endParaRPr>
          </a:p>
          <a:p>
            <a:pPr marL="342900" indent="-342900" defTabSz="457200">
              <a:buClrTx/>
              <a:buSzTx/>
              <a:buFont typeface="Arial"/>
              <a:buChar char="•"/>
            </a:pPr>
            <a:endParaRPr lang="en-GB" sz="2200" dirty="0" smtClean="0">
              <a:solidFill>
                <a:srgbClr val="1F497D"/>
              </a:solidFill>
              <a:latin typeface="Calibri"/>
            </a:endParaRPr>
          </a:p>
          <a:p>
            <a:pPr>
              <a:spcBef>
                <a:spcPct val="0"/>
              </a:spcBef>
            </a:pPr>
            <a:endParaRPr lang="en-GB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</a:pPr>
            <a:endParaRPr lang="en-GB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62303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ntagon 3"/>
          <p:cNvSpPr/>
          <p:nvPr/>
        </p:nvSpPr>
        <p:spPr>
          <a:xfrm>
            <a:off x="1543050" y="76200"/>
            <a:ext cx="1781175" cy="447675"/>
          </a:xfrm>
          <a:prstGeom prst="homePlate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1. GENERAL</a:t>
            </a:r>
            <a:endParaRPr lang="en-GB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Chevron 4"/>
          <p:cNvSpPr/>
          <p:nvPr/>
        </p:nvSpPr>
        <p:spPr>
          <a:xfrm>
            <a:off x="3190876" y="76200"/>
            <a:ext cx="1782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Chevron 5"/>
          <p:cNvSpPr/>
          <p:nvPr/>
        </p:nvSpPr>
        <p:spPr>
          <a:xfrm>
            <a:off x="4838701" y="74925"/>
            <a:ext cx="1782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Chevron 6"/>
          <p:cNvSpPr/>
          <p:nvPr/>
        </p:nvSpPr>
        <p:spPr>
          <a:xfrm>
            <a:off x="6477001" y="74925"/>
            <a:ext cx="1782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Chevron 7"/>
          <p:cNvSpPr/>
          <p:nvPr/>
        </p:nvSpPr>
        <p:spPr>
          <a:xfrm>
            <a:off x="8124826" y="74925"/>
            <a:ext cx="1782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Chevron 8"/>
          <p:cNvSpPr/>
          <p:nvPr/>
        </p:nvSpPr>
        <p:spPr>
          <a:xfrm>
            <a:off x="9771826" y="74925"/>
            <a:ext cx="1782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771650" y="693738"/>
            <a:ext cx="8229600" cy="568949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Description and status of the project</a:t>
            </a:r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809875" y="1265236"/>
            <a:ext cx="10010776" cy="4501081"/>
          </a:xfrm>
          <a:prstGeom prst="rect">
            <a:avLst/>
          </a:prstGeom>
        </p:spPr>
        <p:txBody>
          <a:bodyPr vert="horz" lIns="45720" tIns="0" rIns="45720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defTabSz="457200">
              <a:buClrTx/>
              <a:buSzTx/>
              <a:buFont typeface="Arial"/>
              <a:buChar char="•"/>
            </a:pPr>
            <a:endParaRPr lang="en-GB" sz="1800" dirty="0" smtClean="0">
              <a:solidFill>
                <a:srgbClr val="1F497D"/>
              </a:solidFill>
              <a:latin typeface="Calibri"/>
            </a:endParaRPr>
          </a:p>
          <a:p>
            <a:pPr marL="342900" indent="-342900" defTabSz="457200">
              <a:buClrTx/>
              <a:buSzTx/>
              <a:buFont typeface="Arial"/>
              <a:buChar char="•"/>
            </a:pPr>
            <a:r>
              <a:rPr lang="en-GB" sz="1800" dirty="0" smtClean="0">
                <a:solidFill>
                  <a:srgbClr val="1F497D"/>
                </a:solidFill>
                <a:latin typeface="Calibri"/>
              </a:rPr>
              <a:t>Project TE3536: Develop dimensional control techniques (using the FARO arm) for short and long Nb</a:t>
            </a:r>
            <a:r>
              <a:rPr lang="en-GB" sz="1800" baseline="-25000" dirty="0" smtClean="0">
                <a:solidFill>
                  <a:srgbClr val="1F497D"/>
                </a:solidFill>
                <a:latin typeface="Calibri"/>
              </a:rPr>
              <a:t>3</a:t>
            </a:r>
            <a:r>
              <a:rPr lang="en-GB" sz="1800" dirty="0" smtClean="0">
                <a:solidFill>
                  <a:srgbClr val="1F497D"/>
                </a:solidFill>
                <a:latin typeface="Calibri"/>
              </a:rPr>
              <a:t>Sn coils </a:t>
            </a:r>
          </a:p>
          <a:p>
            <a:pPr marL="342900" indent="-342900" defTabSz="457200">
              <a:buClrTx/>
              <a:buSzTx/>
              <a:buFont typeface="Arial"/>
              <a:buChar char="•"/>
            </a:pPr>
            <a:endParaRPr lang="en-GB" sz="1100" cap="all" dirty="0" smtClean="0">
              <a:solidFill>
                <a:srgbClr val="1F497D"/>
              </a:solidFill>
              <a:latin typeface="Calibri"/>
            </a:endParaRPr>
          </a:p>
          <a:p>
            <a:pPr marL="342900" indent="-342900" defTabSz="457200">
              <a:buClrTx/>
              <a:buSzTx/>
              <a:buFont typeface="Arial"/>
              <a:buChar char="•"/>
            </a:pPr>
            <a:r>
              <a:rPr lang="en-GB" sz="1800" dirty="0" smtClean="0">
                <a:solidFill>
                  <a:srgbClr val="1F497D"/>
                </a:solidFill>
                <a:latin typeface="Calibri"/>
              </a:rPr>
              <a:t>Mechanical Engineer position at Lab.927 (TE-MSC-MDT Section). </a:t>
            </a:r>
          </a:p>
          <a:p>
            <a:pPr marL="1248133" lvl="1" indent="-342900" defTabSz="457200">
              <a:buClrTx/>
              <a:buSzTx/>
              <a:buFont typeface="Arial"/>
              <a:buChar char="•"/>
            </a:pPr>
            <a:endParaRPr lang="en-GB" sz="1400" dirty="0" smtClean="0">
              <a:solidFill>
                <a:srgbClr val="1F497D"/>
              </a:solidFill>
              <a:latin typeface="Calibri"/>
            </a:endParaRPr>
          </a:p>
          <a:p>
            <a:pPr marL="1248133" lvl="1" indent="-342900" defTabSz="457200">
              <a:buClrTx/>
              <a:buSzTx/>
              <a:buFont typeface="Arial"/>
              <a:buChar char="•"/>
            </a:pPr>
            <a:endParaRPr lang="en-GB" sz="1400" dirty="0" smtClean="0">
              <a:solidFill>
                <a:srgbClr val="1F497D"/>
              </a:solidFill>
              <a:latin typeface="Calibri"/>
            </a:endParaRPr>
          </a:p>
          <a:p>
            <a:pPr marL="1248133" lvl="1" indent="-342900" defTabSz="457200">
              <a:buClrTx/>
              <a:buSzTx/>
              <a:buFont typeface="Arial"/>
              <a:buChar char="•"/>
            </a:pPr>
            <a:endParaRPr lang="en-GB" sz="1400" dirty="0">
              <a:solidFill>
                <a:srgbClr val="1F497D"/>
              </a:solidFill>
              <a:latin typeface="Calibri"/>
            </a:endParaRPr>
          </a:p>
          <a:p>
            <a:pPr marL="0" lvl="1" indent="0" defTabSz="457200">
              <a:buClrTx/>
              <a:buSzTx/>
            </a:pPr>
            <a:r>
              <a:rPr lang="en-GB" dirty="0" smtClean="0">
                <a:solidFill>
                  <a:srgbClr val="1F497D"/>
                </a:solidFill>
                <a:latin typeface="Calibri"/>
              </a:rPr>
              <a:t>	From </a:t>
            </a:r>
            <a:r>
              <a:rPr lang="en-GB" dirty="0">
                <a:solidFill>
                  <a:srgbClr val="1F497D"/>
                </a:solidFill>
                <a:latin typeface="Calibri"/>
              </a:rPr>
              <a:t>functional specifications to the construction of short models</a:t>
            </a:r>
          </a:p>
          <a:p>
            <a:pPr defTabSz="457200">
              <a:buClrTx/>
              <a:buSzTx/>
            </a:pPr>
            <a:endParaRPr lang="en-GB" sz="1200" dirty="0" smtClean="0">
              <a:solidFill>
                <a:srgbClr val="1F497D"/>
              </a:solidFill>
              <a:latin typeface="Calibri"/>
            </a:endParaRPr>
          </a:p>
          <a:p>
            <a:pPr defTabSz="457200">
              <a:buClrTx/>
              <a:buSzTx/>
            </a:pPr>
            <a:endParaRPr lang="en-GB" sz="1200" dirty="0">
              <a:solidFill>
                <a:srgbClr val="1F497D"/>
              </a:solidFill>
              <a:latin typeface="Calibri"/>
            </a:endParaRPr>
          </a:p>
          <a:p>
            <a:pPr defTabSz="457200">
              <a:buClrTx/>
              <a:buSzTx/>
            </a:pPr>
            <a:endParaRPr lang="en-GB" sz="1200" dirty="0" smtClean="0">
              <a:solidFill>
                <a:srgbClr val="1F497D"/>
              </a:solidFill>
              <a:latin typeface="Calibri"/>
            </a:endParaRPr>
          </a:p>
          <a:p>
            <a:pPr marL="342900" indent="-342900" defTabSz="457200">
              <a:buClrTx/>
              <a:buSzTx/>
              <a:buFont typeface="Arial"/>
              <a:buChar char="•"/>
            </a:pPr>
            <a:r>
              <a:rPr lang="en-GB" sz="1800" dirty="0" smtClean="0">
                <a:solidFill>
                  <a:srgbClr val="1F497D"/>
                </a:solidFill>
                <a:latin typeface="Calibri"/>
              </a:rPr>
              <a:t>2 main activities during these 10 months:</a:t>
            </a:r>
          </a:p>
          <a:p>
            <a:pPr marL="1248133" lvl="1" indent="-342900" defTabSz="457200">
              <a:buClrTx/>
              <a:buSzTx/>
              <a:buFont typeface="Arial"/>
              <a:buChar char="•"/>
            </a:pPr>
            <a:r>
              <a:rPr lang="en-GB" sz="1400" dirty="0" smtClean="0">
                <a:solidFill>
                  <a:srgbClr val="1F497D"/>
                </a:solidFill>
                <a:latin typeface="Calibri"/>
              </a:rPr>
              <a:t>TE3536 Main Project</a:t>
            </a:r>
          </a:p>
          <a:p>
            <a:pPr marL="1248133" lvl="1" indent="-342900" defTabSz="457200">
              <a:buClr>
                <a:srgbClr val="FF0000"/>
              </a:buClr>
              <a:buSzTx/>
              <a:buFont typeface="Arial"/>
              <a:buChar char="•"/>
            </a:pPr>
            <a:r>
              <a:rPr lang="en-GB" sz="1400" dirty="0" smtClean="0">
                <a:solidFill>
                  <a:srgbClr val="1F497D"/>
                </a:solidFill>
                <a:latin typeface="Calibri"/>
              </a:rPr>
              <a:t>MCBXF Orbit Corrector collaboration// CIEMAT – CERN Project</a:t>
            </a:r>
          </a:p>
          <a:p>
            <a:pPr marL="342900" indent="-342900" defTabSz="457200">
              <a:buClrTx/>
              <a:buSzTx/>
              <a:buFont typeface="Arial"/>
              <a:buChar char="•"/>
            </a:pPr>
            <a:endParaRPr lang="en-GB" sz="2200" dirty="0" smtClean="0">
              <a:solidFill>
                <a:srgbClr val="1F497D"/>
              </a:solidFill>
              <a:latin typeface="Calibri"/>
            </a:endParaRPr>
          </a:p>
          <a:p>
            <a:pPr>
              <a:spcBef>
                <a:spcPct val="0"/>
              </a:spcBef>
            </a:pPr>
            <a:endParaRPr lang="en-GB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</a:pPr>
            <a:endParaRPr lang="en-GB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4826" y="2323071"/>
            <a:ext cx="4016050" cy="2659981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2" name="TextBox 1"/>
          <p:cNvSpPr txBox="1"/>
          <p:nvPr/>
        </p:nvSpPr>
        <p:spPr>
          <a:xfrm>
            <a:off x="9771826" y="5065506"/>
            <a:ext cx="23455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i="1" dirty="0" smtClean="0"/>
              <a:t>Presentation pictures courtesy of </a:t>
            </a:r>
            <a:r>
              <a:rPr lang="en-GB" sz="900" i="1" dirty="0" err="1" smtClean="0"/>
              <a:t>N.Peray</a:t>
            </a:r>
            <a:endParaRPr lang="en-GB" sz="900" i="1" dirty="0"/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2465218632"/>
              </p:ext>
            </p:extLst>
          </p:nvPr>
        </p:nvGraphicFramePr>
        <p:xfrm>
          <a:off x="1981227" y="2858529"/>
          <a:ext cx="4201298" cy="4695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10526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ntagon 3"/>
          <p:cNvSpPr/>
          <p:nvPr/>
        </p:nvSpPr>
        <p:spPr>
          <a:xfrm>
            <a:off x="1543050" y="76200"/>
            <a:ext cx="1781175" cy="447675"/>
          </a:xfrm>
          <a:prstGeom prst="homePlate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 w="0"/>
              <a:solidFill>
                <a:srgbClr val="FFFFFF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Chevron 4"/>
          <p:cNvSpPr/>
          <p:nvPr/>
        </p:nvSpPr>
        <p:spPr>
          <a:xfrm>
            <a:off x="3190875" y="76200"/>
            <a:ext cx="2052251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2. </a:t>
            </a:r>
            <a:r>
              <a:rPr lang="en-GB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 3536</a:t>
            </a:r>
            <a:endParaRPr lang="en-GB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Chevron 5"/>
          <p:cNvSpPr/>
          <p:nvPr/>
        </p:nvSpPr>
        <p:spPr>
          <a:xfrm>
            <a:off x="5148649" y="74925"/>
            <a:ext cx="2066052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 w="0"/>
              <a:solidFill>
                <a:srgbClr val="0C377B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Chevron 6"/>
          <p:cNvSpPr/>
          <p:nvPr/>
        </p:nvSpPr>
        <p:spPr>
          <a:xfrm>
            <a:off x="7067551" y="74925"/>
            <a:ext cx="1548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rgbClr val="0C377B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Chevron 7"/>
          <p:cNvSpPr/>
          <p:nvPr/>
        </p:nvSpPr>
        <p:spPr>
          <a:xfrm>
            <a:off x="8477251" y="74925"/>
            <a:ext cx="1440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rgbClr val="0C377B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771650" y="693738"/>
            <a:ext cx="8229600" cy="568949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Project TE3536 at Laboratory 927</a:t>
            </a:r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700976" y="1265236"/>
            <a:ext cx="10752181" cy="4543135"/>
          </a:xfrm>
          <a:prstGeom prst="rect">
            <a:avLst/>
          </a:prstGeom>
        </p:spPr>
        <p:txBody>
          <a:bodyPr vert="horz" lIns="45720" tIns="0" rIns="45720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ct val="0"/>
              </a:spcBef>
              <a:buClr>
                <a:srgbClr val="DDDDDD"/>
              </a:buClr>
              <a:buFont typeface="Arial" panose="020B0604020202020204" pitchFamily="34" charset="0"/>
              <a:buChar char="•"/>
            </a:pPr>
            <a:endParaRPr lang="en-GB" sz="1800" dirty="0" smtClean="0">
              <a:ln w="12700">
                <a:solidFill>
                  <a:srgbClr val="0C377B">
                    <a:satMod val="155000"/>
                  </a:srgbClr>
                </a:solidFill>
                <a:prstDash val="solid"/>
              </a:ln>
              <a:solidFill>
                <a:srgbClr val="0C377B"/>
              </a:solidFill>
            </a:endParaRPr>
          </a:p>
          <a:p>
            <a:pPr marL="342900" indent="-342900" defTabSz="457200">
              <a:buClrTx/>
              <a:buSzTx/>
              <a:buFont typeface="Arial"/>
              <a:buChar char="•"/>
            </a:pPr>
            <a:r>
              <a:rPr lang="en-GB" sz="1800" dirty="0" smtClean="0">
                <a:solidFill>
                  <a:srgbClr val="1F497D"/>
                </a:solidFill>
                <a:latin typeface="Calibri"/>
              </a:rPr>
              <a:t>Supervisor: M. Juan Carlos Perez</a:t>
            </a:r>
          </a:p>
          <a:p>
            <a:pPr defTabSz="457200">
              <a:buClrTx/>
              <a:buSzTx/>
            </a:pPr>
            <a:endParaRPr lang="en-GB" sz="1800" dirty="0" smtClean="0">
              <a:solidFill>
                <a:srgbClr val="1F497D"/>
              </a:solidFill>
              <a:latin typeface="Calibri"/>
            </a:endParaRPr>
          </a:p>
          <a:p>
            <a:pPr marL="342900" indent="-342900" defTabSz="457200">
              <a:buClrTx/>
              <a:buSzTx/>
              <a:buFont typeface="Arial"/>
              <a:buChar char="•"/>
            </a:pPr>
            <a:r>
              <a:rPr lang="en-GB" sz="1800" dirty="0">
                <a:solidFill>
                  <a:srgbClr val="1F497D"/>
                </a:solidFill>
                <a:latin typeface="Calibri"/>
              </a:rPr>
              <a:t>Work developed:</a:t>
            </a:r>
          </a:p>
          <a:p>
            <a:pPr marL="1362433" lvl="1" indent="-457200" defTabSz="457200">
              <a:buClrTx/>
              <a:buSzTx/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1F497D"/>
                </a:solidFill>
                <a:latin typeface="Calibri"/>
              </a:rPr>
              <a:t>Mechanical measurements and its analysis</a:t>
            </a:r>
          </a:p>
          <a:p>
            <a:pPr marL="1362433" lvl="1" indent="-457200" defTabSz="457200">
              <a:buClrTx/>
              <a:buSzTx/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1F497D"/>
                </a:solidFill>
                <a:latin typeface="Calibri"/>
              </a:rPr>
              <a:t>Participation </a:t>
            </a:r>
            <a:r>
              <a:rPr lang="en-GB" sz="1400">
                <a:solidFill>
                  <a:srgbClr val="1F497D"/>
                </a:solidFill>
                <a:latin typeface="Calibri"/>
              </a:rPr>
              <a:t>in </a:t>
            </a:r>
            <a:r>
              <a:rPr lang="en-GB" sz="1400" smtClean="0">
                <a:solidFill>
                  <a:srgbClr val="1F497D"/>
                </a:solidFill>
                <a:latin typeface="Calibri"/>
              </a:rPr>
              <a:t>most </a:t>
            </a:r>
            <a:r>
              <a:rPr lang="en-GB" sz="1400" dirty="0" smtClean="0">
                <a:solidFill>
                  <a:srgbClr val="1F497D"/>
                </a:solidFill>
                <a:latin typeface="Calibri"/>
              </a:rPr>
              <a:t>activities </a:t>
            </a:r>
            <a:r>
              <a:rPr lang="en-GB" sz="1400" dirty="0">
                <a:solidFill>
                  <a:srgbClr val="1F497D"/>
                </a:solidFill>
                <a:latin typeface="Calibri"/>
              </a:rPr>
              <a:t>in the Lab</a:t>
            </a:r>
          </a:p>
          <a:p>
            <a:pPr marL="1362433" lvl="1" indent="-457200" defTabSz="457200">
              <a:buClrTx/>
              <a:buSzTx/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1F497D"/>
                </a:solidFill>
                <a:latin typeface="Calibri"/>
              </a:rPr>
              <a:t>Participation </a:t>
            </a:r>
            <a:r>
              <a:rPr lang="en-GB" sz="1400" dirty="0">
                <a:solidFill>
                  <a:srgbClr val="1F497D"/>
                </a:solidFill>
                <a:latin typeface="Calibri"/>
              </a:rPr>
              <a:t>in meetings and workshops (CIEMAT, FERMILAB/BNL/LBNL (USA), CEA/SACLAY…)</a:t>
            </a:r>
          </a:p>
          <a:p>
            <a:pPr marL="1362433" lvl="1" indent="-457200" defTabSz="457200">
              <a:buClrTx/>
              <a:buSzTx/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1F497D"/>
                </a:solidFill>
                <a:latin typeface="Calibri"/>
              </a:rPr>
              <a:t>Contact with suppliers and </a:t>
            </a:r>
            <a:r>
              <a:rPr lang="en-GB" sz="1400" dirty="0" smtClean="0">
                <a:solidFill>
                  <a:srgbClr val="1F497D"/>
                </a:solidFill>
                <a:latin typeface="Calibri"/>
              </a:rPr>
              <a:t>collaborators</a:t>
            </a:r>
          </a:p>
          <a:p>
            <a:pPr marL="1362433" lvl="1" indent="-457200" defTabSz="457200">
              <a:buClrTx/>
              <a:buSzTx/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1F497D"/>
              </a:solidFill>
              <a:latin typeface="Calibri"/>
            </a:endParaRPr>
          </a:p>
          <a:p>
            <a:pPr marL="342900" indent="-342900" defTabSz="457200">
              <a:buClrTx/>
              <a:buSzTx/>
              <a:buFont typeface="Arial"/>
              <a:buChar char="•"/>
            </a:pPr>
            <a:r>
              <a:rPr lang="en-GB" sz="1800" dirty="0" smtClean="0">
                <a:solidFill>
                  <a:srgbClr val="1F497D"/>
                </a:solidFill>
                <a:latin typeface="Calibri"/>
              </a:rPr>
              <a:t>Projects:</a:t>
            </a:r>
          </a:p>
          <a:p>
            <a:pPr marL="1190983" lvl="1" indent="-285750" defTabSz="457200">
              <a:buClrTx/>
              <a:buSzTx/>
              <a:buFontTx/>
              <a:buChar char="-"/>
            </a:pPr>
            <a:r>
              <a:rPr lang="en-GB" sz="1400" b="1" cap="all" dirty="0" smtClean="0">
                <a:solidFill>
                  <a:srgbClr val="1F497D"/>
                </a:solidFill>
                <a:latin typeface="Calibri"/>
              </a:rPr>
              <a:t>WP11.- 11T Dipole</a:t>
            </a:r>
          </a:p>
          <a:p>
            <a:pPr marL="1190983" lvl="1" indent="-285750" defTabSz="457200">
              <a:buClrTx/>
              <a:buSzTx/>
              <a:buFontTx/>
              <a:buChar char="-"/>
            </a:pPr>
            <a:r>
              <a:rPr lang="en-GB" sz="1400" b="1" cap="all" dirty="0" smtClean="0">
                <a:solidFill>
                  <a:srgbClr val="1F497D"/>
                </a:solidFill>
                <a:latin typeface="Calibri"/>
              </a:rPr>
              <a:t>WP3.- Magnets for insertion regions: MQXF Project</a:t>
            </a:r>
          </a:p>
          <a:p>
            <a:pPr marL="1190983" lvl="1" indent="-285750" defTabSz="457200">
              <a:buClrTx/>
              <a:buSzTx/>
              <a:buFontTx/>
              <a:buChar char="-"/>
            </a:pPr>
            <a:r>
              <a:rPr lang="en-GB" sz="1400" b="1" cap="all" dirty="0" smtClean="0">
                <a:solidFill>
                  <a:srgbClr val="1F497D"/>
                </a:solidFill>
                <a:latin typeface="Calibri"/>
              </a:rPr>
              <a:t>High Field Magnets R&amp;D </a:t>
            </a:r>
            <a:r>
              <a:rPr lang="en-GB" sz="1400" cap="all" dirty="0" smtClean="0">
                <a:solidFill>
                  <a:srgbClr val="1F497D"/>
                </a:solidFill>
                <a:latin typeface="Calibri"/>
              </a:rPr>
              <a:t>(FRESCA2, SMC, RMC…)</a:t>
            </a:r>
          </a:p>
          <a:p>
            <a:pPr marL="1190983" lvl="1" indent="-285750" defTabSz="457200">
              <a:buClrTx/>
              <a:buSzTx/>
              <a:buFontTx/>
              <a:buChar char="-"/>
            </a:pPr>
            <a:r>
              <a:rPr lang="en-GB" sz="1400" b="1" cap="all" dirty="0" smtClean="0">
                <a:solidFill>
                  <a:srgbClr val="1F497D"/>
                </a:solidFill>
                <a:latin typeface="Calibri"/>
              </a:rPr>
              <a:t>HTS MAGNETS R&amp;D </a:t>
            </a:r>
            <a:r>
              <a:rPr lang="en-GB" sz="1400" cap="all" dirty="0" smtClean="0">
                <a:solidFill>
                  <a:srgbClr val="1F497D"/>
                </a:solidFill>
                <a:latin typeface="Calibri"/>
              </a:rPr>
              <a:t>(</a:t>
            </a:r>
            <a:r>
              <a:rPr lang="en-GB" sz="1400" dirty="0" smtClean="0">
                <a:solidFill>
                  <a:srgbClr val="1F497D"/>
                </a:solidFill>
                <a:latin typeface="Calibri"/>
              </a:rPr>
              <a:t>High Temperature Superconductors)</a:t>
            </a:r>
            <a:endParaRPr lang="en-GB" sz="1400" cap="all" dirty="0">
              <a:solidFill>
                <a:srgbClr val="1F497D"/>
              </a:solidFill>
              <a:latin typeface="Calibri"/>
            </a:endParaRPr>
          </a:p>
          <a:p>
            <a:pPr marL="1362433" lvl="1" indent="-457200" defTabSz="457200">
              <a:buClrTx/>
              <a:buSzTx/>
              <a:buFont typeface="Arial" panose="020B0604020202020204" pitchFamily="34" charset="0"/>
              <a:buChar char="•"/>
            </a:pPr>
            <a:endParaRPr lang="en-GB" sz="1600" dirty="0" smtClean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12" name="Chevron 11"/>
          <p:cNvSpPr/>
          <p:nvPr/>
        </p:nvSpPr>
        <p:spPr>
          <a:xfrm>
            <a:off x="9771826" y="74925"/>
            <a:ext cx="1782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4221" y="560338"/>
            <a:ext cx="2865891" cy="2976465"/>
          </a:xfrm>
          <a:prstGeom prst="rect">
            <a:avLst/>
          </a:prstGeom>
        </p:spPr>
      </p:pic>
      <p:pic>
        <p:nvPicPr>
          <p:cNvPr id="13" name="Picture 12" descr="HiLumi180px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6012" y="4118918"/>
            <a:ext cx="903043" cy="435201"/>
          </a:xfrm>
          <a:prstGeom prst="rect">
            <a:avLst/>
          </a:prstGeom>
        </p:spPr>
      </p:pic>
      <p:sp>
        <p:nvSpPr>
          <p:cNvPr id="9" name="Right Brace 8"/>
          <p:cNvSpPr/>
          <p:nvPr/>
        </p:nvSpPr>
        <p:spPr>
          <a:xfrm>
            <a:off x="6332024" y="4137580"/>
            <a:ext cx="195134" cy="514161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0" name="Group 19"/>
          <p:cNvGrpSpPr/>
          <p:nvPr/>
        </p:nvGrpSpPr>
        <p:grpSpPr>
          <a:xfrm>
            <a:off x="7754361" y="4527488"/>
            <a:ext cx="3319052" cy="917107"/>
            <a:chOff x="180192" y="1557855"/>
            <a:chExt cx="6120000" cy="2192938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473" t="46613" r="13030" b="2221"/>
            <a:stretch/>
          </p:blipFill>
          <p:spPr>
            <a:xfrm>
              <a:off x="180192" y="1563638"/>
              <a:ext cx="6120000" cy="2187155"/>
            </a:xfrm>
            <a:prstGeom prst="roundRect">
              <a:avLst>
                <a:gd name="adj" fmla="val 34440"/>
              </a:avLst>
            </a:prstGeom>
          </p:spPr>
        </p:pic>
        <p:sp>
          <p:nvSpPr>
            <p:cNvPr id="28" name="Rectangle 27"/>
            <p:cNvSpPr/>
            <p:nvPr/>
          </p:nvSpPr>
          <p:spPr>
            <a:xfrm>
              <a:off x="299093" y="1557855"/>
              <a:ext cx="4220217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CH"/>
            </a:p>
          </p:txBody>
        </p:sp>
      </p:grpSp>
      <p:pic>
        <p:nvPicPr>
          <p:cNvPr id="21" name="Picture 20" descr="\\cern.ch\dfs\Users\d\dduarter\Desktop\layout with bellows.png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885651" y="5345826"/>
            <a:ext cx="4247626" cy="53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2" name="Group 21"/>
          <p:cNvGrpSpPr/>
          <p:nvPr/>
        </p:nvGrpSpPr>
        <p:grpSpPr>
          <a:xfrm>
            <a:off x="7877437" y="4905752"/>
            <a:ext cx="4247626" cy="932011"/>
            <a:chOff x="36000" y="3748240"/>
            <a:chExt cx="9072504" cy="2672244"/>
          </a:xfrm>
        </p:grpSpPr>
        <p:sp>
          <p:nvSpPr>
            <p:cNvPr id="23" name="Rectangle 22"/>
            <p:cNvSpPr/>
            <p:nvPr/>
          </p:nvSpPr>
          <p:spPr>
            <a:xfrm rot="21036984">
              <a:off x="2215628" y="3748240"/>
              <a:ext cx="648000" cy="297180"/>
            </a:xfrm>
            <a:prstGeom prst="rect">
              <a:avLst/>
            </a:prstGeom>
            <a:noFill/>
            <a:ln w="25400">
              <a:solidFill>
                <a:srgbClr val="002060"/>
              </a:solidFill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6000" y="5052484"/>
              <a:ext cx="9072000" cy="1368000"/>
            </a:xfrm>
            <a:prstGeom prst="rect">
              <a:avLst/>
            </a:prstGeom>
            <a:noFill/>
            <a:ln w="25400">
              <a:solidFill>
                <a:srgbClr val="002060"/>
              </a:solidFill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cxnSp>
          <p:nvCxnSpPr>
            <p:cNvPr id="25" name="Straight Connector 24"/>
            <p:cNvCxnSpPr>
              <a:stCxn id="23" idx="1"/>
            </p:cNvCxnSpPr>
            <p:nvPr/>
          </p:nvCxnSpPr>
          <p:spPr>
            <a:xfrm flipH="1">
              <a:off x="36000" y="3949656"/>
              <a:ext cx="2183963" cy="1102828"/>
            </a:xfrm>
            <a:prstGeom prst="line">
              <a:avLst/>
            </a:prstGeom>
            <a:noFill/>
            <a:ln w="25400">
              <a:solidFill>
                <a:srgbClr val="002060"/>
              </a:solidFill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26" name="Straight Connector 25"/>
            <p:cNvCxnSpPr>
              <a:endCxn id="23" idx="3"/>
            </p:cNvCxnSpPr>
            <p:nvPr/>
          </p:nvCxnSpPr>
          <p:spPr>
            <a:xfrm flipH="1" flipV="1">
              <a:off x="2859293" y="3844004"/>
              <a:ext cx="6249211" cy="1208480"/>
            </a:xfrm>
            <a:prstGeom prst="line">
              <a:avLst/>
            </a:prstGeom>
            <a:noFill/>
            <a:ln w="25400">
              <a:solidFill>
                <a:srgbClr val="002060"/>
              </a:solidFill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pic>
        <p:nvPicPr>
          <p:cNvPr id="29" name="Picture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5214" y="3844580"/>
            <a:ext cx="2207924" cy="660918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250" b="69052"/>
          <a:stretch/>
        </p:blipFill>
        <p:spPr>
          <a:xfrm>
            <a:off x="8074579" y="3866448"/>
            <a:ext cx="805343" cy="617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15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80926" y="5365102"/>
            <a:ext cx="1691815" cy="14928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Pentagon 3"/>
          <p:cNvSpPr/>
          <p:nvPr/>
        </p:nvSpPr>
        <p:spPr>
          <a:xfrm>
            <a:off x="1543050" y="76200"/>
            <a:ext cx="1781175" cy="447675"/>
          </a:xfrm>
          <a:prstGeom prst="homePlate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 w="0"/>
              <a:solidFill>
                <a:srgbClr val="FFFFFF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Chevron 4"/>
          <p:cNvSpPr/>
          <p:nvPr/>
        </p:nvSpPr>
        <p:spPr>
          <a:xfrm>
            <a:off x="3190875" y="76200"/>
            <a:ext cx="2052251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Chevron 5"/>
          <p:cNvSpPr/>
          <p:nvPr/>
        </p:nvSpPr>
        <p:spPr>
          <a:xfrm>
            <a:off x="5148649" y="74925"/>
            <a:ext cx="2066052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3. MDT</a:t>
            </a:r>
            <a:endParaRPr lang="en-GB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Chevron 6"/>
          <p:cNvSpPr/>
          <p:nvPr/>
        </p:nvSpPr>
        <p:spPr>
          <a:xfrm>
            <a:off x="7067551" y="74925"/>
            <a:ext cx="1548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rgbClr val="0C377B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Chevron 7"/>
          <p:cNvSpPr/>
          <p:nvPr/>
        </p:nvSpPr>
        <p:spPr>
          <a:xfrm>
            <a:off x="8477251" y="74925"/>
            <a:ext cx="1440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rgbClr val="0C377B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771650" y="693738"/>
            <a:ext cx="8229600" cy="568949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Magnet design and technology (MDT)</a:t>
            </a:r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801645" y="1265236"/>
            <a:ext cx="10010776" cy="4543135"/>
          </a:xfrm>
          <a:prstGeom prst="rect">
            <a:avLst/>
          </a:prstGeom>
        </p:spPr>
        <p:txBody>
          <a:bodyPr vert="horz" lIns="45720" tIns="0" rIns="45720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ct val="0"/>
              </a:spcBef>
              <a:buClr>
                <a:srgbClr val="DDDDDD"/>
              </a:buClr>
              <a:buFont typeface="Arial" panose="020B0604020202020204" pitchFamily="34" charset="0"/>
              <a:buChar char="•"/>
            </a:pPr>
            <a:endParaRPr lang="en-GB" dirty="0" smtClean="0">
              <a:ln w="12700">
                <a:solidFill>
                  <a:srgbClr val="0C377B">
                    <a:satMod val="155000"/>
                  </a:srgbClr>
                </a:solidFill>
                <a:prstDash val="solid"/>
              </a:ln>
              <a:solidFill>
                <a:srgbClr val="0C377B"/>
              </a:solidFill>
            </a:endParaRPr>
          </a:p>
        </p:txBody>
      </p:sp>
      <p:sp>
        <p:nvSpPr>
          <p:cNvPr id="12" name="Chevron 11"/>
          <p:cNvSpPr/>
          <p:nvPr/>
        </p:nvSpPr>
        <p:spPr>
          <a:xfrm>
            <a:off x="9771826" y="74925"/>
            <a:ext cx="1782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4142" y="3250173"/>
            <a:ext cx="15112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00" dirty="0" smtClean="0"/>
              <a:t>Analytical Magnetic Analysis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00" dirty="0" smtClean="0"/>
              <a:t>Electro-magnetic optimization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00" dirty="0" smtClean="0"/>
              <a:t>Mechanical optimization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00" dirty="0" smtClean="0"/>
              <a:t>Protection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00" dirty="0" smtClean="0"/>
              <a:t>Inverse analysis of test results</a:t>
            </a:r>
            <a:endParaRPr lang="en-GB" sz="1000" dirty="0"/>
          </a:p>
        </p:txBody>
      </p:sp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8353" y="4813706"/>
            <a:ext cx="948481" cy="65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0" descr="C:\Work\QXF\Mechanics\2D\MQXF_150mm_aperture\v1_ref\155_Tm\MQXF_-19645_final_v1___1\MQXF_2D_mech_coilsy_1blad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022" y="5525208"/>
            <a:ext cx="892775" cy="67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3126" y="3399475"/>
            <a:ext cx="1525928" cy="987214"/>
          </a:xfrm>
          <a:prstGeom prst="rect">
            <a:avLst/>
          </a:prstGeom>
          <a:noFill/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13" t="20818" r="20749" b="3253"/>
          <a:stretch/>
        </p:blipFill>
        <p:spPr>
          <a:xfrm>
            <a:off x="2897761" y="3345024"/>
            <a:ext cx="1629726" cy="1396907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5750" y="4615469"/>
            <a:ext cx="1514975" cy="1003425"/>
          </a:xfrm>
          <a:prstGeom prst="rect">
            <a:avLst/>
          </a:prstGeom>
          <a:effectLst>
            <a:softEdge rad="38100"/>
          </a:effectLst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7"/>
          <a:srcRect t="12172" r="11759" b="18870"/>
          <a:stretch/>
        </p:blipFill>
        <p:spPr>
          <a:xfrm>
            <a:off x="2915180" y="4782487"/>
            <a:ext cx="1570335" cy="742721"/>
          </a:xfrm>
          <a:prstGeom prst="rect">
            <a:avLst/>
          </a:prstGeom>
          <a:ln w="19050">
            <a:noFill/>
          </a:ln>
          <a:effectLst>
            <a:softEdge rad="63500"/>
          </a:effectLst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41416" y="3431835"/>
            <a:ext cx="1671670" cy="1114001"/>
          </a:xfrm>
          <a:prstGeom prst="rect">
            <a:avLst/>
          </a:prstGeom>
        </p:spPr>
      </p:pic>
      <p:sp>
        <p:nvSpPr>
          <p:cNvPr id="33" name="Rounded Rectangle 32"/>
          <p:cNvSpPr/>
          <p:nvPr/>
        </p:nvSpPr>
        <p:spPr>
          <a:xfrm>
            <a:off x="805873" y="2442595"/>
            <a:ext cx="1274795" cy="70912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Magnet Design</a:t>
            </a:r>
            <a:endParaRPr lang="en-GB" sz="1400" dirty="0"/>
          </a:p>
        </p:txBody>
      </p:sp>
      <p:sp>
        <p:nvSpPr>
          <p:cNvPr id="34" name="Rounded Rectangle 33"/>
          <p:cNvSpPr/>
          <p:nvPr/>
        </p:nvSpPr>
        <p:spPr>
          <a:xfrm>
            <a:off x="2974155" y="2442595"/>
            <a:ext cx="1274795" cy="70912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Model Production</a:t>
            </a:r>
            <a:endParaRPr lang="en-GB" sz="1400" dirty="0"/>
          </a:p>
        </p:txBody>
      </p:sp>
      <p:sp>
        <p:nvSpPr>
          <p:cNvPr id="35" name="Rounded Rectangle 34"/>
          <p:cNvSpPr/>
          <p:nvPr/>
        </p:nvSpPr>
        <p:spPr>
          <a:xfrm>
            <a:off x="5280390" y="2442595"/>
            <a:ext cx="1274795" cy="70912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Testing</a:t>
            </a:r>
            <a:endParaRPr lang="en-GB" sz="1400" dirty="0"/>
          </a:p>
        </p:txBody>
      </p:sp>
      <p:sp>
        <p:nvSpPr>
          <p:cNvPr id="36" name="Rounded Rectangle 35"/>
          <p:cNvSpPr/>
          <p:nvPr/>
        </p:nvSpPr>
        <p:spPr>
          <a:xfrm>
            <a:off x="2964824" y="1619350"/>
            <a:ext cx="1274795" cy="70912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Prototype Production</a:t>
            </a:r>
            <a:endParaRPr lang="en-GB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7673184" y="2446605"/>
            <a:ext cx="1470821" cy="70912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Results analysis and implementation</a:t>
            </a:r>
            <a:endParaRPr lang="en-GB" sz="1400" dirty="0"/>
          </a:p>
        </p:txBody>
      </p:sp>
      <p:sp>
        <p:nvSpPr>
          <p:cNvPr id="38" name="Rounded Rectangle 37"/>
          <p:cNvSpPr/>
          <p:nvPr/>
        </p:nvSpPr>
        <p:spPr>
          <a:xfrm>
            <a:off x="10393789" y="2443319"/>
            <a:ext cx="1274795" cy="70912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Series production</a:t>
            </a:r>
            <a:endParaRPr lang="en-GB" sz="1400" dirty="0"/>
          </a:p>
        </p:txBody>
      </p:sp>
      <p:sp>
        <p:nvSpPr>
          <p:cNvPr id="41" name="Right Arrow 40"/>
          <p:cNvSpPr/>
          <p:nvPr/>
        </p:nvSpPr>
        <p:spPr>
          <a:xfrm>
            <a:off x="4506812" y="2628189"/>
            <a:ext cx="540000" cy="337935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44" name="Right Arrow 43"/>
          <p:cNvSpPr/>
          <p:nvPr/>
        </p:nvSpPr>
        <p:spPr>
          <a:xfrm>
            <a:off x="2298396" y="2628189"/>
            <a:ext cx="540000" cy="337935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45" name="Right Arrow 44"/>
          <p:cNvSpPr/>
          <p:nvPr/>
        </p:nvSpPr>
        <p:spPr>
          <a:xfrm>
            <a:off x="6861407" y="2628189"/>
            <a:ext cx="540000" cy="337935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46" name="Right Arrow 45"/>
          <p:cNvSpPr/>
          <p:nvPr/>
        </p:nvSpPr>
        <p:spPr>
          <a:xfrm>
            <a:off x="9537626" y="2628188"/>
            <a:ext cx="540000" cy="337935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47" name="Rounded Rectangle 46"/>
          <p:cNvSpPr/>
          <p:nvPr/>
        </p:nvSpPr>
        <p:spPr>
          <a:xfrm>
            <a:off x="9776564" y="5694666"/>
            <a:ext cx="378864" cy="194457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48" name="TextBox 47"/>
          <p:cNvSpPr txBox="1"/>
          <p:nvPr/>
        </p:nvSpPr>
        <p:spPr>
          <a:xfrm>
            <a:off x="10137351" y="5618894"/>
            <a:ext cx="17876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Activities at Lab.927</a:t>
            </a:r>
            <a:endParaRPr lang="en-GB" sz="1400" dirty="0"/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9703" y="4589412"/>
            <a:ext cx="1157782" cy="1098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Picture 49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42" t="29550" r="20090" b="14955"/>
          <a:stretch/>
        </p:blipFill>
        <p:spPr>
          <a:xfrm>
            <a:off x="5230410" y="5694666"/>
            <a:ext cx="1490315" cy="1060902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8193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ntagon 3"/>
          <p:cNvSpPr/>
          <p:nvPr/>
        </p:nvSpPr>
        <p:spPr>
          <a:xfrm>
            <a:off x="1543050" y="76200"/>
            <a:ext cx="1781175" cy="447675"/>
          </a:xfrm>
          <a:prstGeom prst="homePlate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 w="0"/>
              <a:solidFill>
                <a:srgbClr val="FFFFFF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Chevron 4"/>
          <p:cNvSpPr/>
          <p:nvPr/>
        </p:nvSpPr>
        <p:spPr>
          <a:xfrm>
            <a:off x="3190875" y="76200"/>
            <a:ext cx="2052251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Chevron 6"/>
          <p:cNvSpPr/>
          <p:nvPr/>
        </p:nvSpPr>
        <p:spPr>
          <a:xfrm>
            <a:off x="7067551" y="74925"/>
            <a:ext cx="1548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rgbClr val="0C377B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Chevron 7"/>
          <p:cNvSpPr/>
          <p:nvPr/>
        </p:nvSpPr>
        <p:spPr>
          <a:xfrm>
            <a:off x="8477251" y="74925"/>
            <a:ext cx="1440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rgbClr val="0C377B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771650" y="693738"/>
            <a:ext cx="8229600" cy="568949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Model production</a:t>
            </a:r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801645" y="1094505"/>
            <a:ext cx="10010776" cy="4543135"/>
          </a:xfrm>
          <a:prstGeom prst="rect">
            <a:avLst/>
          </a:prstGeom>
        </p:spPr>
        <p:txBody>
          <a:bodyPr vert="horz" lIns="45720" tIns="0" rIns="45720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ct val="0"/>
              </a:spcBef>
              <a:buClr>
                <a:srgbClr val="DDDDDD"/>
              </a:buClr>
              <a:buFont typeface="Arial" panose="020B0604020202020204" pitchFamily="34" charset="0"/>
              <a:buChar char="•"/>
            </a:pPr>
            <a:endParaRPr lang="en-GB" dirty="0" smtClean="0">
              <a:ln w="12700">
                <a:solidFill>
                  <a:srgbClr val="0C377B">
                    <a:satMod val="155000"/>
                  </a:srgbClr>
                </a:solidFill>
                <a:prstDash val="solid"/>
              </a:ln>
              <a:solidFill>
                <a:srgbClr val="0C377B"/>
              </a:solidFill>
            </a:endParaRPr>
          </a:p>
        </p:txBody>
      </p:sp>
      <p:sp>
        <p:nvSpPr>
          <p:cNvPr id="12" name="Chevron 11"/>
          <p:cNvSpPr/>
          <p:nvPr/>
        </p:nvSpPr>
        <p:spPr>
          <a:xfrm>
            <a:off x="9771826" y="74925"/>
            <a:ext cx="1782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669824" y="1760708"/>
            <a:ext cx="1274795" cy="70912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Coil components</a:t>
            </a:r>
            <a:endParaRPr lang="en-GB" sz="1400" dirty="0"/>
          </a:p>
        </p:txBody>
      </p:sp>
      <p:sp>
        <p:nvSpPr>
          <p:cNvPr id="31" name="Right Arrow 30"/>
          <p:cNvSpPr/>
          <p:nvPr/>
        </p:nvSpPr>
        <p:spPr>
          <a:xfrm>
            <a:off x="2134438" y="1917294"/>
            <a:ext cx="366421" cy="337935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ounded Rectangle 31"/>
          <p:cNvSpPr/>
          <p:nvPr/>
        </p:nvSpPr>
        <p:spPr>
          <a:xfrm>
            <a:off x="2735884" y="1760708"/>
            <a:ext cx="1274795" cy="70912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Coil construction</a:t>
            </a:r>
            <a:endParaRPr lang="en-GB" sz="1400" dirty="0"/>
          </a:p>
        </p:txBody>
      </p:sp>
      <p:sp>
        <p:nvSpPr>
          <p:cNvPr id="33" name="Right Arrow 32"/>
          <p:cNvSpPr/>
          <p:nvPr/>
        </p:nvSpPr>
        <p:spPr>
          <a:xfrm>
            <a:off x="4275423" y="1946303"/>
            <a:ext cx="366421" cy="337935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ounded Rectangle 33"/>
          <p:cNvSpPr/>
          <p:nvPr/>
        </p:nvSpPr>
        <p:spPr>
          <a:xfrm>
            <a:off x="4827719" y="1760708"/>
            <a:ext cx="1274795" cy="70912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Coil</a:t>
            </a:r>
            <a:endParaRPr lang="en-GB" sz="1400" dirty="0"/>
          </a:p>
        </p:txBody>
      </p:sp>
      <p:sp>
        <p:nvSpPr>
          <p:cNvPr id="35" name="Rounded Rectangle 34"/>
          <p:cNvSpPr/>
          <p:nvPr/>
        </p:nvSpPr>
        <p:spPr>
          <a:xfrm>
            <a:off x="2735884" y="4179429"/>
            <a:ext cx="1274795" cy="70912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Magnet structure parts</a:t>
            </a:r>
            <a:endParaRPr lang="en-GB" sz="1400" dirty="0"/>
          </a:p>
        </p:txBody>
      </p:sp>
      <p:sp>
        <p:nvSpPr>
          <p:cNvPr id="36" name="Right Arrow 35"/>
          <p:cNvSpPr/>
          <p:nvPr/>
        </p:nvSpPr>
        <p:spPr>
          <a:xfrm>
            <a:off x="4275423" y="4360896"/>
            <a:ext cx="366421" cy="337935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ounded Rectangle 36"/>
          <p:cNvSpPr/>
          <p:nvPr/>
        </p:nvSpPr>
        <p:spPr>
          <a:xfrm>
            <a:off x="4827719" y="4179429"/>
            <a:ext cx="1274795" cy="70912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Structure assembly</a:t>
            </a:r>
            <a:endParaRPr lang="en-GB" sz="1400" dirty="0"/>
          </a:p>
        </p:txBody>
      </p:sp>
      <p:sp>
        <p:nvSpPr>
          <p:cNvPr id="39" name="Rounded Rectangle 38"/>
          <p:cNvSpPr/>
          <p:nvPr/>
        </p:nvSpPr>
        <p:spPr>
          <a:xfrm>
            <a:off x="10178095" y="2976455"/>
            <a:ext cx="1274795" cy="70912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Magnet</a:t>
            </a:r>
            <a:endParaRPr lang="en-GB" sz="1400" dirty="0"/>
          </a:p>
        </p:txBody>
      </p:sp>
      <p:sp>
        <p:nvSpPr>
          <p:cNvPr id="42" name="TextBox 41"/>
          <p:cNvSpPr txBox="1"/>
          <p:nvPr/>
        </p:nvSpPr>
        <p:spPr>
          <a:xfrm>
            <a:off x="2617645" y="2509855"/>
            <a:ext cx="15112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00" dirty="0" smtClean="0"/>
              <a:t>Cable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00" dirty="0" smtClean="0"/>
              <a:t>Coil winding and curing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00" dirty="0" smtClean="0"/>
              <a:t>Reaction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00" dirty="0" smtClean="0"/>
              <a:t>Impregnation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00" dirty="0" smtClean="0"/>
              <a:t>Instrumentation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00" dirty="0" smtClean="0"/>
              <a:t>Mechanical Measurements</a:t>
            </a:r>
            <a:endParaRPr lang="en-GB" sz="1000" dirty="0"/>
          </a:p>
        </p:txBody>
      </p:sp>
      <p:sp>
        <p:nvSpPr>
          <p:cNvPr id="47" name="Right Bracket 46"/>
          <p:cNvSpPr/>
          <p:nvPr/>
        </p:nvSpPr>
        <p:spPr>
          <a:xfrm>
            <a:off x="6577269" y="1681896"/>
            <a:ext cx="83975" cy="3368351"/>
          </a:xfrm>
          <a:prstGeom prst="rightBracket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ight Arrow 47"/>
          <p:cNvSpPr/>
          <p:nvPr/>
        </p:nvSpPr>
        <p:spPr>
          <a:xfrm>
            <a:off x="6661244" y="3131383"/>
            <a:ext cx="3139750" cy="399271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Mechanical assembly</a:t>
            </a:r>
            <a:endParaRPr lang="en-GB" sz="1200" dirty="0"/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633" y="1508419"/>
            <a:ext cx="483380" cy="502030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2801" y="1492099"/>
            <a:ext cx="483380" cy="502030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029" y="1527388"/>
            <a:ext cx="483380" cy="502030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1748" y="3982422"/>
            <a:ext cx="483380" cy="502030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029" y="3982422"/>
            <a:ext cx="483380" cy="502030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5955" y="6320207"/>
            <a:ext cx="483380" cy="502030"/>
          </a:xfrm>
          <a:prstGeom prst="rect">
            <a:avLst/>
          </a:prstGeom>
        </p:spPr>
      </p:pic>
      <p:sp>
        <p:nvSpPr>
          <p:cNvPr id="57" name="TextBox 56"/>
          <p:cNvSpPr txBox="1"/>
          <p:nvPr/>
        </p:nvSpPr>
        <p:spPr>
          <a:xfrm>
            <a:off x="6149335" y="6429051"/>
            <a:ext cx="29113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Mechanical measurements and analysis</a:t>
            </a:r>
            <a:endParaRPr lang="en-GB" sz="1200" dirty="0"/>
          </a:p>
        </p:txBody>
      </p:sp>
      <p:pic>
        <p:nvPicPr>
          <p:cNvPr id="58" name="Picture 5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9261" y="1760708"/>
            <a:ext cx="858517" cy="1144688"/>
          </a:xfrm>
          <a:prstGeom prst="rect">
            <a:avLst/>
          </a:prstGeom>
          <a:effectLst>
            <a:softEdge rad="38100"/>
          </a:effectLst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2750" y="3856436"/>
            <a:ext cx="419995" cy="559993"/>
          </a:xfrm>
          <a:prstGeom prst="rect">
            <a:avLst/>
          </a:prstGeom>
          <a:effectLst>
            <a:softEdge rad="38100"/>
          </a:effectLst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8922" y="3915128"/>
            <a:ext cx="419995" cy="559993"/>
          </a:xfrm>
          <a:prstGeom prst="rect">
            <a:avLst/>
          </a:prstGeom>
          <a:effectLst>
            <a:softEdge rad="38100"/>
          </a:effectLst>
        </p:spPr>
      </p:pic>
      <p:sp>
        <p:nvSpPr>
          <p:cNvPr id="64" name="TextBox 63"/>
          <p:cNvSpPr txBox="1"/>
          <p:nvPr/>
        </p:nvSpPr>
        <p:spPr>
          <a:xfrm>
            <a:off x="6858983" y="2570193"/>
            <a:ext cx="285980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00" dirty="0" smtClean="0">
                <a:solidFill>
                  <a:srgbClr val="FF0000"/>
                </a:solidFill>
              </a:rPr>
              <a:t>Necessary: Geometrical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00" dirty="0" smtClean="0">
                <a:solidFill>
                  <a:srgbClr val="FF0000"/>
                </a:solidFill>
              </a:rPr>
              <a:t>Magnet assembly</a:t>
            </a:r>
          </a:p>
          <a:p>
            <a:r>
              <a:rPr lang="en-GB" sz="1000" dirty="0">
                <a:solidFill>
                  <a:srgbClr val="FF0000"/>
                </a:solidFill>
              </a:rPr>
              <a:t> </a:t>
            </a:r>
            <a:r>
              <a:rPr lang="en-GB" sz="1000" dirty="0" smtClean="0">
                <a:solidFill>
                  <a:srgbClr val="FF0000"/>
                </a:solidFill>
              </a:rPr>
              <a:t>       </a:t>
            </a:r>
            <a:r>
              <a:rPr lang="en-GB" sz="1000" dirty="0">
                <a:solidFill>
                  <a:srgbClr val="FF0000"/>
                </a:solidFill>
              </a:rPr>
              <a:t>G</a:t>
            </a:r>
            <a:r>
              <a:rPr lang="en-GB" sz="1000" dirty="0" smtClean="0">
                <a:solidFill>
                  <a:srgbClr val="FF0000"/>
                </a:solidFill>
              </a:rPr>
              <a:t>eometry compensation (Shimming)</a:t>
            </a:r>
            <a:endParaRPr lang="en-GB" sz="1000" dirty="0">
              <a:solidFill>
                <a:srgbClr val="FF0000"/>
              </a:solidFill>
            </a:endParaRPr>
          </a:p>
        </p:txBody>
      </p:sp>
      <p:pic>
        <p:nvPicPr>
          <p:cNvPr id="1027" name="Picture 5" descr="image00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6634" y="3564891"/>
            <a:ext cx="1642962" cy="985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" name="Picture 6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46" t="19044" r="15853" b="10935"/>
          <a:stretch/>
        </p:blipFill>
        <p:spPr>
          <a:xfrm>
            <a:off x="4947578" y="4971000"/>
            <a:ext cx="1035075" cy="856036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68" name="Picture 6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11" t="18293" r="39678"/>
          <a:stretch/>
        </p:blipFill>
        <p:spPr>
          <a:xfrm>
            <a:off x="3052549" y="5763187"/>
            <a:ext cx="641463" cy="823901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69" name="Picture 68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6" t="27223" r="14424" b="30214"/>
          <a:stretch/>
        </p:blipFill>
        <p:spPr>
          <a:xfrm>
            <a:off x="2544324" y="5012619"/>
            <a:ext cx="1581366" cy="645031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2" name="Picture 7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0" t="24587" b="23451"/>
          <a:stretch/>
        </p:blipFill>
        <p:spPr>
          <a:xfrm>
            <a:off x="4426430" y="2615609"/>
            <a:ext cx="1973250" cy="86163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0" name="Picture 69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0" t="37543" b="20189"/>
          <a:stretch/>
        </p:blipFill>
        <p:spPr>
          <a:xfrm>
            <a:off x="458145" y="2597994"/>
            <a:ext cx="1829406" cy="615971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1" name="Picture 70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11" t="17687" r="32891"/>
          <a:stretch/>
        </p:blipFill>
        <p:spPr>
          <a:xfrm>
            <a:off x="10105910" y="3756640"/>
            <a:ext cx="1511901" cy="2078863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40" name="Chevron 39"/>
          <p:cNvSpPr/>
          <p:nvPr/>
        </p:nvSpPr>
        <p:spPr>
          <a:xfrm>
            <a:off x="5148649" y="74925"/>
            <a:ext cx="2066052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3. MDT</a:t>
            </a:r>
            <a:endParaRPr lang="en-GB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73065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1776" y="1262687"/>
            <a:ext cx="2522100" cy="1788078"/>
          </a:xfrm>
          <a:prstGeom prst="rect">
            <a:avLst/>
          </a:prstGeom>
        </p:spPr>
      </p:pic>
      <p:sp>
        <p:nvSpPr>
          <p:cNvPr id="4" name="Pentagon 3"/>
          <p:cNvSpPr/>
          <p:nvPr/>
        </p:nvSpPr>
        <p:spPr>
          <a:xfrm>
            <a:off x="1543050" y="76200"/>
            <a:ext cx="1781175" cy="447675"/>
          </a:xfrm>
          <a:prstGeom prst="homePlate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 w="0"/>
              <a:solidFill>
                <a:srgbClr val="FFFFFF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Chevron 4"/>
          <p:cNvSpPr/>
          <p:nvPr/>
        </p:nvSpPr>
        <p:spPr>
          <a:xfrm>
            <a:off x="3190876" y="76200"/>
            <a:ext cx="1782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 w="0"/>
              <a:solidFill>
                <a:srgbClr val="0C377B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Chevron 5"/>
          <p:cNvSpPr/>
          <p:nvPr/>
        </p:nvSpPr>
        <p:spPr>
          <a:xfrm>
            <a:off x="4838701" y="74925"/>
            <a:ext cx="2229092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 smtClean="0">
              <a:ln w="0"/>
              <a:solidFill>
                <a:srgbClr val="FFFFFF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Chevron 6"/>
          <p:cNvSpPr/>
          <p:nvPr/>
        </p:nvSpPr>
        <p:spPr>
          <a:xfrm>
            <a:off x="6895070" y="74925"/>
            <a:ext cx="1969011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n w="0"/>
                <a:solidFill>
                  <a:srgbClr val="FFFFFF"/>
                </a:solidFill>
                <a:effectLst>
                  <a:outerShdw blurRad="38100" dist="19050" dir="2700000" algn="tl" rotWithShape="0">
                    <a:srgbClr val="0C377B">
                      <a:alpha val="40000"/>
                    </a:srgbClr>
                  </a:outerShdw>
                </a:effectLst>
              </a:rPr>
              <a:t>4.RESULTS</a:t>
            </a:r>
            <a:endParaRPr lang="en-GB" dirty="0">
              <a:ln w="0"/>
              <a:solidFill>
                <a:srgbClr val="0C377B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Chevron 7"/>
          <p:cNvSpPr/>
          <p:nvPr/>
        </p:nvSpPr>
        <p:spPr>
          <a:xfrm>
            <a:off x="8696131" y="74925"/>
            <a:ext cx="1229356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rgbClr val="0C377B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Chevron 8"/>
          <p:cNvSpPr/>
          <p:nvPr/>
        </p:nvSpPr>
        <p:spPr>
          <a:xfrm>
            <a:off x="9771826" y="74925"/>
            <a:ext cx="1782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rgbClr val="0C377B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771650" y="693738"/>
            <a:ext cx="8229600" cy="568949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Main </a:t>
            </a:r>
            <a:r>
              <a:rPr lang="en-US" sz="2800" dirty="0" smtClean="0"/>
              <a:t>results</a:t>
            </a:r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543050" y="1265237"/>
            <a:ext cx="10010776" cy="4344988"/>
          </a:xfrm>
          <a:prstGeom prst="rect">
            <a:avLst/>
          </a:prstGeom>
        </p:spPr>
        <p:txBody>
          <a:bodyPr vert="horz" lIns="45720" tIns="0" rIns="45720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defTabSz="457200">
              <a:buClrTx/>
              <a:buSzTx/>
              <a:buFont typeface="Arial"/>
              <a:buChar char="•"/>
            </a:pPr>
            <a:r>
              <a:rPr lang="en-GB" sz="1800" dirty="0">
                <a:solidFill>
                  <a:srgbClr val="1F497D"/>
                </a:solidFill>
                <a:latin typeface="Calibri"/>
              </a:rPr>
              <a:t>Knowledge acquisition:</a:t>
            </a:r>
          </a:p>
          <a:p>
            <a:pPr marL="1248133" lvl="1" indent="-342900" defTabSz="457200">
              <a:buClrTx/>
              <a:buSzTx/>
              <a:buFont typeface="Arial"/>
              <a:buChar char="•"/>
            </a:pPr>
            <a:r>
              <a:rPr lang="en-GB" sz="1400" dirty="0" smtClean="0">
                <a:solidFill>
                  <a:srgbClr val="1F497D"/>
                </a:solidFill>
                <a:latin typeface="Calibri"/>
              </a:rPr>
              <a:t>Superconducting Magnets </a:t>
            </a:r>
            <a:r>
              <a:rPr lang="en-GB" sz="1400" dirty="0">
                <a:solidFill>
                  <a:srgbClr val="1F497D"/>
                </a:solidFill>
                <a:latin typeface="Calibri"/>
              </a:rPr>
              <a:t>D</a:t>
            </a:r>
            <a:r>
              <a:rPr lang="en-GB" sz="1400" dirty="0" smtClean="0">
                <a:solidFill>
                  <a:srgbClr val="1F497D"/>
                </a:solidFill>
                <a:latin typeface="Calibri"/>
              </a:rPr>
              <a:t>esign </a:t>
            </a:r>
            <a:r>
              <a:rPr lang="en-GB" sz="1400" dirty="0">
                <a:solidFill>
                  <a:srgbClr val="1F497D"/>
                </a:solidFill>
                <a:latin typeface="Calibri"/>
              </a:rPr>
              <a:t>and </a:t>
            </a:r>
            <a:r>
              <a:rPr lang="en-GB" sz="1400" dirty="0" smtClean="0">
                <a:solidFill>
                  <a:srgbClr val="1F497D"/>
                </a:solidFill>
                <a:latin typeface="Calibri"/>
              </a:rPr>
              <a:t>Technology</a:t>
            </a:r>
            <a:endParaRPr lang="en-GB" sz="1400" dirty="0">
              <a:solidFill>
                <a:srgbClr val="1F497D"/>
              </a:solidFill>
              <a:latin typeface="Calibri"/>
            </a:endParaRPr>
          </a:p>
          <a:p>
            <a:pPr marL="1248133" lvl="1" indent="-342900" defTabSz="457200">
              <a:buClrTx/>
              <a:buSzTx/>
              <a:buFont typeface="Arial"/>
              <a:buChar char="•"/>
            </a:pPr>
            <a:r>
              <a:rPr lang="en-GB" sz="1400" dirty="0" smtClean="0">
                <a:solidFill>
                  <a:srgbClr val="1F497D"/>
                </a:solidFill>
                <a:latin typeface="Calibri"/>
              </a:rPr>
              <a:t>Mechanical Engineering and analysis</a:t>
            </a:r>
          </a:p>
          <a:p>
            <a:pPr lvl="1" indent="0" defTabSz="457200">
              <a:buClrTx/>
              <a:buSzTx/>
            </a:pPr>
            <a:r>
              <a:rPr lang="en-GB" sz="1400" dirty="0" smtClean="0">
                <a:solidFill>
                  <a:srgbClr val="1F497D"/>
                </a:solidFill>
                <a:latin typeface="Calibri"/>
              </a:rPr>
              <a:t>       (CMM Coordinate Measurement Machine)</a:t>
            </a:r>
          </a:p>
          <a:p>
            <a:pPr marL="342900" indent="-342900">
              <a:spcBef>
                <a:spcPct val="0"/>
              </a:spcBef>
              <a:buClr>
                <a:srgbClr val="DDDDDD"/>
              </a:buClr>
              <a:buFont typeface="Arial" panose="020B0604020202020204" pitchFamily="34" charset="0"/>
              <a:buChar char="•"/>
            </a:pPr>
            <a:endParaRPr lang="en-GB" sz="1050" dirty="0" smtClean="0">
              <a:ln w="12700">
                <a:solidFill>
                  <a:srgbClr val="0C377B">
                    <a:satMod val="155000"/>
                  </a:srgbClr>
                </a:solidFill>
                <a:prstDash val="solid"/>
              </a:ln>
              <a:solidFill>
                <a:srgbClr val="0C377B"/>
              </a:solidFill>
            </a:endParaRPr>
          </a:p>
          <a:p>
            <a:pPr marL="342900" indent="-342900" defTabSz="457200">
              <a:buClrTx/>
              <a:buSzTx/>
              <a:buFont typeface="Arial"/>
              <a:buChar char="•"/>
            </a:pPr>
            <a:r>
              <a:rPr lang="en-GB" sz="1800" dirty="0" smtClean="0">
                <a:solidFill>
                  <a:srgbClr val="1F497D"/>
                </a:solidFill>
                <a:latin typeface="Calibri"/>
              </a:rPr>
              <a:t>Mechanical measurements and analysis of their results</a:t>
            </a:r>
          </a:p>
          <a:p>
            <a:pPr marL="342900" indent="-342900" defTabSz="457200">
              <a:buClrTx/>
              <a:buSzTx/>
              <a:buFont typeface="Arial"/>
              <a:buChar char="•"/>
            </a:pPr>
            <a:r>
              <a:rPr lang="en-GB" sz="1800" dirty="0" smtClean="0">
                <a:solidFill>
                  <a:srgbClr val="1F497D"/>
                </a:solidFill>
                <a:latin typeface="Calibri"/>
              </a:rPr>
              <a:t>10-Stacks measurements for precise cable insulation thickness</a:t>
            </a:r>
          </a:p>
          <a:p>
            <a:pPr marL="342900" indent="-342900" defTabSz="457200">
              <a:buClrTx/>
              <a:buSzTx/>
              <a:buFont typeface="Arial"/>
              <a:buChar char="•"/>
            </a:pPr>
            <a:r>
              <a:rPr lang="en-GB" sz="1800" dirty="0" smtClean="0">
                <a:solidFill>
                  <a:srgbClr val="1F497D"/>
                </a:solidFill>
                <a:latin typeface="Calibri"/>
              </a:rPr>
              <a:t>Magnet assembly</a:t>
            </a:r>
          </a:p>
          <a:p>
            <a:pPr marL="342900" indent="-342900" defTabSz="457200">
              <a:buClrTx/>
              <a:buSzTx/>
              <a:buFont typeface="Arial"/>
              <a:buChar char="•"/>
            </a:pPr>
            <a:r>
              <a:rPr lang="en-GB" sz="1800" dirty="0" smtClean="0">
                <a:solidFill>
                  <a:srgbClr val="1F497D"/>
                </a:solidFill>
                <a:latin typeface="Calibri"/>
              </a:rPr>
              <a:t>Reverse engineering applications for high field magnets</a:t>
            </a:r>
          </a:p>
          <a:p>
            <a:pPr defTabSz="457200">
              <a:buClrTx/>
              <a:buSzTx/>
            </a:pPr>
            <a:endParaRPr lang="en-GB" dirty="0" smtClean="0">
              <a:solidFill>
                <a:srgbClr val="1F497D"/>
              </a:solidFill>
              <a:latin typeface="Calibri"/>
            </a:endParaRPr>
          </a:p>
          <a:p>
            <a:pPr marL="1362433" lvl="1" indent="-457200" defTabSz="457200">
              <a:buClrTx/>
              <a:buSzTx/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1F497D"/>
              </a:solidFill>
              <a:latin typeface="Calibri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815" y="3050765"/>
            <a:ext cx="2862278" cy="2031078"/>
          </a:xfrm>
          <a:prstGeom prst="rect">
            <a:avLst/>
          </a:prstGeom>
        </p:spPr>
      </p:pic>
      <p:pic>
        <p:nvPicPr>
          <p:cNvPr id="3074" name="Picture 2" descr="image00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833" y="3600343"/>
            <a:ext cx="2388600" cy="1228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image00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087" y="3748211"/>
            <a:ext cx="3747315" cy="1927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image006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00575">
            <a:off x="606958" y="4345516"/>
            <a:ext cx="4847351" cy="2492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9116" y="4320605"/>
            <a:ext cx="3514135" cy="232754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883" b="40901"/>
          <a:stretch/>
        </p:blipFill>
        <p:spPr>
          <a:xfrm>
            <a:off x="2585613" y="5734370"/>
            <a:ext cx="2825578" cy="343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43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ntagon 3"/>
          <p:cNvSpPr/>
          <p:nvPr/>
        </p:nvSpPr>
        <p:spPr>
          <a:xfrm>
            <a:off x="1543050" y="76200"/>
            <a:ext cx="1781175" cy="447675"/>
          </a:xfrm>
          <a:prstGeom prst="homePlate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 w="0"/>
              <a:solidFill>
                <a:srgbClr val="FFFFFF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Chevron 4"/>
          <p:cNvSpPr/>
          <p:nvPr/>
        </p:nvSpPr>
        <p:spPr>
          <a:xfrm>
            <a:off x="3190876" y="76200"/>
            <a:ext cx="1782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 w="0"/>
              <a:solidFill>
                <a:srgbClr val="0C377B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Chevron 7"/>
          <p:cNvSpPr/>
          <p:nvPr/>
        </p:nvSpPr>
        <p:spPr>
          <a:xfrm>
            <a:off x="6401058" y="74925"/>
            <a:ext cx="1229356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rgbClr val="0C377B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Chevron 8"/>
          <p:cNvSpPr/>
          <p:nvPr/>
        </p:nvSpPr>
        <p:spPr>
          <a:xfrm>
            <a:off x="9931954" y="74925"/>
            <a:ext cx="1621872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rgbClr val="0C377B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771650" y="693738"/>
            <a:ext cx="8229600" cy="568949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Main </a:t>
            </a:r>
            <a:r>
              <a:rPr lang="en-US" sz="2800" dirty="0" smtClean="0"/>
              <a:t>achievements</a:t>
            </a:r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724313" y="1262687"/>
            <a:ext cx="10010776" cy="4676794"/>
          </a:xfrm>
          <a:prstGeom prst="rect">
            <a:avLst/>
          </a:prstGeom>
        </p:spPr>
        <p:txBody>
          <a:bodyPr vert="horz" lIns="45720" tIns="0" rIns="45720" bIns="0" anchor="t" anchorCtr="0">
            <a:normAutofit fontScale="92500" lnSpcReduction="200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ct val="0"/>
              </a:spcBef>
              <a:buClr>
                <a:srgbClr val="DDDDDD"/>
              </a:buClr>
              <a:buFont typeface="Arial" panose="020B0604020202020204" pitchFamily="34" charset="0"/>
              <a:buChar char="•"/>
            </a:pPr>
            <a:endParaRPr lang="en-GB" dirty="0" smtClean="0">
              <a:ln w="12700">
                <a:solidFill>
                  <a:srgbClr val="0C377B">
                    <a:satMod val="155000"/>
                  </a:srgbClr>
                </a:solidFill>
                <a:prstDash val="solid"/>
              </a:ln>
              <a:solidFill>
                <a:srgbClr val="0C377B"/>
              </a:solidFill>
            </a:endParaRPr>
          </a:p>
          <a:p>
            <a:pPr marL="342900" indent="-342900" defTabSz="457200">
              <a:buClrTx/>
              <a:buSzTx/>
              <a:buFont typeface="Arial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/>
              </a:rPr>
              <a:t>RMC Magnet reached a peak field of 16.2T. </a:t>
            </a:r>
          </a:p>
          <a:p>
            <a:pPr marL="1248133" lvl="1" indent="-342900" defTabSz="457200">
              <a:buClrTx/>
              <a:buSzTx/>
              <a:buFont typeface="Arial"/>
              <a:buChar char="•"/>
            </a:pPr>
            <a:r>
              <a:rPr lang="en-GB" sz="1600" dirty="0" smtClean="0">
                <a:solidFill>
                  <a:srgbClr val="1F497D"/>
                </a:solidFill>
                <a:latin typeface="Calibri"/>
              </a:rPr>
              <a:t>Corresponding to a current of 18.5kA</a:t>
            </a:r>
          </a:p>
          <a:p>
            <a:pPr marL="1248133" lvl="1" indent="-342900" defTabSz="457200">
              <a:buClrTx/>
              <a:buSzTx/>
              <a:buFont typeface="Arial"/>
              <a:buChar char="•"/>
            </a:pPr>
            <a:r>
              <a:rPr lang="en-GB" sz="1600" dirty="0" smtClean="0">
                <a:solidFill>
                  <a:srgbClr val="1F497D"/>
                </a:solidFill>
                <a:latin typeface="Calibri"/>
              </a:rPr>
              <a:t>Domain of record dipole type fields. Joining LBNL</a:t>
            </a:r>
          </a:p>
          <a:p>
            <a:pPr marL="342900" indent="-342900" defTabSz="457200">
              <a:buClrTx/>
              <a:buSzTx/>
              <a:buFont typeface="Arial"/>
              <a:buChar char="•"/>
            </a:pPr>
            <a:endParaRPr lang="en-GB" dirty="0" smtClean="0">
              <a:solidFill>
                <a:srgbClr val="1F497D"/>
              </a:solidFill>
              <a:latin typeface="Calibri"/>
            </a:endParaRPr>
          </a:p>
          <a:p>
            <a:pPr marL="342900" indent="-342900" defTabSz="457200">
              <a:buClrTx/>
              <a:buSzTx/>
              <a:buFont typeface="Arial"/>
              <a:buChar char="•"/>
            </a:pPr>
            <a:endParaRPr lang="en-GB" sz="1500" dirty="0" smtClean="0">
              <a:solidFill>
                <a:srgbClr val="1F497D"/>
              </a:solidFill>
              <a:latin typeface="Calibri"/>
            </a:endParaRPr>
          </a:p>
          <a:p>
            <a:pPr marL="342900" indent="-342900" defTabSz="457200">
              <a:buClrTx/>
              <a:buSzTx/>
              <a:buFont typeface="Arial"/>
              <a:buChar char="•"/>
            </a:pPr>
            <a:endParaRPr lang="en-GB" sz="1200" dirty="0">
              <a:solidFill>
                <a:srgbClr val="1F497D"/>
              </a:solidFill>
              <a:latin typeface="Calibri"/>
            </a:endParaRPr>
          </a:p>
          <a:p>
            <a:pPr marL="342900" indent="-342900" defTabSz="457200">
              <a:buClrTx/>
              <a:buSzTx/>
              <a:buFont typeface="Arial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/>
              </a:rPr>
              <a:t>First 11T Dipole double aperture model magnet assembled and tested at CERN</a:t>
            </a:r>
          </a:p>
          <a:p>
            <a:pPr marL="1248133" lvl="1" indent="-342900" defTabSz="457200">
              <a:buClrTx/>
              <a:buSzTx/>
              <a:buFont typeface="Arial"/>
              <a:buChar char="•"/>
            </a:pPr>
            <a:r>
              <a:rPr lang="en-GB" sz="1600" dirty="0" smtClean="0">
                <a:solidFill>
                  <a:srgbClr val="1F497D"/>
                </a:solidFill>
                <a:latin typeface="Calibri"/>
              </a:rPr>
              <a:t>Performance beyond design current (Over 12.5 T )</a:t>
            </a:r>
          </a:p>
          <a:p>
            <a:pPr marL="1248133" lvl="1" indent="-342900" defTabSz="457200">
              <a:buClrTx/>
              <a:buSzTx/>
              <a:buFont typeface="Arial"/>
              <a:buChar char="•"/>
            </a:pPr>
            <a:r>
              <a:rPr lang="en-GB" sz="1600" dirty="0" smtClean="0">
                <a:solidFill>
                  <a:srgbClr val="1F497D"/>
                </a:solidFill>
                <a:latin typeface="Calibri"/>
              </a:rPr>
              <a:t>No quenches up to nominal current (Coils previously tested)</a:t>
            </a:r>
          </a:p>
          <a:p>
            <a:pPr marL="1248133" lvl="1" indent="-342900" defTabSz="457200">
              <a:buClrTx/>
              <a:buSzTx/>
              <a:buFont typeface="Arial"/>
              <a:buChar char="•"/>
            </a:pPr>
            <a:endParaRPr lang="en-GB" sz="1600" dirty="0">
              <a:solidFill>
                <a:srgbClr val="1F497D"/>
              </a:solidFill>
              <a:latin typeface="Calibri"/>
            </a:endParaRPr>
          </a:p>
          <a:p>
            <a:pPr marL="1248133" lvl="1" indent="-342900" defTabSz="457200">
              <a:buClrTx/>
              <a:buSzTx/>
              <a:buFont typeface="Arial"/>
              <a:buChar char="•"/>
            </a:pPr>
            <a:endParaRPr lang="en-GB" sz="1600" dirty="0" smtClean="0">
              <a:solidFill>
                <a:srgbClr val="1F497D"/>
              </a:solidFill>
              <a:latin typeface="Calibri"/>
            </a:endParaRPr>
          </a:p>
          <a:p>
            <a:pPr lvl="1" indent="0" defTabSz="457200">
              <a:buClrTx/>
              <a:buSzTx/>
            </a:pPr>
            <a:endParaRPr lang="en-GB" sz="1600" dirty="0">
              <a:solidFill>
                <a:srgbClr val="1F497D"/>
              </a:solidFill>
              <a:latin typeface="Calibri"/>
            </a:endParaRPr>
          </a:p>
          <a:p>
            <a:pPr lvl="1" indent="0" defTabSz="457200">
              <a:buClrTx/>
              <a:buSzTx/>
            </a:pPr>
            <a:endParaRPr lang="en-GB" sz="1600" dirty="0" smtClean="0">
              <a:solidFill>
                <a:srgbClr val="1F497D"/>
              </a:solidFill>
              <a:latin typeface="Calibri"/>
            </a:endParaRPr>
          </a:p>
          <a:p>
            <a:pPr lvl="1" indent="0" defTabSz="457200">
              <a:buClrTx/>
              <a:buSzTx/>
            </a:pPr>
            <a:endParaRPr lang="en-GB" sz="1500" dirty="0">
              <a:solidFill>
                <a:srgbClr val="1F497D"/>
              </a:solidFill>
              <a:latin typeface="Calibri"/>
            </a:endParaRPr>
          </a:p>
          <a:p>
            <a:pPr marL="342900" indent="-342900" defTabSz="457200">
              <a:buClrTx/>
              <a:buSzTx/>
              <a:buFont typeface="Arial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/>
              </a:rPr>
              <a:t>First MQXF quadrupole model magnet assembled and tested at </a:t>
            </a:r>
            <a:r>
              <a:rPr lang="en-GB" dirty="0" err="1" smtClean="0">
                <a:solidFill>
                  <a:srgbClr val="1F497D"/>
                </a:solidFill>
                <a:latin typeface="Calibri"/>
              </a:rPr>
              <a:t>Fermilab</a:t>
            </a:r>
            <a:endParaRPr lang="en-GB" dirty="0" smtClean="0">
              <a:solidFill>
                <a:srgbClr val="1F497D"/>
              </a:solidFill>
              <a:latin typeface="Calibri"/>
            </a:endParaRPr>
          </a:p>
          <a:p>
            <a:pPr marL="1248133" lvl="1" indent="-342900" defTabSz="457200">
              <a:buClrTx/>
              <a:buSzTx/>
              <a:buFont typeface="Arial"/>
              <a:buChar char="•"/>
            </a:pPr>
            <a:r>
              <a:rPr lang="en-GB" sz="1600" dirty="0" smtClean="0">
                <a:solidFill>
                  <a:srgbClr val="1F497D"/>
                </a:solidFill>
                <a:latin typeface="Calibri"/>
              </a:rPr>
              <a:t>Ultimate current reached</a:t>
            </a:r>
          </a:p>
          <a:p>
            <a:pPr marL="1248133" lvl="1" indent="-342900" defTabSz="457200">
              <a:buClrTx/>
              <a:buSzTx/>
              <a:buFont typeface="Arial"/>
              <a:buChar char="•"/>
            </a:pPr>
            <a:r>
              <a:rPr lang="en-GB" sz="1600" dirty="0" smtClean="0">
                <a:solidFill>
                  <a:srgbClr val="1F497D"/>
                </a:solidFill>
                <a:latin typeface="Calibri"/>
              </a:rPr>
              <a:t>Holding current test passed</a:t>
            </a:r>
          </a:p>
          <a:p>
            <a:pPr marL="1248133" lvl="1" indent="-342900" defTabSz="457200">
              <a:buClrTx/>
              <a:buSzTx/>
              <a:buFont typeface="Arial"/>
              <a:buChar char="•"/>
            </a:pPr>
            <a:r>
              <a:rPr lang="en-GB" sz="1600" dirty="0" smtClean="0">
                <a:solidFill>
                  <a:srgbClr val="1F497D"/>
                </a:solidFill>
                <a:latin typeface="Calibri"/>
              </a:rPr>
              <a:t>Quench memory successful after thermal cycle</a:t>
            </a:r>
          </a:p>
          <a:p>
            <a:pPr lvl="1" indent="0" defTabSz="457200">
              <a:buClrTx/>
              <a:buSzTx/>
            </a:pPr>
            <a:endParaRPr lang="en-GB" dirty="0" smtClean="0">
              <a:solidFill>
                <a:srgbClr val="1F497D"/>
              </a:solidFill>
              <a:latin typeface="Calibri"/>
            </a:endParaRPr>
          </a:p>
          <a:p>
            <a:pPr lvl="1" indent="0" defTabSz="457200">
              <a:buClrTx/>
              <a:buSzTx/>
            </a:pPr>
            <a:endParaRPr lang="en-GB" dirty="0" smtClean="0">
              <a:solidFill>
                <a:srgbClr val="1F497D"/>
              </a:solidFill>
              <a:latin typeface="Calibri"/>
            </a:endParaRPr>
          </a:p>
          <a:p>
            <a:pPr marL="342900" indent="-342900" defTabSz="457200">
              <a:buClrTx/>
              <a:buSzTx/>
              <a:buFont typeface="Arial"/>
              <a:buChar char="•"/>
            </a:pPr>
            <a:endParaRPr lang="en-GB" sz="2200" dirty="0" smtClean="0">
              <a:solidFill>
                <a:srgbClr val="1F497D"/>
              </a:solidFill>
              <a:latin typeface="Calibri"/>
            </a:endParaRPr>
          </a:p>
          <a:p>
            <a:pPr marL="1362433" lvl="1" indent="-457200" defTabSz="457200">
              <a:buClrTx/>
              <a:buSzTx/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1F497D"/>
              </a:solidFill>
              <a:latin typeface="Calibri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1093" y="3247894"/>
            <a:ext cx="2308860" cy="152924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9803" y="5484507"/>
            <a:ext cx="2701290" cy="128778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9429" y="1347494"/>
            <a:ext cx="2331380" cy="1508309"/>
          </a:xfrm>
          <a:prstGeom prst="rect">
            <a:avLst/>
          </a:prstGeom>
          <a:noFill/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1761" y="1372760"/>
            <a:ext cx="1972083" cy="1306185"/>
          </a:xfrm>
          <a:prstGeom prst="rect">
            <a:avLst/>
          </a:prstGeom>
          <a:effectLst>
            <a:softEdge rad="38100"/>
          </a:effectLst>
        </p:spPr>
      </p:pic>
      <p:pic>
        <p:nvPicPr>
          <p:cNvPr id="2050" name="Picture 2" descr="image00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1093" y="5454930"/>
            <a:ext cx="2540718" cy="1346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51578" y="3206704"/>
            <a:ext cx="2085585" cy="1416258"/>
          </a:xfrm>
          <a:prstGeom prst="rect">
            <a:avLst/>
          </a:prstGeom>
        </p:spPr>
      </p:pic>
      <p:sp>
        <p:nvSpPr>
          <p:cNvPr id="27" name="Chevron 26"/>
          <p:cNvSpPr/>
          <p:nvPr/>
        </p:nvSpPr>
        <p:spPr>
          <a:xfrm>
            <a:off x="7475209" y="71888"/>
            <a:ext cx="2632618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n w="0"/>
                <a:solidFill>
                  <a:srgbClr val="FFFFFF"/>
                </a:solidFill>
                <a:effectLst>
                  <a:outerShdw blurRad="38100" dist="19050" dir="2700000" algn="tl" rotWithShape="0">
                    <a:srgbClr val="0C377B">
                      <a:alpha val="40000"/>
                    </a:srgbClr>
                  </a:outerShdw>
                </a:effectLst>
              </a:rPr>
              <a:t>5.ACHIEVEMENTS</a:t>
            </a:r>
            <a:endParaRPr lang="en-GB" dirty="0">
              <a:ln w="0"/>
              <a:solidFill>
                <a:srgbClr val="0C377B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28" name="Chevron 27"/>
          <p:cNvSpPr/>
          <p:nvPr/>
        </p:nvSpPr>
        <p:spPr>
          <a:xfrm>
            <a:off x="4831192" y="71888"/>
            <a:ext cx="1716833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 w="0"/>
              <a:solidFill>
                <a:srgbClr val="0C377B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6646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ERNPre╠üsentation2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CERNPre╠üsentation2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830</TotalTime>
  <Words>394</Words>
  <Application>Microsoft Office PowerPoint</Application>
  <PresentationFormat>Widescreen</PresentationFormat>
  <Paragraphs>126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1_Office Theme</vt:lpstr>
      <vt:lpstr>CERNPre╠üsentation2</vt:lpstr>
      <vt:lpstr>1_CERNPre╠üsentation2</vt:lpstr>
      <vt:lpstr>PowerPoint Presentation</vt:lpstr>
      <vt:lpstr>2nd FTEC WORKSHOP Spanish Traineeship Program CIEMAT-CERN</vt:lpstr>
      <vt:lpstr>Outline</vt:lpstr>
      <vt:lpstr>Description and status of the project</vt:lpstr>
      <vt:lpstr>Project TE3536 at Laboratory 927</vt:lpstr>
      <vt:lpstr>Magnet design and technology (MDT)</vt:lpstr>
      <vt:lpstr>Model production</vt:lpstr>
      <vt:lpstr>Main results</vt:lpstr>
      <vt:lpstr>Main achievements</vt:lpstr>
      <vt:lpstr>Thank you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 Ferradas Troitino</dc:creator>
  <cp:lastModifiedBy>Jose Ferradas Troitino</cp:lastModifiedBy>
  <cp:revision>157</cp:revision>
  <dcterms:created xsi:type="dcterms:W3CDTF">2015-10-08T10:32:22Z</dcterms:created>
  <dcterms:modified xsi:type="dcterms:W3CDTF">2016-04-27T10:13:17Z</dcterms:modified>
</cp:coreProperties>
</file>