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34" r:id="rId2"/>
    <p:sldId id="338" r:id="rId3"/>
    <p:sldId id="336" r:id="rId4"/>
    <p:sldId id="339" r:id="rId5"/>
    <p:sldId id="322" r:id="rId6"/>
    <p:sldId id="341" r:id="rId7"/>
    <p:sldId id="332" r:id="rId8"/>
    <p:sldId id="335" r:id="rId9"/>
    <p:sldId id="333" r:id="rId10"/>
    <p:sldId id="337" r:id="rId11"/>
    <p:sldId id="340" r:id="rId12"/>
    <p:sldId id="315" r:id="rId13"/>
    <p:sldId id="28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 Vicente Lorenzo Gomez" initials="JVLG" lastIdx="2" clrIdx="0">
    <p:extLst>
      <p:ext uri="{19B8F6BF-5375-455C-9EA6-DF929625EA0E}">
        <p15:presenceInfo xmlns:p15="http://schemas.microsoft.com/office/powerpoint/2012/main" userId="S-1-5-21-1526224874-1540688658-1361462980-34043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10C0B8"/>
    <a:srgbClr val="E8E31D"/>
    <a:srgbClr val="FFFF66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4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9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j\jlorenzo\Desktop\QPV%20Exp\SMC3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j\jlorenzo\Desktop\QPV%20Exp\SMC3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55101133525097"/>
          <c:y val="6.0564249148135588E-2"/>
          <c:w val="0.78892315195520468"/>
          <c:h val="0.66394683720103997"/>
        </c:manualLayout>
      </c:layout>
      <c:scatterChart>
        <c:scatterStyle val="lineMarker"/>
        <c:varyColors val="0"/>
        <c:ser>
          <c:idx val="0"/>
          <c:order val="0"/>
          <c:tx>
            <c:v>1.9 K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7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'EE1U6-EE1U7'!$E$2:$E$41</c:f>
              <c:numCache>
                <c:formatCode>General</c:formatCode>
                <c:ptCount val="40"/>
                <c:pt idx="0">
                  <c:v>12.05211944786369</c:v>
                </c:pt>
                <c:pt idx="1">
                  <c:v>12.825805173895535</c:v>
                </c:pt>
                <c:pt idx="2">
                  <c:v>13.942487587100837</c:v>
                </c:pt>
                <c:pt idx="3">
                  <c:v>13.835017679727923</c:v>
                </c:pt>
                <c:pt idx="4">
                  <c:v>13.886460966039035</c:v>
                </c:pt>
                <c:pt idx="5">
                  <c:v>13.983578433203352</c:v>
                </c:pt>
                <c:pt idx="6">
                  <c:v>13.963124711048538</c:v>
                </c:pt>
                <c:pt idx="7">
                  <c:v>13.968583093019081</c:v>
                </c:pt>
                <c:pt idx="8">
                  <c:v>13.966149968494786</c:v>
                </c:pt>
                <c:pt idx="9">
                  <c:v>14.070222882988261</c:v>
                </c:pt>
                <c:pt idx="10">
                  <c:v>13.958158905033144</c:v>
                </c:pt>
                <c:pt idx="11">
                  <c:v>14.057788748294675</c:v>
                </c:pt>
                <c:pt idx="12">
                  <c:v>14.07499234727708</c:v>
                </c:pt>
                <c:pt idx="13">
                  <c:v>14.008646734028204</c:v>
                </c:pt>
                <c:pt idx="14">
                  <c:v>14.097741469159592</c:v>
                </c:pt>
                <c:pt idx="15">
                  <c:v>13.785485843402208</c:v>
                </c:pt>
                <c:pt idx="16">
                  <c:v>13.933218518493087</c:v>
                </c:pt>
                <c:pt idx="17">
                  <c:v>13.831898000823985</c:v>
                </c:pt>
                <c:pt idx="18">
                  <c:v>13.622288762240649</c:v>
                </c:pt>
                <c:pt idx="19">
                  <c:v>13.760118431383738</c:v>
                </c:pt>
                <c:pt idx="20">
                  <c:v>13.833052697031482</c:v>
                </c:pt>
                <c:pt idx="21">
                  <c:v>13.625705048151463</c:v>
                </c:pt>
                <c:pt idx="22">
                  <c:v>13.841523998393072</c:v>
                </c:pt>
                <c:pt idx="23">
                  <c:v>13.759940981762227</c:v>
                </c:pt>
                <c:pt idx="24">
                  <c:v>13.816207326424465</c:v>
                </c:pt>
                <c:pt idx="25">
                  <c:v>13.844566789712701</c:v>
                </c:pt>
                <c:pt idx="26">
                  <c:v>13.726308223306148</c:v>
                </c:pt>
                <c:pt idx="27">
                  <c:v>13.532512101403151</c:v>
                </c:pt>
                <c:pt idx="28">
                  <c:v>13.375151303033046</c:v>
                </c:pt>
                <c:pt idx="29">
                  <c:v>13.5832473884686</c:v>
                </c:pt>
                <c:pt idx="30">
                  <c:v>13.127276902029317</c:v>
                </c:pt>
                <c:pt idx="31">
                  <c:v>14.16062332105005</c:v>
                </c:pt>
                <c:pt idx="32">
                  <c:v>14.232448544117082</c:v>
                </c:pt>
                <c:pt idx="33">
                  <c:v>14.234881955933458</c:v>
                </c:pt>
                <c:pt idx="34">
                  <c:v>14.274421199063791</c:v>
                </c:pt>
                <c:pt idx="35">
                  <c:v>14.281852200292178</c:v>
                </c:pt>
                <c:pt idx="36">
                  <c:v>14.308240792016065</c:v>
                </c:pt>
                <c:pt idx="37">
                  <c:v>14.388975134073307</c:v>
                </c:pt>
                <c:pt idx="38">
                  <c:v>14.204721410701252</c:v>
                </c:pt>
                <c:pt idx="39">
                  <c:v>14.185264123511185</c:v>
                </c:pt>
              </c:numCache>
            </c:numRef>
          </c:xVal>
          <c:yVal>
            <c:numRef>
              <c:f>'EE1U6-EE1U7'!$I$2:$I$41</c:f>
              <c:numCache>
                <c:formatCode>General</c:formatCode>
                <c:ptCount val="40"/>
                <c:pt idx="0">
                  <c:v>10.850544108330462</c:v>
                </c:pt>
                <c:pt idx="1">
                  <c:v>15.275761271463583</c:v>
                </c:pt>
                <c:pt idx="2">
                  <c:v>21.623333486004505</c:v>
                </c:pt>
                <c:pt idx="3">
                  <c:v>18.497068403690406</c:v>
                </c:pt>
                <c:pt idx="4">
                  <c:v>19.190708468828909</c:v>
                </c:pt>
                <c:pt idx="5">
                  <c:v>19.68277791674759</c:v>
                </c:pt>
                <c:pt idx="6">
                  <c:v>19.809763580726376</c:v>
                </c:pt>
                <c:pt idx="7">
                  <c:v>21.323009409809838</c:v>
                </c:pt>
                <c:pt idx="8">
                  <c:v>19.68277791674759</c:v>
                </c:pt>
                <c:pt idx="9">
                  <c:v>20.470089033417629</c:v>
                </c:pt>
                <c:pt idx="10">
                  <c:v>20.887845952466872</c:v>
                </c:pt>
                <c:pt idx="11">
                  <c:v>20.887265412001902</c:v>
                </c:pt>
                <c:pt idx="12">
                  <c:v>22.745955427093044</c:v>
                </c:pt>
                <c:pt idx="13">
                  <c:v>21.324333212899443</c:v>
                </c:pt>
                <c:pt idx="14">
                  <c:v>20.069960670964232</c:v>
                </c:pt>
                <c:pt idx="15">
                  <c:v>19.809213003640085</c:v>
                </c:pt>
                <c:pt idx="16">
                  <c:v>20.887265412001565</c:v>
                </c:pt>
                <c:pt idx="17">
                  <c:v>19.31260366451259</c:v>
                </c:pt>
                <c:pt idx="18">
                  <c:v>17.748138818290307</c:v>
                </c:pt>
                <c:pt idx="19">
                  <c:v>19.310868022416106</c:v>
                </c:pt>
                <c:pt idx="20">
                  <c:v>20.889142739166694</c:v>
                </c:pt>
                <c:pt idx="21">
                  <c:v>19.556866341173308</c:v>
                </c:pt>
                <c:pt idx="22">
                  <c:v>18.498216762997277</c:v>
                </c:pt>
                <c:pt idx="23">
                  <c:v>18.498216762996748</c:v>
                </c:pt>
                <c:pt idx="24">
                  <c:v>20.746135240298671</c:v>
                </c:pt>
                <c:pt idx="25">
                  <c:v>20.333960367974665</c:v>
                </c:pt>
                <c:pt idx="26">
                  <c:v>19.556866341173308</c:v>
                </c:pt>
                <c:pt idx="27">
                  <c:v>19.191899891609271</c:v>
                </c:pt>
                <c:pt idx="28">
                  <c:v>16.687108780240358</c:v>
                </c:pt>
                <c:pt idx="29">
                  <c:v>17.44718171964486</c:v>
                </c:pt>
                <c:pt idx="30">
                  <c:v>19.810993436500226</c:v>
                </c:pt>
                <c:pt idx="31">
                  <c:v>23.801767562513312</c:v>
                </c:pt>
                <c:pt idx="32">
                  <c:v>23.801767562513319</c:v>
                </c:pt>
                <c:pt idx="33">
                  <c:v>23.987718871595696</c:v>
                </c:pt>
                <c:pt idx="34">
                  <c:v>24.368476314001118</c:v>
                </c:pt>
                <c:pt idx="35">
                  <c:v>25.167442750526281</c:v>
                </c:pt>
                <c:pt idx="36">
                  <c:v>24.563424124513833</c:v>
                </c:pt>
                <c:pt idx="37">
                  <c:v>25.167442750526298</c:v>
                </c:pt>
                <c:pt idx="38">
                  <c:v>24.761516254550518</c:v>
                </c:pt>
                <c:pt idx="39">
                  <c:v>23.618677042801018</c:v>
                </c:pt>
              </c:numCache>
            </c:numRef>
          </c:yVal>
          <c:smooth val="0"/>
        </c:ser>
        <c:ser>
          <c:idx val="1"/>
          <c:order val="1"/>
          <c:tx>
            <c:v>4.2 K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'EE1U6-EE1U7'!$E$42:$E$60</c:f>
              <c:numCache>
                <c:formatCode>General</c:formatCode>
                <c:ptCount val="19"/>
                <c:pt idx="0">
                  <c:v>11.434291242574366</c:v>
                </c:pt>
                <c:pt idx="1">
                  <c:v>11.600175734237515</c:v>
                </c:pt>
                <c:pt idx="2">
                  <c:v>11.543632560178088</c:v>
                </c:pt>
                <c:pt idx="3">
                  <c:v>11.600334109363935</c:v>
                </c:pt>
                <c:pt idx="4">
                  <c:v>11.593042577753945</c:v>
                </c:pt>
                <c:pt idx="5">
                  <c:v>11.817468039436871</c:v>
                </c:pt>
                <c:pt idx="6">
                  <c:v>11.859115822520934</c:v>
                </c:pt>
                <c:pt idx="7">
                  <c:v>11.916729183614061</c:v>
                </c:pt>
                <c:pt idx="8">
                  <c:v>13.588136864693316</c:v>
                </c:pt>
                <c:pt idx="9">
                  <c:v>13.52670786993648</c:v>
                </c:pt>
                <c:pt idx="10">
                  <c:v>13.436743253963042</c:v>
                </c:pt>
                <c:pt idx="11">
                  <c:v>13.467553599162354</c:v>
                </c:pt>
                <c:pt idx="12">
                  <c:v>13.403309918374699</c:v>
                </c:pt>
                <c:pt idx="13">
                  <c:v>13.476959093887567</c:v>
                </c:pt>
                <c:pt idx="14">
                  <c:v>13.741909476171749</c:v>
                </c:pt>
                <c:pt idx="15">
                  <c:v>13.603493659744499</c:v>
                </c:pt>
                <c:pt idx="16">
                  <c:v>13.122706585194331</c:v>
                </c:pt>
                <c:pt idx="17">
                  <c:v>13.286985747706646</c:v>
                </c:pt>
                <c:pt idx="18">
                  <c:v>13.243933472123894</c:v>
                </c:pt>
              </c:numCache>
            </c:numRef>
          </c:xVal>
          <c:yVal>
            <c:numRef>
              <c:f>'EE1U6-EE1U7'!$I$42:$I$60</c:f>
              <c:numCache>
                <c:formatCode>General</c:formatCode>
                <c:ptCount val="19"/>
                <c:pt idx="0">
                  <c:v>12.848133818650673</c:v>
                </c:pt>
                <c:pt idx="1">
                  <c:v>12.040894178683171</c:v>
                </c:pt>
                <c:pt idx="2">
                  <c:v>11.810399933298024</c:v>
                </c:pt>
                <c:pt idx="3">
                  <c:v>14.021479372865413</c:v>
                </c:pt>
                <c:pt idx="4">
                  <c:v>12.688859432468899</c:v>
                </c:pt>
                <c:pt idx="5">
                  <c:v>14.834318756799828</c:v>
                </c:pt>
                <c:pt idx="6">
                  <c:v>12.53235924720078</c:v>
                </c:pt>
                <c:pt idx="7">
                  <c:v>13.769973016401504</c:v>
                </c:pt>
                <c:pt idx="8">
                  <c:v>23.261464810701991</c:v>
                </c:pt>
                <c:pt idx="9">
                  <c:v>22.577304080975079</c:v>
                </c:pt>
                <c:pt idx="10">
                  <c:v>22.09002413678186</c:v>
                </c:pt>
                <c:pt idx="11">
                  <c:v>23.086566579042874</c:v>
                </c:pt>
                <c:pt idx="12">
                  <c:v>21.776690461082644</c:v>
                </c:pt>
                <c:pt idx="13">
                  <c:v>22.249478373653428</c:v>
                </c:pt>
                <c:pt idx="14">
                  <c:v>23.438381798199689</c:v>
                </c:pt>
                <c:pt idx="15">
                  <c:v>21.933599876125015</c:v>
                </c:pt>
                <c:pt idx="16">
                  <c:v>18.062964603868007</c:v>
                </c:pt>
                <c:pt idx="17">
                  <c:v>18.723804772301811</c:v>
                </c:pt>
                <c:pt idx="18">
                  <c:v>18.387448997949281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8640312"/>
        <c:axId val="248640704"/>
      </c:scatterChart>
      <c:valAx>
        <c:axId val="248640312"/>
        <c:scaling>
          <c:orientation val="minMax"/>
          <c:min val="1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dirty="0"/>
                  <a:t>Current (kA)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cross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8640704"/>
        <c:crosses val="autoZero"/>
        <c:crossBetween val="midCat"/>
        <c:majorUnit val="0.5"/>
      </c:valAx>
      <c:valAx>
        <c:axId val="248640704"/>
        <c:scaling>
          <c:orientation val="minMax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dirty="0"/>
                  <a:t>QPV (m/s)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cross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8640312"/>
        <c:crosses val="autoZero"/>
        <c:crossBetween val="midCat"/>
        <c:min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656768324309389"/>
          <c:y val="0.37557127400158263"/>
          <c:w val="0.1547419502893754"/>
          <c:h val="0.207838767501574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819658199428303"/>
          <c:y val="6.4600789130354649E-2"/>
          <c:w val="0.76566180166152553"/>
          <c:h val="0.64154926690389502"/>
        </c:manualLayout>
      </c:layout>
      <c:scatterChart>
        <c:scatterStyle val="lineMarker"/>
        <c:varyColors val="0"/>
        <c:ser>
          <c:idx val="1"/>
          <c:order val="0"/>
          <c:tx>
            <c:v>4.2 K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'EE1U6-EE1U7'!$E$42:$E$60</c:f>
              <c:numCache>
                <c:formatCode>General</c:formatCode>
                <c:ptCount val="19"/>
                <c:pt idx="0">
                  <c:v>11.434291242574366</c:v>
                </c:pt>
                <c:pt idx="1">
                  <c:v>11.600175734237515</c:v>
                </c:pt>
                <c:pt idx="2">
                  <c:v>11.543632560178088</c:v>
                </c:pt>
                <c:pt idx="3">
                  <c:v>11.600334109363935</c:v>
                </c:pt>
                <c:pt idx="4">
                  <c:v>11.593042577753945</c:v>
                </c:pt>
                <c:pt idx="5">
                  <c:v>11.817468039436871</c:v>
                </c:pt>
                <c:pt idx="6">
                  <c:v>11.859115822520934</c:v>
                </c:pt>
                <c:pt idx="7">
                  <c:v>11.916729183614061</c:v>
                </c:pt>
                <c:pt idx="8">
                  <c:v>13.588136864693316</c:v>
                </c:pt>
                <c:pt idx="9">
                  <c:v>13.52670786993648</c:v>
                </c:pt>
                <c:pt idx="10">
                  <c:v>13.436743253963042</c:v>
                </c:pt>
                <c:pt idx="11">
                  <c:v>13.467553599162354</c:v>
                </c:pt>
                <c:pt idx="12">
                  <c:v>13.403309918374699</c:v>
                </c:pt>
                <c:pt idx="13">
                  <c:v>13.476959093887567</c:v>
                </c:pt>
                <c:pt idx="14">
                  <c:v>13.741909476171749</c:v>
                </c:pt>
                <c:pt idx="15">
                  <c:v>13.603493659744499</c:v>
                </c:pt>
                <c:pt idx="16">
                  <c:v>13.122706585194331</c:v>
                </c:pt>
                <c:pt idx="17">
                  <c:v>13.286985747706646</c:v>
                </c:pt>
                <c:pt idx="18">
                  <c:v>13.243933472123894</c:v>
                </c:pt>
              </c:numCache>
            </c:numRef>
          </c:xVal>
          <c:yVal>
            <c:numRef>
              <c:f>'EE1U6-EE1U7'!$I$42:$I$60</c:f>
              <c:numCache>
                <c:formatCode>General</c:formatCode>
                <c:ptCount val="19"/>
                <c:pt idx="0">
                  <c:v>12.848133818650673</c:v>
                </c:pt>
                <c:pt idx="1">
                  <c:v>12.040894178683171</c:v>
                </c:pt>
                <c:pt idx="2">
                  <c:v>11.810399933298024</c:v>
                </c:pt>
                <c:pt idx="3">
                  <c:v>14.021479372865413</c:v>
                </c:pt>
                <c:pt idx="4">
                  <c:v>12.688859432468899</c:v>
                </c:pt>
                <c:pt idx="5">
                  <c:v>14.834318756799828</c:v>
                </c:pt>
                <c:pt idx="6">
                  <c:v>12.53235924720078</c:v>
                </c:pt>
                <c:pt idx="7">
                  <c:v>13.769973016401504</c:v>
                </c:pt>
                <c:pt idx="8">
                  <c:v>23.261464810701991</c:v>
                </c:pt>
                <c:pt idx="9">
                  <c:v>22.577304080975079</c:v>
                </c:pt>
                <c:pt idx="10">
                  <c:v>22.09002413678186</c:v>
                </c:pt>
                <c:pt idx="11">
                  <c:v>23.086566579042874</c:v>
                </c:pt>
                <c:pt idx="12">
                  <c:v>21.776690461082644</c:v>
                </c:pt>
                <c:pt idx="13">
                  <c:v>22.249478373653428</c:v>
                </c:pt>
                <c:pt idx="14">
                  <c:v>23.438381798199689</c:v>
                </c:pt>
                <c:pt idx="15">
                  <c:v>21.933599876125015</c:v>
                </c:pt>
                <c:pt idx="16">
                  <c:v>18.062964603868007</c:v>
                </c:pt>
                <c:pt idx="17">
                  <c:v>18.723804772301811</c:v>
                </c:pt>
                <c:pt idx="18">
                  <c:v>18.387448997949281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8642664"/>
        <c:axId val="248643056"/>
      </c:scatterChart>
      <c:valAx>
        <c:axId val="248642664"/>
        <c:scaling>
          <c:orientation val="minMax"/>
          <c:max val="13.6"/>
          <c:min val="13.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dirty="0"/>
                  <a:t>Current (kA)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cross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8643056"/>
        <c:crosses val="autoZero"/>
        <c:crossBetween val="midCat"/>
        <c:majorUnit val="0.1"/>
        <c:minorUnit val="1.0000000000000002E-2"/>
      </c:valAx>
      <c:valAx>
        <c:axId val="248643056"/>
        <c:scaling>
          <c:orientation val="minMax"/>
          <c:min val="2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dirty="0" smtClean="0"/>
                  <a:t>Exp.</a:t>
                </a:r>
                <a:r>
                  <a:rPr lang="en-GB" sz="1800" baseline="0" dirty="0" smtClean="0"/>
                  <a:t> </a:t>
                </a:r>
                <a:r>
                  <a:rPr lang="en-GB" sz="1800" dirty="0" smtClean="0"/>
                  <a:t>QPV </a:t>
                </a:r>
                <a:r>
                  <a:rPr lang="en-GB" sz="1800" dirty="0"/>
                  <a:t>(m/s)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cross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8642664"/>
        <c:crosses val="autoZero"/>
        <c:crossBetween val="midCat"/>
        <c:majorUnit val="1"/>
        <c:min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375544102743941"/>
          <c:y val="0.53208204551033678"/>
          <c:w val="0.1750136173233815"/>
          <c:h val="0.11084549533208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B5EEE-156B-47C4-B4F6-D7AC4C3E7A10}" type="datetimeFigureOut">
              <a:rPr lang="en-GB" smtClean="0"/>
              <a:t>27/04/2016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D2F40-EAB5-4591-B920-7F455D87E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195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C996E-BC6A-4FD4-A3DB-8E7FAF2A7761}" type="datetimeFigureOut">
              <a:rPr lang="en-GB" smtClean="0"/>
              <a:t>27/04/2016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8BFF3-8B9A-4160-86B7-1ADF72E9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6559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895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35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6270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931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438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905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473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49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586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970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715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397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C7C7-5334-4069-9EE4-86138523D881}" type="datetime1">
              <a:rPr lang="en-GB" smtClean="0"/>
              <a:t>27/04/2016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84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521A-789A-4ED6-A751-2EEF30976C38}" type="datetime1">
              <a:rPr lang="en-GB" smtClean="0"/>
              <a:t>27/04/2016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456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ABFB9-8806-49BA-B6BA-8897AB1198F3}" type="datetime1">
              <a:rPr lang="en-GB" smtClean="0"/>
              <a:t>27/04/2016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567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3928-5633-4A8C-98BD-3ADF9E8A7AC2}" type="datetime1">
              <a:rPr lang="en-GB" smtClean="0"/>
              <a:t>27/04/2016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46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252C-8E13-4131-B079-0F1DA1BD3F11}" type="datetime1">
              <a:rPr lang="en-GB" smtClean="0"/>
              <a:t>27/04/2016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85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06350-D11E-4DF4-BC1E-B198FED55E00}" type="datetime1">
              <a:rPr lang="en-GB" smtClean="0"/>
              <a:t>27/04/2016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322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70D6-9F3D-4237-83B5-B3D4CB3176D6}" type="datetime1">
              <a:rPr lang="en-GB" smtClean="0"/>
              <a:t>27/04/2016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44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8AF7-AC3B-488B-8C78-AB2AB3507F2F}" type="datetime1">
              <a:rPr lang="en-GB" smtClean="0"/>
              <a:t>27/04/2016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240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277B9-C5E7-4E47-A048-E128CDA40834}" type="datetime1">
              <a:rPr lang="en-GB" smtClean="0"/>
              <a:t>27/04/2016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752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5513-1883-43F8-B150-05FE3EA0B4AF}" type="datetime1">
              <a:rPr lang="en-GB" smtClean="0"/>
              <a:t>27/04/2016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16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DC82-6F66-41ED-AB26-E30F05644494}" type="datetime1">
              <a:rPr lang="en-GB" smtClean="0"/>
              <a:t>27/04/2016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961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C2E51-69A5-46FE-AD1E-8EAFE0A131BC}" type="datetime1">
              <a:rPr lang="en-GB" smtClean="0"/>
              <a:t>27/04/2016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341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13" Type="http://schemas.openxmlformats.org/officeDocument/2006/relationships/image" Target="../media/image31.png"/><Relationship Id="rId3" Type="http://schemas.openxmlformats.org/officeDocument/2006/relationships/image" Target="../media/image1.jpeg"/><Relationship Id="rId7" Type="http://schemas.openxmlformats.org/officeDocument/2006/relationships/chart" Target="../charts/chart2.xml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0.png"/><Relationship Id="rId11" Type="http://schemas.openxmlformats.org/officeDocument/2006/relationships/image" Target="../media/image29.png"/><Relationship Id="rId10" Type="http://schemas.openxmlformats.org/officeDocument/2006/relationships/image" Target="../media/image28.png"/><Relationship Id="rId4" Type="http://schemas.openxmlformats.org/officeDocument/2006/relationships/image" Target="../media/image2.jpe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2.jpe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7.emf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png"/><Relationship Id="rId3" Type="http://schemas.openxmlformats.org/officeDocument/2006/relationships/image" Target="../media/image1.jpeg"/><Relationship Id="rId7" Type="http://schemas.openxmlformats.org/officeDocument/2006/relationships/image" Target="../media/image13.png"/><Relationship Id="rId12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jpeg"/><Relationship Id="rId7" Type="http://schemas.openxmlformats.org/officeDocument/2006/relationships/image" Target="../media/image2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.jpeg"/><Relationship Id="rId4" Type="http://schemas.openxmlformats.org/officeDocument/2006/relationships/chart" Target="../charts/chart1.xml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1293" y="1703169"/>
            <a:ext cx="11469413" cy="2056907"/>
          </a:xfrm>
        </p:spPr>
        <p:txBody>
          <a:bodyPr anchor="ctr">
            <a:normAutofit/>
          </a:bodyPr>
          <a:lstStyle/>
          <a:p>
            <a:r>
              <a:rPr lang="en-GB" altLang="en-US" b="1" dirty="0" smtClean="0"/>
              <a:t>Quench Modelling in </a:t>
            </a:r>
            <a:br>
              <a:rPr lang="en-GB" altLang="en-US" b="1" dirty="0" smtClean="0"/>
            </a:br>
            <a:r>
              <a:rPr lang="en-GB" altLang="en-US" b="1" dirty="0" smtClean="0"/>
              <a:t>Nb</a:t>
            </a:r>
            <a:r>
              <a:rPr lang="en-GB" altLang="en-US" b="1" baseline="-25000" dirty="0" smtClean="0"/>
              <a:t>3</a:t>
            </a:r>
            <a:r>
              <a:rPr lang="en-GB" altLang="en-US" b="1" dirty="0" smtClean="0"/>
              <a:t>Sn-based Magnets</a:t>
            </a:r>
            <a:endParaRPr lang="en-GB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60076"/>
            <a:ext cx="9144000" cy="3097924"/>
          </a:xfrm>
        </p:spPr>
        <p:txBody>
          <a:bodyPr>
            <a:normAutofit/>
          </a:bodyPr>
          <a:lstStyle/>
          <a:p>
            <a:r>
              <a:rPr lang="en-GB" altLang="en-US" sz="1800" b="1" dirty="0"/>
              <a:t>Design, construction follow-up and operation of cold powering test </a:t>
            </a:r>
            <a:r>
              <a:rPr lang="en-GB" altLang="en-US" sz="1800" b="1" dirty="0" smtClean="0"/>
              <a:t>benches</a:t>
            </a:r>
          </a:p>
          <a:p>
            <a:endParaRPr lang="en-GB" sz="1800" dirty="0" smtClean="0"/>
          </a:p>
          <a:p>
            <a:r>
              <a:rPr lang="en-GB" sz="1800" dirty="0">
                <a:latin typeface="+mj-lt"/>
              </a:rPr>
              <a:t>J. V. </a:t>
            </a:r>
            <a:r>
              <a:rPr lang="en-GB" sz="1800" dirty="0" smtClean="0">
                <a:latin typeface="+mj-lt"/>
              </a:rPr>
              <a:t>Lorenzo</a:t>
            </a:r>
          </a:p>
          <a:p>
            <a:r>
              <a:rPr lang="en-GB" sz="1800" dirty="0" smtClean="0">
                <a:latin typeface="+mj-lt"/>
              </a:rPr>
              <a:t>Supervisor 	H. Bajas</a:t>
            </a:r>
          </a:p>
          <a:p>
            <a:r>
              <a:rPr lang="en-GB" sz="1800" dirty="0" smtClean="0">
                <a:latin typeface="+mj-lt"/>
              </a:rPr>
              <a:t>Section Leader	M. Bajko</a:t>
            </a:r>
          </a:p>
          <a:p>
            <a:endParaRPr lang="en-GB" sz="1800" dirty="0">
              <a:latin typeface="+mj-lt"/>
            </a:endParaRPr>
          </a:p>
          <a:p>
            <a:r>
              <a:rPr lang="en-GB" sz="1600" dirty="0" smtClean="0">
                <a:latin typeface="+mj-lt"/>
              </a:rPr>
              <a:t>28</a:t>
            </a:r>
            <a:r>
              <a:rPr lang="en-GB" sz="1600" baseline="30000" dirty="0" smtClean="0">
                <a:latin typeface="+mj-lt"/>
              </a:rPr>
              <a:t>th</a:t>
            </a:r>
            <a:r>
              <a:rPr lang="en-GB" sz="1600" dirty="0" smtClean="0">
                <a:latin typeface="+mj-lt"/>
              </a:rPr>
              <a:t> April 2016</a:t>
            </a:r>
            <a:endParaRPr lang="en-GB" sz="1600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7508"/>
            <a:ext cx="1331793" cy="81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75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Model Validation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10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810065"/>
            <a:ext cx="678729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Validate quench propagation model with experimental data.</a:t>
            </a:r>
            <a:endParaRPr lang="en-GB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6047508"/>
            <a:ext cx="1331793" cy="8104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572847" y="3973942"/>
                <a:ext cx="2612703" cy="2652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𝑄𝑃𝑉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𝑒𝑥𝑝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13.5 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𝑘𝐴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=22.5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2000" i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2847" y="3973942"/>
                <a:ext cx="2612703" cy="265201"/>
              </a:xfrm>
              <a:prstGeom prst="rect">
                <a:avLst/>
              </a:prstGeom>
              <a:blipFill rotWithShape="0">
                <a:blip r:embed="rId6"/>
                <a:stretch>
                  <a:fillRect l="-1865" r="-466" b="-25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8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5477655"/>
              </p:ext>
            </p:extLst>
          </p:nvPr>
        </p:nvGraphicFramePr>
        <p:xfrm>
          <a:off x="6212540" y="1089239"/>
          <a:ext cx="4659506" cy="2786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480513" y="4239143"/>
                <a:ext cx="286277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GB" sz="16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𝑄𝑃𝑉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𝑠𝑖𝑚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13.5 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𝑘𝐴</m:t>
                          </m:r>
                        </m:e>
                      </m:d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18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.5 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2000" i="1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513" y="4239143"/>
                <a:ext cx="2862771" cy="584775"/>
              </a:xfrm>
              <a:prstGeom prst="rect">
                <a:avLst/>
              </a:prstGeom>
              <a:blipFill rotWithShape="0">
                <a:blip r:embed="rId8"/>
                <a:stretch>
                  <a:fillRect b="-5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1939952" y="5709464"/>
                <a:ext cx="2422971" cy="6460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𝑜𝑝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sSub>
                            <m:sSubPr>
                              <m:ctrlPr>
                                <a:rPr lang="en-GB" sz="16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𝑚𝑎𝑡𝑟𝑖𝑥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9952" y="5709464"/>
                <a:ext cx="2422971" cy="64607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5940833" y="5013473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Hypothesis</a:t>
            </a:r>
          </a:p>
          <a:p>
            <a:pPr algn="just"/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Because 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of the high number of filaments in the strand, the copper might have been polluted by tin leakage from broken filaments resulting in some amount of 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bronze that increases resistivity.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88" y="1492864"/>
            <a:ext cx="5626540" cy="4215788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3344972" y="2971673"/>
            <a:ext cx="125505" cy="12434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470477" y="2871175"/>
                <a:ext cx="1559859" cy="357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𝑒𝑥𝑝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=0.27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477" y="2871175"/>
                <a:ext cx="1559859" cy="357534"/>
              </a:xfrm>
              <a:prstGeom prst="rect">
                <a:avLst/>
              </a:prstGeom>
              <a:blipFill rotWithShape="0">
                <a:blip r:embed="rId11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/>
          <p:cNvSpPr/>
          <p:nvPr/>
        </p:nvSpPr>
        <p:spPr>
          <a:xfrm>
            <a:off x="3877840" y="3784723"/>
            <a:ext cx="125505" cy="124343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038600" y="3698014"/>
                <a:ext cx="15598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𝑠𝑖𝑚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=0.16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3698014"/>
                <a:ext cx="1559859" cy="33855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88" y="1492052"/>
            <a:ext cx="5626540" cy="421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33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/>
      <p:bldP spid="27" grpId="0" animBg="1"/>
      <p:bldP spid="28" grpId="0"/>
      <p:bldP spid="29" grpId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11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918387" y="819757"/>
            <a:ext cx="43552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en-GB" sz="2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Scope.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Accomplished Activities.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Ongoing Activities.</a:t>
            </a:r>
          </a:p>
          <a:p>
            <a:pPr marL="800100" lvl="1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Quench Propagation Model.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Experimental Data Analysis.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Model Validation.</a:t>
            </a:r>
          </a:p>
          <a:p>
            <a:pPr marL="800100" lvl="1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Planned Actions.</a:t>
            </a:r>
          </a:p>
        </p:txBody>
      </p:sp>
    </p:spTree>
    <p:extLst>
      <p:ext uri="{BB962C8B-B14F-4D97-AF65-F5344CB8AC3E}">
        <p14:creationId xmlns:p14="http://schemas.microsoft.com/office/powerpoint/2010/main" val="211118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Planned Actions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12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636727"/>
            <a:ext cx="77691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Main activity in the short term is to study the propagation of a quench provoked by means of a spot heater placed on top of the cable.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Time for the heater to quench the cable.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Power needed to start a quench.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104" y="1715432"/>
            <a:ext cx="4824917" cy="3510344"/>
          </a:xfrm>
          <a:prstGeom prst="rect">
            <a:avLst/>
          </a:prstGeom>
        </p:spPr>
      </p:pic>
      <p:sp>
        <p:nvSpPr>
          <p:cNvPr id="11" name="CuadroTexto 1"/>
          <p:cNvSpPr txBox="1"/>
          <p:nvPr/>
        </p:nvSpPr>
        <p:spPr>
          <a:xfrm>
            <a:off x="0" y="2960166"/>
            <a:ext cx="7769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Perform a sensitivity analysis of relevant parameters in order to study its influence on QPV and HST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en-GB" sz="16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611711" y="4803232"/>
            <a:ext cx="20578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COPPER</a:t>
            </a:r>
          </a:p>
          <a:p>
            <a:r>
              <a:rPr lang="en-GB" sz="1600" b="1" dirty="0" smtClean="0">
                <a:solidFill>
                  <a:srgbClr val="FFC000"/>
                </a:solidFill>
              </a:rPr>
              <a:t>Nb</a:t>
            </a:r>
            <a:r>
              <a:rPr lang="en-GB" sz="1600" b="1" baseline="-25000" dirty="0" smtClean="0">
                <a:solidFill>
                  <a:srgbClr val="FFC000"/>
                </a:solidFill>
              </a:rPr>
              <a:t>3</a:t>
            </a:r>
            <a:r>
              <a:rPr lang="en-GB" sz="1600" b="1" dirty="0" smtClean="0">
                <a:solidFill>
                  <a:srgbClr val="FFC000"/>
                </a:solidFill>
              </a:rPr>
              <a:t>SN</a:t>
            </a:r>
          </a:p>
          <a:p>
            <a:r>
              <a:rPr lang="en-GB" sz="1600" b="1" dirty="0" smtClean="0">
                <a:solidFill>
                  <a:srgbClr val="66FF99"/>
                </a:solidFill>
              </a:rPr>
              <a:t>IMPREGNATION G10</a:t>
            </a:r>
          </a:p>
          <a:p>
            <a:r>
              <a:rPr lang="en-GB" sz="1600" b="1" dirty="0" smtClean="0">
                <a:solidFill>
                  <a:srgbClr val="00B0F0"/>
                </a:solidFill>
              </a:rPr>
              <a:t>INSULATION S-2</a:t>
            </a:r>
          </a:p>
          <a:p>
            <a:r>
              <a:rPr lang="en-GB" sz="1600" b="1" dirty="0" smtClean="0">
                <a:solidFill>
                  <a:srgbClr val="E8E31D"/>
                </a:solidFill>
              </a:rPr>
              <a:t>SPOT HEATER</a:t>
            </a:r>
            <a:endParaRPr lang="en-GB" sz="1600" b="1" dirty="0">
              <a:solidFill>
                <a:srgbClr val="E8E31D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FTEC 2015-SPANISH TRAINEE PROGRAM 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7508"/>
            <a:ext cx="1331793" cy="8104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182" y="4380687"/>
            <a:ext cx="98080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Run simulations on cables models from other Nb</a:t>
            </a:r>
            <a:r>
              <a:rPr lang="en-GB" sz="16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Sn-based magnets and compare with experimental data: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SMC11T.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RMC.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11T.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QXF.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795912"/>
            <a:ext cx="9350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Try 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different geometries for the strand section with constant copper/non-copper ratio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" t="13037" r="9816" b="6053"/>
          <a:stretch/>
        </p:blipFill>
        <p:spPr>
          <a:xfrm>
            <a:off x="4704693" y="4942863"/>
            <a:ext cx="2782614" cy="17325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811963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Up to now,  Boundary Conditions and Mesh are set properly and 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the quench model works 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fine.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Moreover, issues regarding numerical parameters and dependence of copper thermal conductivity 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on magnetic field have 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been solved.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24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7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807958"/>
            <a:ext cx="12192000" cy="5548392"/>
          </a:xfrm>
        </p:spPr>
        <p:txBody>
          <a:bodyPr anchor="ctr">
            <a:normAutofit/>
          </a:bodyPr>
          <a:lstStyle/>
          <a:p>
            <a:r>
              <a:rPr lang="en-GB" sz="5400" b="1" dirty="0" smtClean="0">
                <a:latin typeface="+mj-lt"/>
                <a:ea typeface="Cambria Math" panose="02040503050406030204" pitchFamily="18" charset="0"/>
              </a:rPr>
              <a:t>THANK YOU</a:t>
            </a:r>
            <a:endParaRPr lang="en-GB" sz="5400" b="1" dirty="0">
              <a:latin typeface="+mj-lt"/>
              <a:ea typeface="Cambria Math" panose="02040503050406030204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13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7508"/>
            <a:ext cx="1331793" cy="81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8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2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918387" y="819757"/>
            <a:ext cx="43552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en-GB" sz="2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Scope.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Accomplished Activities.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Ongoing Activities.</a:t>
            </a:r>
          </a:p>
          <a:p>
            <a:pPr marL="800100" lvl="1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Quench Propagation Model.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Experimental Data Analysis.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Model Validation.</a:t>
            </a:r>
          </a:p>
          <a:p>
            <a:pPr marL="800100" lvl="1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Planned Actions.</a:t>
            </a:r>
          </a:p>
        </p:txBody>
      </p:sp>
    </p:spTree>
    <p:extLst>
      <p:ext uri="{BB962C8B-B14F-4D97-AF65-F5344CB8AC3E}">
        <p14:creationId xmlns:p14="http://schemas.microsoft.com/office/powerpoint/2010/main" val="315774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Scope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817527"/>
            <a:ext cx="11445767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14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Modelling 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the propagation of a quench 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in the context of a </a:t>
            </a:r>
            <a:r>
              <a:rPr lang="en-GB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protection study for Nb3Sn-based magnets foreseen for HL-LHC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Hot spot 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temperature (HST) 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→ 0-D, 2-D, 3-D.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Quench propagation 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velocity (QPV) 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→ 3-D Problem.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Quench heater or spot heater 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efficiency when the quench is provoked 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→ 3-D Problem.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Validation of the model 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with experimental 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data.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163" y="3094668"/>
            <a:ext cx="4029637" cy="1619476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163" y="4714144"/>
            <a:ext cx="4029637" cy="1619476"/>
          </a:xfrm>
          <a:prstGeom prst="rect">
            <a:avLst/>
          </a:prstGeom>
        </p:spPr>
      </p:pic>
      <p:grpSp>
        <p:nvGrpSpPr>
          <p:cNvPr id="61" name="Group 8"/>
          <p:cNvGrpSpPr>
            <a:grpSpLocks/>
          </p:cNvGrpSpPr>
          <p:nvPr/>
        </p:nvGrpSpPr>
        <p:grpSpPr bwMode="auto">
          <a:xfrm>
            <a:off x="490828" y="3262050"/>
            <a:ext cx="4390183" cy="1399164"/>
            <a:chOff x="11510175" y="27648893"/>
            <a:chExt cx="5594654" cy="1999809"/>
          </a:xfrm>
        </p:grpSpPr>
        <p:pic>
          <p:nvPicPr>
            <p:cNvPr id="62" name="Picture 20" descr="cable SMC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062" b="20743"/>
            <a:stretch>
              <a:fillRect/>
            </a:stretch>
          </p:blipFill>
          <p:spPr bwMode="auto">
            <a:xfrm>
              <a:off x="11510175" y="27648893"/>
              <a:ext cx="5594654" cy="13578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sp>
          <p:nvSpPr>
            <p:cNvPr id="63" name="TextBox 27"/>
            <p:cNvSpPr txBox="1">
              <a:spLocks noChangeArrowheads="1"/>
            </p:cNvSpPr>
            <p:nvPr/>
          </p:nvSpPr>
          <p:spPr bwMode="auto">
            <a:xfrm>
              <a:off x="11510175" y="29164812"/>
              <a:ext cx="5594654" cy="483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14-strand </a:t>
              </a:r>
              <a:r>
                <a:rPr lang="en-GB" altLang="en-US" sz="16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Rutherford </a:t>
              </a:r>
              <a:r>
                <a:rPr lang="en-GB" altLang="en-US" sz="16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cable (10.1 mm x 2.6 mm)</a:t>
              </a:r>
              <a:endParaRPr lang="en-GB" altLang="en-US" sz="16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3</a:t>
            </a:fld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0" y="2355954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16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Short Model Coil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(SMC) used to test Rutherford cables with PIT strands at high magnetic fields is first addressed in the present study.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7508"/>
            <a:ext cx="1331793" cy="81049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" y="4847409"/>
            <a:ext cx="4217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16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SMC 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has two coils, each of them composed by two layers with 21 turns.</a:t>
            </a:r>
          </a:p>
        </p:txBody>
      </p:sp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4961674" y="3063205"/>
            <a:ext cx="2268651" cy="1881865"/>
            <a:chOff x="1571600" y="25577734"/>
            <a:chExt cx="5669278" cy="4846916"/>
          </a:xfrm>
        </p:grpSpPr>
        <p:pic>
          <p:nvPicPr>
            <p:cNvPr id="57" name="Picture 19" descr="B215-no-HT-50x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9321" y="25577734"/>
              <a:ext cx="3994150" cy="3195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1571600" y="28918508"/>
                  <a:ext cx="5669278" cy="15061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GB" altLang="en-US" sz="16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1.25 mm PIT strand </a:t>
                  </a:r>
                  <a:br>
                    <a:rPr lang="en-GB" altLang="en-US" sz="16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</a:br>
                  <a:r>
                    <a:rPr lang="en-GB" altLang="en-US" sz="16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(288 filaments, 50 </a:t>
                  </a:r>
                  <a14:m>
                    <m:oMath xmlns:m="http://schemas.openxmlformats.org/officeDocument/2006/math">
                      <m:r>
                        <a:rPr lang="en-GB" alt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alt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a14:m>
                  <a:r>
                    <a:rPr lang="en-GB" altLang="en-US" sz="16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)</a:t>
                  </a:r>
                  <a:endParaRPr lang="en-GB" altLang="en-US" sz="1600" baseline="30000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8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571600" y="28918508"/>
                  <a:ext cx="5669278" cy="150614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4167" b="-11458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24387" y="4897336"/>
            <a:ext cx="3260249" cy="196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8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4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918387" y="819757"/>
            <a:ext cx="43552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en-GB" sz="2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Scope.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Accomplished Activities.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Ongoing Activities.</a:t>
            </a:r>
          </a:p>
          <a:p>
            <a:pPr marL="800100" lvl="1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Quench Propagation Model.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Experimental Data Analysis.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Model Validation.</a:t>
            </a:r>
          </a:p>
          <a:p>
            <a:pPr marL="800100" lvl="1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Planned Actions.</a:t>
            </a:r>
          </a:p>
        </p:txBody>
      </p:sp>
    </p:spTree>
    <p:extLst>
      <p:ext uri="{BB962C8B-B14F-4D97-AF65-F5344CB8AC3E}">
        <p14:creationId xmlns:p14="http://schemas.microsoft.com/office/powerpoint/2010/main" val="342616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Hot Spot Temperature Models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269604"/>
            <a:ext cx="7359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1600" dirty="0" smtClean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2-D </a:t>
            </a:r>
            <a:r>
              <a:rPr lang="en-GB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Ansys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APDL models for the hot spot temperature in the cable section.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-5" y="5458642"/>
            <a:ext cx="7353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GB" sz="1600" dirty="0" smtClean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2-D COMSOL model for the hot spot temperature in the cable section.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0" y="1433064"/>
            <a:ext cx="7359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1600" dirty="0" smtClean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0-D MATLAB model for the hot spot temperature in the cable once the quench has fully propagated.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5</a:t>
            </a:fld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0" y="842746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14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Accomplished Activities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53" y="2910156"/>
            <a:ext cx="3850029" cy="27043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382" y="2910156"/>
            <a:ext cx="3850650" cy="27002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404" y="2906064"/>
            <a:ext cx="3870140" cy="2673683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7508"/>
            <a:ext cx="1331793" cy="810492"/>
          </a:xfrm>
          <a:prstGeom prst="rect">
            <a:avLst/>
          </a:prstGeom>
        </p:spPr>
      </p:pic>
      <p:sp>
        <p:nvSpPr>
          <p:cNvPr id="12" name="Cross 11"/>
          <p:cNvSpPr>
            <a:spLocks noChangeAspect="1"/>
          </p:cNvSpPr>
          <p:nvPr/>
        </p:nvSpPr>
        <p:spPr>
          <a:xfrm rot="2700000">
            <a:off x="8204188" y="2429304"/>
            <a:ext cx="3326060" cy="3326060"/>
          </a:xfrm>
          <a:prstGeom prst="plus">
            <a:avLst>
              <a:gd name="adj" fmla="val 4606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815314" y="2515825"/>
            <a:ext cx="43337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Too expensive to simulate quench propagation!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8340" y="2854379"/>
            <a:ext cx="3880496" cy="28118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068" y="1002898"/>
            <a:ext cx="4735746" cy="535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11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5" grpId="0"/>
      <p:bldP spid="12" grpId="0" animBg="1"/>
      <p:bldP spid="11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6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918387" y="819757"/>
            <a:ext cx="43552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en-GB" sz="2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0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Scope.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Accomplished Activities.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Ongoing Activities.</a:t>
            </a:r>
          </a:p>
          <a:p>
            <a:pPr marL="800100" lvl="1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Quench Propagation Model.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Experimental Data Analysis.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Model Validation.</a:t>
            </a:r>
          </a:p>
          <a:p>
            <a:pPr marL="800100" lvl="1" indent="-342900">
              <a:buFont typeface="+mj-lt"/>
              <a:buAutoNum type="arabicPeriod"/>
            </a:pP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Planned Actions.</a:t>
            </a:r>
          </a:p>
        </p:txBody>
      </p:sp>
    </p:spTree>
    <p:extLst>
      <p:ext uri="{BB962C8B-B14F-4D97-AF65-F5344CB8AC3E}">
        <p14:creationId xmlns:p14="http://schemas.microsoft.com/office/powerpoint/2010/main" val="382552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Quench Propagation Model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823126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14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Ongoing Activities: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7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1423068"/>
            <a:ext cx="6519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3-D </a:t>
            </a:r>
            <a:r>
              <a:rPr lang="en-GB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Ansys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 APDL model 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for non-provoked 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quench propagation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317" y="1761622"/>
            <a:ext cx="5706724" cy="370542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222655" y="4009351"/>
            <a:ext cx="20578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COPPER</a:t>
            </a:r>
          </a:p>
          <a:p>
            <a:r>
              <a:rPr lang="en-GB" sz="1600" b="1" dirty="0" smtClean="0">
                <a:solidFill>
                  <a:srgbClr val="FFC000"/>
                </a:solidFill>
              </a:rPr>
              <a:t>Nb</a:t>
            </a:r>
            <a:r>
              <a:rPr lang="en-GB" sz="1600" b="1" baseline="-25000" dirty="0" smtClean="0">
                <a:solidFill>
                  <a:srgbClr val="FFC000"/>
                </a:solidFill>
              </a:rPr>
              <a:t>3</a:t>
            </a:r>
            <a:r>
              <a:rPr lang="en-GB" sz="1600" b="1" dirty="0" smtClean="0">
                <a:solidFill>
                  <a:srgbClr val="FFC000"/>
                </a:solidFill>
              </a:rPr>
              <a:t>SN</a:t>
            </a:r>
          </a:p>
          <a:p>
            <a:r>
              <a:rPr lang="en-GB" sz="1600" b="1" dirty="0" smtClean="0">
                <a:solidFill>
                  <a:srgbClr val="66FF99"/>
                </a:solidFill>
              </a:rPr>
              <a:t>IMPREGNATION G10</a:t>
            </a:r>
          </a:p>
          <a:p>
            <a:r>
              <a:rPr lang="en-GB" sz="1600" b="1" dirty="0" smtClean="0">
                <a:solidFill>
                  <a:srgbClr val="00B0F0"/>
                </a:solidFill>
              </a:rPr>
              <a:t>INSULATION S-2</a:t>
            </a:r>
            <a:endParaRPr lang="en-GB" sz="1600" b="1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589336" y="2647079"/>
                <a:ext cx="5422853" cy="6455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GB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̿"/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acc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m:rPr>
                              <m:nor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𝜕𝛻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m:rPr>
                                  <m:nor/>
                                </m:rPr>
                                <a:rPr lang="en-GB" sz="16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e>
                      </m:d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𝑜𝑣𝑒𝑟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}"/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𝑁𝑏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1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9336" y="2647079"/>
                <a:ext cx="5422853" cy="64556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6589336" y="1421235"/>
            <a:ext cx="5422853" cy="627841"/>
          </a:xfrm>
          <a:prstGeom prst="rect">
            <a:avLst/>
          </a:prstGeom>
          <a:noFill/>
          <a:ln>
            <a:solidFill>
              <a:srgbClr val="10C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0C0B8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89333" y="2663964"/>
            <a:ext cx="5422856" cy="62867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589333" y="1454203"/>
                <a:ext cx="5422856" cy="553677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̿"/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acc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p>
                        <m:sSupPr>
                          <m:ctrlP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𝑜𝑣𝑒𝑟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}"/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l-G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𝑁𝑏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𝑆𝑛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1600" dirty="0">
                  <a:latin typeface="+mj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589333" y="1454203"/>
                <a:ext cx="5422856" cy="553677"/>
              </a:xfr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6519042" y="819768"/>
            <a:ext cx="5618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600" dirty="0" smtClean="0"/>
          </a:p>
          <a:p>
            <a:pPr algn="ctr"/>
            <a:r>
              <a:rPr lang="en-GB" sz="1600" b="1" dirty="0" smtClean="0">
                <a:solidFill>
                  <a:srgbClr val="10C0B8"/>
                </a:solidFill>
              </a:rPr>
              <a:t>Thermal Model</a:t>
            </a:r>
            <a:endParaRPr lang="en-GB" sz="1600" b="1" dirty="0">
              <a:solidFill>
                <a:srgbClr val="10C0B8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19044" y="2062497"/>
            <a:ext cx="5618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600" dirty="0" smtClean="0"/>
          </a:p>
          <a:p>
            <a:pPr algn="ctr"/>
            <a:r>
              <a:rPr lang="en-GB" sz="1600" b="1" dirty="0" smtClean="0">
                <a:solidFill>
                  <a:srgbClr val="7030A0"/>
                </a:solidFill>
              </a:rPr>
              <a:t>Electric Model</a:t>
            </a:r>
            <a:endParaRPr lang="en-GB" sz="1600" b="1" dirty="0">
              <a:solidFill>
                <a:srgbClr val="7030A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9041" y="3301868"/>
            <a:ext cx="5073527" cy="314292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9052449" y="3330405"/>
            <a:ext cx="21688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10C0B8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ANSYS SOLID278</a:t>
            </a:r>
          </a:p>
          <a:p>
            <a:r>
              <a:rPr lang="en-GB" sz="1400" b="1" dirty="0" smtClean="0">
                <a:solidFill>
                  <a:srgbClr val="10C0B8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3-D 8-Node Thermal Solid</a:t>
            </a:r>
          </a:p>
          <a:p>
            <a:r>
              <a:rPr lang="en-GB" sz="1400" b="1" dirty="0" smtClean="0">
                <a:solidFill>
                  <a:srgbClr val="10C0B8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8 nodes 3-D space</a:t>
            </a:r>
          </a:p>
          <a:p>
            <a:r>
              <a:rPr lang="en-GB" sz="1400" b="1" dirty="0" smtClean="0">
                <a:solidFill>
                  <a:srgbClr val="10C0B8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DOF: TEMP</a:t>
            </a:r>
            <a:endParaRPr lang="en-GB" sz="1400" b="1" dirty="0">
              <a:solidFill>
                <a:srgbClr val="10C0B8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27730" y="3816687"/>
            <a:ext cx="1384459" cy="95052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524554" y="5402243"/>
            <a:ext cx="26811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7030A0"/>
                </a:solidFill>
              </a:rPr>
              <a:t>ANSYS SOLID226</a:t>
            </a:r>
          </a:p>
          <a:p>
            <a:r>
              <a:rPr lang="en-GB" sz="1400" b="1" dirty="0" smtClean="0">
                <a:solidFill>
                  <a:srgbClr val="7030A0"/>
                </a:solidFill>
              </a:rPr>
              <a:t>3-D 20-Node Coupled-Field Solid</a:t>
            </a:r>
          </a:p>
          <a:p>
            <a:r>
              <a:rPr lang="en-GB" sz="1400" b="1" dirty="0" smtClean="0">
                <a:solidFill>
                  <a:srgbClr val="7030A0"/>
                </a:solidFill>
              </a:rPr>
              <a:t>20 nodes 3-D space</a:t>
            </a:r>
          </a:p>
          <a:p>
            <a:r>
              <a:rPr lang="en-GB" sz="1400" b="1" dirty="0" smtClean="0">
                <a:solidFill>
                  <a:srgbClr val="7030A0"/>
                </a:solidFill>
              </a:rPr>
              <a:t>DOF: TEMP, VOLT</a:t>
            </a:r>
            <a:endParaRPr lang="en-GB" sz="1400" b="1" dirty="0">
              <a:solidFill>
                <a:srgbClr val="7030A0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53281" y="5892845"/>
            <a:ext cx="1424769" cy="95305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28585" y="778617"/>
            <a:ext cx="5494812" cy="283495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28582" y="3613572"/>
            <a:ext cx="5493148" cy="286526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5408"/>
            <a:ext cx="1331793" cy="8104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6769" y="5265967"/>
            <a:ext cx="4401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Using just one strand provides with an acceptable approximation for the whole section.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96267" y="2854660"/>
            <a:ext cx="23321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Current Density (A/m</a:t>
            </a:r>
            <a:r>
              <a:rPr lang="en-GB" sz="1600" baseline="30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96267" y="5716136"/>
            <a:ext cx="23321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Current Density (A/m</a:t>
            </a:r>
            <a:r>
              <a:rPr lang="en-GB" sz="1600" baseline="30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479315" y="977014"/>
                <a:ext cx="11132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=0.1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𝑚𝑠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9315" y="977014"/>
                <a:ext cx="1113253" cy="276999"/>
              </a:xfrm>
              <a:prstGeom prst="rect">
                <a:avLst/>
              </a:prstGeom>
              <a:blipFill rotWithShape="0">
                <a:blip r:embed="rId13"/>
                <a:stretch>
                  <a:fillRect l="-3825" r="-2732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0479314" y="3810287"/>
                <a:ext cx="11132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=0.3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𝑚𝑠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9314" y="3810287"/>
                <a:ext cx="1113253" cy="276999"/>
              </a:xfrm>
              <a:prstGeom prst="rect">
                <a:avLst/>
              </a:prstGeom>
              <a:blipFill rotWithShape="0">
                <a:blip r:embed="rId14"/>
                <a:stretch>
                  <a:fillRect l="-3825" r="-2732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305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  <p:bldP spid="25" grpId="0" build="p"/>
      <p:bldP spid="26" grpId="0"/>
      <p:bldP spid="27" grpId="0"/>
      <p:bldP spid="29" grpId="0"/>
      <p:bldP spid="31" grpId="0"/>
      <p:bldP spid="7" grpId="0"/>
      <p:bldP spid="28" grpId="0"/>
      <p:bldP spid="8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Quench Propagation Model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548" y="1595359"/>
            <a:ext cx="5364137" cy="40191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01" y="1595359"/>
            <a:ext cx="5364135" cy="401917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7508"/>
            <a:ext cx="1331793" cy="8104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807958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Results of interest from simulations are </a:t>
            </a:r>
            <a:r>
              <a:rPr lang="en-GB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voltage difference between both ends of the cable 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and </a:t>
            </a:r>
            <a:r>
              <a:rPr lang="en-GB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hot spot temperature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5461694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The numerical results depends on the problem discretization (mesh density and time step), so that converged solution is reached with 5 elements/mm and 20 </a:t>
            </a:r>
            <a:r>
              <a:rPr lang="el-GR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 time step.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82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Experimental Data Analysis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9</a:t>
            </a:fld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0" y="823126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14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Ongoing Activities: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1412093"/>
            <a:ext cx="7057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Implementation of modules to compute the QPV in the existing SM18 quench analysis software using National Instruments </a:t>
            </a:r>
            <a:r>
              <a:rPr lang="en-GB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DIAdem</a:t>
            </a:r>
            <a:r>
              <a:rPr lang="en-GB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44" name="Chart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0585139"/>
              </p:ext>
            </p:extLst>
          </p:nvPr>
        </p:nvGraphicFramePr>
        <p:xfrm>
          <a:off x="1052231" y="3543980"/>
          <a:ext cx="5359820" cy="3096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FTEC 2015-SPANISH TRAINEE PROGRAM </a:t>
            </a:r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7508"/>
            <a:ext cx="1331793" cy="8104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749" y="1269061"/>
            <a:ext cx="1500188" cy="9659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65895" y="1980079"/>
                <a:ext cx="6391759" cy="15972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𝑑𝑉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s-ES" sz="1600" i="1">
                                  <a:latin typeface="Cambria Math" panose="02040503050406030204" pitchFamily="18" charset="0"/>
                                </a:rPr>
                                <m:t>𝑐𝑟</m:t>
                              </m:r>
                              <m:r>
                                <a:rPr lang="es-ES" sz="1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s-E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>
                                      <a:latin typeface="Cambria Math" panose="02040503050406030204" pitchFamily="18" charset="0"/>
                                    </a:rPr>
                                    <m:t>𝑁𝑏</m:t>
                                  </m:r>
                                </m:e>
                                <m:sub>
                                  <m:r>
                                    <a:rPr lang="es-ES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s-ES" sz="1600" i="1">
                                  <a:latin typeface="Cambria Math" panose="02040503050406030204" pitchFamily="18" charset="0"/>
                                </a:rPr>
                                <m:t>𝑆𝑛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𝑜𝑝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sz="16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num>
                        <m:den>
                          <m:r>
                            <a:rPr lang="en-GB" sz="1600" b="1" i="1"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d>
                        <m:dPr>
                          <m:ctrlPr>
                            <a:rPr lang="en-GB" sz="16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1" i="1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GB" sz="1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s-ES" sz="16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1" i="1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GB" sz="16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1600" b="1" i="1" dirty="0" smtClean="0">
                  <a:latin typeface="Cambria Math" panose="02040503050406030204" pitchFamily="18" charset="0"/>
                </a:endParaRPr>
              </a:p>
              <a:p>
                <a:endParaRPr lang="en-GB" sz="1600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GB" sz="1600" b="1" i="1" smtClean="0">
                              <a:latin typeface="Cambria Math" panose="02040503050406030204" pitchFamily="18" charset="0"/>
                            </a:rPr>
                            <m:t>𝒒𝒖𝒆𝒏𝒄𝒉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𝐸𝐸</m:t>
                              </m:r>
                              <m:r>
                                <a:rPr lang="en-GB" sz="1600" b="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1600" b="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en-GB" sz="1600" b="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6−</m:t>
                              </m:r>
                              <m:r>
                                <a:rPr lang="en-GB" sz="1600" b="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𝐸𝐸</m:t>
                              </m:r>
                              <m:r>
                                <a:rPr lang="en-GB" sz="1600" b="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1600" b="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en-GB" sz="1600" b="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𝐸𝐸</m:t>
                              </m:r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en-GB" sz="1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𝐸𝐸</m:t>
                              </m:r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en-GB" sz="1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6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𝐸𝐸</m:t>
                              </m:r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𝐸𝐸</m:t>
                              </m:r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GB" sz="160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𝐸𝐸</m:t>
                              </m:r>
                              <m:r>
                                <a:rPr lang="en-GB" sz="1600" i="1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1600" i="1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en-GB" sz="1600" b="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GB" sz="1600" i="1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600" i="1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𝐸𝐸</m:t>
                              </m:r>
                              <m:r>
                                <a:rPr lang="en-GB" sz="1600" i="1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1600" i="1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en-GB" sz="1600" b="0" i="1" smtClean="0"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b="0" dirty="0" smtClean="0"/>
              </a:p>
              <a:p>
                <a:endParaRPr lang="en-GB" sz="1600" b="1" dirty="0" smtClean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95" y="1980079"/>
                <a:ext cx="6391759" cy="15972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3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655" y="1253368"/>
            <a:ext cx="4707847" cy="1420030"/>
          </a:xfrm>
          <a:prstGeom prst="rect">
            <a:avLst/>
          </a:prstGeom>
        </p:spPr>
      </p:pic>
      <p:sp>
        <p:nvSpPr>
          <p:cNvPr id="38" name="5-Point Star 37"/>
          <p:cNvSpPr/>
          <p:nvPr/>
        </p:nvSpPr>
        <p:spPr>
          <a:xfrm>
            <a:off x="9450991" y="2097955"/>
            <a:ext cx="189186" cy="181303"/>
          </a:xfrm>
          <a:prstGeom prst="star5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Isosceles Triangle 38"/>
          <p:cNvSpPr/>
          <p:nvPr/>
        </p:nvSpPr>
        <p:spPr>
          <a:xfrm>
            <a:off x="9033205" y="2113719"/>
            <a:ext cx="157656" cy="149773"/>
          </a:xfrm>
          <a:prstGeom prst="triangl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10292476" y="2124229"/>
            <a:ext cx="112327" cy="12744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57655" y="2648670"/>
            <a:ext cx="4874716" cy="3706559"/>
          </a:xfrm>
          <a:prstGeom prst="rect">
            <a:avLst/>
          </a:prstGeom>
        </p:spPr>
      </p:pic>
      <p:sp>
        <p:nvSpPr>
          <p:cNvPr id="42" name="5-Point Star 41"/>
          <p:cNvSpPr/>
          <p:nvPr/>
        </p:nvSpPr>
        <p:spPr>
          <a:xfrm>
            <a:off x="8334795" y="5703621"/>
            <a:ext cx="189186" cy="181303"/>
          </a:xfrm>
          <a:prstGeom prst="star5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Isosceles Triangle 44"/>
          <p:cNvSpPr/>
          <p:nvPr/>
        </p:nvSpPr>
        <p:spPr>
          <a:xfrm>
            <a:off x="9114857" y="5719385"/>
            <a:ext cx="157656" cy="149773"/>
          </a:xfrm>
          <a:prstGeom prst="triangl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45"/>
          <p:cNvSpPr/>
          <p:nvPr/>
        </p:nvSpPr>
        <p:spPr>
          <a:xfrm>
            <a:off x="9685419" y="5666831"/>
            <a:ext cx="112327" cy="12744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197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4" grpId="0">
        <p:bldAsOne/>
      </p:bldGraphic>
      <p:bldP spid="26" grpId="0"/>
      <p:bldP spid="38" grpId="0" animBg="1"/>
      <p:bldP spid="39" grpId="0" animBg="1"/>
      <p:bldP spid="40" grpId="0" animBg="1"/>
      <p:bldP spid="42" grpId="0" animBg="1"/>
      <p:bldP spid="45" grpId="0" animBg="1"/>
      <p:bldP spid="4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17396</TotalTime>
  <Words>739</Words>
  <Application>Microsoft Office PowerPoint</Application>
  <PresentationFormat>Widescreen</PresentationFormat>
  <Paragraphs>212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Wingdings</vt:lpstr>
      <vt:lpstr>Office Theme</vt:lpstr>
      <vt:lpstr>Quench Modelling in  Nb3Sn-based Magnets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Vicente Lorenzo Gomez</dc:creator>
  <cp:lastModifiedBy>Jose Vicente Lorenzo Gomez</cp:lastModifiedBy>
  <cp:revision>794</cp:revision>
  <dcterms:created xsi:type="dcterms:W3CDTF">2015-09-02T14:54:57Z</dcterms:created>
  <dcterms:modified xsi:type="dcterms:W3CDTF">2016-04-27T13:49:06Z</dcterms:modified>
</cp:coreProperties>
</file>