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66" r:id="rId9"/>
    <p:sldId id="268" r:id="rId10"/>
    <p:sldId id="26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varo Ferrero Colomo" initials="AFC" lastIdx="1" clrIdx="0">
    <p:extLst>
      <p:ext uri="{19B8F6BF-5375-455C-9EA6-DF929625EA0E}">
        <p15:presenceInfo xmlns:p15="http://schemas.microsoft.com/office/powerpoint/2012/main" userId="S-1-5-21-1526224874-1540688658-1361462980-33575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76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4E40-DC5B-4FE4-B8DB-918C9F8EA462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6453A-B750-4797-BD33-EC60ABE63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319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C6167-4198-4CCA-A16D-676ABF84FEAC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595DA-18DF-466F-B209-6C7D4585DB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53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595DA-18DF-466F-B209-6C7D4585DB5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05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114" y="5297658"/>
            <a:ext cx="6633029" cy="13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 smtClean="0"/>
              <a:t>Thank you</a:t>
            </a:r>
            <a:endParaRPr lang="en-GB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9982"/>
            <a:ext cx="8226854" cy="25845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TE3530</a:t>
            </a:r>
            <a:br>
              <a:rPr lang="en-GB" dirty="0" smtClean="0"/>
            </a:br>
            <a:r>
              <a:rPr lang="en-GB" dirty="0" smtClean="0"/>
              <a:t>Development and Optimization of Kicker </a:t>
            </a:r>
            <a:r>
              <a:rPr lang="en-GB" dirty="0"/>
              <a:t>S</a:t>
            </a:r>
            <a:r>
              <a:rPr lang="en-GB" dirty="0" smtClean="0"/>
              <a:t>ystems for LIU-Projects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993796"/>
            <a:ext cx="8063948" cy="419653"/>
          </a:xfrm>
        </p:spPr>
        <p:txBody>
          <a:bodyPr>
            <a:normAutofit/>
          </a:bodyPr>
          <a:lstStyle/>
          <a:p>
            <a:pPr algn="ctr"/>
            <a:r>
              <a:rPr lang="en-GB" sz="2000" b="1" u="sng" dirty="0" smtClean="0"/>
              <a:t>A</a:t>
            </a:r>
            <a:r>
              <a:rPr lang="en-GB" sz="2000" b="1" u="sng" dirty="0"/>
              <a:t>. </a:t>
            </a:r>
            <a:r>
              <a:rPr lang="en-GB" sz="2000" b="1" u="sng" dirty="0" smtClean="0"/>
              <a:t>Ferrero</a:t>
            </a:r>
            <a:r>
              <a:rPr lang="en-GB" sz="2000" b="1" dirty="0" smtClean="0"/>
              <a:t>, T. Kramer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9572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42" y="542598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Reminder- What is a kicker magnet?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2342" y="1511486"/>
            <a:ext cx="8081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Fast pulsed </a:t>
            </a:r>
            <a:r>
              <a:rPr lang="en-GB" dirty="0" smtClean="0"/>
              <a:t>dipole magnet for beam deflection.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Used to kick incoming beam to  the circulating orbit (injection kicker);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also used to kick the beam out of an accelerator (extraction kicker);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GB" dirty="0" smtClean="0"/>
              <a:t>r to merge two beams into one single line. (recombination kicker).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108" y="3142344"/>
            <a:ext cx="5446569" cy="2880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3899" y="4346474"/>
            <a:ext cx="2228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e.g. injection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3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7825" y="553484"/>
            <a:ext cx="7294419" cy="1022122"/>
          </a:xfrm>
        </p:spPr>
        <p:txBody>
          <a:bodyPr>
            <a:noAutofit/>
          </a:bodyPr>
          <a:lstStyle/>
          <a:p>
            <a:r>
              <a:rPr lang="en-GB" sz="3600" dirty="0" smtClean="0"/>
              <a:t>Reminder - Typical limitations and problems with kickers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751393"/>
            <a:ext cx="7121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magnet filed is switched on only when it is needed to inject, extract or recombine a beam within a particle free gap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127" y="2533417"/>
            <a:ext cx="5473310" cy="3539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2872174"/>
            <a:ext cx="31172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Since </a:t>
            </a:r>
            <a:r>
              <a:rPr lang="en-GB" dirty="0" smtClean="0">
                <a:sym typeface="Wingdings" panose="05000000000000000000" pitchFamily="2" charset="2"/>
              </a:rPr>
              <a:t>it is </a:t>
            </a:r>
            <a:r>
              <a:rPr lang="en-GB" dirty="0">
                <a:sym typeface="Wingdings" panose="05000000000000000000" pitchFamily="2" charset="2"/>
              </a:rPr>
              <a:t>a </a:t>
            </a:r>
            <a:r>
              <a:rPr lang="en-GB" dirty="0" smtClean="0">
                <a:sym typeface="Wingdings" panose="05000000000000000000" pitchFamily="2" charset="2"/>
              </a:rPr>
              <a:t>“fast” pulsed </a:t>
            </a:r>
            <a:r>
              <a:rPr lang="en-GB" dirty="0">
                <a:sym typeface="Wingdings" panose="05000000000000000000" pitchFamily="2" charset="2"/>
              </a:rPr>
              <a:t>magnet</a:t>
            </a:r>
            <a:r>
              <a:rPr lang="en-GB" dirty="0" smtClean="0">
                <a:sym typeface="Wingdings" panose="05000000000000000000" pitchFamily="2" charset="2"/>
              </a:rPr>
              <a:t>, transmission </a:t>
            </a:r>
            <a:r>
              <a:rPr lang="en-GB" dirty="0">
                <a:sym typeface="Wingdings" panose="05000000000000000000" pitchFamily="2" charset="2"/>
              </a:rPr>
              <a:t>lines theory must </a:t>
            </a:r>
            <a:r>
              <a:rPr lang="en-GB" dirty="0" smtClean="0">
                <a:sym typeface="Wingdings" panose="05000000000000000000" pitchFamily="2" charset="2"/>
              </a:rPr>
              <a:t>be applied.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Possible issues: Reflections due to line mismatches.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Limitations: Bandwidth defined by system design. 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67314" y="3708400"/>
            <a:ext cx="1815442" cy="86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287816" y="5246914"/>
            <a:ext cx="1460830" cy="3364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67314" y="4644571"/>
            <a:ext cx="3622304" cy="8542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3" descr="Schematic O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90" y="3750477"/>
            <a:ext cx="6962865" cy="233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347364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Proton Synchrotron KFA-45 upgrade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755072" y="1430372"/>
            <a:ext cx="73232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Under the LHC Injector Upgrade project, some kicker systems must be upgraded to allow for future 2.0 GeV beam transfer.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More magnetic strength means more ripples and rise time </a:t>
            </a:r>
            <a:r>
              <a:rPr lang="en-GB" sz="1600" dirty="0"/>
              <a:t>but </a:t>
            </a:r>
            <a:r>
              <a:rPr lang="en-GB" sz="1600" dirty="0" smtClean="0"/>
              <a:t>specification </a:t>
            </a:r>
            <a:r>
              <a:rPr lang="en-GB" sz="1600" dirty="0"/>
              <a:t>for rise &amp; fall time and maximum system ripples must be respected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Several improvement possibilities based on simulations were found and presented last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Two of them were tested during YETS.</a:t>
            </a:r>
            <a:endParaRPr lang="en-GB" sz="1600" dirty="0"/>
          </a:p>
        </p:txBody>
      </p:sp>
      <p:sp>
        <p:nvSpPr>
          <p:cNvPr id="7" name="Oval 6"/>
          <p:cNvSpPr/>
          <p:nvPr/>
        </p:nvSpPr>
        <p:spPr>
          <a:xfrm>
            <a:off x="4781731" y="4725928"/>
            <a:ext cx="257175" cy="3880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ln w="0"/>
              <a:solidFill>
                <a:sysClr val="windowText" lastClr="00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79950" y="4760217"/>
            <a:ext cx="250972" cy="3000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983468" y="4793771"/>
            <a:ext cx="299704" cy="25241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936036" y="4693589"/>
            <a:ext cx="395367" cy="4332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831549" y="5007245"/>
            <a:ext cx="395794" cy="586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2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43442"/>
            <a:ext cx="834736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Proton Synchrotron KFA-45 upgrade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480300"/>
            <a:ext cx="4361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Flexible transmission cables mod.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198" y="2039257"/>
            <a:ext cx="46300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ripple is shifted in time as predicted by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Proper configuration of the four </a:t>
            </a:r>
            <a:r>
              <a:rPr lang="en-GB" dirty="0" smtClean="0"/>
              <a:t>generators </a:t>
            </a:r>
            <a:r>
              <a:rPr lang="en-GB" dirty="0"/>
              <a:t>might cancel out </a:t>
            </a:r>
            <a:r>
              <a:rPr lang="en-GB" dirty="0" smtClean="0"/>
              <a:t>or mitigate oscillations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197" y="3829319"/>
            <a:ext cx="402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LC-filter 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1699" y="4175691"/>
            <a:ext cx="4725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Inductance opposes high frequency changes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Reduction of bandwidth slows down the entire system</a:t>
            </a:r>
            <a:r>
              <a:rPr lang="en-GB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699" y="5500914"/>
            <a:ext cx="4928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Outcome:</a:t>
            </a:r>
            <a:r>
              <a:rPr lang="en-GB" dirty="0"/>
              <a:t> Validation of simulation, reduction of ripples from 103.7 to 101.2 % 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335" y="1553456"/>
            <a:ext cx="3914658" cy="21078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604" y="3820195"/>
            <a:ext cx="4110120" cy="216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898" y="4025244"/>
            <a:ext cx="238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TMR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54098" y="1771078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2898" y="2932197"/>
            <a:ext cx="2054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SC-switch replaced </a:t>
            </a:r>
            <a:r>
              <a:rPr lang="en-GB" dirty="0" smtClean="0"/>
              <a:t>by </a:t>
            </a:r>
            <a:r>
              <a:rPr lang="en-GB" dirty="0" smtClean="0"/>
              <a:t>LC</a:t>
            </a:r>
            <a:r>
              <a:rPr lang="en-GB" dirty="0" smtClean="0"/>
              <a:t> Filter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8001" y="5058996"/>
            <a:ext cx="1999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</a:t>
            </a:r>
            <a:r>
              <a:rPr lang="en-GB" dirty="0" smtClean="0"/>
              <a:t>ydraulic </a:t>
            </a:r>
            <a:r>
              <a:rPr lang="en-GB" dirty="0" smtClean="0"/>
              <a:t>circuits</a:t>
            </a:r>
            <a:endParaRPr lang="en-GB" strike="sngStrike" dirty="0"/>
          </a:p>
        </p:txBody>
      </p:sp>
      <p:sp>
        <p:nvSpPr>
          <p:cNvPr id="11" name="TextBox 10"/>
          <p:cNvSpPr txBox="1"/>
          <p:nvPr/>
        </p:nvSpPr>
        <p:spPr>
          <a:xfrm>
            <a:off x="2012041" y="247166"/>
            <a:ext cx="1850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Thyratrons filaments power supply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299" y="1415144"/>
            <a:ext cx="6078491" cy="455886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2937327" y="1170496"/>
            <a:ext cx="1750787" cy="8397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56703" y="2070407"/>
            <a:ext cx="1279983" cy="556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3"/>
          </p:cNvCxnSpPr>
          <p:nvPr/>
        </p:nvCxnSpPr>
        <p:spPr>
          <a:xfrm flipV="1">
            <a:off x="2397276" y="2774959"/>
            <a:ext cx="1759859" cy="6189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3"/>
          </p:cNvCxnSpPr>
          <p:nvPr/>
        </p:nvCxnSpPr>
        <p:spPr>
          <a:xfrm flipV="1">
            <a:off x="2507341" y="4876802"/>
            <a:ext cx="2129973" cy="3668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3"/>
          </p:cNvCxnSpPr>
          <p:nvPr/>
        </p:nvCxnSpPr>
        <p:spPr>
          <a:xfrm flipV="1">
            <a:off x="2723241" y="3526972"/>
            <a:ext cx="2189844" cy="682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3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43442"/>
            <a:ext cx="834736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SPS 100ns Ion Injection</a:t>
            </a:r>
            <a:endParaRPr lang="en-GB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698" y="2669885"/>
            <a:ext cx="4395073" cy="21490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828" y="1560286"/>
            <a:ext cx="749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Power forming network (PFN) and power forming line (PFL) in parallel.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5085" y="1971541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types of interconnection solutions.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" b="52935"/>
          <a:stretch/>
        </p:blipFill>
        <p:spPr>
          <a:xfrm>
            <a:off x="598713" y="3443302"/>
            <a:ext cx="3058883" cy="965415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9" idx="3"/>
          </p:cNvCxnSpPr>
          <p:nvPr/>
        </p:nvCxnSpPr>
        <p:spPr>
          <a:xfrm>
            <a:off x="4862285" y="2156207"/>
            <a:ext cx="936171" cy="712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</p:cNvCxnSpPr>
          <p:nvPr/>
        </p:nvCxnSpPr>
        <p:spPr>
          <a:xfrm>
            <a:off x="4862285" y="2156207"/>
            <a:ext cx="2960915" cy="6241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98713" y="2482396"/>
            <a:ext cx="3690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Measurements showed slow rising edge.</a:t>
            </a:r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1204685" y="3422535"/>
            <a:ext cx="624116" cy="9294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>
            <a:stCxn id="22" idx="2"/>
            <a:endCxn id="23" idx="0"/>
          </p:cNvCxnSpPr>
          <p:nvPr/>
        </p:nvCxnSpPr>
        <p:spPr>
          <a:xfrm flipH="1">
            <a:off x="1516743" y="3128727"/>
            <a:ext cx="927099" cy="293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7827" y="4585085"/>
            <a:ext cx="7990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Outcome</a:t>
            </a:r>
            <a:r>
              <a:rPr lang="en-GB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 model was obtained.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Inductance added by the connection assembly slow down the system.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inductive solution need to be developed.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paper is going to be presented at IPAC conference with all results.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6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43442"/>
            <a:ext cx="834736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SPS 100ns Ion Injection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37028" y="4462953"/>
            <a:ext cx="1553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 tank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25714" y="5308990"/>
            <a:ext cx="178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</a:t>
            </a:r>
            <a:r>
              <a:rPr lang="en-GB" dirty="0" smtClean="0"/>
              <a:t>pumps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14457" y="796964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Pulse </a:t>
            </a:r>
            <a:r>
              <a:rPr lang="en-GB" dirty="0" smtClean="0"/>
              <a:t>forming line (PFL)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7598" y="3369872"/>
            <a:ext cx="195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MKP switch tank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70857" y="208137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TX cables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83" y="1611087"/>
            <a:ext cx="5762114" cy="4321586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14" idx="3"/>
          </p:cNvCxnSpPr>
          <p:nvPr/>
        </p:nvCxnSpPr>
        <p:spPr>
          <a:xfrm>
            <a:off x="2090057" y="2266037"/>
            <a:ext cx="2503714" cy="397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</p:cNvCxnSpPr>
          <p:nvPr/>
        </p:nvCxnSpPr>
        <p:spPr>
          <a:xfrm>
            <a:off x="2612572" y="3554538"/>
            <a:ext cx="1792514" cy="685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" idx="3"/>
          </p:cNvCxnSpPr>
          <p:nvPr/>
        </p:nvCxnSpPr>
        <p:spPr>
          <a:xfrm flipV="1">
            <a:off x="2090057" y="4020457"/>
            <a:ext cx="3802743" cy="6271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3"/>
          </p:cNvCxnSpPr>
          <p:nvPr/>
        </p:nvCxnSpPr>
        <p:spPr>
          <a:xfrm flipV="1">
            <a:off x="2510971" y="4647620"/>
            <a:ext cx="1894115" cy="8460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3"/>
          </p:cNvCxnSpPr>
          <p:nvPr/>
        </p:nvCxnSpPr>
        <p:spPr>
          <a:xfrm>
            <a:off x="2510971" y="5493656"/>
            <a:ext cx="4920343" cy="65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17543" y="1483885"/>
            <a:ext cx="377371" cy="1389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87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1730</TotalTime>
  <Words>402</Words>
  <Application>Microsoft Office PowerPoint</Application>
  <PresentationFormat>On-screen Show (4:3)</PresentationFormat>
  <Paragraphs>73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CERNCorporate4-3</vt:lpstr>
      <vt:lpstr>PowerPoint Presentation</vt:lpstr>
      <vt:lpstr>TE3530 Development and Optimization of Kicker Systems for LIU-Projects</vt:lpstr>
      <vt:lpstr>Reminder- What is a kicker magnet?</vt:lpstr>
      <vt:lpstr>Reminder - Typical limitations and problems with kickers</vt:lpstr>
      <vt:lpstr>Proton Synchrotron KFA-45 upgrade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Borburgh</dc:creator>
  <cp:lastModifiedBy>Alvaro Ferrero Colomo</cp:lastModifiedBy>
  <cp:revision>117</cp:revision>
  <cp:lastPrinted>2015-10-13T07:44:45Z</cp:lastPrinted>
  <dcterms:created xsi:type="dcterms:W3CDTF">2015-10-12T08:18:43Z</dcterms:created>
  <dcterms:modified xsi:type="dcterms:W3CDTF">2016-04-27T13:01:01Z</dcterms:modified>
</cp:coreProperties>
</file>