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handoutMasterIdLst>
    <p:handoutMasterId r:id="rId20"/>
  </p:handoutMasterIdLst>
  <p:sldIdLst>
    <p:sldId id="256" r:id="rId5"/>
    <p:sldId id="276" r:id="rId6"/>
    <p:sldId id="257" r:id="rId7"/>
    <p:sldId id="277" r:id="rId8"/>
    <p:sldId id="271" r:id="rId9"/>
    <p:sldId id="282" r:id="rId10"/>
    <p:sldId id="266" r:id="rId11"/>
    <p:sldId id="283" r:id="rId12"/>
    <p:sldId id="258" r:id="rId13"/>
    <p:sldId id="264" r:id="rId14"/>
    <p:sldId id="284" r:id="rId15"/>
    <p:sldId id="272" r:id="rId16"/>
    <p:sldId id="273" r:id="rId17"/>
    <p:sldId id="281" r:id="rId18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00A5E94-1652-4008-AE7B-8084E8702E1E}">
          <p14:sldIdLst>
            <p14:sldId id="256"/>
            <p14:sldId id="276"/>
            <p14:sldId id="257"/>
            <p14:sldId id="277"/>
            <p14:sldId id="271"/>
            <p14:sldId id="282"/>
            <p14:sldId id="266"/>
            <p14:sldId id="283"/>
            <p14:sldId id="258"/>
            <p14:sldId id="264"/>
            <p14:sldId id="284"/>
          </p14:sldIdLst>
        </p14:section>
        <p14:section name="Addendum" id="{60014895-9864-43D7-930E-7A7FB7E0276E}">
          <p14:sldIdLst>
            <p14:sldId id="272"/>
            <p14:sldId id="273"/>
            <p14:sldId id="28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0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 Crestar Santome" initials="ACS" lastIdx="7" clrIdx="0">
    <p:extLst>
      <p:ext uri="{19B8F6BF-5375-455C-9EA6-DF929625EA0E}">
        <p15:presenceInfo xmlns:p15="http://schemas.microsoft.com/office/powerpoint/2012/main" userId="S-1-5-21-1526224874-1540688658-1361462980-34043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5892" autoAdjust="0"/>
  </p:normalViewPr>
  <p:slideViewPr>
    <p:cSldViewPr snapToGrid="0" snapToObjects="1">
      <p:cViewPr varScale="1">
        <p:scale>
          <a:sx n="123" d="100"/>
          <a:sy n="123" d="100"/>
        </p:scale>
        <p:origin x="1194" y="108"/>
      </p:cViewPr>
      <p:guideLst>
        <p:guide orient="horz" pos="2137"/>
        <p:guide pos="28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90" d="100"/>
          <a:sy n="90" d="100"/>
        </p:scale>
        <p:origin x="2892" y="102"/>
      </p:cViewPr>
      <p:guideLst>
        <p:guide orient="horz" pos="3126"/>
        <p:guide pos="210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6866" y="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C1A9E2-D8B3-4024-A5F9-C8823D7DF231}" type="datetimeFigureOut">
              <a:rPr lang="en-GB" smtClean="0"/>
              <a:t>27/04/2016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6866" y="9428630"/>
            <a:ext cx="2890665" cy="4980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2BE6F5-6C57-44E7-8C39-C28C1C6DFE2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12284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DCABCC-1F5B-4F21-9EC3-53F13C3DFFDC}" type="datetimeFigureOut">
              <a:rPr lang="en-GB" smtClean="0"/>
              <a:t>27/04/2016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5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E6980D-8958-41DA-983C-C06D7F94ABF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461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8085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61881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18766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42964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824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541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626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9102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614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3065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0402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15052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E6980D-8958-41DA-983C-C06D7F94ABF2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576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07200"/>
            <a:ext cx="3362794" cy="1076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5746" y="5772727"/>
            <a:ext cx="2743200" cy="576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268" y="2718332"/>
            <a:ext cx="2026920" cy="123063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000" y="2797200"/>
            <a:ext cx="3362794" cy="107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" y="6336000"/>
            <a:ext cx="733527" cy="4286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491" y="6406521"/>
            <a:ext cx="1260866" cy="26478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latin typeface="Arial"/>
              </a:rPr>
              <a:t>Development of redundant components for industrial control systems (EN3444)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Adrian Crestar Santome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2600" dirty="0" smtClean="0"/>
              <a:t>Supervisors: Manuel Gonzalez Berges, Jean-Charles Tournier</a:t>
            </a:r>
            <a:br>
              <a:rPr lang="en-US" sz="2600" dirty="0" smtClean="0"/>
            </a:br>
            <a:endParaRPr lang="en-US" sz="2600" dirty="0" smtClean="0"/>
          </a:p>
          <a:p>
            <a:r>
              <a:rPr lang="en-US" sz="2200" dirty="0" smtClean="0"/>
              <a:t>BE/ICS/SDS 28/04/2016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 &amp; future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_tradnl" sz="2400" dirty="0" err="1"/>
              <a:t>The</a:t>
            </a:r>
            <a:r>
              <a:rPr lang="es-ES_tradnl" sz="2400" dirty="0"/>
              <a:t> </a:t>
            </a:r>
            <a:r>
              <a:rPr lang="es-ES_tradnl" sz="2400" dirty="0" err="1"/>
              <a:t>first</a:t>
            </a:r>
            <a:r>
              <a:rPr lang="es-ES_tradnl" sz="2400" dirty="0"/>
              <a:t> </a:t>
            </a:r>
            <a:r>
              <a:rPr lang="es-ES_tradnl" sz="2400" dirty="0" err="1"/>
              <a:t>version</a:t>
            </a:r>
            <a:r>
              <a:rPr lang="es-ES_tradnl" sz="2400" dirty="0"/>
              <a:t> of </a:t>
            </a:r>
            <a:r>
              <a:rPr lang="es-ES_tradnl" sz="2400" dirty="0" err="1"/>
              <a:t>the</a:t>
            </a:r>
            <a:r>
              <a:rPr lang="es-ES_tradnl" sz="2400" dirty="0"/>
              <a:t> </a:t>
            </a:r>
            <a:r>
              <a:rPr lang="es-ES_tradnl" sz="2400" dirty="0" err="1"/>
              <a:t>environment</a:t>
            </a:r>
            <a:r>
              <a:rPr lang="es-ES_tradnl" sz="2400" dirty="0"/>
              <a:t> </a:t>
            </a:r>
            <a:r>
              <a:rPr lang="es-ES_tradnl" sz="2400" dirty="0" err="1" smtClean="0"/>
              <a:t>is</a:t>
            </a:r>
            <a:endParaRPr lang="es-ES_tradnl" sz="2400" dirty="0" smtClean="0"/>
          </a:p>
          <a:p>
            <a:pPr marL="0" indent="0">
              <a:buNone/>
            </a:pPr>
            <a:r>
              <a:rPr lang="es-ES_tradnl" sz="2400" dirty="0"/>
              <a:t> </a:t>
            </a:r>
            <a:r>
              <a:rPr lang="es-ES_tradnl" sz="2400" dirty="0" smtClean="0"/>
              <a:t>  </a:t>
            </a:r>
            <a:r>
              <a:rPr lang="es-ES_tradnl" sz="2400" dirty="0" err="1" smtClean="0"/>
              <a:t>ready</a:t>
            </a:r>
            <a:r>
              <a:rPr lang="es-ES_tradnl" sz="2400" dirty="0" smtClean="0"/>
              <a:t> </a:t>
            </a:r>
            <a:r>
              <a:rPr lang="es-ES_tradnl" sz="2400" dirty="0"/>
              <a:t>to use</a:t>
            </a:r>
            <a:r>
              <a:rPr lang="es-ES_tradnl" sz="2400" dirty="0" smtClean="0"/>
              <a:t>!</a:t>
            </a:r>
          </a:p>
          <a:p>
            <a:r>
              <a:rPr lang="es-ES_tradnl" sz="2400" dirty="0" err="1" smtClean="0"/>
              <a:t>It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will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make</a:t>
            </a:r>
            <a:r>
              <a:rPr lang="es-ES_tradnl" sz="2400" dirty="0" smtClean="0"/>
              <a:t> </a:t>
            </a:r>
            <a:r>
              <a:rPr lang="es-ES_tradnl" sz="2400" dirty="0" err="1" smtClean="0"/>
              <a:t>developers</a:t>
            </a:r>
            <a:r>
              <a:rPr lang="es-ES_tradnl" sz="2400" dirty="0" smtClean="0"/>
              <a:t> more </a:t>
            </a:r>
            <a:r>
              <a:rPr lang="es-ES_tradnl" sz="2400" dirty="0" err="1" smtClean="0"/>
              <a:t>efficient</a:t>
            </a:r>
            <a:r>
              <a:rPr lang="es-ES_tradnl" sz="2400" dirty="0" smtClean="0"/>
              <a:t>:</a:t>
            </a:r>
          </a:p>
          <a:p>
            <a:pPr lvl="1"/>
            <a:r>
              <a:rPr lang="es-ES_tradnl" sz="1800" dirty="0" err="1" smtClean="0"/>
              <a:t>Forget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about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the</a:t>
            </a:r>
            <a:r>
              <a:rPr lang="es-ES_tradnl" sz="1800" dirty="0" smtClean="0"/>
              <a:t> set up.</a:t>
            </a:r>
          </a:p>
          <a:p>
            <a:pPr lvl="1"/>
            <a:r>
              <a:rPr lang="es-ES_tradnl" sz="1800" dirty="0" smtClean="0"/>
              <a:t>Test </a:t>
            </a:r>
            <a:r>
              <a:rPr lang="es-ES_tradnl" sz="1800" dirty="0" err="1" smtClean="0"/>
              <a:t>several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configurations</a:t>
            </a:r>
            <a:r>
              <a:rPr lang="es-ES_tradnl" sz="1800" dirty="0" smtClean="0"/>
              <a:t> in </a:t>
            </a:r>
            <a:r>
              <a:rPr lang="es-ES_tradnl" sz="1800" dirty="0" err="1" smtClean="0"/>
              <a:t>one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go</a:t>
            </a:r>
            <a:r>
              <a:rPr lang="es-ES_tradnl" sz="1800" dirty="0" smtClean="0"/>
              <a:t>.</a:t>
            </a:r>
          </a:p>
          <a:p>
            <a:pPr lvl="1"/>
            <a:r>
              <a:rPr lang="es-ES_tradnl" sz="1800" dirty="0" err="1" smtClean="0"/>
              <a:t>Completely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automated</a:t>
            </a:r>
            <a:r>
              <a:rPr lang="es-ES_tradnl" sz="1800" dirty="0" smtClean="0"/>
              <a:t>        </a:t>
            </a:r>
            <a:r>
              <a:rPr lang="es-ES_tradnl" sz="1800" dirty="0" err="1" smtClean="0"/>
              <a:t>just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wait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for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the</a:t>
            </a:r>
            <a:r>
              <a:rPr lang="es-ES_tradnl" sz="1800" dirty="0" smtClean="0"/>
              <a:t> </a:t>
            </a:r>
            <a:r>
              <a:rPr lang="es-ES_tradnl" sz="1800" dirty="0" err="1" smtClean="0"/>
              <a:t>results</a:t>
            </a:r>
            <a:r>
              <a:rPr lang="es-ES_tradnl" sz="1800" dirty="0" smtClean="0"/>
              <a:t>.</a:t>
            </a:r>
          </a:p>
          <a:p>
            <a:r>
              <a:rPr lang="es-ES_tradnl" sz="2800" dirty="0" err="1" smtClean="0"/>
              <a:t>Next</a:t>
            </a:r>
            <a:r>
              <a:rPr lang="es-ES_tradnl" sz="2400" dirty="0" smtClean="0"/>
              <a:t> </a:t>
            </a:r>
            <a:r>
              <a:rPr lang="es-ES_tradnl" sz="2800" dirty="0" err="1" smtClean="0"/>
              <a:t>steps</a:t>
            </a:r>
            <a:r>
              <a:rPr lang="es-ES_tradnl" sz="2400" dirty="0" smtClean="0"/>
              <a:t>:</a:t>
            </a:r>
            <a:endParaRPr lang="en-GB" sz="2000" dirty="0" smtClean="0"/>
          </a:p>
          <a:p>
            <a:pPr lvl="1"/>
            <a:r>
              <a:rPr lang="en-GB" sz="1800" dirty="0" smtClean="0"/>
              <a:t>Training session:</a:t>
            </a:r>
          </a:p>
          <a:p>
            <a:pPr lvl="2"/>
            <a:r>
              <a:rPr lang="en-GB" sz="1800" dirty="0" smtClean="0"/>
              <a:t>How to use the testing environment.</a:t>
            </a:r>
            <a:endParaRPr lang="en-GB" sz="800" dirty="0" smtClean="0"/>
          </a:p>
          <a:p>
            <a:pPr lvl="1"/>
            <a:r>
              <a:rPr lang="en-GB" sz="1800" dirty="0">
                <a:hlinkClick r:id="rId3" action="ppaction://hlinksldjump"/>
              </a:rPr>
              <a:t>Deployment of the proposed disaster recovery architecture for </a:t>
            </a:r>
            <a:r>
              <a:rPr lang="en-GB" sz="1800" i="1" dirty="0">
                <a:hlinkClick r:id="rId3" action="ppaction://hlinksldjump"/>
              </a:rPr>
              <a:t>EN-EL</a:t>
            </a:r>
            <a:r>
              <a:rPr lang="en-GB" sz="1800" dirty="0" smtClean="0">
                <a:hlinkClick r:id="rId3" action="ppaction://hlinksldjump"/>
              </a:rPr>
              <a:t>.</a:t>
            </a:r>
            <a:endParaRPr lang="en-GB" sz="800" dirty="0"/>
          </a:p>
          <a:p>
            <a:pPr lvl="1"/>
            <a:r>
              <a:rPr lang="en-GB" sz="1800" dirty="0" smtClean="0"/>
              <a:t>Update of existing software components to make them </a:t>
            </a:r>
            <a:r>
              <a:rPr lang="en-GB" sz="1800" i="1" dirty="0" smtClean="0"/>
              <a:t>redundant-aware</a:t>
            </a:r>
            <a:r>
              <a:rPr lang="en-GB" sz="1800" dirty="0"/>
              <a:t>.</a:t>
            </a:r>
            <a:endParaRPr lang="en-GB" sz="1800" dirty="0" smtClean="0"/>
          </a:p>
          <a:p>
            <a:pPr lvl="1"/>
            <a:r>
              <a:rPr lang="en-GB" sz="1800" dirty="0" smtClean="0"/>
              <a:t>Test bench:</a:t>
            </a:r>
          </a:p>
          <a:p>
            <a:pPr lvl="2"/>
            <a:r>
              <a:rPr lang="en-GB" sz="1800" i="1" dirty="0" smtClean="0"/>
              <a:t>Real</a:t>
            </a:r>
            <a:r>
              <a:rPr lang="en-GB" sz="1800" dirty="0"/>
              <a:t> </a:t>
            </a:r>
            <a:r>
              <a:rPr lang="en-GB" sz="1800" dirty="0" smtClean="0"/>
              <a:t>control system with different configurations, physical devices, etc.</a:t>
            </a:r>
          </a:p>
          <a:p>
            <a:pPr lvl="2"/>
            <a:r>
              <a:rPr lang="en-GB" sz="1800" dirty="0" smtClean="0"/>
              <a:t>Full scale test.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7564" y="233493"/>
            <a:ext cx="1792923" cy="1433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 descr="rpc-mai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8855" y="370251"/>
            <a:ext cx="1960308" cy="1481698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237645" y="3032610"/>
            <a:ext cx="370390" cy="298802"/>
          </a:xfrm>
          <a:prstGeom prst="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615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err="1" smtClean="0"/>
              <a:t>Proposed</a:t>
            </a:r>
            <a:r>
              <a:rPr lang="es-ES_tradnl" dirty="0" smtClean="0"/>
              <a:t> </a:t>
            </a:r>
            <a:r>
              <a:rPr lang="es-ES_tradnl" dirty="0" err="1" smtClean="0"/>
              <a:t>architecture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s-ES_tradnl" dirty="0" smtClean="0"/>
              <a:t>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949333"/>
            <a:ext cx="8051838" cy="4995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012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Jenkins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3200" dirty="0" smtClean="0"/>
              <a:t>Tool for:</a:t>
            </a:r>
          </a:p>
          <a:p>
            <a:pPr lvl="1"/>
            <a:r>
              <a:rPr lang="en-GB" sz="2800" dirty="0" smtClean="0"/>
              <a:t>Continuous Integration:</a:t>
            </a:r>
          </a:p>
          <a:p>
            <a:pPr lvl="2"/>
            <a:r>
              <a:rPr lang="en-GB" sz="2600" dirty="0" smtClean="0"/>
              <a:t>Changes are immediately tested and reported.</a:t>
            </a:r>
          </a:p>
          <a:p>
            <a:pPr lvl="2"/>
            <a:r>
              <a:rPr lang="en-GB" sz="2600" dirty="0" smtClean="0"/>
              <a:t>Detect errors and notify the developer.</a:t>
            </a:r>
          </a:p>
          <a:p>
            <a:pPr lvl="1"/>
            <a:r>
              <a:rPr lang="en-GB" sz="2800" dirty="0" smtClean="0"/>
              <a:t>Continuous Delivery:</a:t>
            </a:r>
          </a:p>
          <a:p>
            <a:pPr lvl="2"/>
            <a:r>
              <a:rPr lang="es-ES_tradnl" sz="2600" dirty="0"/>
              <a:t>Produce software in short </a:t>
            </a:r>
            <a:r>
              <a:rPr lang="es-ES_tradnl" sz="2600" dirty="0" err="1"/>
              <a:t>cycles</a:t>
            </a:r>
            <a:r>
              <a:rPr lang="es-ES_tradnl" sz="2600" dirty="0"/>
              <a:t>.</a:t>
            </a:r>
          </a:p>
          <a:p>
            <a:pPr lvl="2"/>
            <a:r>
              <a:rPr lang="es-ES_tradnl" sz="2600" dirty="0" err="1"/>
              <a:t>Build</a:t>
            </a:r>
            <a:r>
              <a:rPr lang="es-ES_tradnl" sz="2600" dirty="0"/>
              <a:t>/test/</a:t>
            </a:r>
            <a:r>
              <a:rPr lang="es-ES_tradnl" sz="2600" dirty="0" err="1"/>
              <a:t>release</a:t>
            </a:r>
            <a:r>
              <a:rPr lang="es-ES_tradnl" sz="2600" dirty="0"/>
              <a:t> </a:t>
            </a:r>
            <a:r>
              <a:rPr lang="es-ES_tradnl" sz="2600" dirty="0" err="1"/>
              <a:t>faster</a:t>
            </a:r>
            <a:r>
              <a:rPr lang="es-ES_tradnl" sz="2600" dirty="0"/>
              <a:t>.</a:t>
            </a:r>
            <a:endParaRPr lang="en-GB" sz="2600" dirty="0"/>
          </a:p>
          <a:p>
            <a:r>
              <a:rPr lang="en-GB" dirty="0" smtClean="0"/>
              <a:t>Helps building and testing software projects.</a:t>
            </a:r>
          </a:p>
        </p:txBody>
      </p:sp>
    </p:spTree>
    <p:extLst>
      <p:ext uri="{BB962C8B-B14F-4D97-AF65-F5344CB8AC3E}">
        <p14:creationId xmlns:p14="http://schemas.microsoft.com/office/powerpoint/2010/main" val="197582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Docker 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Building/shipping applications using c</a:t>
            </a:r>
            <a:r>
              <a:rPr lang="en-GB" sz="2800" i="1" dirty="0" smtClean="0"/>
              <a:t>ontainers</a:t>
            </a:r>
            <a:r>
              <a:rPr lang="en-GB" sz="2800" dirty="0" smtClean="0"/>
              <a:t>.</a:t>
            </a:r>
          </a:p>
          <a:p>
            <a:r>
              <a:rPr lang="en-US" sz="2800" dirty="0" smtClean="0"/>
              <a:t>Container?</a:t>
            </a:r>
          </a:p>
          <a:p>
            <a:pPr lvl="1"/>
            <a:r>
              <a:rPr lang="en-US" sz="2800" dirty="0" smtClean="0"/>
              <a:t>Provides a complete system </a:t>
            </a:r>
            <a:r>
              <a:rPr lang="en-US" sz="2800" dirty="0"/>
              <a:t>that contains everything </a:t>
            </a:r>
            <a:r>
              <a:rPr lang="en-US" sz="2800" dirty="0" smtClean="0"/>
              <a:t>a software needs </a:t>
            </a:r>
            <a:r>
              <a:rPr lang="en-US" sz="2800" dirty="0"/>
              <a:t>to </a:t>
            </a:r>
            <a:r>
              <a:rPr lang="en-US" sz="2800" dirty="0" smtClean="0"/>
              <a:t>run.</a:t>
            </a:r>
          </a:p>
          <a:p>
            <a:r>
              <a:rPr lang="en-US" sz="2800" dirty="0" smtClean="0"/>
              <a:t>Similar to virtual machines, but:</a:t>
            </a:r>
          </a:p>
          <a:p>
            <a:pPr lvl="1"/>
            <a:r>
              <a:rPr lang="en-US" sz="2800" dirty="0" smtClean="0"/>
              <a:t>not the whole filesystem.</a:t>
            </a:r>
          </a:p>
          <a:p>
            <a:pPr lvl="1"/>
            <a:r>
              <a:rPr lang="en-US" sz="2800" dirty="0" smtClean="0"/>
              <a:t>reuse things.</a:t>
            </a:r>
          </a:p>
          <a:p>
            <a:pPr lvl="1"/>
            <a:r>
              <a:rPr lang="en-US" sz="2800" dirty="0" smtClean="0"/>
              <a:t>provide what’s missing!</a:t>
            </a:r>
            <a:endParaRPr lang="en-GB" sz="2800" dirty="0"/>
          </a:p>
        </p:txBody>
      </p:sp>
      <p:pic>
        <p:nvPicPr>
          <p:cNvPr id="5" name="docker_vs_vm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688" y="4190035"/>
            <a:ext cx="4009817" cy="1983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124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Docker vs Virtual machine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3052"/>
            <a:ext cx="8226425" cy="3889758"/>
          </a:xfrm>
        </p:spPr>
      </p:pic>
    </p:spTree>
    <p:extLst>
      <p:ext uri="{BB962C8B-B14F-4D97-AF65-F5344CB8AC3E}">
        <p14:creationId xmlns:p14="http://schemas.microsoft.com/office/powerpoint/2010/main" val="2833052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err="1" smtClean="0"/>
              <a:t>Table</a:t>
            </a:r>
            <a:r>
              <a:rPr lang="es-ES_tradnl" dirty="0" smtClean="0"/>
              <a:t> of </a:t>
            </a:r>
            <a:r>
              <a:rPr lang="es-ES_tradnl" dirty="0" err="1" smtClean="0"/>
              <a:t>Contents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Context:</a:t>
            </a:r>
          </a:p>
          <a:p>
            <a:pPr lvl="1"/>
            <a:r>
              <a:rPr lang="en-US" dirty="0" smtClean="0">
                <a:hlinkClick r:id="rId3" action="ppaction://hlinksldjump"/>
              </a:rPr>
              <a:t>Typical Control System Architecture</a:t>
            </a:r>
            <a:endParaRPr lang="en-US" dirty="0" smtClean="0"/>
          </a:p>
          <a:p>
            <a:pPr lvl="1"/>
            <a:r>
              <a:rPr lang="en-GB" dirty="0" smtClean="0">
                <a:hlinkClick r:id="rId4" action="ppaction://hlinksldjump"/>
              </a:rPr>
              <a:t>System availability</a:t>
            </a:r>
            <a:endParaRPr lang="en-GB" dirty="0" smtClean="0"/>
          </a:p>
          <a:p>
            <a:pPr lvl="1"/>
            <a:r>
              <a:rPr lang="en-US" dirty="0" smtClean="0">
                <a:hlinkClick r:id="rId5" action="ppaction://hlinksldjump"/>
              </a:rPr>
              <a:t>Previous work</a:t>
            </a:r>
            <a:endParaRPr lang="en-US" dirty="0" smtClean="0"/>
          </a:p>
          <a:p>
            <a:r>
              <a:rPr lang="en-GB" dirty="0" smtClean="0">
                <a:hlinkClick r:id="rId6" action="ppaction://hlinksldjump"/>
              </a:rPr>
              <a:t>Testing </a:t>
            </a:r>
            <a:r>
              <a:rPr lang="en-GB" dirty="0">
                <a:hlinkClick r:id="rId6" action="ppaction://hlinksldjump"/>
              </a:rPr>
              <a:t>software </a:t>
            </a:r>
            <a:r>
              <a:rPr lang="en-GB" dirty="0" smtClean="0">
                <a:hlinkClick r:id="rId6" action="ppaction://hlinksldjump"/>
              </a:rPr>
              <a:t>components</a:t>
            </a:r>
            <a:endParaRPr lang="en-GB" dirty="0" smtClean="0"/>
          </a:p>
          <a:p>
            <a:r>
              <a:rPr lang="en-GB" dirty="0" smtClean="0">
                <a:hlinkClick r:id="rId7" action="ppaction://hlinksldjump"/>
              </a:rPr>
              <a:t>What do we need?</a:t>
            </a:r>
            <a:endParaRPr lang="en-GB" dirty="0" smtClean="0"/>
          </a:p>
          <a:p>
            <a:r>
              <a:rPr lang="en-US" dirty="0" smtClean="0">
                <a:hlinkClick r:id="rId8" action="ppaction://hlinksldjump"/>
              </a:rPr>
              <a:t>Proposed solution</a:t>
            </a:r>
            <a:endParaRPr lang="en-US" dirty="0" smtClean="0"/>
          </a:p>
          <a:p>
            <a:r>
              <a:rPr lang="en-US" dirty="0" smtClean="0">
                <a:hlinkClick r:id="rId9" action="ppaction://hlinksldjump"/>
              </a:rPr>
              <a:t>Conclusion &amp; future 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310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Typical Control System Architecture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000" dirty="0"/>
              <a:t> </a:t>
            </a:r>
            <a:endParaRPr lang="en-GB" sz="2000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5" y="941886"/>
            <a:ext cx="7718922" cy="5070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49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System availability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lvl="1"/>
            <a:r>
              <a:rPr lang="en-GB" dirty="0" smtClean="0"/>
              <a:t>Two strategies to ensure availability.</a:t>
            </a:r>
          </a:p>
          <a:p>
            <a:pPr lvl="1"/>
            <a:r>
              <a:rPr lang="en-GB" dirty="0" smtClean="0"/>
              <a:t>Redundancy</a:t>
            </a:r>
            <a:r>
              <a:rPr lang="en-GB" dirty="0"/>
              <a:t>: </a:t>
            </a:r>
            <a:r>
              <a:rPr lang="en-GB" sz="2200" dirty="0"/>
              <a:t>two servers connected to each other, operating permanently, but only one is in an active state</a:t>
            </a:r>
            <a:r>
              <a:rPr lang="en-GB" sz="2000" dirty="0"/>
              <a:t>.</a:t>
            </a:r>
          </a:p>
          <a:p>
            <a:pPr lvl="2"/>
            <a:r>
              <a:rPr lang="en-GB" sz="2000" dirty="0"/>
              <a:t>If the active server fails the system switches to the passive server.</a:t>
            </a:r>
          </a:p>
          <a:p>
            <a:pPr lvl="2"/>
            <a:r>
              <a:rPr lang="en-GB" sz="2800" b="1" dirty="0">
                <a:solidFill>
                  <a:schemeClr val="tx1"/>
                </a:solidFill>
              </a:rPr>
              <a:t>Not just a concept. It’s already in use in:</a:t>
            </a:r>
          </a:p>
          <a:p>
            <a:pPr lvl="3"/>
            <a:r>
              <a:rPr lang="en-GB" sz="2400" dirty="0"/>
              <a:t>CMS detector control system</a:t>
            </a:r>
          </a:p>
          <a:p>
            <a:pPr lvl="3"/>
            <a:r>
              <a:rPr lang="en-GB" sz="2400" dirty="0"/>
              <a:t>Electrical network supply.</a:t>
            </a:r>
          </a:p>
          <a:p>
            <a:pPr lvl="3"/>
            <a:r>
              <a:rPr lang="en-GB" sz="2400" dirty="0"/>
              <a:t>Radiation monitoring.</a:t>
            </a:r>
          </a:p>
          <a:p>
            <a:pPr lvl="1"/>
            <a:r>
              <a:rPr lang="en-GB" dirty="0" smtClean="0"/>
              <a:t>Disaster </a:t>
            </a:r>
            <a:r>
              <a:rPr lang="en-GB" dirty="0"/>
              <a:t>recovery: </a:t>
            </a:r>
            <a:r>
              <a:rPr lang="en-GB" sz="2200" dirty="0"/>
              <a:t>assure that if a system fails, all the operability can be maintained by another system.</a:t>
            </a:r>
          </a:p>
          <a:p>
            <a:pPr lvl="2"/>
            <a:r>
              <a:rPr lang="en-GB" sz="2000" dirty="0"/>
              <a:t>Achieved by a second </a:t>
            </a:r>
            <a:r>
              <a:rPr lang="en-GB" sz="2000" dirty="0" smtClean="0"/>
              <a:t>redundant system </a:t>
            </a:r>
            <a:r>
              <a:rPr lang="en-GB" sz="2000" dirty="0"/>
              <a:t>assigned to the primary </a:t>
            </a:r>
            <a:r>
              <a:rPr lang="en-GB" sz="2100" dirty="0"/>
              <a:t>redundant</a:t>
            </a:r>
            <a:r>
              <a:rPr lang="en-GB" sz="2000" dirty="0"/>
              <a:t> system.</a:t>
            </a:r>
            <a:endParaRPr lang="en-GB" sz="2200" dirty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0084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691275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System availability: standard architecture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458787" y="1234892"/>
            <a:ext cx="8226425" cy="5028279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 </a:t>
            </a:r>
          </a:p>
        </p:txBody>
      </p:sp>
      <p:pic>
        <p:nvPicPr>
          <p:cNvPr id="6" name="location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628" y="1314156"/>
            <a:ext cx="2338522" cy="1658632"/>
          </a:xfrm>
          <a:prstGeom prst="rect">
            <a:avLst/>
          </a:prstGeom>
        </p:spPr>
      </p:pic>
      <p:pic>
        <p:nvPicPr>
          <p:cNvPr id="5" name="location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8528" y="1314155"/>
            <a:ext cx="2450592" cy="1658632"/>
          </a:xfrm>
          <a:prstGeom prst="rect">
            <a:avLst/>
          </a:prstGeom>
        </p:spPr>
      </p:pic>
      <p:pic>
        <p:nvPicPr>
          <p:cNvPr id="7" name="disasterRecovery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87" y="982168"/>
            <a:ext cx="7760288" cy="2015184"/>
          </a:xfrm>
          <a:prstGeom prst="rect">
            <a:avLst/>
          </a:prstGeom>
        </p:spPr>
      </p:pic>
      <p:pic>
        <p:nvPicPr>
          <p:cNvPr id="4" name="standardArchitecture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87" y="949333"/>
            <a:ext cx="7760288" cy="4785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069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Previous 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sz="2800" dirty="0" smtClean="0"/>
              <a:t>Petition from the </a:t>
            </a:r>
            <a:r>
              <a:rPr lang="en-GB" sz="2800" i="1" dirty="0" smtClean="0"/>
              <a:t>EN-EL</a:t>
            </a:r>
            <a:r>
              <a:rPr lang="en-GB" sz="2800" dirty="0" smtClean="0"/>
              <a:t> group to come up with a simpler (and less costly) architecture.</a:t>
            </a:r>
          </a:p>
          <a:p>
            <a:endParaRPr lang="en-GB" sz="2800" dirty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But </a:t>
            </a:r>
            <a:r>
              <a:rPr lang="en-GB" sz="2800" smtClean="0"/>
              <a:t>before </a:t>
            </a:r>
            <a:r>
              <a:rPr lang="en-GB" sz="2800" smtClean="0"/>
              <a:t>presenting it, </a:t>
            </a:r>
            <a:r>
              <a:rPr lang="en-GB" sz="2800" dirty="0" smtClean="0"/>
              <a:t>we needed to </a:t>
            </a:r>
            <a:r>
              <a:rPr lang="en-GB" sz="2800" i="1" dirty="0" smtClean="0"/>
              <a:t>test </a:t>
            </a:r>
            <a:r>
              <a:rPr lang="en-GB" sz="2800" dirty="0" smtClean="0"/>
              <a:t>the architecture under certain conditions:</a:t>
            </a:r>
          </a:p>
          <a:p>
            <a:pPr lvl="1"/>
            <a:r>
              <a:rPr lang="en-GB" sz="2800" dirty="0" smtClean="0"/>
              <a:t>Permanent/transient disconnection.</a:t>
            </a:r>
          </a:p>
          <a:p>
            <a:pPr lvl="1"/>
            <a:r>
              <a:rPr lang="en-GB" sz="2800" dirty="0" smtClean="0"/>
              <a:t>Random latency.</a:t>
            </a:r>
          </a:p>
          <a:p>
            <a:r>
              <a:rPr lang="en-GB" sz="2800" b="1" dirty="0" smtClean="0"/>
              <a:t>What has been done?</a:t>
            </a:r>
          </a:p>
          <a:p>
            <a:pPr lvl="1"/>
            <a:r>
              <a:rPr lang="en-GB" sz="2800" dirty="0" smtClean="0"/>
              <a:t>Set up of infrastructure/development of tests.</a:t>
            </a:r>
          </a:p>
          <a:p>
            <a:pPr lvl="1"/>
            <a:r>
              <a:rPr lang="en-GB" sz="2800" dirty="0" smtClean="0"/>
              <a:t>Execution of the tests and report with results.</a:t>
            </a:r>
          </a:p>
          <a:p>
            <a:pPr lvl="1"/>
            <a:endParaRPr lang="en-GB" sz="2800" dirty="0"/>
          </a:p>
        </p:txBody>
      </p:sp>
      <p:pic>
        <p:nvPicPr>
          <p:cNvPr id="7" name="redundancyAsDisasterRecovery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158" y="1909451"/>
            <a:ext cx="4119343" cy="1529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665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software 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s-ES_tradnl" sz="3400" dirty="0" smtClean="0"/>
              <a:t>Software </a:t>
            </a:r>
            <a:r>
              <a:rPr lang="es-ES_tradnl" sz="3400" dirty="0" err="1" smtClean="0"/>
              <a:t>is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constantly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changing</a:t>
            </a:r>
            <a:r>
              <a:rPr lang="es-ES_tradnl" sz="3400" dirty="0"/>
              <a:t> </a:t>
            </a:r>
            <a:r>
              <a:rPr lang="es-ES_tradnl" sz="3400" dirty="0" smtClean="0"/>
              <a:t>and </a:t>
            </a:r>
            <a:r>
              <a:rPr lang="en-GB" sz="3400" dirty="0" smtClean="0"/>
              <a:t>humans </a:t>
            </a:r>
            <a:r>
              <a:rPr lang="en-GB" sz="3400" dirty="0"/>
              <a:t>make </a:t>
            </a:r>
            <a:r>
              <a:rPr lang="en-GB" sz="3400" dirty="0" smtClean="0"/>
              <a:t>mistakes.</a:t>
            </a:r>
            <a:endParaRPr lang="es-ES_tradnl" sz="3400" dirty="0" smtClean="0"/>
          </a:p>
          <a:p>
            <a:r>
              <a:rPr lang="es-ES_tradnl" sz="3400" dirty="0" smtClean="0"/>
              <a:t>A control </a:t>
            </a:r>
            <a:r>
              <a:rPr lang="es-ES_tradnl" sz="3400" dirty="0" err="1" smtClean="0"/>
              <a:t>system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must</a:t>
            </a:r>
            <a:r>
              <a:rPr lang="es-ES_tradnl" sz="3400" dirty="0" smtClean="0"/>
              <a:t> be </a:t>
            </a:r>
            <a:r>
              <a:rPr lang="es-ES_tradnl" sz="3400" dirty="0" err="1" smtClean="0"/>
              <a:t>guaranteed</a:t>
            </a:r>
            <a:r>
              <a:rPr lang="es-ES_tradnl" sz="3400" dirty="0" smtClean="0"/>
              <a:t> to </a:t>
            </a:r>
            <a:r>
              <a:rPr lang="es-ES_tradnl" sz="3400" dirty="0" err="1" smtClean="0"/>
              <a:t>work</a:t>
            </a:r>
            <a:r>
              <a:rPr lang="es-ES_tradnl" sz="3400" dirty="0" smtClean="0"/>
              <a:t> 24/7.</a:t>
            </a:r>
          </a:p>
          <a:p>
            <a:pPr lvl="1"/>
            <a:r>
              <a:rPr lang="es-ES_tradnl" sz="3400" dirty="0" err="1" smtClean="0"/>
              <a:t>We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must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check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what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we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develop</a:t>
            </a:r>
            <a:r>
              <a:rPr lang="es-ES_tradnl" sz="3400" dirty="0" smtClean="0"/>
              <a:t>!</a:t>
            </a:r>
          </a:p>
          <a:p>
            <a:r>
              <a:rPr lang="es-ES_tradnl" sz="3400" dirty="0" err="1" smtClean="0"/>
              <a:t>Testing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helps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us</a:t>
            </a:r>
            <a:r>
              <a:rPr lang="es-ES_tradnl" sz="3400" dirty="0" smtClean="0"/>
              <a:t> to </a:t>
            </a:r>
            <a:r>
              <a:rPr lang="es-ES_tradnl" sz="3400" dirty="0" err="1" smtClean="0"/>
              <a:t>find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errors</a:t>
            </a:r>
            <a:r>
              <a:rPr lang="es-ES_tradnl" sz="3400" dirty="0" smtClean="0"/>
              <a:t> and </a:t>
            </a:r>
            <a:r>
              <a:rPr lang="es-ES_tradnl" sz="3400" dirty="0" err="1" smtClean="0"/>
              <a:t>correct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them</a:t>
            </a:r>
            <a:r>
              <a:rPr lang="es-ES_tradnl" sz="3400" dirty="0"/>
              <a:t> </a:t>
            </a:r>
            <a:r>
              <a:rPr lang="es-ES_tradnl" sz="3400" dirty="0" smtClean="0"/>
              <a:t>as </a:t>
            </a:r>
            <a:r>
              <a:rPr lang="es-ES_tradnl" sz="3400" dirty="0" err="1" smtClean="0"/>
              <a:t>soon</a:t>
            </a:r>
            <a:r>
              <a:rPr lang="es-ES_tradnl" sz="3400" dirty="0" smtClean="0"/>
              <a:t> as posible.</a:t>
            </a:r>
          </a:p>
          <a:p>
            <a:endParaRPr lang="es-ES_tradnl" sz="3400" dirty="0" smtClean="0"/>
          </a:p>
          <a:p>
            <a:r>
              <a:rPr lang="es-ES_tradnl" sz="4000" b="1" dirty="0" err="1" smtClean="0"/>
              <a:t>But</a:t>
            </a:r>
            <a:r>
              <a:rPr lang="es-ES_tradnl" sz="3400" b="1" dirty="0" smtClean="0"/>
              <a:t>, </a:t>
            </a:r>
            <a:r>
              <a:rPr lang="es-ES_tradnl" sz="3400" dirty="0" err="1" smtClean="0"/>
              <a:t>how</a:t>
            </a:r>
            <a:r>
              <a:rPr lang="es-ES_tradnl" sz="3400" dirty="0" smtClean="0"/>
              <a:t> to test in a </a:t>
            </a:r>
            <a:r>
              <a:rPr lang="es-ES_tradnl" sz="3400" i="1" dirty="0" err="1" smtClean="0"/>
              <a:t>redundant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environment</a:t>
            </a:r>
            <a:r>
              <a:rPr lang="es-ES_tradnl" sz="3400" dirty="0" smtClean="0"/>
              <a:t>?</a:t>
            </a:r>
          </a:p>
          <a:p>
            <a:pPr lvl="2"/>
            <a:r>
              <a:rPr lang="es-ES_tradnl" sz="3400" dirty="0" err="1" smtClean="0"/>
              <a:t>Different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configurations</a:t>
            </a:r>
            <a:r>
              <a:rPr lang="es-ES_tradnl" sz="3400" dirty="0" smtClean="0"/>
              <a:t>/</a:t>
            </a:r>
            <a:r>
              <a:rPr lang="es-ES_tradnl" sz="3400" dirty="0" err="1" smtClean="0"/>
              <a:t>situations</a:t>
            </a:r>
            <a:r>
              <a:rPr lang="es-ES_tradnl" sz="3400" dirty="0" smtClean="0"/>
              <a:t>:</a:t>
            </a:r>
          </a:p>
          <a:p>
            <a:pPr lvl="3"/>
            <a:r>
              <a:rPr lang="es-ES_tradnl" sz="3400" dirty="0" err="1" smtClean="0"/>
              <a:t>Redundancy</a:t>
            </a:r>
            <a:r>
              <a:rPr lang="es-ES_tradnl" sz="3400" dirty="0" smtClean="0"/>
              <a:t>.</a:t>
            </a:r>
          </a:p>
          <a:p>
            <a:pPr lvl="3"/>
            <a:r>
              <a:rPr lang="es-ES_tradnl" sz="3400" dirty="0" smtClean="0"/>
              <a:t>Split </a:t>
            </a:r>
            <a:r>
              <a:rPr lang="es-ES_tradnl" sz="3400" dirty="0" err="1" smtClean="0"/>
              <a:t>mode</a:t>
            </a:r>
            <a:r>
              <a:rPr lang="es-ES_tradnl" sz="3400" dirty="0" smtClean="0"/>
              <a:t>.</a:t>
            </a:r>
          </a:p>
          <a:p>
            <a:pPr lvl="3"/>
            <a:r>
              <a:rPr lang="es-ES_tradnl" sz="3400" dirty="0" err="1" smtClean="0"/>
              <a:t>Permanent</a:t>
            </a:r>
            <a:r>
              <a:rPr lang="es-ES_tradnl" sz="3400" dirty="0" smtClean="0"/>
              <a:t>/</a:t>
            </a:r>
            <a:r>
              <a:rPr lang="es-ES_tradnl" sz="3400" dirty="0" err="1" smtClean="0"/>
              <a:t>transient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disconnection</a:t>
            </a:r>
            <a:r>
              <a:rPr lang="es-ES_tradnl" sz="3400" dirty="0" smtClean="0"/>
              <a:t>, </a:t>
            </a:r>
            <a:r>
              <a:rPr lang="es-ES_tradnl" sz="3400" dirty="0" err="1" smtClean="0"/>
              <a:t>random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latency</a:t>
            </a:r>
            <a:r>
              <a:rPr lang="es-ES_tradnl" sz="3400" dirty="0" smtClean="0"/>
              <a:t>.</a:t>
            </a:r>
          </a:p>
          <a:p>
            <a:pPr lvl="2"/>
            <a:r>
              <a:rPr lang="es-ES_tradnl" sz="3400" dirty="0" err="1" smtClean="0"/>
              <a:t>Setting</a:t>
            </a:r>
            <a:r>
              <a:rPr lang="es-ES_tradnl" sz="3400" dirty="0" smtClean="0"/>
              <a:t> up </a:t>
            </a:r>
            <a:r>
              <a:rPr lang="es-ES_tradnl" sz="3400" dirty="0" err="1" smtClean="0"/>
              <a:t>the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system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for</a:t>
            </a:r>
            <a:r>
              <a:rPr lang="es-ES_tradnl" sz="3400" dirty="0" smtClean="0"/>
              <a:t> a test </a:t>
            </a:r>
            <a:r>
              <a:rPr lang="es-ES_tradnl" sz="3400" dirty="0" err="1" smtClean="0"/>
              <a:t>is</a:t>
            </a:r>
            <a:r>
              <a:rPr lang="es-ES_tradnl" sz="3400" dirty="0" smtClean="0"/>
              <a:t> </a:t>
            </a:r>
            <a:r>
              <a:rPr lang="es-ES_tradnl" sz="3400" dirty="0" err="1" smtClean="0"/>
              <a:t>not</a:t>
            </a:r>
            <a:r>
              <a:rPr lang="es-ES_tradnl" sz="3400" dirty="0" smtClean="0"/>
              <a:t> trivial and </a:t>
            </a:r>
            <a:r>
              <a:rPr lang="es-ES_tradnl" sz="3400" dirty="0" err="1" smtClean="0"/>
              <a:t>it’s</a:t>
            </a:r>
            <a:r>
              <a:rPr lang="es-ES_tradnl" sz="3400" dirty="0" smtClean="0"/>
              <a:t> time </a:t>
            </a:r>
            <a:r>
              <a:rPr lang="es-ES_tradnl" sz="3400" dirty="0" err="1" smtClean="0"/>
              <a:t>consuming</a:t>
            </a:r>
            <a:r>
              <a:rPr lang="es-ES_tradnl" sz="3400" dirty="0" smtClean="0"/>
              <a:t>!</a:t>
            </a:r>
          </a:p>
          <a:p>
            <a:pPr lvl="1"/>
            <a:endParaRPr lang="es-ES_tradnl" dirty="0" smtClean="0"/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07521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 we need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2800" dirty="0" smtClean="0"/>
              <a:t>An automated way of testing our software in a redundant system</a:t>
            </a:r>
          </a:p>
          <a:p>
            <a:pPr lvl="1"/>
            <a:r>
              <a:rPr lang="en-GB" sz="2800" dirty="0"/>
              <a:t>f</a:t>
            </a:r>
            <a:r>
              <a:rPr lang="en-GB" sz="2800" dirty="0" smtClean="0"/>
              <a:t>or different configurations</a:t>
            </a:r>
          </a:p>
          <a:p>
            <a:pPr lvl="1"/>
            <a:r>
              <a:rPr lang="en-GB" sz="2800" dirty="0" smtClean="0"/>
              <a:t>with the minimum of manual intervention.</a:t>
            </a:r>
          </a:p>
          <a:p>
            <a:r>
              <a:rPr lang="en-GB" dirty="0" smtClean="0"/>
              <a:t>With </a:t>
            </a:r>
            <a:r>
              <a:rPr lang="en-GB" dirty="0" smtClean="0">
                <a:hlinkClick r:id="rId2" action="ppaction://hlinksldjump"/>
              </a:rPr>
              <a:t>Jenkins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Automated software building and testing.</a:t>
            </a:r>
          </a:p>
          <a:p>
            <a:pPr lvl="1"/>
            <a:r>
              <a:rPr lang="en-GB" dirty="0" smtClean="0"/>
              <a:t>Already in use in the section.</a:t>
            </a:r>
          </a:p>
          <a:p>
            <a:r>
              <a:rPr lang="en-GB" dirty="0" smtClean="0"/>
              <a:t>With </a:t>
            </a:r>
            <a:r>
              <a:rPr lang="en-GB" dirty="0" smtClean="0">
                <a:hlinkClick r:id="rId3" action="ppaction://hlinksldjump"/>
              </a:rPr>
              <a:t>Docker</a:t>
            </a:r>
            <a:r>
              <a:rPr lang="en-GB" dirty="0" smtClean="0"/>
              <a:t>:</a:t>
            </a:r>
          </a:p>
          <a:p>
            <a:pPr lvl="1"/>
            <a:r>
              <a:rPr lang="en-GB" i="1" dirty="0"/>
              <a:t>Like virtual machines, but more lightweight</a:t>
            </a:r>
            <a:r>
              <a:rPr lang="en-GB" i="1" dirty="0" smtClean="0"/>
              <a:t>.</a:t>
            </a:r>
            <a:endParaRPr lang="en-GB" dirty="0" smtClean="0"/>
          </a:p>
          <a:p>
            <a:pPr lvl="1"/>
            <a:r>
              <a:rPr lang="en-GB" dirty="0" smtClean="0"/>
              <a:t>Simulate a redundant system.</a:t>
            </a:r>
          </a:p>
          <a:p>
            <a:r>
              <a:rPr lang="en-GB" dirty="0" smtClean="0"/>
              <a:t>So, let’s mix them together.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770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Proposed solution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13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421269"/>
            <a:ext cx="8226425" cy="4677450"/>
          </a:xfrm>
        </p:spPr>
      </p:pic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A62AC1BD6A194689A7A06B7240A081" ma:contentTypeVersion="0" ma:contentTypeDescription="Create a new document." ma:contentTypeScope="" ma:versionID="74cc97fbd2227c1c4a8c6ea654cdbe9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6D54D4F-588E-4C50-B481-E75B1AE6A6B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0E633A5-11E8-4892-9243-167FBCB5DE3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E6BB63-EFC4-4166-A821-7C0B44771FB0}">
  <ds:schemaRefs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CERN_ENdept_Presentation_UbuntuFont</Template>
  <TotalTime>2641</TotalTime>
  <Words>556</Words>
  <Application>Microsoft Office PowerPoint</Application>
  <PresentationFormat>On-screen Show (4:3)</PresentationFormat>
  <Paragraphs>111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Ubuntu</vt:lpstr>
      <vt:lpstr>Ubuntu Light</vt:lpstr>
      <vt:lpstr>Ubuntu Medium</vt:lpstr>
      <vt:lpstr>CERN_ENdept_Presentation_ArialFont copy</vt:lpstr>
      <vt:lpstr>Development of redundant components for industrial control systems (EN3444)</vt:lpstr>
      <vt:lpstr>Table of Contents</vt:lpstr>
      <vt:lpstr>Typical Control System Architecture</vt:lpstr>
      <vt:lpstr>System availability</vt:lpstr>
      <vt:lpstr>System availability: standard architecture</vt:lpstr>
      <vt:lpstr>Previous work</vt:lpstr>
      <vt:lpstr>Testing software components</vt:lpstr>
      <vt:lpstr>What do we need?</vt:lpstr>
      <vt:lpstr>Proposed solution</vt:lpstr>
      <vt:lpstr>Conclusions &amp; future work</vt:lpstr>
      <vt:lpstr>Proposed architecture</vt:lpstr>
      <vt:lpstr>Jenkins </vt:lpstr>
      <vt:lpstr>Docker   </vt:lpstr>
      <vt:lpstr>Docker vs Virtual machine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 Crestar Santome</dc:creator>
  <cp:lastModifiedBy>Adrian Crestar Santome</cp:lastModifiedBy>
  <cp:revision>358</cp:revision>
  <cp:lastPrinted>2015-10-26T14:40:59Z</cp:lastPrinted>
  <dcterms:created xsi:type="dcterms:W3CDTF">2015-10-21T11:29:20Z</dcterms:created>
  <dcterms:modified xsi:type="dcterms:W3CDTF">2016-04-27T14:51:53Z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0x01010019A62AC1BD6A194689A7A06B7240A081</vt:lpwstr>
  </property>
</Properties>
</file>