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60" r:id="rId1"/>
  </p:sldMasterIdLst>
  <p:notesMasterIdLst>
    <p:notesMasterId r:id="rId15"/>
  </p:notesMasterIdLst>
  <p:sldIdLst>
    <p:sldId id="256" r:id="rId2"/>
    <p:sldId id="259" r:id="rId3"/>
    <p:sldId id="271" r:id="rId4"/>
    <p:sldId id="261" r:id="rId5"/>
    <p:sldId id="262" r:id="rId6"/>
    <p:sldId id="274" r:id="rId7"/>
    <p:sldId id="266" r:id="rId8"/>
    <p:sldId id="275" r:id="rId9"/>
    <p:sldId id="276" r:id="rId10"/>
    <p:sldId id="277" r:id="rId11"/>
    <p:sldId id="270" r:id="rId12"/>
    <p:sldId id="278" r:id="rId13"/>
    <p:sldId id="279" r:id="rId14"/>
  </p:sldIdLst>
  <p:sldSz cx="9144000" cy="5143500" type="screen16x9"/>
  <p:notesSz cx="6858000" cy="9144000"/>
  <p:embeddedFontLst>
    <p:embeddedFont>
      <p:font typeface="Cambria Math" panose="02040503050406030204" pitchFamily="18" charset="0"/>
      <p:regular r:id="rId16"/>
    </p:embeddedFont>
    <p:embeddedFont>
      <p:font typeface="Calibri" panose="020F0502020204030204" pitchFamily="34" charset="0"/>
      <p:regular r:id="rId17"/>
      <p:bold r:id="rId18"/>
      <p:italic r:id="rId19"/>
      <p:bold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onica Del Pozo Romano" initials="VDPR" lastIdx="1" clrIdx="0">
    <p:extLst>
      <p:ext uri="{19B8F6BF-5375-455C-9EA6-DF929625EA0E}">
        <p15:presenceInfo xmlns:p15="http://schemas.microsoft.com/office/powerpoint/2012/main" userId="S-1-5-21-1526224874-1540688658-1361462980-33574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87063" autoAdjust="0"/>
  </p:normalViewPr>
  <p:slideViewPr>
    <p:cSldViewPr snapToGrid="0" snapToObjects="1">
      <p:cViewPr varScale="1">
        <p:scale>
          <a:sx n="134" d="100"/>
          <a:sy n="134" d="100"/>
        </p:scale>
        <p:origin x="144" y="426"/>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26/04/2016</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60EA63-43D2-E842-92EA-B304A8820AD7}" type="slidenum">
              <a:rPr lang="fr-FR" smtClean="0"/>
              <a:t>1</a:t>
            </a:fld>
            <a:endParaRPr lang="fr-FR"/>
          </a:p>
        </p:txBody>
      </p:sp>
    </p:spTree>
    <p:extLst>
      <p:ext uri="{BB962C8B-B14F-4D97-AF65-F5344CB8AC3E}">
        <p14:creationId xmlns:p14="http://schemas.microsoft.com/office/powerpoint/2010/main" val="1912162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60EA63-43D2-E842-92EA-B304A8820AD7}" type="slidenum">
              <a:rPr lang="fr-FR" smtClean="0"/>
              <a:t>11</a:t>
            </a:fld>
            <a:endParaRPr lang="fr-FR"/>
          </a:p>
        </p:txBody>
      </p:sp>
    </p:spTree>
    <p:extLst>
      <p:ext uri="{BB962C8B-B14F-4D97-AF65-F5344CB8AC3E}">
        <p14:creationId xmlns:p14="http://schemas.microsoft.com/office/powerpoint/2010/main" val="3687036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60EA63-43D2-E842-92EA-B304A8820AD7}" type="slidenum">
              <a:rPr lang="fr-FR" smtClean="0"/>
              <a:t>2</a:t>
            </a:fld>
            <a:endParaRPr lang="fr-FR"/>
          </a:p>
        </p:txBody>
      </p:sp>
    </p:spTree>
    <p:extLst>
      <p:ext uri="{BB962C8B-B14F-4D97-AF65-F5344CB8AC3E}">
        <p14:creationId xmlns:p14="http://schemas.microsoft.com/office/powerpoint/2010/main" val="787697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60EA63-43D2-E842-92EA-B304A8820AD7}" type="slidenum">
              <a:rPr lang="fr-FR" smtClean="0"/>
              <a:t>3</a:t>
            </a:fld>
            <a:endParaRPr lang="fr-FR"/>
          </a:p>
        </p:txBody>
      </p:sp>
    </p:spTree>
    <p:extLst>
      <p:ext uri="{BB962C8B-B14F-4D97-AF65-F5344CB8AC3E}">
        <p14:creationId xmlns:p14="http://schemas.microsoft.com/office/powerpoint/2010/main" val="3139842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3590644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Ideally</a:t>
            </a:r>
            <a:r>
              <a:rPr lang="en-GB" baseline="0" dirty="0" smtClean="0"/>
              <a:t> the operating range should be high to reach a high field on the sample for the quench field on the QPR. </a:t>
            </a:r>
          </a:p>
          <a:p>
            <a:r>
              <a:rPr lang="en-GB" baseline="0" dirty="0" smtClean="0"/>
              <a:t>High Focussing factor means that the magnetic fields in the resonator are concentrated strongly on the sample and thus increases the resolution of the measurement. </a:t>
            </a:r>
          </a:p>
          <a:p>
            <a:r>
              <a:rPr lang="en-GB" baseline="0" dirty="0" smtClean="0"/>
              <a:t>The new figure was added because we though the focussing factor was not completely representing the homogeneity of the field over the sample (as the U vary from one geometry to another), which is actually more important if we want to achieve a better resolution.  </a:t>
            </a:r>
          </a:p>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5</a:t>
            </a:fld>
            <a:endParaRPr lang="fr-FR"/>
          </a:p>
        </p:txBody>
      </p:sp>
    </p:spTree>
    <p:extLst>
      <p:ext uri="{BB962C8B-B14F-4D97-AF65-F5344CB8AC3E}">
        <p14:creationId xmlns:p14="http://schemas.microsoft.com/office/powerpoint/2010/main" val="2086204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HFSS</a:t>
            </a:r>
            <a:r>
              <a:rPr lang="en-GB" baseline="0" dirty="0" smtClean="0"/>
              <a:t> is the software used for the simulations</a:t>
            </a:r>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6</a:t>
            </a:fld>
            <a:endParaRPr lang="fr-FR"/>
          </a:p>
        </p:txBody>
      </p:sp>
    </p:spTree>
    <p:extLst>
      <p:ext uri="{BB962C8B-B14F-4D97-AF65-F5344CB8AC3E}">
        <p14:creationId xmlns:p14="http://schemas.microsoft.com/office/powerpoint/2010/main" val="4158745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weld is between the copper sputtered with the SC sample and the sample holder, made of niobium.</a:t>
            </a:r>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7</a:t>
            </a:fld>
            <a:endParaRPr lang="fr-FR"/>
          </a:p>
        </p:txBody>
      </p:sp>
    </p:spTree>
    <p:extLst>
      <p:ext uri="{BB962C8B-B14F-4D97-AF65-F5344CB8AC3E}">
        <p14:creationId xmlns:p14="http://schemas.microsoft.com/office/powerpoint/2010/main" val="1757213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8</a:t>
            </a:fld>
            <a:endParaRPr lang="fr-FR"/>
          </a:p>
        </p:txBody>
      </p:sp>
    </p:spTree>
    <p:extLst>
      <p:ext uri="{BB962C8B-B14F-4D97-AF65-F5344CB8AC3E}">
        <p14:creationId xmlns:p14="http://schemas.microsoft.com/office/powerpoint/2010/main" val="2636331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Some parts will</a:t>
            </a:r>
            <a:r>
              <a:rPr lang="en-GB" baseline="0" dirty="0" smtClean="0"/>
              <a:t> be redesign with the inputs from the workshop in charge of fabrication</a:t>
            </a:r>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10</a:t>
            </a:fld>
            <a:endParaRPr lang="fr-FR"/>
          </a:p>
        </p:txBody>
      </p:sp>
    </p:spTree>
    <p:extLst>
      <p:ext uri="{BB962C8B-B14F-4D97-AF65-F5344CB8AC3E}">
        <p14:creationId xmlns:p14="http://schemas.microsoft.com/office/powerpoint/2010/main" val="14553287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4/26/2016</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4/26/2016</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4/26/2016</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4/26/2016</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4/26/2016</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4/26/2016</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4/26/2016</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4/26/2016</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48" y="4527550"/>
            <a:ext cx="824334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23.jpg"/></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6.jp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7.jpg"/><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6.jpg"/><Relationship Id="rId1" Type="http://schemas.openxmlformats.org/officeDocument/2006/relationships/slideLayout" Target="../slideLayouts/slideLayout7.xml"/><Relationship Id="rId5" Type="http://schemas.openxmlformats.org/officeDocument/2006/relationships/image" Target="../media/image20.jpg"/><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7288" y="4096913"/>
            <a:ext cx="3590235" cy="718046"/>
          </a:xfrm>
          <a:prstGeom prst="rect">
            <a:avLst/>
          </a:prstGeom>
        </p:spPr>
      </p:pic>
    </p:spTree>
    <p:extLst>
      <p:ext uri="{BB962C8B-B14F-4D97-AF65-F5344CB8AC3E}">
        <p14:creationId xmlns:p14="http://schemas.microsoft.com/office/powerpoint/2010/main" val="2844811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QPR Optimization: Future work</a:t>
            </a:r>
            <a:endParaRPr lang="en-GB" sz="3200" dirty="0"/>
          </a:p>
        </p:txBody>
      </p:sp>
      <p:sp>
        <p:nvSpPr>
          <p:cNvPr id="3" name="Content Placeholder 2"/>
          <p:cNvSpPr>
            <a:spLocks noGrp="1"/>
          </p:cNvSpPr>
          <p:nvPr>
            <p:ph idx="1"/>
          </p:nvPr>
        </p:nvSpPr>
        <p:spPr>
          <a:xfrm>
            <a:off x="457200" y="1132840"/>
            <a:ext cx="8229600" cy="3064510"/>
          </a:xfrm>
        </p:spPr>
        <p:txBody>
          <a:bodyPr>
            <a:normAutofit/>
          </a:bodyPr>
          <a:lstStyle/>
          <a:p>
            <a:pPr indent="-252000"/>
            <a:r>
              <a:rPr lang="en-GB" sz="1600" dirty="0" smtClean="0"/>
              <a:t>Approval of pole shoe design.</a:t>
            </a:r>
          </a:p>
          <a:p>
            <a:pPr indent="-252000"/>
            <a:endParaRPr lang="en-GB" sz="1600" dirty="0"/>
          </a:p>
          <a:p>
            <a:pPr indent="-252000"/>
            <a:r>
              <a:rPr lang="en-GB" sz="1600" dirty="0" smtClean="0"/>
              <a:t>Optimization of the antenna coupling loop.</a:t>
            </a:r>
          </a:p>
          <a:p>
            <a:pPr indent="-252000"/>
            <a:endParaRPr lang="en-GB" sz="1600" dirty="0" smtClean="0"/>
          </a:p>
          <a:p>
            <a:pPr indent="-252000"/>
            <a:r>
              <a:rPr lang="en-GB" sz="1600" dirty="0" smtClean="0"/>
              <a:t>Inputs from the workshop in charge of the fabrication.</a:t>
            </a:r>
          </a:p>
          <a:p>
            <a:pPr indent="-252000"/>
            <a:endParaRPr lang="en-GB" sz="1600" dirty="0"/>
          </a:p>
          <a:p>
            <a:pPr indent="-252000"/>
            <a:r>
              <a:rPr lang="en-GB" sz="1600" dirty="0"/>
              <a:t>Final mechanical </a:t>
            </a:r>
            <a:r>
              <a:rPr lang="en-GB" sz="1600" dirty="0" smtClean="0"/>
              <a:t>design.</a:t>
            </a:r>
          </a:p>
          <a:p>
            <a:pPr indent="-252000"/>
            <a:endParaRPr lang="en-GB" sz="1600" dirty="0" smtClean="0"/>
          </a:p>
          <a:p>
            <a:pPr indent="-252000"/>
            <a:r>
              <a:rPr lang="en-GB" sz="1600" dirty="0" smtClean="0"/>
              <a:t>Material purchase and fabrication.</a:t>
            </a:r>
            <a:endParaRPr lang="en-GB" sz="1600" dirty="0"/>
          </a:p>
        </p:txBody>
      </p:sp>
      <p:sp>
        <p:nvSpPr>
          <p:cNvPr id="4" name="Date Placeholder 3"/>
          <p:cNvSpPr>
            <a:spLocks noGrp="1"/>
          </p:cNvSpPr>
          <p:nvPr>
            <p:ph type="dt" sz="half" idx="2"/>
          </p:nvPr>
        </p:nvSpPr>
        <p:spPr/>
        <p:txBody>
          <a:bodyPr/>
          <a:lstStyle/>
          <a:p>
            <a:fld id="{B4BFD808-6B56-4447-9401-2398D08EE3C0}" type="datetime1">
              <a:rPr lang="en-US" smtClean="0"/>
              <a:pPr/>
              <a:t>4/27/2016</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sp>
        <p:nvSpPr>
          <p:cNvPr id="8" name="Footer Placeholder 5"/>
          <p:cNvSpPr>
            <a:spLocks noGrp="1"/>
          </p:cNvSpPr>
          <p:nvPr>
            <p:ph type="ftr" sz="quarter" idx="3"/>
          </p:nvPr>
        </p:nvSpPr>
        <p:spPr>
          <a:xfrm>
            <a:off x="5182756" y="4767263"/>
            <a:ext cx="2895600" cy="273844"/>
          </a:xfrm>
        </p:spPr>
        <p:txBody>
          <a:bodyPr/>
          <a:lstStyle/>
          <a:p>
            <a:r>
              <a:rPr lang="en-US" sz="900" dirty="0"/>
              <a:t>Veronica.del.pozo.romano@cern.ch</a:t>
            </a:r>
          </a:p>
        </p:txBody>
      </p:sp>
      <p:pic>
        <p:nvPicPr>
          <p:cNvPr id="9" name="Content Placeholder 13"/>
          <p:cNvPicPr/>
          <p:nvPr/>
        </p:nvPicPr>
        <p:blipFill rotWithShape="1">
          <a:blip r:embed="rId4">
            <a:extLst>
              <a:ext uri="{28A0092B-C50C-407E-A947-70E740481C1C}">
                <a14:useLocalDpi xmlns:a14="http://schemas.microsoft.com/office/drawing/2010/main" val="0"/>
              </a:ext>
            </a:extLst>
          </a:blip>
          <a:srcRect l="18559" t="2727" r="13169" b="9091"/>
          <a:stretch/>
        </p:blipFill>
        <p:spPr bwMode="auto">
          <a:xfrm>
            <a:off x="6629401" y="1394778"/>
            <a:ext cx="1308418" cy="1988502"/>
          </a:xfrm>
          <a:prstGeom prst="rect">
            <a:avLst/>
          </a:prstGeom>
          <a:ln>
            <a:noFill/>
          </a:ln>
          <a:extLst>
            <a:ext uri="{53640926-AAD7-44D8-BBD7-CCE9431645EC}">
              <a14:shadowObscured xmlns:a14="http://schemas.microsoft.com/office/drawing/2010/main"/>
            </a:ext>
          </a:extLst>
        </p:spPr>
      </p:pic>
      <p:sp>
        <p:nvSpPr>
          <p:cNvPr id="10" name="TextBox 9"/>
          <p:cNvSpPr txBox="1"/>
          <p:nvPr/>
        </p:nvSpPr>
        <p:spPr>
          <a:xfrm>
            <a:off x="5976201" y="3420983"/>
            <a:ext cx="2614818" cy="230832"/>
          </a:xfrm>
          <a:prstGeom prst="rect">
            <a:avLst/>
          </a:prstGeom>
          <a:noFill/>
        </p:spPr>
        <p:txBody>
          <a:bodyPr wrap="none" rtlCol="0">
            <a:spAutoFit/>
          </a:bodyPr>
          <a:lstStyle/>
          <a:p>
            <a:r>
              <a:rPr lang="en-GB" sz="900" dirty="0" smtClean="0"/>
              <a:t>Preliminary design of the antenna coupling loop</a:t>
            </a:r>
            <a:endParaRPr lang="en-GB" sz="900" dirty="0"/>
          </a:p>
        </p:txBody>
      </p:sp>
    </p:spTree>
    <p:extLst>
      <p:ext uri="{BB962C8B-B14F-4D97-AF65-F5344CB8AC3E}">
        <p14:creationId xmlns:p14="http://schemas.microsoft.com/office/powerpoint/2010/main" val="23939919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49522" y="1760780"/>
            <a:ext cx="6642209" cy="2219961"/>
            <a:chOff x="1399093" y="2464277"/>
            <a:chExt cx="6642209" cy="2219961"/>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8248" y="2464277"/>
              <a:ext cx="2673054" cy="2001217"/>
            </a:xfrm>
            <a:prstGeom prst="rect">
              <a:avLst/>
            </a:prstGeom>
          </p:spPr>
        </p:pic>
        <p:grpSp>
          <p:nvGrpSpPr>
            <p:cNvPr id="15" name="Group 14"/>
            <p:cNvGrpSpPr/>
            <p:nvPr/>
          </p:nvGrpSpPr>
          <p:grpSpPr>
            <a:xfrm>
              <a:off x="1399093" y="2671550"/>
              <a:ext cx="3543992" cy="1695832"/>
              <a:chOff x="1399093" y="2671550"/>
              <a:chExt cx="3543992" cy="1695832"/>
            </a:xfrm>
          </p:grpSpPr>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8729" y="2671550"/>
                <a:ext cx="3086078" cy="1695832"/>
              </a:xfrm>
              <a:prstGeom prst="rect">
                <a:avLst/>
              </a:prstGeom>
            </p:spPr>
          </p:pic>
          <p:sp>
            <p:nvSpPr>
              <p:cNvPr id="11" name="TextBox 10"/>
              <p:cNvSpPr txBox="1"/>
              <p:nvPr/>
            </p:nvSpPr>
            <p:spPr>
              <a:xfrm>
                <a:off x="4114012" y="3338095"/>
                <a:ext cx="829073" cy="261610"/>
              </a:xfrm>
              <a:prstGeom prst="rect">
                <a:avLst/>
              </a:prstGeom>
              <a:noFill/>
            </p:spPr>
            <p:txBody>
              <a:bodyPr wrap="none" rtlCol="0">
                <a:spAutoFit/>
              </a:bodyPr>
              <a:lstStyle/>
              <a:p>
                <a:r>
                  <a:rPr lang="en-GB" sz="1100" b="1" dirty="0" smtClean="0"/>
                  <a:t>sin(</a:t>
                </a:r>
                <a:r>
                  <a:rPr lang="el-GR" sz="1100" b="1" dirty="0"/>
                  <a:t>ω</a:t>
                </a:r>
                <a:r>
                  <a:rPr lang="en-GB" sz="1100" b="1" dirty="0" smtClean="0"/>
                  <a:t>t+</a:t>
                </a:r>
                <a:r>
                  <a:rPr lang="el-GR" sz="1100" b="1" dirty="0" smtClean="0"/>
                  <a:t>φ</a:t>
                </a:r>
                <a:r>
                  <a:rPr lang="en-GB" sz="1100" b="1" dirty="0" smtClean="0"/>
                  <a:t>)</a:t>
                </a:r>
                <a:endParaRPr lang="en-GB" sz="1100" b="1" dirty="0"/>
              </a:p>
            </p:txBody>
          </p:sp>
          <p:sp>
            <p:nvSpPr>
              <p:cNvPr id="14" name="TextBox 13"/>
              <p:cNvSpPr txBox="1"/>
              <p:nvPr/>
            </p:nvSpPr>
            <p:spPr>
              <a:xfrm>
                <a:off x="1399093" y="3338095"/>
                <a:ext cx="646331" cy="261610"/>
              </a:xfrm>
              <a:prstGeom prst="rect">
                <a:avLst/>
              </a:prstGeom>
              <a:noFill/>
            </p:spPr>
            <p:txBody>
              <a:bodyPr wrap="none" rtlCol="0">
                <a:spAutoFit/>
              </a:bodyPr>
              <a:lstStyle/>
              <a:p>
                <a:r>
                  <a:rPr lang="en-GB" sz="1100" b="1" dirty="0" smtClean="0"/>
                  <a:t>sin(</a:t>
                </a:r>
                <a:r>
                  <a:rPr lang="el-GR" sz="1100" b="1" dirty="0"/>
                  <a:t>ω</a:t>
                </a:r>
                <a:r>
                  <a:rPr lang="en-GB" sz="1100" b="1" dirty="0" smtClean="0"/>
                  <a:t>t)</a:t>
                </a:r>
                <a:endParaRPr lang="en-GB" sz="1100" b="1" dirty="0"/>
              </a:p>
            </p:txBody>
          </p:sp>
        </p:grpSp>
        <p:sp>
          <p:nvSpPr>
            <p:cNvPr id="16" name="TextBox 15"/>
            <p:cNvSpPr txBox="1"/>
            <p:nvPr/>
          </p:nvSpPr>
          <p:spPr>
            <a:xfrm>
              <a:off x="6057803" y="4438017"/>
              <a:ext cx="1473480" cy="246221"/>
            </a:xfrm>
            <a:prstGeom prst="rect">
              <a:avLst/>
            </a:prstGeom>
            <a:noFill/>
          </p:spPr>
          <p:txBody>
            <a:bodyPr wrap="none" rtlCol="0">
              <a:spAutoFit/>
            </a:bodyPr>
            <a:lstStyle/>
            <a:p>
              <a:r>
                <a:rPr lang="en-US" sz="1000" dirty="0" smtClean="0"/>
                <a:t>Output delayed </a:t>
              </a:r>
              <a:r>
                <a:rPr lang="el-GR" sz="1000" dirty="0" smtClean="0"/>
                <a:t>φ</a:t>
              </a:r>
              <a:r>
                <a:rPr lang="en-GB" sz="1000" dirty="0" smtClean="0"/>
                <a:t>=</a:t>
              </a:r>
              <a:r>
                <a:rPr lang="en-US" sz="1000" dirty="0" smtClean="0"/>
                <a:t>90</a:t>
              </a:r>
              <a:r>
                <a:rPr lang="en-US" sz="1000" baseline="30000" dirty="0" smtClean="0"/>
                <a:t>o</a:t>
              </a:r>
              <a:endParaRPr lang="en-GB" baseline="30000" dirty="0"/>
            </a:p>
          </p:txBody>
        </p:sp>
      </p:grpSp>
      <p:sp>
        <p:nvSpPr>
          <p:cNvPr id="2" name="Title 1"/>
          <p:cNvSpPr>
            <a:spLocks noGrp="1"/>
          </p:cNvSpPr>
          <p:nvPr>
            <p:ph type="title"/>
          </p:nvPr>
        </p:nvSpPr>
        <p:spPr/>
        <p:txBody>
          <a:bodyPr>
            <a:normAutofit/>
          </a:bodyPr>
          <a:lstStyle/>
          <a:p>
            <a:r>
              <a:rPr lang="en-GB" sz="3200" dirty="0" smtClean="0"/>
              <a:t>HRPS Calibration: Overview</a:t>
            </a:r>
            <a:endParaRPr lang="en-GB" sz="3200" dirty="0"/>
          </a:p>
        </p:txBody>
      </p:sp>
      <p:sp>
        <p:nvSpPr>
          <p:cNvPr id="5" name="Content Placeholder 4"/>
          <p:cNvSpPr>
            <a:spLocks noGrp="1"/>
          </p:cNvSpPr>
          <p:nvPr>
            <p:ph idx="1"/>
          </p:nvPr>
        </p:nvSpPr>
        <p:spPr>
          <a:xfrm>
            <a:off x="457200" y="925100"/>
            <a:ext cx="8229600" cy="3634945"/>
          </a:xfrm>
        </p:spPr>
        <p:txBody>
          <a:bodyPr>
            <a:normAutofit lnSpcReduction="10000"/>
          </a:bodyPr>
          <a:lstStyle/>
          <a:p>
            <a:pPr indent="-252000"/>
            <a:r>
              <a:rPr lang="en-GB" sz="1400" dirty="0" smtClean="0"/>
              <a:t>Phase shifters are used for tuning the </a:t>
            </a:r>
            <a:r>
              <a:rPr lang="en-GB" sz="1400" dirty="0"/>
              <a:t>phase of the RF frequency before </a:t>
            </a:r>
            <a:r>
              <a:rPr lang="en-GB" sz="1400" dirty="0" smtClean="0"/>
              <a:t>the </a:t>
            </a:r>
            <a:r>
              <a:rPr lang="en-GB" sz="1400" dirty="0"/>
              <a:t>RF accelerating </a:t>
            </a:r>
            <a:r>
              <a:rPr lang="en-GB" sz="1400" dirty="0" smtClean="0"/>
              <a:t>elements, so that the net effect of the field is accelerating. Used in Linac3.</a:t>
            </a:r>
          </a:p>
          <a:p>
            <a:pPr indent="-252000"/>
            <a:endParaRPr lang="en-GB" sz="1400" dirty="0" smtClean="0"/>
          </a:p>
          <a:p>
            <a:pPr indent="-252000"/>
            <a:r>
              <a:rPr lang="en-GB" sz="1400" dirty="0" smtClean="0"/>
              <a:t>The HRPS are based on the usual phase shifter scheme:</a:t>
            </a:r>
          </a:p>
          <a:p>
            <a:pPr indent="-252000"/>
            <a:endParaRPr lang="en-GB" sz="1400" dirty="0"/>
          </a:p>
          <a:p>
            <a:pPr indent="-252000"/>
            <a:endParaRPr lang="en-GB" sz="1400" dirty="0" smtClean="0"/>
          </a:p>
          <a:p>
            <a:pPr indent="-252000"/>
            <a:endParaRPr lang="en-GB" sz="1400" dirty="0"/>
          </a:p>
          <a:p>
            <a:pPr indent="-252000"/>
            <a:endParaRPr lang="en-GB" sz="1400" dirty="0" smtClean="0"/>
          </a:p>
          <a:p>
            <a:pPr indent="-252000"/>
            <a:endParaRPr lang="en-GB" sz="1400" dirty="0"/>
          </a:p>
          <a:p>
            <a:pPr indent="-252000"/>
            <a:endParaRPr lang="en-GB" sz="1400" dirty="0" smtClean="0"/>
          </a:p>
          <a:p>
            <a:pPr indent="-252000"/>
            <a:endParaRPr lang="en-GB" sz="1400" dirty="0"/>
          </a:p>
          <a:p>
            <a:pPr indent="-252000"/>
            <a:endParaRPr lang="en-GB" sz="1400" dirty="0" smtClean="0"/>
          </a:p>
          <a:p>
            <a:pPr indent="-252000"/>
            <a:endParaRPr lang="en-GB" sz="1400" dirty="0" smtClean="0"/>
          </a:p>
          <a:p>
            <a:pPr indent="-252000"/>
            <a:r>
              <a:rPr lang="en-GB" sz="1400" dirty="0" smtClean="0"/>
              <a:t>Phase shift applied electronically.</a:t>
            </a:r>
          </a:p>
          <a:p>
            <a:pPr indent="-252000"/>
            <a:r>
              <a:rPr lang="en-GB" sz="1400" dirty="0" smtClean="0"/>
              <a:t>Two types of HRPS that work at different frequencies: 101.28MHz </a:t>
            </a:r>
            <a:r>
              <a:rPr lang="en-GB" sz="1400" dirty="0"/>
              <a:t>&amp; 202.56MHz</a:t>
            </a:r>
          </a:p>
          <a:p>
            <a:pPr indent="-252000"/>
            <a:endParaRPr lang="en-GB" sz="1400" dirty="0" smtClean="0"/>
          </a:p>
          <a:p>
            <a:pPr indent="-252000"/>
            <a:endParaRPr lang="en-GB" sz="1400" dirty="0"/>
          </a:p>
        </p:txBody>
      </p:sp>
      <p:sp>
        <p:nvSpPr>
          <p:cNvPr id="4" name="Date Placeholder 3"/>
          <p:cNvSpPr>
            <a:spLocks noGrp="1"/>
          </p:cNvSpPr>
          <p:nvPr>
            <p:ph type="dt" sz="half" idx="2"/>
          </p:nvPr>
        </p:nvSpPr>
        <p:spPr/>
        <p:txBody>
          <a:bodyPr/>
          <a:lstStyle/>
          <a:p>
            <a:fld id="{B4BFD808-6B56-4447-9401-2398D08EE3C0}" type="datetime1">
              <a:rPr lang="en-US" smtClean="0"/>
              <a:pPr/>
              <a:t>4/27/2016</a:t>
            </a:fld>
            <a:endParaRPr lang="en-US" dirty="0"/>
          </a:p>
        </p:txBody>
      </p:sp>
      <p:sp>
        <p:nvSpPr>
          <p:cNvPr id="12" name="Footer Placeholder 5"/>
          <p:cNvSpPr>
            <a:spLocks noGrp="1"/>
          </p:cNvSpPr>
          <p:nvPr>
            <p:ph type="ftr" sz="quarter" idx="3"/>
          </p:nvPr>
        </p:nvSpPr>
        <p:spPr/>
        <p:txBody>
          <a:bodyPr/>
          <a:lstStyle/>
          <a:p>
            <a:r>
              <a:rPr lang="en-US" sz="900" dirty="0"/>
              <a:t>Veronica.del.pozo.romano@cern.ch</a:t>
            </a:r>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spTree>
    <p:extLst>
      <p:ext uri="{BB962C8B-B14F-4D97-AF65-F5344CB8AC3E}">
        <p14:creationId xmlns:p14="http://schemas.microsoft.com/office/powerpoint/2010/main" val="3834197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HRPS Calibration: Test and results</a:t>
            </a:r>
            <a:endParaRPr lang="en-GB" sz="3200" dirty="0"/>
          </a:p>
        </p:txBody>
      </p:sp>
      <p:sp>
        <p:nvSpPr>
          <p:cNvPr id="3" name="Content Placeholder 2"/>
          <p:cNvSpPr>
            <a:spLocks noGrp="1"/>
          </p:cNvSpPr>
          <p:nvPr>
            <p:ph idx="1"/>
          </p:nvPr>
        </p:nvSpPr>
        <p:spPr>
          <a:xfrm>
            <a:off x="468028" y="894217"/>
            <a:ext cx="4075578" cy="3877566"/>
          </a:xfrm>
        </p:spPr>
        <p:txBody>
          <a:bodyPr>
            <a:normAutofit/>
          </a:bodyPr>
          <a:lstStyle/>
          <a:p>
            <a:pPr indent="-252000"/>
            <a:r>
              <a:rPr lang="en-GB" sz="1200" dirty="0" smtClean="0"/>
              <a:t>Signal generator, oscilloscope and spectrum analyser used for the manual test of the RF part.</a:t>
            </a:r>
          </a:p>
          <a:p>
            <a:pPr indent="-252000"/>
            <a:r>
              <a:rPr lang="en-GB" sz="1200" dirty="0" smtClean="0"/>
              <a:t>Problems found in some of the HRPS:</a:t>
            </a:r>
          </a:p>
          <a:p>
            <a:pPr lvl="1" indent="-252000"/>
            <a:r>
              <a:rPr lang="en-US" sz="800" dirty="0"/>
              <a:t>T</a:t>
            </a:r>
            <a:r>
              <a:rPr lang="en-US" sz="800" dirty="0" smtClean="0"/>
              <a:t>he </a:t>
            </a:r>
            <a:r>
              <a:rPr lang="en-US" sz="800" dirty="0"/>
              <a:t>amplifier saturates too </a:t>
            </a:r>
            <a:r>
              <a:rPr lang="en-US" sz="800" dirty="0" smtClean="0"/>
              <a:t>soon</a:t>
            </a:r>
          </a:p>
          <a:p>
            <a:pPr lvl="1" indent="-252000"/>
            <a:r>
              <a:rPr lang="en-US" sz="800" dirty="0" smtClean="0"/>
              <a:t>The </a:t>
            </a:r>
            <a:r>
              <a:rPr lang="en-US" sz="800" dirty="0"/>
              <a:t>12V pin is not connected to the </a:t>
            </a:r>
            <a:r>
              <a:rPr lang="en-US" sz="800" dirty="0" smtClean="0"/>
              <a:t>board</a:t>
            </a:r>
          </a:p>
          <a:p>
            <a:pPr lvl="1" indent="-252000"/>
            <a:r>
              <a:rPr lang="en-US" sz="800" dirty="0" smtClean="0"/>
              <a:t>The 90</a:t>
            </a:r>
            <a:r>
              <a:rPr lang="en-US" sz="800" baseline="30000" dirty="0" smtClean="0"/>
              <a:t>o</a:t>
            </a:r>
            <a:r>
              <a:rPr lang="en-US" sz="800" dirty="0" smtClean="0"/>
              <a:t> module is not working</a:t>
            </a:r>
          </a:p>
          <a:p>
            <a:pPr lvl="1" indent="-252000"/>
            <a:r>
              <a:rPr lang="en-US" sz="800" dirty="0" smtClean="0"/>
              <a:t>Broken </a:t>
            </a:r>
            <a:r>
              <a:rPr lang="en-US" sz="800" dirty="0" err="1" smtClean="0"/>
              <a:t>potenciometer</a:t>
            </a:r>
            <a:endParaRPr lang="en-GB" sz="800" dirty="0" smtClean="0"/>
          </a:p>
          <a:p>
            <a:pPr indent="-252000"/>
            <a:endParaRPr lang="en-GB" sz="1200" dirty="0" smtClean="0"/>
          </a:p>
          <a:p>
            <a:pPr indent="-252000"/>
            <a:r>
              <a:rPr lang="en-GB" sz="1200" dirty="0" smtClean="0"/>
              <a:t>VNA and </a:t>
            </a:r>
            <a:r>
              <a:rPr lang="en-GB" sz="1200" dirty="0" err="1" smtClean="0"/>
              <a:t>LabView</a:t>
            </a:r>
            <a:r>
              <a:rPr lang="en-GB" sz="1200" dirty="0" smtClean="0"/>
              <a:t> software used for the automatic test over the entire phase shift range (0</a:t>
            </a:r>
            <a:r>
              <a:rPr lang="en-GB" sz="1200" baseline="30000" dirty="0"/>
              <a:t>o</a:t>
            </a:r>
            <a:r>
              <a:rPr lang="en-GB" sz="1200" dirty="0" smtClean="0"/>
              <a:t>-360</a:t>
            </a:r>
            <a:r>
              <a:rPr lang="en-GB" sz="1200" baseline="30000" dirty="0" smtClean="0"/>
              <a:t>o</a:t>
            </a:r>
            <a:r>
              <a:rPr lang="en-GB" sz="1200" dirty="0" smtClean="0"/>
              <a:t>).</a:t>
            </a:r>
          </a:p>
          <a:p>
            <a:pPr indent="-252000"/>
            <a:r>
              <a:rPr lang="en-GB" sz="1200" dirty="0"/>
              <a:t>The EPROM contains the cos and sin values of the phase </a:t>
            </a:r>
            <a:r>
              <a:rPr lang="en-GB" sz="1200" dirty="0" smtClean="0"/>
              <a:t>shift. These values can be recalculated and programed in the EPROM for calibration.</a:t>
            </a:r>
          </a:p>
          <a:p>
            <a:pPr indent="-252000"/>
            <a:endParaRPr lang="en-GB" sz="1200" dirty="0" smtClean="0"/>
          </a:p>
          <a:p>
            <a:pPr indent="-252000"/>
            <a:r>
              <a:rPr lang="en-GB" sz="1200" dirty="0" smtClean="0"/>
              <a:t>5 HRPS have been calibrated and work properly.</a:t>
            </a:r>
          </a:p>
          <a:p>
            <a:pPr indent="-252000"/>
            <a:r>
              <a:rPr lang="en-GB" sz="1200" dirty="0" smtClean="0"/>
              <a:t>3 HRPS need to be fixed.</a:t>
            </a:r>
          </a:p>
          <a:p>
            <a:pPr indent="-252000"/>
            <a:r>
              <a:rPr lang="en-GB" sz="1200" dirty="0" smtClean="0"/>
              <a:t>2 HRPS still under testing.</a:t>
            </a:r>
          </a:p>
          <a:p>
            <a:pPr indent="-252000"/>
            <a:r>
              <a:rPr lang="en-GB" sz="1200" dirty="0" smtClean="0"/>
              <a:t>3 HRPS at 202.56MHz not tested yet. </a:t>
            </a:r>
            <a:endParaRPr lang="en-GB" sz="1200" dirty="0"/>
          </a:p>
        </p:txBody>
      </p:sp>
      <p:sp>
        <p:nvSpPr>
          <p:cNvPr id="4" name="Date Placeholder 3"/>
          <p:cNvSpPr>
            <a:spLocks noGrp="1"/>
          </p:cNvSpPr>
          <p:nvPr>
            <p:ph type="dt" sz="half" idx="2"/>
          </p:nvPr>
        </p:nvSpPr>
        <p:spPr/>
        <p:txBody>
          <a:bodyPr/>
          <a:lstStyle/>
          <a:p>
            <a:fld id="{B4BFD808-6B56-4447-9401-2398D08EE3C0}" type="datetime1">
              <a:rPr lang="en-US" smtClean="0"/>
              <a:pPr/>
              <a:t>4/27/2016</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grpSp>
        <p:nvGrpSpPr>
          <p:cNvPr id="13" name="Group 12"/>
          <p:cNvGrpSpPr/>
          <p:nvPr/>
        </p:nvGrpSpPr>
        <p:grpSpPr>
          <a:xfrm>
            <a:off x="5182756" y="894217"/>
            <a:ext cx="2748166" cy="1842844"/>
            <a:chOff x="4225516" y="1004999"/>
            <a:chExt cx="3959860" cy="3091486"/>
          </a:xfrm>
        </p:grpSpPr>
        <p:pic>
          <p:nvPicPr>
            <p:cNvPr id="7" name="Picture 6" descr="C:\Users\vdelpozo\Dropbox\CERN\Phase Shifters\HRPS &amp; DL\Documentation\images\20131113_131031.jpg"/>
            <p:cNvPicPr/>
            <p:nvPr/>
          </p:nvPicPr>
          <p:blipFill>
            <a:blip r:embed="rId2">
              <a:extLst>
                <a:ext uri="{28A0092B-C50C-407E-A947-70E740481C1C}">
                  <a14:useLocalDpi xmlns:a14="http://schemas.microsoft.com/office/drawing/2010/main" val="0"/>
                </a:ext>
              </a:extLst>
            </a:blip>
            <a:srcRect/>
            <a:stretch>
              <a:fillRect/>
            </a:stretch>
          </p:blipFill>
          <p:spPr bwMode="auto">
            <a:xfrm>
              <a:off x="4225516" y="1161515"/>
              <a:ext cx="3959860" cy="2934970"/>
            </a:xfrm>
            <a:prstGeom prst="rect">
              <a:avLst/>
            </a:prstGeom>
            <a:noFill/>
            <a:ln>
              <a:noFill/>
            </a:ln>
          </p:spPr>
        </p:pic>
        <p:sp>
          <p:nvSpPr>
            <p:cNvPr id="8" name="Rectangle 7"/>
            <p:cNvSpPr/>
            <p:nvPr/>
          </p:nvSpPr>
          <p:spPr>
            <a:xfrm>
              <a:off x="6136640" y="1372904"/>
              <a:ext cx="1772920" cy="1485284"/>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6330458" y="2886250"/>
              <a:ext cx="201984" cy="705310"/>
            </a:xfrm>
            <a:prstGeom prst="rect">
              <a:avLst/>
            </a:prstGeom>
            <a:noFill/>
            <a:ln>
              <a:solidFill>
                <a:srgbClr val="FFFF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TextBox 9"/>
            <p:cNvSpPr txBox="1"/>
            <p:nvPr/>
          </p:nvSpPr>
          <p:spPr>
            <a:xfrm>
              <a:off x="5999824" y="1004999"/>
              <a:ext cx="942854" cy="438867"/>
            </a:xfrm>
            <a:prstGeom prst="rect">
              <a:avLst/>
            </a:prstGeom>
            <a:noFill/>
          </p:spPr>
          <p:txBody>
            <a:bodyPr wrap="none" rtlCol="0">
              <a:spAutoFit/>
            </a:bodyPr>
            <a:lstStyle/>
            <a:p>
              <a:r>
                <a:rPr lang="en-GB" sz="1100" dirty="0" smtClean="0">
                  <a:solidFill>
                    <a:srgbClr val="FF0000"/>
                  </a:solidFill>
                </a:rPr>
                <a:t>RF part</a:t>
              </a:r>
              <a:endParaRPr lang="en-GB" sz="1100" dirty="0">
                <a:solidFill>
                  <a:srgbClr val="FF0000"/>
                </a:solidFill>
              </a:endParaRPr>
            </a:p>
          </p:txBody>
        </p:sp>
        <p:sp>
          <p:nvSpPr>
            <p:cNvPr id="11" name="TextBox 10"/>
            <p:cNvSpPr txBox="1"/>
            <p:nvPr/>
          </p:nvSpPr>
          <p:spPr>
            <a:xfrm>
              <a:off x="5965177" y="3528642"/>
              <a:ext cx="1012147" cy="438867"/>
            </a:xfrm>
            <a:prstGeom prst="rect">
              <a:avLst/>
            </a:prstGeom>
            <a:noFill/>
          </p:spPr>
          <p:txBody>
            <a:bodyPr wrap="none" rtlCol="0">
              <a:spAutoFit/>
            </a:bodyPr>
            <a:lstStyle/>
            <a:p>
              <a:r>
                <a:rPr lang="en-GB" sz="1050" dirty="0" smtClean="0">
                  <a:solidFill>
                    <a:srgbClr val="FFFF00"/>
                  </a:solidFill>
                </a:rPr>
                <a:t>EPROM</a:t>
              </a:r>
              <a:endParaRPr lang="en-GB" sz="1050" dirty="0">
                <a:solidFill>
                  <a:srgbClr val="FFFF00"/>
                </a:solidFill>
              </a:endParaRPr>
            </a:p>
          </p:txBody>
        </p:sp>
        <p:sp>
          <p:nvSpPr>
            <p:cNvPr id="12" name="TextBox 11"/>
            <p:cNvSpPr txBox="1"/>
            <p:nvPr/>
          </p:nvSpPr>
          <p:spPr>
            <a:xfrm>
              <a:off x="4829309" y="2931126"/>
              <a:ext cx="1238507" cy="438867"/>
            </a:xfrm>
            <a:prstGeom prst="rect">
              <a:avLst/>
            </a:prstGeom>
            <a:noFill/>
          </p:spPr>
          <p:txBody>
            <a:bodyPr wrap="none" rtlCol="0">
              <a:spAutoFit/>
            </a:bodyPr>
            <a:lstStyle/>
            <a:p>
              <a:r>
                <a:rPr lang="en-GB" sz="1100" dirty="0" smtClean="0">
                  <a:solidFill>
                    <a:srgbClr val="FF0000"/>
                  </a:solidFill>
                </a:rPr>
                <a:t>Digital part</a:t>
              </a:r>
              <a:endParaRPr lang="en-GB" sz="1100" dirty="0">
                <a:solidFill>
                  <a:srgbClr val="FF0000"/>
                </a:solidFill>
              </a:endParaRPr>
            </a:p>
          </p:txBody>
        </p:sp>
      </p:gr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sp>
        <p:nvSpPr>
          <p:cNvPr id="15" name="Footer Placeholder 5"/>
          <p:cNvSpPr>
            <a:spLocks noGrp="1"/>
          </p:cNvSpPr>
          <p:nvPr>
            <p:ph type="ftr" sz="quarter" idx="3"/>
          </p:nvPr>
        </p:nvSpPr>
        <p:spPr>
          <a:xfrm>
            <a:off x="5182756" y="4767263"/>
            <a:ext cx="2895600" cy="273844"/>
          </a:xfrm>
        </p:spPr>
        <p:txBody>
          <a:bodyPr/>
          <a:lstStyle/>
          <a:p>
            <a:r>
              <a:rPr lang="en-US" sz="900" dirty="0"/>
              <a:t>Veronica.del.pozo.romano@cern.ch</a:t>
            </a:r>
          </a:p>
        </p:txBody>
      </p:sp>
      <p:pic>
        <p:nvPicPr>
          <p:cNvPr id="16" name="Picture 15"/>
          <p:cNvPicPr/>
          <p:nvPr/>
        </p:nvPicPr>
        <p:blipFill>
          <a:blip r:embed="rId4"/>
          <a:stretch>
            <a:fillRect/>
          </a:stretch>
        </p:blipFill>
        <p:spPr>
          <a:xfrm>
            <a:off x="5443480" y="2863070"/>
            <a:ext cx="2374151" cy="1772984"/>
          </a:xfrm>
          <a:prstGeom prst="rect">
            <a:avLst/>
          </a:prstGeom>
        </p:spPr>
      </p:pic>
    </p:spTree>
    <p:extLst>
      <p:ext uri="{BB962C8B-B14F-4D97-AF65-F5344CB8AC3E}">
        <p14:creationId xmlns:p14="http://schemas.microsoft.com/office/powerpoint/2010/main" val="22933873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smtClean="0"/>
              <a:t>Thank You</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4/27/2016</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
        <p:nvSpPr>
          <p:cNvPr id="7" name="Text Placeholder 6"/>
          <p:cNvSpPr>
            <a:spLocks noGrp="1"/>
          </p:cNvSpPr>
          <p:nvPr>
            <p:ph type="body" idx="10"/>
          </p:nvPr>
        </p:nvSpPr>
        <p:spPr>
          <a:xfrm>
            <a:off x="3322320" y="2898943"/>
            <a:ext cx="2743200" cy="314740"/>
          </a:xfrm>
        </p:spPr>
        <p:txBody>
          <a:bodyPr/>
          <a:lstStyle/>
          <a:p>
            <a:pPr algn="ctr"/>
            <a:r>
              <a:rPr lang="en-GB" dirty="0" smtClean="0"/>
              <a:t>Questions?</a:t>
            </a:r>
            <a:endParaRPr lang="en-GB"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sp>
        <p:nvSpPr>
          <p:cNvPr id="9" name="Footer Placeholder 5"/>
          <p:cNvSpPr>
            <a:spLocks noGrp="1"/>
          </p:cNvSpPr>
          <p:nvPr>
            <p:ph type="ftr" sz="quarter" idx="3"/>
          </p:nvPr>
        </p:nvSpPr>
        <p:spPr>
          <a:xfrm>
            <a:off x="5182756" y="4767263"/>
            <a:ext cx="2895600" cy="273844"/>
          </a:xfrm>
        </p:spPr>
        <p:txBody>
          <a:bodyPr/>
          <a:lstStyle/>
          <a:p>
            <a:r>
              <a:rPr lang="en-US" sz="900" dirty="0"/>
              <a:t>Veronica.del.pozo.romano@cern.ch</a:t>
            </a:r>
          </a:p>
        </p:txBody>
      </p:sp>
    </p:spTree>
    <p:extLst>
      <p:ext uri="{BB962C8B-B14F-4D97-AF65-F5344CB8AC3E}">
        <p14:creationId xmlns:p14="http://schemas.microsoft.com/office/powerpoint/2010/main" val="29222918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238" y="1449659"/>
            <a:ext cx="8226854" cy="1089284"/>
          </a:xfrm>
        </p:spPr>
        <p:txBody>
          <a:bodyPr>
            <a:noAutofit/>
          </a:bodyPr>
          <a:lstStyle/>
          <a:p>
            <a:r>
              <a:rPr lang="en-GB" sz="2800" dirty="0" smtClean="0"/>
              <a:t>Optimization of Quadrupole Resonator &amp; </a:t>
            </a:r>
            <a:r>
              <a:rPr lang="en-GB" sz="2800" dirty="0" smtClean="0"/>
              <a:t/>
            </a:r>
            <a:br>
              <a:rPr lang="en-GB" sz="2800" dirty="0" smtClean="0"/>
            </a:br>
            <a:r>
              <a:rPr lang="en-GB" sz="2800" dirty="0" smtClean="0"/>
              <a:t>Calibration of High Resolution Phase Shifters</a:t>
            </a:r>
            <a:endParaRPr lang="en-GB" sz="2800" dirty="0"/>
          </a:p>
        </p:txBody>
      </p:sp>
      <p:sp>
        <p:nvSpPr>
          <p:cNvPr id="3" name="Date Placeholder 2"/>
          <p:cNvSpPr>
            <a:spLocks noGrp="1"/>
          </p:cNvSpPr>
          <p:nvPr>
            <p:ph type="dt" sz="half" idx="2"/>
          </p:nvPr>
        </p:nvSpPr>
        <p:spPr/>
        <p:txBody>
          <a:bodyPr/>
          <a:lstStyle/>
          <a:p>
            <a:fld id="{B4BFD808-6B56-4447-9401-2398D08EE3C0}" type="datetime1">
              <a:rPr lang="en-US" smtClean="0"/>
              <a:pPr/>
              <a:t>4/27/2016</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622238" y="2631213"/>
            <a:ext cx="2743200" cy="461986"/>
          </a:xfrm>
        </p:spPr>
        <p:txBody>
          <a:bodyPr>
            <a:normAutofit fontScale="70000" lnSpcReduction="20000"/>
          </a:bodyPr>
          <a:lstStyle/>
          <a:p>
            <a:r>
              <a:rPr lang="en-GB" dirty="0" smtClean="0"/>
              <a:t>Veronica del Pozo Romano </a:t>
            </a:r>
          </a:p>
          <a:p>
            <a:r>
              <a:rPr lang="en-GB" dirty="0" smtClean="0"/>
              <a:t>Supervisor: Frank </a:t>
            </a:r>
            <a:r>
              <a:rPr lang="en-GB" dirty="0" smtClean="0"/>
              <a:t>Gerigk</a:t>
            </a:r>
          </a:p>
          <a:p>
            <a:r>
              <a:rPr lang="en-GB" dirty="0" smtClean="0"/>
              <a:t>Group: BE-RF-LRF</a:t>
            </a:r>
            <a:endParaRPr lang="en-GB" dirty="0"/>
          </a:p>
        </p:txBody>
      </p:sp>
      <p:sp>
        <p:nvSpPr>
          <p:cNvPr id="7" name="Footer Placeholder 5"/>
          <p:cNvSpPr>
            <a:spLocks noGrp="1"/>
          </p:cNvSpPr>
          <p:nvPr>
            <p:ph type="ftr" sz="quarter" idx="3"/>
          </p:nvPr>
        </p:nvSpPr>
        <p:spPr>
          <a:xfrm>
            <a:off x="6093373" y="4771783"/>
            <a:ext cx="2047100" cy="273844"/>
          </a:xfrm>
        </p:spPr>
        <p:txBody>
          <a:bodyPr/>
          <a:lstStyle/>
          <a:p>
            <a:r>
              <a:rPr lang="en-US" sz="900" dirty="0"/>
              <a:t>Veronica.del.pozo.romano@cern.ch</a:t>
            </a: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spTree>
    <p:extLst>
      <p:ext uri="{BB962C8B-B14F-4D97-AF65-F5344CB8AC3E}">
        <p14:creationId xmlns:p14="http://schemas.microsoft.com/office/powerpoint/2010/main" val="2568189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QPR </a:t>
            </a:r>
            <a:r>
              <a:rPr lang="en-GB" sz="3200" dirty="0" smtClean="0"/>
              <a:t>Optimization: Overview</a:t>
            </a:r>
            <a:endParaRPr lang="en-GB" sz="3200" dirty="0"/>
          </a:p>
        </p:txBody>
      </p:sp>
      <p:sp>
        <p:nvSpPr>
          <p:cNvPr id="3" name="Content Placeholder 2"/>
          <p:cNvSpPr>
            <a:spLocks noGrp="1"/>
          </p:cNvSpPr>
          <p:nvPr>
            <p:ph idx="1"/>
          </p:nvPr>
        </p:nvSpPr>
        <p:spPr/>
        <p:txBody>
          <a:bodyPr>
            <a:normAutofit fontScale="92500" lnSpcReduction="10000"/>
          </a:bodyPr>
          <a:lstStyle/>
          <a:p>
            <a:pPr marL="36576" indent="0">
              <a:buNone/>
            </a:pPr>
            <a:endParaRPr lang="en-GB" sz="1600" dirty="0" smtClean="0"/>
          </a:p>
          <a:p>
            <a:pPr marL="432000" indent="-252000"/>
            <a:r>
              <a:rPr lang="en-GB" sz="1600" dirty="0"/>
              <a:t>Superconducting cavities are generally made of Niobium thin films</a:t>
            </a:r>
            <a:r>
              <a:rPr lang="en-GB" sz="1600" dirty="0" smtClean="0"/>
              <a:t>. Therefore</a:t>
            </a:r>
            <a:r>
              <a:rPr lang="en-GB" sz="1600" dirty="0"/>
              <a:t>, measuring the RF properties of Niobium and other SC materials is needed.</a:t>
            </a:r>
          </a:p>
          <a:p>
            <a:pPr marL="432000" indent="-252000"/>
            <a:endParaRPr lang="en-GB" sz="1600" dirty="0"/>
          </a:p>
          <a:p>
            <a:pPr marL="432000" indent="-252000"/>
            <a:r>
              <a:rPr lang="en-GB" sz="1600" dirty="0"/>
              <a:t>The Quadrupole Resonator is a four-wire transmission line </a:t>
            </a:r>
            <a:r>
              <a:rPr lang="en-GB" sz="1600" dirty="0" smtClean="0"/>
              <a:t>half-wave. </a:t>
            </a:r>
            <a:r>
              <a:rPr lang="en-GB" sz="1600" dirty="0"/>
              <a:t>It was constructed in 1997 to measure the </a:t>
            </a:r>
            <a:r>
              <a:rPr lang="en-GB" sz="1600" b="1" dirty="0"/>
              <a:t>surface resistance </a:t>
            </a:r>
            <a:r>
              <a:rPr lang="en-GB" sz="1600" dirty="0"/>
              <a:t>of niobium  samples at 400 MHz, the technology and RF frequency chosen for the LHC.</a:t>
            </a:r>
          </a:p>
          <a:p>
            <a:pPr marL="432000" indent="-252000"/>
            <a:endParaRPr lang="en-GB" sz="1600" dirty="0"/>
          </a:p>
          <a:p>
            <a:pPr marL="432000" indent="-252000"/>
            <a:r>
              <a:rPr lang="en-GB" sz="1600" dirty="0" smtClean="0"/>
              <a:t>The </a:t>
            </a:r>
            <a:r>
              <a:rPr lang="en-GB" sz="1600" dirty="0"/>
              <a:t>Helmholtz </a:t>
            </a:r>
            <a:r>
              <a:rPr lang="en-GB" sz="1600" dirty="0" err="1"/>
              <a:t>Zentrum</a:t>
            </a:r>
            <a:r>
              <a:rPr lang="en-GB" sz="1600" dirty="0"/>
              <a:t> in Berlin (HZB) has already designed an upgraded version based in </a:t>
            </a:r>
            <a:r>
              <a:rPr lang="en-GB" sz="1600" dirty="0" smtClean="0"/>
              <a:t>CERN’s </a:t>
            </a:r>
            <a:r>
              <a:rPr lang="en-GB" sz="1600" dirty="0" smtClean="0"/>
              <a:t>geometry.</a:t>
            </a:r>
            <a:endParaRPr lang="en-GB" sz="1600" dirty="0"/>
          </a:p>
          <a:p>
            <a:pPr marL="432000" indent="-252000"/>
            <a:endParaRPr lang="en-GB" sz="1600" dirty="0"/>
          </a:p>
          <a:p>
            <a:pPr marL="432000" indent="-252000"/>
            <a:r>
              <a:rPr lang="en-GB" sz="1600" dirty="0"/>
              <a:t>The goal is to optimize the current QPR </a:t>
            </a:r>
            <a:r>
              <a:rPr lang="en-GB" sz="1600" dirty="0" smtClean="0"/>
              <a:t>starting with </a:t>
            </a:r>
            <a:r>
              <a:rPr lang="en-GB" sz="1600" dirty="0"/>
              <a:t>the enhancements investigated by HZB.</a:t>
            </a:r>
          </a:p>
          <a:p>
            <a:endParaRPr lang="en-GB" sz="1600" dirty="0"/>
          </a:p>
        </p:txBody>
      </p:sp>
      <p:sp>
        <p:nvSpPr>
          <p:cNvPr id="4" name="Date Placeholder 3"/>
          <p:cNvSpPr>
            <a:spLocks noGrp="1"/>
          </p:cNvSpPr>
          <p:nvPr>
            <p:ph type="dt" sz="half" idx="2"/>
          </p:nvPr>
        </p:nvSpPr>
        <p:spPr/>
        <p:txBody>
          <a:bodyPr/>
          <a:lstStyle/>
          <a:p>
            <a:fld id="{B4BFD808-6B56-4447-9401-2398D08EE3C0}" type="datetime1">
              <a:rPr lang="en-US" smtClean="0"/>
              <a:pPr/>
              <a:t>4/26/2016</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
        <p:nvSpPr>
          <p:cNvPr id="9" name="Footer Placeholder 5"/>
          <p:cNvSpPr>
            <a:spLocks noGrp="1"/>
          </p:cNvSpPr>
          <p:nvPr>
            <p:ph type="ftr" sz="quarter" idx="3"/>
          </p:nvPr>
        </p:nvSpPr>
        <p:spPr>
          <a:xfrm>
            <a:off x="5957133" y="4767263"/>
            <a:ext cx="2047100" cy="273844"/>
          </a:xfrm>
        </p:spPr>
        <p:txBody>
          <a:bodyPr/>
          <a:lstStyle/>
          <a:p>
            <a:r>
              <a:rPr lang="en-US" sz="900" dirty="0"/>
              <a:t>Veronica.del.pozo.romano@cern.ch</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spTree>
    <p:extLst>
      <p:ext uri="{BB962C8B-B14F-4D97-AF65-F5344CB8AC3E}">
        <p14:creationId xmlns:p14="http://schemas.microsoft.com/office/powerpoint/2010/main" val="13676466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QPR Optimization: Geometry</a:t>
            </a:r>
            <a:endParaRPr lang="en-GB" sz="3200" dirty="0"/>
          </a:p>
        </p:txBody>
      </p:sp>
      <mc:AlternateContent xmlns:mc="http://schemas.openxmlformats.org/markup-compatibility/2006">
        <mc:Choice xmlns:a14="http://schemas.microsoft.com/office/drawing/2010/main" Requires="a14">
          <p:sp>
            <p:nvSpPr>
              <p:cNvPr id="7" name="Content Placeholder 6"/>
              <p:cNvSpPr>
                <a:spLocks noGrp="1"/>
              </p:cNvSpPr>
              <p:nvPr>
                <p:ph sz="half" idx="1"/>
              </p:nvPr>
            </p:nvSpPr>
            <p:spPr>
              <a:xfrm>
                <a:off x="298704" y="1063230"/>
                <a:ext cx="4036698" cy="3502674"/>
              </a:xfrm>
            </p:spPr>
            <p:txBody>
              <a:bodyPr anchor="ctr">
                <a:normAutofit/>
              </a:bodyPr>
              <a:lstStyle/>
              <a:p>
                <a:pPr indent="-252000"/>
                <a:r>
                  <a:rPr lang="en-GB" sz="1600" dirty="0" smtClean="0"/>
                  <a:t>The </a:t>
                </a:r>
                <a:r>
                  <a:rPr lang="en-GB" sz="1600" dirty="0"/>
                  <a:t>pole shoes focus the magnetic field on the sample</a:t>
                </a:r>
              </a:p>
              <a:p>
                <a:pPr indent="-252000"/>
                <a:endParaRPr lang="en-GB" sz="1200" dirty="0" smtClean="0"/>
              </a:p>
              <a:p>
                <a:pPr indent="-252000"/>
                <a:r>
                  <a:rPr lang="en-GB" sz="1600" dirty="0" smtClean="0"/>
                  <a:t>Advantages: </a:t>
                </a:r>
              </a:p>
              <a:p>
                <a:pPr lvl="1" indent="-252000"/>
                <a:r>
                  <a:rPr lang="en-GB" sz="1200" dirty="0" smtClean="0"/>
                  <a:t>Sample </a:t>
                </a:r>
                <a:r>
                  <a:rPr lang="en-GB" sz="1200" dirty="0" smtClean="0"/>
                  <a:t>thermally decoupled via coaxial structure</a:t>
                </a:r>
              </a:p>
              <a:p>
                <a:pPr lvl="1" indent="-252000"/>
                <a:r>
                  <a:rPr lang="en-GB" sz="1200" dirty="0" smtClean="0"/>
                  <a:t>High resolution calorimetric measurement of the surface resistance </a:t>
                </a:r>
              </a:p>
              <a:p>
                <a:pPr lvl="1" indent="-252000"/>
                <a:endParaRPr lang="en-GB" sz="1000" dirty="0" smtClean="0"/>
              </a:p>
              <a:p>
                <a:pPr indent="-252000"/>
                <a:r>
                  <a:rPr lang="en-GB" sz="1600" dirty="0" smtClean="0"/>
                  <a:t>Disadvantages:</a:t>
                </a:r>
              </a:p>
              <a:p>
                <a:pPr lvl="1" indent="-252000"/>
                <a:r>
                  <a:rPr lang="en-GB" sz="1200" dirty="0" smtClean="0"/>
                  <a:t>Inhomogeneous </a:t>
                </a:r>
                <a:r>
                  <a:rPr lang="en-GB" sz="1200" dirty="0" smtClean="0"/>
                  <a:t>field on sample surface</a:t>
                </a:r>
                <a:r>
                  <a:rPr lang="en-GB" sz="1200" dirty="0" smtClean="0"/>
                  <a:t>.</a:t>
                </a:r>
              </a:p>
              <a:p>
                <a:pPr lvl="1" indent="-252000"/>
                <a:endParaRPr lang="en-GB" sz="1200" dirty="0"/>
              </a:p>
              <a:p>
                <a:pPr indent="-252000"/>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𝑃</m:t>
                        </m:r>
                      </m:e>
                      <m:sub>
                        <m:r>
                          <a:rPr lang="en-GB" sz="1600" i="1">
                            <a:latin typeface="Cambria Math" panose="02040503050406030204" pitchFamily="18" charset="0"/>
                          </a:rPr>
                          <m:t>𝑅𝐹</m:t>
                        </m:r>
                      </m:sub>
                    </m:sSub>
                    <m:r>
                      <a:rPr lang="en-GB" sz="1600" i="1">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1</m:t>
                        </m:r>
                      </m:num>
                      <m:den>
                        <m:r>
                          <a:rPr lang="en-GB" sz="1600" i="1">
                            <a:latin typeface="Cambria Math" panose="02040503050406030204" pitchFamily="18" charset="0"/>
                          </a:rPr>
                          <m:t>2</m:t>
                        </m:r>
                        <m:sSubSup>
                          <m:sSubSupPr>
                            <m:ctrlPr>
                              <a:rPr lang="en-GB" sz="1600" i="1">
                                <a:latin typeface="Cambria Math" panose="02040503050406030204" pitchFamily="18" charset="0"/>
                              </a:rPr>
                            </m:ctrlPr>
                          </m:sSubSupPr>
                          <m:e>
                            <m:r>
                              <a:rPr lang="en-GB" sz="1600" i="1">
                                <a:latin typeface="Cambria Math" panose="02040503050406030204" pitchFamily="18" charset="0"/>
                                <a:ea typeface="Cambria Math" panose="02040503050406030204" pitchFamily="18" charset="0"/>
                              </a:rPr>
                              <m:t>𝜇</m:t>
                            </m:r>
                          </m:e>
                          <m:sub>
                            <m:r>
                              <a:rPr lang="en-GB" sz="1600" i="1">
                                <a:latin typeface="Cambria Math" panose="02040503050406030204" pitchFamily="18" charset="0"/>
                              </a:rPr>
                              <m:t>𝑜</m:t>
                            </m:r>
                          </m:sub>
                          <m:sup>
                            <m:r>
                              <a:rPr lang="en-GB" sz="1600" i="1">
                                <a:latin typeface="Cambria Math" panose="02040503050406030204" pitchFamily="18" charset="0"/>
                              </a:rPr>
                              <m:t>2</m:t>
                            </m:r>
                          </m:sup>
                        </m:sSubSup>
                      </m:den>
                    </m:f>
                    <m:sSub>
                      <m:sSubPr>
                        <m:ctrlPr>
                          <a:rPr lang="en-GB" sz="1600" i="1">
                            <a:latin typeface="Cambria Math" panose="02040503050406030204" pitchFamily="18" charset="0"/>
                          </a:rPr>
                        </m:ctrlPr>
                      </m:sSubPr>
                      <m:e>
                        <m:r>
                          <a:rPr lang="en-GB" sz="1600" i="1">
                            <a:latin typeface="Cambria Math" panose="02040503050406030204" pitchFamily="18" charset="0"/>
                          </a:rPr>
                          <m:t>𝑅</m:t>
                        </m:r>
                      </m:e>
                      <m:sub>
                        <m:r>
                          <a:rPr lang="en-GB" sz="1600" i="1">
                            <a:latin typeface="Cambria Math" panose="02040503050406030204" pitchFamily="18" charset="0"/>
                          </a:rPr>
                          <m:t>𝑠</m:t>
                        </m:r>
                      </m:sub>
                    </m:sSub>
                    <m:nary>
                      <m:naryPr>
                        <m:chr m:val="∬"/>
                        <m:limLoc m:val="undOvr"/>
                        <m:ctrlPr>
                          <a:rPr lang="en-GB" sz="1600" i="1">
                            <a:latin typeface="Cambria Math" panose="02040503050406030204" pitchFamily="18" charset="0"/>
                          </a:rPr>
                        </m:ctrlPr>
                      </m:naryPr>
                      <m:sub>
                        <m:r>
                          <m:rPr>
                            <m:brk m:alnAt="24"/>
                          </m:rPr>
                          <a:rPr lang="en-GB" sz="1600" i="1">
                            <a:latin typeface="Cambria Math" panose="02040503050406030204" pitchFamily="18" charset="0"/>
                          </a:rPr>
                          <m:t>𝑠</m:t>
                        </m:r>
                        <m:r>
                          <a:rPr lang="en-GB" sz="1600" i="1">
                            <a:latin typeface="Cambria Math" panose="02040503050406030204" pitchFamily="18" charset="0"/>
                          </a:rPr>
                          <m:t>𝑎𝑚𝑝𝑙𝑒</m:t>
                        </m:r>
                      </m:sub>
                      <m:sup/>
                      <m:e>
                        <m:sSup>
                          <m:sSupPr>
                            <m:ctrlPr>
                              <a:rPr lang="en-GB" sz="1600" i="1">
                                <a:latin typeface="Cambria Math" panose="02040503050406030204" pitchFamily="18" charset="0"/>
                              </a:rPr>
                            </m:ctrlPr>
                          </m:sSupPr>
                          <m:e>
                            <m:r>
                              <a:rPr lang="en-GB" sz="1600" i="1">
                                <a:latin typeface="Cambria Math" panose="02040503050406030204" pitchFamily="18" charset="0"/>
                              </a:rPr>
                              <m:t>|</m:t>
                            </m:r>
                            <m:r>
                              <a:rPr lang="en-GB" sz="1600" i="1">
                                <a:latin typeface="Cambria Math" panose="02040503050406030204" pitchFamily="18" charset="0"/>
                              </a:rPr>
                              <m:t>𝐻</m:t>
                            </m:r>
                            <m:r>
                              <a:rPr lang="en-GB" sz="1600" i="1">
                                <a:latin typeface="Cambria Math" panose="02040503050406030204" pitchFamily="18" charset="0"/>
                              </a:rPr>
                              <m:t>|</m:t>
                            </m:r>
                          </m:e>
                          <m:sup>
                            <m:r>
                              <a:rPr lang="en-GB" sz="1600" i="1">
                                <a:latin typeface="Cambria Math" panose="02040503050406030204" pitchFamily="18" charset="0"/>
                              </a:rPr>
                              <m:t>2</m:t>
                            </m:r>
                          </m:sup>
                        </m:sSup>
                        <m:r>
                          <a:rPr lang="en-GB" sz="1600" i="1">
                            <a:latin typeface="Cambria Math" panose="02040503050406030204" pitchFamily="18" charset="0"/>
                          </a:rPr>
                          <m:t>𝑑𝑆</m:t>
                        </m:r>
                      </m:e>
                    </m:nary>
                  </m:oMath>
                </a14:m>
                <a:endParaRPr lang="en-GB" sz="1600" dirty="0"/>
              </a:p>
              <a:p>
                <a:pPr lvl="1" indent="-252000"/>
                <a:endParaRPr lang="en-GB" sz="1200" dirty="0" smtClean="0"/>
              </a:p>
            </p:txBody>
          </p:sp>
        </mc:Choice>
        <mc:Fallback>
          <p:sp>
            <p:nvSpPr>
              <p:cNvPr id="7" name="Content Placeholder 6"/>
              <p:cNvSpPr>
                <a:spLocks noGrp="1" noRot="1" noChangeAspect="1" noMove="1" noResize="1" noEditPoints="1" noAdjustHandles="1" noChangeArrowheads="1" noChangeShapeType="1" noTextEdit="1"/>
              </p:cNvSpPr>
              <p:nvPr>
                <p:ph sz="half" idx="1"/>
              </p:nvPr>
            </p:nvSpPr>
            <p:spPr>
              <a:xfrm>
                <a:off x="298704" y="1063230"/>
                <a:ext cx="4036698" cy="3502674"/>
              </a:xfrm>
              <a:blipFill rotWithShape="0">
                <a:blip r:embed="rId3"/>
                <a:stretch>
                  <a:fillRect t="-696" b="-12174"/>
                </a:stretch>
              </a:blipFill>
            </p:spPr>
            <p:txBody>
              <a:bodyPr/>
              <a:lstStyle/>
              <a:p>
                <a:r>
                  <a:rPr lang="en-GB">
                    <a:noFill/>
                  </a:rPr>
                  <a:t> </a:t>
                </a:r>
              </a:p>
            </p:txBody>
          </p:sp>
        </mc:Fallback>
      </mc:AlternateContent>
      <p:pic>
        <p:nvPicPr>
          <p:cNvPr id="9" name="Content Placeholder 8"/>
          <p:cNvPicPr>
            <a:picLocks noGrp="1" noChangeAspect="1"/>
          </p:cNvPicPr>
          <p:nvPr>
            <p:ph sz="half" idx="2"/>
          </p:nvPr>
        </p:nvPicPr>
        <p:blipFill>
          <a:blip r:embed="rId4"/>
          <a:stretch>
            <a:fillRect/>
          </a:stretch>
        </p:blipFill>
        <p:spPr>
          <a:xfrm>
            <a:off x="4551607" y="1063229"/>
            <a:ext cx="3035453" cy="3551145"/>
          </a:xfrm>
          <a:prstGeom prst="rect">
            <a:avLst/>
          </a:prstGeom>
        </p:spPr>
      </p:pic>
      <p:sp>
        <p:nvSpPr>
          <p:cNvPr id="4" name="Date Placeholder 3"/>
          <p:cNvSpPr>
            <a:spLocks noGrp="1"/>
          </p:cNvSpPr>
          <p:nvPr>
            <p:ph type="dt" sz="half" idx="10"/>
          </p:nvPr>
        </p:nvSpPr>
        <p:spPr/>
        <p:txBody>
          <a:bodyPr/>
          <a:lstStyle/>
          <a:p>
            <a:fld id="{B4BFD808-6B56-4447-9401-2398D08EE3C0}" type="datetime1">
              <a:rPr lang="en-US" smtClean="0"/>
              <a:pPr/>
              <a:t>4/27/2016</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grpSp>
        <p:nvGrpSpPr>
          <p:cNvPr id="35" name="Group 34"/>
          <p:cNvGrpSpPr/>
          <p:nvPr/>
        </p:nvGrpSpPr>
        <p:grpSpPr>
          <a:xfrm>
            <a:off x="4932647" y="2023766"/>
            <a:ext cx="3150129" cy="2281677"/>
            <a:chOff x="4242869" y="2019970"/>
            <a:chExt cx="3150129" cy="2281677"/>
          </a:xfrm>
        </p:grpSpPr>
        <p:cxnSp>
          <p:nvCxnSpPr>
            <p:cNvPr id="11" name="Straight Arrow Connector 10"/>
            <p:cNvCxnSpPr/>
            <p:nvPr/>
          </p:nvCxnSpPr>
          <p:spPr>
            <a:xfrm>
              <a:off x="5455920" y="4178537"/>
              <a:ext cx="801831" cy="0"/>
            </a:xfrm>
            <a:prstGeom prst="straightConnector1">
              <a:avLst/>
            </a:prstGeom>
            <a:ln>
              <a:solidFill>
                <a:schemeClr val="accent6"/>
              </a:solidFill>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a:off x="5455920" y="2697433"/>
              <a:ext cx="830402" cy="0"/>
            </a:xfrm>
            <a:prstGeom prst="straightConnector1">
              <a:avLst/>
            </a:prstGeom>
            <a:ln>
              <a:solidFill>
                <a:schemeClr val="accent6"/>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a:off x="5856835" y="2143081"/>
              <a:ext cx="443202" cy="0"/>
            </a:xfrm>
            <a:prstGeom prst="straightConnector1">
              <a:avLst/>
            </a:prstGeom>
            <a:ln>
              <a:solidFill>
                <a:schemeClr val="accent6"/>
              </a:solidFill>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a:off x="5455920" y="3546635"/>
              <a:ext cx="830402" cy="0"/>
            </a:xfrm>
            <a:prstGeom prst="straightConnector1">
              <a:avLst/>
            </a:prstGeom>
            <a:ln>
              <a:solidFill>
                <a:schemeClr val="accent6"/>
              </a:solidFill>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5455920" y="3753946"/>
              <a:ext cx="830402" cy="7042"/>
            </a:xfrm>
            <a:prstGeom prst="straightConnector1">
              <a:avLst/>
            </a:prstGeom>
            <a:ln>
              <a:solidFill>
                <a:schemeClr val="accent6"/>
              </a:solidFill>
              <a:tailEnd type="triangle"/>
            </a:ln>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6257751" y="2019970"/>
              <a:ext cx="1135247" cy="246221"/>
            </a:xfrm>
            <a:prstGeom prst="rect">
              <a:avLst/>
            </a:prstGeom>
            <a:noFill/>
          </p:spPr>
          <p:txBody>
            <a:bodyPr wrap="none" rtlCol="0">
              <a:spAutoFit/>
            </a:bodyPr>
            <a:lstStyle/>
            <a:p>
              <a:r>
                <a:rPr lang="en-GB" sz="1000" dirty="0" smtClean="0">
                  <a:solidFill>
                    <a:schemeClr val="accent6">
                      <a:lumMod val="50000"/>
                    </a:schemeClr>
                  </a:solidFill>
                </a:rPr>
                <a:t>Resonator cavity</a:t>
              </a:r>
              <a:endParaRPr lang="en-GB" sz="1000" dirty="0">
                <a:solidFill>
                  <a:schemeClr val="accent6">
                    <a:lumMod val="50000"/>
                  </a:schemeClr>
                </a:solidFill>
              </a:endParaRPr>
            </a:p>
          </p:txBody>
        </p:sp>
        <p:sp>
          <p:nvSpPr>
            <p:cNvPr id="24" name="TextBox 23"/>
            <p:cNvSpPr txBox="1"/>
            <p:nvPr/>
          </p:nvSpPr>
          <p:spPr>
            <a:xfrm>
              <a:off x="6244109" y="2574322"/>
              <a:ext cx="788999" cy="246221"/>
            </a:xfrm>
            <a:prstGeom prst="rect">
              <a:avLst/>
            </a:prstGeom>
            <a:noFill/>
          </p:spPr>
          <p:txBody>
            <a:bodyPr wrap="none" rtlCol="0">
              <a:spAutoFit/>
            </a:bodyPr>
            <a:lstStyle/>
            <a:p>
              <a:r>
                <a:rPr lang="en-GB" sz="1000" dirty="0" smtClean="0">
                  <a:solidFill>
                    <a:schemeClr val="accent6">
                      <a:lumMod val="50000"/>
                    </a:schemeClr>
                  </a:solidFill>
                </a:rPr>
                <a:t>Hollow rod</a:t>
              </a:r>
              <a:endParaRPr lang="en-GB" sz="1000" dirty="0">
                <a:solidFill>
                  <a:schemeClr val="accent6">
                    <a:lumMod val="50000"/>
                  </a:schemeClr>
                </a:solidFill>
              </a:endParaRPr>
            </a:p>
          </p:txBody>
        </p:sp>
        <p:sp>
          <p:nvSpPr>
            <p:cNvPr id="27" name="TextBox 26"/>
            <p:cNvSpPr txBox="1"/>
            <p:nvPr/>
          </p:nvSpPr>
          <p:spPr>
            <a:xfrm>
              <a:off x="6244109" y="3422061"/>
              <a:ext cx="1085554" cy="246221"/>
            </a:xfrm>
            <a:prstGeom prst="rect">
              <a:avLst/>
            </a:prstGeom>
            <a:noFill/>
          </p:spPr>
          <p:txBody>
            <a:bodyPr wrap="none" rtlCol="0">
              <a:spAutoFit/>
            </a:bodyPr>
            <a:lstStyle/>
            <a:p>
              <a:r>
                <a:rPr lang="en-GB" sz="1000" dirty="0" smtClean="0">
                  <a:solidFill>
                    <a:schemeClr val="accent6">
                      <a:lumMod val="50000"/>
                    </a:schemeClr>
                  </a:solidFill>
                </a:rPr>
                <a:t>Transition piece</a:t>
              </a:r>
              <a:endParaRPr lang="en-GB" sz="1000" dirty="0">
                <a:solidFill>
                  <a:schemeClr val="accent6">
                    <a:lumMod val="50000"/>
                  </a:schemeClr>
                </a:solidFill>
              </a:endParaRPr>
            </a:p>
          </p:txBody>
        </p:sp>
        <p:sp>
          <p:nvSpPr>
            <p:cNvPr id="28" name="TextBox 27"/>
            <p:cNvSpPr txBox="1"/>
            <p:nvPr/>
          </p:nvSpPr>
          <p:spPr>
            <a:xfrm>
              <a:off x="6219262" y="3637877"/>
              <a:ext cx="750526" cy="246221"/>
            </a:xfrm>
            <a:prstGeom prst="rect">
              <a:avLst/>
            </a:prstGeom>
            <a:noFill/>
          </p:spPr>
          <p:txBody>
            <a:bodyPr wrap="none" rtlCol="0">
              <a:spAutoFit/>
            </a:bodyPr>
            <a:lstStyle/>
            <a:p>
              <a:r>
                <a:rPr lang="en-GB" sz="1000" dirty="0" smtClean="0">
                  <a:solidFill>
                    <a:schemeClr val="accent6">
                      <a:lumMod val="50000"/>
                    </a:schemeClr>
                  </a:solidFill>
                </a:rPr>
                <a:t>Pole shoe</a:t>
              </a:r>
              <a:endParaRPr lang="en-GB" sz="1000" dirty="0">
                <a:solidFill>
                  <a:schemeClr val="accent6">
                    <a:lumMod val="50000"/>
                  </a:schemeClr>
                </a:solidFill>
              </a:endParaRPr>
            </a:p>
          </p:txBody>
        </p:sp>
        <p:sp>
          <p:nvSpPr>
            <p:cNvPr id="29" name="TextBox 28"/>
            <p:cNvSpPr txBox="1"/>
            <p:nvPr/>
          </p:nvSpPr>
          <p:spPr>
            <a:xfrm>
              <a:off x="6194416" y="4055426"/>
              <a:ext cx="846707" cy="246221"/>
            </a:xfrm>
            <a:prstGeom prst="rect">
              <a:avLst/>
            </a:prstGeom>
            <a:noFill/>
          </p:spPr>
          <p:txBody>
            <a:bodyPr wrap="none" rtlCol="0">
              <a:spAutoFit/>
            </a:bodyPr>
            <a:lstStyle/>
            <a:p>
              <a:r>
                <a:rPr lang="en-GB" sz="1000" dirty="0" smtClean="0">
                  <a:solidFill>
                    <a:schemeClr val="accent6">
                      <a:lumMod val="50000"/>
                    </a:schemeClr>
                  </a:solidFill>
                </a:rPr>
                <a:t>Calorimeter</a:t>
              </a:r>
              <a:endParaRPr lang="en-GB" sz="1000" dirty="0">
                <a:solidFill>
                  <a:schemeClr val="accent6">
                    <a:lumMod val="50000"/>
                  </a:schemeClr>
                </a:solidFill>
              </a:endParaRPr>
            </a:p>
          </p:txBody>
        </p:sp>
        <p:cxnSp>
          <p:nvCxnSpPr>
            <p:cNvPr id="31" name="Straight Connector 30"/>
            <p:cNvCxnSpPr/>
            <p:nvPr/>
          </p:nvCxnSpPr>
          <p:spPr>
            <a:xfrm>
              <a:off x="5031581" y="3817144"/>
              <a:ext cx="547688" cy="4763"/>
            </a:xfrm>
            <a:prstGeom prst="line">
              <a:avLst/>
            </a:prstGeom>
            <a:ln w="6350">
              <a:solidFill>
                <a:srgbClr val="FF0000"/>
              </a:solidFill>
            </a:ln>
          </p:spPr>
          <p:style>
            <a:lnRef idx="1">
              <a:schemeClr val="dk1"/>
            </a:lnRef>
            <a:fillRef idx="0">
              <a:schemeClr val="dk1"/>
            </a:fillRef>
            <a:effectRef idx="0">
              <a:schemeClr val="dk1"/>
            </a:effectRef>
            <a:fontRef idx="minor">
              <a:schemeClr val="tx1"/>
            </a:fontRef>
          </p:style>
        </p:cxnSp>
        <p:cxnSp>
          <p:nvCxnSpPr>
            <p:cNvPr id="33" name="Straight Arrow Connector 32"/>
            <p:cNvCxnSpPr/>
            <p:nvPr/>
          </p:nvCxnSpPr>
          <p:spPr>
            <a:xfrm flipH="1">
              <a:off x="4689112" y="3817144"/>
              <a:ext cx="342469" cy="135731"/>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4242869" y="3906209"/>
              <a:ext cx="617477" cy="246221"/>
            </a:xfrm>
            <a:prstGeom prst="rect">
              <a:avLst/>
            </a:prstGeom>
            <a:noFill/>
          </p:spPr>
          <p:txBody>
            <a:bodyPr wrap="none" rtlCol="0">
              <a:spAutoFit/>
            </a:bodyPr>
            <a:lstStyle/>
            <a:p>
              <a:r>
                <a:rPr lang="en-GB" sz="1000" dirty="0" smtClean="0">
                  <a:solidFill>
                    <a:srgbClr val="FF0000"/>
                  </a:solidFill>
                </a:rPr>
                <a:t>Sample</a:t>
              </a:r>
              <a:endParaRPr lang="en-GB" sz="1000" dirty="0">
                <a:solidFill>
                  <a:srgbClr val="FF0000"/>
                </a:solidFill>
              </a:endParaRPr>
            </a:p>
          </p:txBody>
        </p:sp>
      </p:grpSp>
      <p:sp>
        <p:nvSpPr>
          <p:cNvPr id="36" name="Footer Placeholder 5"/>
          <p:cNvSpPr>
            <a:spLocks noGrp="1"/>
          </p:cNvSpPr>
          <p:nvPr>
            <p:ph type="ftr" sz="quarter" idx="3"/>
          </p:nvPr>
        </p:nvSpPr>
        <p:spPr>
          <a:xfrm>
            <a:off x="6093373" y="4771783"/>
            <a:ext cx="2047100" cy="273844"/>
          </a:xfrm>
        </p:spPr>
        <p:txBody>
          <a:bodyPr/>
          <a:lstStyle/>
          <a:p>
            <a:r>
              <a:rPr lang="en-US" sz="900" dirty="0"/>
              <a:t>Veronica.del.pozo.romano@cern.ch</a:t>
            </a:r>
          </a:p>
        </p:txBody>
      </p:sp>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spTree>
    <p:extLst>
      <p:ext uri="{BB962C8B-B14F-4D97-AF65-F5344CB8AC3E}">
        <p14:creationId xmlns:p14="http://schemas.microsoft.com/office/powerpoint/2010/main" val="7826746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994205"/>
                <a:ext cx="8229600" cy="3486355"/>
              </a:xfrm>
            </p:spPr>
            <p:txBody>
              <a:bodyPr anchor="ctr">
                <a:normAutofit fontScale="85000" lnSpcReduction="20000"/>
              </a:bodyPr>
              <a:lstStyle/>
              <a:p>
                <a:pPr indent="-252000"/>
                <a:r>
                  <a:rPr lang="en-GB" sz="1600" dirty="0" smtClean="0"/>
                  <a:t>The aim is to increase </a:t>
                </a:r>
                <a:r>
                  <a:rPr lang="en-GB" sz="1600" dirty="0"/>
                  <a:t>the peak field on the sample from 60mT </a:t>
                </a:r>
                <a:r>
                  <a:rPr lang="en-GB" sz="1600" dirty="0" smtClean="0"/>
                  <a:t>currently achievable to </a:t>
                </a:r>
                <a:r>
                  <a:rPr lang="en-GB" sz="1600" b="1" dirty="0"/>
                  <a:t>120mT</a:t>
                </a:r>
                <a:r>
                  <a:rPr lang="en-GB" sz="1600" dirty="0"/>
                  <a:t> as obtained by </a:t>
                </a:r>
                <a:r>
                  <a:rPr lang="en-GB" sz="1600" dirty="0" smtClean="0"/>
                  <a:t>HZB (or more).</a:t>
                </a:r>
              </a:p>
              <a:p>
                <a:pPr indent="-252000"/>
                <a:endParaRPr lang="en-GB" sz="1600" dirty="0"/>
              </a:p>
              <a:p>
                <a:pPr indent="-252000"/>
                <a:r>
                  <a:rPr lang="en-GB" sz="1600" dirty="0" smtClean="0"/>
                  <a:t>The dimensions of the QPR have been optimized </a:t>
                </a:r>
                <a:r>
                  <a:rPr lang="en-GB" sz="1600" dirty="0" smtClean="0"/>
                  <a:t>to increase the figures of merit:</a:t>
                </a:r>
              </a:p>
              <a:p>
                <a:pPr lvl="1" indent="-252000"/>
                <a:r>
                  <a:rPr lang="en-GB" sz="1200" dirty="0" smtClean="0"/>
                  <a:t>Operating range: </a:t>
                </a:r>
                <a14:m>
                  <m:oMath xmlns:m="http://schemas.openxmlformats.org/officeDocument/2006/math">
                    <m:f>
                      <m:fPr>
                        <m:ctrlPr>
                          <a:rPr lang="en-GB" sz="1200" b="0" i="1" smtClean="0">
                            <a:latin typeface="Cambria Math" panose="02040503050406030204" pitchFamily="18" charset="0"/>
                          </a:rPr>
                        </m:ctrlPr>
                      </m:fPr>
                      <m:num>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𝐻</m:t>
                            </m:r>
                          </m:e>
                          <m:sub>
                            <m:r>
                              <a:rPr lang="en-GB" sz="1200" b="0" i="1" smtClean="0">
                                <a:latin typeface="Cambria Math" panose="02040503050406030204" pitchFamily="18" charset="0"/>
                              </a:rPr>
                              <m:t>𝑠</m:t>
                            </m:r>
                          </m:sub>
                        </m:sSub>
                      </m:num>
                      <m:den>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𝐻</m:t>
                            </m:r>
                          </m:e>
                          <m:sub>
                            <m:r>
                              <a:rPr lang="en-GB" sz="1200" b="0" i="1" smtClean="0">
                                <a:latin typeface="Cambria Math" panose="02040503050406030204" pitchFamily="18" charset="0"/>
                              </a:rPr>
                              <m:t>𝑝𝑘</m:t>
                            </m:r>
                          </m:sub>
                        </m:sSub>
                      </m:den>
                    </m:f>
                  </m:oMath>
                </a14:m>
                <a:r>
                  <a:rPr lang="en-GB" sz="1200" b="0" dirty="0" smtClean="0"/>
                  <a:t> </a:t>
                </a:r>
                <a:endParaRPr lang="en-GB" sz="1200" b="0" dirty="0" smtClean="0"/>
              </a:p>
              <a:p>
                <a:pPr lvl="1" indent="-252000"/>
                <a:endParaRPr lang="en-GB" sz="1200" b="0" dirty="0" smtClean="0"/>
              </a:p>
              <a:p>
                <a:pPr lvl="1" indent="-252000"/>
                <a:r>
                  <a:rPr lang="en-GB" sz="1200" dirty="0" smtClean="0"/>
                  <a:t>Risk of field emission:</a:t>
                </a:r>
                <a14:m>
                  <m:oMath xmlns:m="http://schemas.openxmlformats.org/officeDocument/2006/math">
                    <m:f>
                      <m:fPr>
                        <m:ctrlPr>
                          <a:rPr lang="en-GB" sz="1200" i="1">
                            <a:latin typeface="Cambria Math" panose="02040503050406030204" pitchFamily="18" charset="0"/>
                          </a:rPr>
                        </m:ctrlPr>
                      </m:fPr>
                      <m:num>
                        <m:sSub>
                          <m:sSubPr>
                            <m:ctrlPr>
                              <a:rPr lang="en-GB" sz="1200" i="1">
                                <a:latin typeface="Cambria Math" panose="02040503050406030204" pitchFamily="18" charset="0"/>
                              </a:rPr>
                            </m:ctrlPr>
                          </m:sSubPr>
                          <m:e>
                            <m:r>
                              <a:rPr lang="en-GB" sz="1200" b="0" i="1" smtClean="0">
                                <a:latin typeface="Cambria Math" panose="02040503050406030204" pitchFamily="18" charset="0"/>
                              </a:rPr>
                              <m:t>𝐵</m:t>
                            </m:r>
                          </m:e>
                          <m:sub>
                            <m:r>
                              <a:rPr lang="en-GB" sz="1200" i="1">
                                <a:latin typeface="Cambria Math" panose="02040503050406030204" pitchFamily="18" charset="0"/>
                              </a:rPr>
                              <m:t>𝑠</m:t>
                            </m:r>
                          </m:sub>
                        </m:sSub>
                      </m:num>
                      <m:den>
                        <m:sSub>
                          <m:sSubPr>
                            <m:ctrlPr>
                              <a:rPr lang="en-GB" sz="1200" i="1">
                                <a:latin typeface="Cambria Math" panose="02040503050406030204" pitchFamily="18" charset="0"/>
                              </a:rPr>
                            </m:ctrlPr>
                          </m:sSubPr>
                          <m:e>
                            <m:r>
                              <a:rPr lang="en-GB" sz="1200" b="0" i="1" smtClean="0">
                                <a:latin typeface="Cambria Math" panose="02040503050406030204" pitchFamily="18" charset="0"/>
                              </a:rPr>
                              <m:t>𝐸</m:t>
                            </m:r>
                          </m:e>
                          <m:sub>
                            <m:r>
                              <a:rPr lang="en-GB" sz="1200" i="1">
                                <a:latin typeface="Cambria Math" panose="02040503050406030204" pitchFamily="18" charset="0"/>
                              </a:rPr>
                              <m:t>𝑝𝑘</m:t>
                            </m:r>
                          </m:sub>
                        </m:sSub>
                      </m:den>
                    </m:f>
                  </m:oMath>
                </a14:m>
                <a:endParaRPr lang="en-GB" sz="1200" dirty="0" smtClean="0"/>
              </a:p>
              <a:p>
                <a:pPr lvl="1" indent="-252000"/>
                <a:endParaRPr lang="en-GB" sz="1200" dirty="0"/>
              </a:p>
              <a:p>
                <a:pPr lvl="1" indent="-252000"/>
                <a:r>
                  <a:rPr lang="en-GB" sz="1200" dirty="0" smtClean="0"/>
                  <a:t>Focusing </a:t>
                </a:r>
                <a:r>
                  <a:rPr lang="en-GB" sz="1200" dirty="0" smtClean="0"/>
                  <a:t>factor: </a:t>
                </a:r>
                <a14:m>
                  <m:oMath xmlns:m="http://schemas.openxmlformats.org/officeDocument/2006/math">
                    <m:f>
                      <m:fPr>
                        <m:ctrlPr>
                          <a:rPr lang="en-GB" sz="1200" i="1" smtClean="0">
                            <a:latin typeface="Cambria Math" panose="02040503050406030204" pitchFamily="18" charset="0"/>
                          </a:rPr>
                        </m:ctrlPr>
                      </m:fPr>
                      <m:num>
                        <m:r>
                          <a:rPr lang="en-GB" sz="1200" b="0" i="1" smtClean="0">
                            <a:latin typeface="Cambria Math" panose="02040503050406030204" pitchFamily="18" charset="0"/>
                          </a:rPr>
                          <m:t>1</m:t>
                        </m:r>
                      </m:num>
                      <m:den>
                        <m:r>
                          <a:rPr lang="en-GB" sz="1200" b="0" i="1" smtClean="0">
                            <a:latin typeface="Cambria Math" panose="02040503050406030204" pitchFamily="18" charset="0"/>
                          </a:rPr>
                          <m:t>𝑈</m:t>
                        </m:r>
                      </m:den>
                    </m:f>
                    <m:nary>
                      <m:naryPr>
                        <m:chr m:val="∬"/>
                        <m:limLoc m:val="undOvr"/>
                        <m:ctrlPr>
                          <a:rPr lang="en-GB" sz="1200" i="1" smtClean="0">
                            <a:latin typeface="Cambria Math" panose="02040503050406030204" pitchFamily="18" charset="0"/>
                          </a:rPr>
                        </m:ctrlPr>
                      </m:naryPr>
                      <m:sub>
                        <m:r>
                          <m:rPr>
                            <m:brk m:alnAt="24"/>
                          </m:rPr>
                          <a:rPr lang="en-GB" sz="1200" b="0" i="1" smtClean="0">
                            <a:latin typeface="Cambria Math" panose="02040503050406030204" pitchFamily="18" charset="0"/>
                          </a:rPr>
                          <m:t>𝑠</m:t>
                        </m:r>
                        <m:r>
                          <a:rPr lang="en-GB" sz="1200" b="0" i="1" smtClean="0">
                            <a:latin typeface="Cambria Math" panose="02040503050406030204" pitchFamily="18" charset="0"/>
                          </a:rPr>
                          <m:t>𝑎𝑚𝑝𝑙𝑒</m:t>
                        </m:r>
                      </m:sub>
                      <m:sup/>
                      <m:e>
                        <m:sSup>
                          <m:sSupPr>
                            <m:ctrlPr>
                              <a:rPr lang="en-GB" sz="1200" i="1">
                                <a:latin typeface="Cambria Math" panose="02040503050406030204" pitchFamily="18" charset="0"/>
                              </a:rPr>
                            </m:ctrlPr>
                          </m:sSupPr>
                          <m:e>
                            <m:d>
                              <m:dPr>
                                <m:begChr m:val="|"/>
                                <m:endChr m:val="|"/>
                                <m:ctrlPr>
                                  <a:rPr lang="en-GB" sz="1200" i="1">
                                    <a:latin typeface="Cambria Math" panose="02040503050406030204" pitchFamily="18" charset="0"/>
                                  </a:rPr>
                                </m:ctrlPr>
                              </m:dPr>
                              <m:e>
                                <m:r>
                                  <a:rPr lang="en-GB" sz="1200" i="1">
                                    <a:latin typeface="Cambria Math" panose="02040503050406030204" pitchFamily="18" charset="0"/>
                                  </a:rPr>
                                  <m:t>𝐻</m:t>
                                </m:r>
                              </m:e>
                            </m:d>
                          </m:e>
                          <m:sup>
                            <m:r>
                              <a:rPr lang="en-GB" sz="1200" i="1">
                                <a:latin typeface="Cambria Math" panose="02040503050406030204" pitchFamily="18" charset="0"/>
                              </a:rPr>
                              <m:t>2</m:t>
                            </m:r>
                          </m:sup>
                        </m:sSup>
                      </m:e>
                    </m:nary>
                    <m:r>
                      <m:rPr>
                        <m:sty m:val="p"/>
                      </m:rPr>
                      <a:rPr lang="en-GB" sz="1200" b="0" i="0" smtClean="0">
                        <a:latin typeface="Cambria Math" panose="02040503050406030204" pitchFamily="18" charset="0"/>
                      </a:rPr>
                      <m:t>dA</m:t>
                    </m:r>
                  </m:oMath>
                </a14:m>
                <a:endParaRPr lang="en-GB" sz="1200" dirty="0" smtClean="0"/>
              </a:p>
              <a:p>
                <a:pPr marL="653256" lvl="1" indent="0">
                  <a:buNone/>
                </a:pPr>
                <a:endParaRPr lang="en-GB" sz="1200" dirty="0"/>
              </a:p>
              <a:p>
                <a:pPr indent="-252000"/>
                <a:r>
                  <a:rPr lang="en-GB" sz="1600" b="0" dirty="0" smtClean="0"/>
                  <a:t>An additional figure of merit has been added, the Average Field On Sample, which</a:t>
                </a:r>
                <a:r>
                  <a:rPr lang="en-GB" sz="1600" dirty="0" smtClean="0"/>
                  <a:t> measures the homogeneity of the field over the sample: </a:t>
                </a:r>
                <a14:m>
                  <m:oMath xmlns:m="http://schemas.openxmlformats.org/officeDocument/2006/math">
                    <m:f>
                      <m:fPr>
                        <m:ctrlPr>
                          <a:rPr lang="en-GB" sz="1600" i="1">
                            <a:latin typeface="Cambria Math" panose="02040503050406030204" pitchFamily="18" charset="0"/>
                          </a:rPr>
                        </m:ctrlPr>
                      </m:fPr>
                      <m:num>
                        <m:nary>
                          <m:naryPr>
                            <m:ctrlPr>
                              <a:rPr lang="en-GB" sz="1600" i="1">
                                <a:latin typeface="Cambria Math" panose="02040503050406030204" pitchFamily="18" charset="0"/>
                              </a:rPr>
                            </m:ctrlPr>
                          </m:naryPr>
                          <m:sub>
                            <m:r>
                              <m:rPr>
                                <m:brk m:alnAt="23"/>
                              </m:rPr>
                              <a:rPr lang="en-GB" sz="1600" i="1">
                                <a:latin typeface="Cambria Math" panose="02040503050406030204" pitchFamily="18" charset="0"/>
                              </a:rPr>
                              <m:t>𝑆</m:t>
                            </m:r>
                          </m:sub>
                          <m:sup/>
                          <m:e>
                            <m:r>
                              <a:rPr lang="en-GB" sz="1600" b="0" i="1" smtClean="0">
                                <a:latin typeface="Cambria Math" panose="02040503050406030204" pitchFamily="18" charset="0"/>
                              </a:rPr>
                              <m:t>𝐻</m:t>
                            </m:r>
                            <m:r>
                              <a:rPr lang="en-GB" sz="1600" i="1">
                                <a:latin typeface="Cambria Math" panose="02040503050406030204" pitchFamily="18" charset="0"/>
                              </a:rPr>
                              <m:t>.</m:t>
                            </m:r>
                            <m:r>
                              <a:rPr lang="en-GB" sz="1600" i="1">
                                <a:latin typeface="Cambria Math" panose="02040503050406030204" pitchFamily="18" charset="0"/>
                              </a:rPr>
                              <m:t>𝑑𝑆</m:t>
                            </m:r>
                          </m:e>
                        </m:nary>
                      </m:num>
                      <m:den>
                        <m:sSub>
                          <m:sSubPr>
                            <m:ctrlPr>
                              <a:rPr lang="en-GB" sz="1600" i="1">
                                <a:latin typeface="Cambria Math" panose="02040503050406030204" pitchFamily="18" charset="0"/>
                              </a:rPr>
                            </m:ctrlPr>
                          </m:sSubPr>
                          <m:e>
                            <m:r>
                              <a:rPr lang="en-GB" sz="1600" i="1">
                                <a:latin typeface="Cambria Math" panose="02040503050406030204" pitchFamily="18" charset="0"/>
                              </a:rPr>
                              <m:t>𝑆</m:t>
                            </m:r>
                          </m:e>
                          <m:sub>
                            <m:r>
                              <a:rPr lang="en-GB" sz="1600" i="1">
                                <a:latin typeface="Cambria Math" panose="02040503050406030204" pitchFamily="18" charset="0"/>
                              </a:rPr>
                              <m:t>𝑠𝑎𝑚𝑝𝑙𝑒</m:t>
                            </m:r>
                          </m:sub>
                        </m:sSub>
                      </m:den>
                    </m:f>
                  </m:oMath>
                </a14:m>
                <a:r>
                  <a:rPr lang="en-GB" sz="1600" dirty="0"/>
                  <a:t> </a:t>
                </a:r>
                <a:endParaRPr lang="en-GB" sz="1600" dirty="0" smtClean="0"/>
              </a:p>
              <a:p>
                <a:pPr indent="-252000"/>
                <a:endParaRPr lang="en-GB" sz="1400" dirty="0" smtClean="0"/>
              </a:p>
              <a:p>
                <a:pPr marL="493776" lvl="1" indent="-252000">
                  <a:buSzPct val="80000"/>
                </a:pPr>
                <a:r>
                  <a:rPr lang="en-GB" sz="1600" dirty="0"/>
                  <a:t>Attention must also be given to heating caused by leaking into the coaxial gap separating the resonator and the calorimetric chamber. </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994205"/>
                <a:ext cx="8229600" cy="3486355"/>
              </a:xfrm>
              <a:blipFill rotWithShape="0">
                <a:blip r:embed="rId3"/>
                <a:stretch>
                  <a:fillRect/>
                </a:stretch>
              </a:blipFill>
            </p:spPr>
            <p:txBody>
              <a:bodyPr/>
              <a:lstStyle/>
              <a:p>
                <a:r>
                  <a:rPr lang="en-GB">
                    <a:noFill/>
                  </a:rPr>
                  <a:t> </a:t>
                </a:r>
              </a:p>
            </p:txBody>
          </p:sp>
        </mc:Fallback>
      </mc:AlternateContent>
      <p:sp>
        <p:nvSpPr>
          <p:cNvPr id="2" name="Title 1"/>
          <p:cNvSpPr>
            <a:spLocks noGrp="1"/>
          </p:cNvSpPr>
          <p:nvPr>
            <p:ph type="title"/>
          </p:nvPr>
        </p:nvSpPr>
        <p:spPr/>
        <p:txBody>
          <a:bodyPr>
            <a:normAutofit/>
          </a:bodyPr>
          <a:lstStyle/>
          <a:p>
            <a:r>
              <a:rPr lang="en-GB" sz="3200" dirty="0" smtClean="0"/>
              <a:t>QPR Optimization: RF considerations</a:t>
            </a:r>
            <a:endParaRPr lang="en-GB" sz="3200" dirty="0"/>
          </a:p>
        </p:txBody>
      </p:sp>
      <p:sp>
        <p:nvSpPr>
          <p:cNvPr id="5" name="Date Placeholder 4"/>
          <p:cNvSpPr>
            <a:spLocks noGrp="1"/>
          </p:cNvSpPr>
          <p:nvPr>
            <p:ph type="dt" sz="half" idx="2"/>
          </p:nvPr>
        </p:nvSpPr>
        <p:spPr/>
        <p:txBody>
          <a:bodyPr/>
          <a:lstStyle/>
          <a:p>
            <a:fld id="{B4BFD808-6B56-4447-9401-2398D08EE3C0}" type="datetime1">
              <a:rPr lang="en-US" smtClean="0"/>
              <a:pPr/>
              <a:t>4/26/2016</a:t>
            </a:fld>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5</a:t>
            </a:fld>
            <a:endParaRPr lang="en-US" dirty="0"/>
          </a:p>
        </p:txBody>
      </p:sp>
      <p:sp>
        <p:nvSpPr>
          <p:cNvPr id="8" name="Footer Placeholder 5"/>
          <p:cNvSpPr>
            <a:spLocks noGrp="1"/>
          </p:cNvSpPr>
          <p:nvPr>
            <p:ph type="ftr" sz="quarter" idx="3"/>
          </p:nvPr>
        </p:nvSpPr>
        <p:spPr>
          <a:xfrm>
            <a:off x="6093373" y="4771783"/>
            <a:ext cx="2047100" cy="273844"/>
          </a:xfrm>
        </p:spPr>
        <p:txBody>
          <a:bodyPr/>
          <a:lstStyle/>
          <a:p>
            <a:r>
              <a:rPr lang="en-US" sz="900" dirty="0"/>
              <a:t>Veronica.del.pozo.romano@cern.ch</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r="19923" b="19189"/>
          <a:stretch/>
        </p:blipFill>
        <p:spPr>
          <a:xfrm>
            <a:off x="3668328" y="2026920"/>
            <a:ext cx="1099430" cy="1016000"/>
          </a:xfrm>
          <a:prstGeom prst="rect">
            <a:avLst/>
          </a:prstGeom>
        </p:spPr>
      </p:pic>
      <p:pic>
        <p:nvPicPr>
          <p:cNvPr id="12" name="Picture 11"/>
          <p:cNvPicPr>
            <a:picLocks noChangeAspect="1"/>
          </p:cNvPicPr>
          <p:nvPr/>
        </p:nvPicPr>
        <p:blipFill rotWithShape="1">
          <a:blip r:embed="rId6">
            <a:extLst>
              <a:ext uri="{28A0092B-C50C-407E-A947-70E740481C1C}">
                <a14:useLocalDpi xmlns:a14="http://schemas.microsoft.com/office/drawing/2010/main" val="0"/>
              </a:ext>
            </a:extLst>
          </a:blip>
          <a:srcRect l="13251"/>
          <a:stretch/>
        </p:blipFill>
        <p:spPr>
          <a:xfrm>
            <a:off x="4947919" y="2026920"/>
            <a:ext cx="990601" cy="1006842"/>
          </a:xfrm>
          <a:prstGeom prst="rect">
            <a:avLst/>
          </a:prstGeom>
        </p:spPr>
      </p:pic>
      <p:sp>
        <p:nvSpPr>
          <p:cNvPr id="13" name="TextBox 12"/>
          <p:cNvSpPr txBox="1"/>
          <p:nvPr/>
        </p:nvSpPr>
        <p:spPr>
          <a:xfrm>
            <a:off x="5923862" y="2345675"/>
            <a:ext cx="2512226" cy="369332"/>
          </a:xfrm>
          <a:prstGeom prst="rect">
            <a:avLst/>
          </a:prstGeom>
          <a:noFill/>
        </p:spPr>
        <p:txBody>
          <a:bodyPr wrap="none" rtlCol="0">
            <a:spAutoFit/>
          </a:bodyPr>
          <a:lstStyle/>
          <a:p>
            <a:r>
              <a:rPr lang="en-GB" sz="900" dirty="0" smtClean="0"/>
              <a:t>B field distribution over pole shoe and sample</a:t>
            </a:r>
          </a:p>
          <a:p>
            <a:r>
              <a:rPr lang="en-GB" sz="900" dirty="0" smtClean="0"/>
              <a:t>Normalized to 60mT</a:t>
            </a:r>
            <a:endParaRPr lang="en-GB" sz="900" dirty="0"/>
          </a:p>
        </p:txBody>
      </p:sp>
    </p:spTree>
    <p:extLst>
      <p:ext uri="{BB962C8B-B14F-4D97-AF65-F5344CB8AC3E}">
        <p14:creationId xmlns:p14="http://schemas.microsoft.com/office/powerpoint/2010/main" val="32805985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QPR Optimization: Final Design</a:t>
            </a:r>
            <a:endParaRPr lang="en-GB" sz="3200" dirty="0"/>
          </a:p>
        </p:txBody>
      </p:sp>
      <p:sp>
        <p:nvSpPr>
          <p:cNvPr id="3" name="Content Placeholder 2"/>
          <p:cNvSpPr>
            <a:spLocks noGrp="1"/>
          </p:cNvSpPr>
          <p:nvPr>
            <p:ph idx="1"/>
          </p:nvPr>
        </p:nvSpPr>
        <p:spPr>
          <a:xfrm>
            <a:off x="454454" y="897830"/>
            <a:ext cx="8229600" cy="3203145"/>
          </a:xfrm>
        </p:spPr>
        <p:txBody>
          <a:bodyPr>
            <a:normAutofit/>
          </a:bodyPr>
          <a:lstStyle/>
          <a:p>
            <a:pPr indent="-252000"/>
            <a:r>
              <a:rPr lang="en-GB" sz="1500" dirty="0" smtClean="0"/>
              <a:t>Full parametrized HFSS model</a:t>
            </a:r>
          </a:p>
          <a:p>
            <a:pPr indent="-252000"/>
            <a:r>
              <a:rPr lang="en-GB" sz="1500" dirty="0" smtClean="0"/>
              <a:t>The parameters that had a noticeable effect on the magnitude of the fields are the gap distance and the rod’s radius.</a:t>
            </a:r>
          </a:p>
          <a:p>
            <a:pPr indent="-252000"/>
            <a:r>
              <a:rPr lang="en-GB" sz="1500" dirty="0" smtClean="0"/>
              <a:t>Modifying the width of the pole shoes improves the field distribution over the sample.</a:t>
            </a:r>
          </a:p>
          <a:p>
            <a:pPr indent="-252000"/>
            <a:r>
              <a:rPr lang="en-GB" sz="1500" dirty="0" smtClean="0"/>
              <a:t>The rods’ height is modified for re-tuning.</a:t>
            </a:r>
            <a:endParaRPr lang="en-GB" sz="1500" dirty="0"/>
          </a:p>
        </p:txBody>
      </p:sp>
      <p:sp>
        <p:nvSpPr>
          <p:cNvPr id="4" name="Date Placeholder 3"/>
          <p:cNvSpPr>
            <a:spLocks noGrp="1"/>
          </p:cNvSpPr>
          <p:nvPr>
            <p:ph type="dt" sz="half" idx="2"/>
          </p:nvPr>
        </p:nvSpPr>
        <p:spPr/>
        <p:txBody>
          <a:bodyPr/>
          <a:lstStyle/>
          <a:p>
            <a:fld id="{B4BFD808-6B56-4447-9401-2398D08EE3C0}" type="datetime1">
              <a:rPr lang="en-US" smtClean="0"/>
              <a:pPr/>
              <a:t>4/26/2016</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1512318469"/>
              </p:ext>
            </p:extLst>
          </p:nvPr>
        </p:nvGraphicFramePr>
        <p:xfrm>
          <a:off x="4577392" y="2506900"/>
          <a:ext cx="4272356" cy="1920240"/>
        </p:xfrm>
        <a:graphic>
          <a:graphicData uri="http://schemas.openxmlformats.org/drawingml/2006/table">
            <a:tbl>
              <a:tblPr firstRow="1" bandRow="1">
                <a:tableStyleId>{073A0DAA-6AF3-43AB-8588-CEC1D06C72B9}</a:tableStyleId>
              </a:tblPr>
              <a:tblGrid>
                <a:gridCol w="1490427"/>
                <a:gridCol w="1618609"/>
                <a:gridCol w="1163320"/>
              </a:tblGrid>
              <a:tr h="230505">
                <a:tc>
                  <a:txBody>
                    <a:bodyPr/>
                    <a:lstStyle/>
                    <a:p>
                      <a:r>
                        <a:rPr lang="en-GB" sz="1200" dirty="0" smtClean="0"/>
                        <a:t>Parameter</a:t>
                      </a:r>
                      <a:endParaRPr lang="en-GB" sz="1200" dirty="0"/>
                    </a:p>
                  </a:txBody>
                  <a:tcPr/>
                </a:tc>
                <a:tc>
                  <a:txBody>
                    <a:bodyPr/>
                    <a:lstStyle/>
                    <a:p>
                      <a:pPr algn="ctr"/>
                      <a:r>
                        <a:rPr lang="en-GB" sz="1200" dirty="0" smtClean="0"/>
                        <a:t>Original</a:t>
                      </a:r>
                      <a:endParaRPr lang="en-GB" sz="1200" dirty="0"/>
                    </a:p>
                  </a:txBody>
                  <a:tcPr/>
                </a:tc>
                <a:tc>
                  <a:txBody>
                    <a:bodyPr/>
                    <a:lstStyle/>
                    <a:p>
                      <a:pPr algn="ctr"/>
                      <a:r>
                        <a:rPr lang="en-GB" sz="1200" dirty="0" smtClean="0"/>
                        <a:t>New</a:t>
                      </a:r>
                      <a:endParaRPr lang="en-GB" sz="1200" dirty="0"/>
                    </a:p>
                  </a:txBody>
                  <a:tcPr/>
                </a:tc>
              </a:tr>
              <a:tr h="230505">
                <a:tc>
                  <a:txBody>
                    <a:bodyPr/>
                    <a:lstStyle/>
                    <a:p>
                      <a:r>
                        <a:rPr lang="en-GB" sz="1200" dirty="0" smtClean="0"/>
                        <a:t>1. Pole shoe radius</a:t>
                      </a:r>
                      <a:endParaRPr lang="en-GB" sz="1200" dirty="0"/>
                    </a:p>
                  </a:txBody>
                  <a:tcPr/>
                </a:tc>
                <a:tc>
                  <a:txBody>
                    <a:bodyPr/>
                    <a:lstStyle/>
                    <a:p>
                      <a:pPr algn="ctr"/>
                      <a:r>
                        <a:rPr lang="en-GB" sz="1200" dirty="0" smtClean="0"/>
                        <a:t>20</a:t>
                      </a:r>
                      <a:r>
                        <a:rPr lang="en-GB" sz="1200" baseline="0" dirty="0" smtClean="0"/>
                        <a:t> </a:t>
                      </a:r>
                      <a:r>
                        <a:rPr lang="en-GB" sz="1200" dirty="0" smtClean="0"/>
                        <a:t>mm</a:t>
                      </a:r>
                      <a:endParaRPr lang="en-GB" sz="1200" dirty="0"/>
                    </a:p>
                  </a:txBody>
                  <a:tcPr/>
                </a:tc>
                <a:tc>
                  <a:txBody>
                    <a:bodyPr/>
                    <a:lstStyle/>
                    <a:p>
                      <a:pPr algn="ctr"/>
                      <a:r>
                        <a:rPr lang="en-GB" sz="1200" dirty="0" smtClean="0"/>
                        <a:t>23 mm</a:t>
                      </a:r>
                      <a:endParaRPr lang="en-GB" sz="1200" dirty="0"/>
                    </a:p>
                  </a:txBody>
                  <a:tcPr/>
                </a:tc>
              </a:tr>
              <a:tr h="230505">
                <a:tc>
                  <a:txBody>
                    <a:bodyPr/>
                    <a:lstStyle/>
                    <a:p>
                      <a:r>
                        <a:rPr lang="en-GB" sz="1200" dirty="0" smtClean="0"/>
                        <a:t>2. Pole shoe width</a:t>
                      </a:r>
                      <a:endParaRPr lang="en-GB" sz="1200" dirty="0"/>
                    </a:p>
                  </a:txBody>
                  <a:tcPr/>
                </a:tc>
                <a:tc>
                  <a:txBody>
                    <a:bodyPr/>
                    <a:lstStyle/>
                    <a:p>
                      <a:pPr algn="ctr"/>
                      <a:r>
                        <a:rPr lang="en-GB" sz="1200" dirty="0" smtClean="0"/>
                        <a:t>10 mm</a:t>
                      </a:r>
                      <a:endParaRPr lang="en-GB" sz="1200" dirty="0"/>
                    </a:p>
                  </a:txBody>
                  <a:tcPr/>
                </a:tc>
                <a:tc>
                  <a:txBody>
                    <a:bodyPr/>
                    <a:lstStyle/>
                    <a:p>
                      <a:pPr algn="ctr"/>
                      <a:r>
                        <a:rPr lang="en-GB" sz="1200" dirty="0" smtClean="0"/>
                        <a:t>16 mm</a:t>
                      </a:r>
                      <a:endParaRPr lang="en-GB" sz="1200" dirty="0"/>
                    </a:p>
                  </a:txBody>
                  <a:tcPr/>
                </a:tc>
              </a:tr>
              <a:tr h="230505">
                <a:tc>
                  <a:txBody>
                    <a:bodyPr/>
                    <a:lstStyle/>
                    <a:p>
                      <a:r>
                        <a:rPr lang="en-GB" sz="1200" dirty="0" smtClean="0"/>
                        <a:t>3.</a:t>
                      </a:r>
                      <a:r>
                        <a:rPr lang="en-GB" sz="1200" baseline="0" dirty="0" smtClean="0"/>
                        <a:t> </a:t>
                      </a:r>
                      <a:r>
                        <a:rPr lang="en-GB" sz="1200" dirty="0" smtClean="0"/>
                        <a:t>Rode radius</a:t>
                      </a:r>
                      <a:endParaRPr lang="en-GB" sz="1200" dirty="0"/>
                    </a:p>
                  </a:txBody>
                  <a:tcPr/>
                </a:tc>
                <a:tc>
                  <a:txBody>
                    <a:bodyPr/>
                    <a:lstStyle/>
                    <a:p>
                      <a:pPr algn="ctr"/>
                      <a:r>
                        <a:rPr lang="en-GB" sz="1200" dirty="0" smtClean="0"/>
                        <a:t>8 mm</a:t>
                      </a:r>
                      <a:endParaRPr lang="en-GB" sz="1200" dirty="0"/>
                    </a:p>
                  </a:txBody>
                  <a:tcPr/>
                </a:tc>
                <a:tc>
                  <a:txBody>
                    <a:bodyPr/>
                    <a:lstStyle/>
                    <a:p>
                      <a:pPr algn="ctr"/>
                      <a:r>
                        <a:rPr lang="en-GB" sz="1200" dirty="0" smtClean="0"/>
                        <a:t>15 mm </a:t>
                      </a:r>
                      <a:endParaRPr lang="en-GB" sz="1200" dirty="0"/>
                    </a:p>
                  </a:txBody>
                  <a:tcPr/>
                </a:tc>
              </a:tr>
              <a:tr h="230505">
                <a:tc>
                  <a:txBody>
                    <a:bodyPr/>
                    <a:lstStyle/>
                    <a:p>
                      <a:r>
                        <a:rPr lang="en-GB" sz="1200" dirty="0" smtClean="0"/>
                        <a:t>4. Gap</a:t>
                      </a:r>
                      <a:endParaRPr lang="en-GB" sz="1200" dirty="0"/>
                    </a:p>
                  </a:txBody>
                  <a:tcPr/>
                </a:tc>
                <a:tc>
                  <a:txBody>
                    <a:bodyPr/>
                    <a:lstStyle/>
                    <a:p>
                      <a:pPr algn="ctr"/>
                      <a:r>
                        <a:rPr lang="en-GB" sz="1200" dirty="0" smtClean="0"/>
                        <a:t>1 mm</a:t>
                      </a:r>
                      <a:endParaRPr lang="en-GB" sz="1200" dirty="0"/>
                    </a:p>
                  </a:txBody>
                  <a:tcPr/>
                </a:tc>
                <a:tc>
                  <a:txBody>
                    <a:bodyPr/>
                    <a:lstStyle/>
                    <a:p>
                      <a:pPr algn="ctr"/>
                      <a:r>
                        <a:rPr lang="en-GB" sz="1200" dirty="0" smtClean="0"/>
                        <a:t>0.7 mm</a:t>
                      </a:r>
                      <a:endParaRPr lang="en-GB" sz="1200" dirty="0"/>
                    </a:p>
                  </a:txBody>
                  <a:tcPr/>
                </a:tc>
              </a:tr>
              <a:tr h="230505">
                <a:tc>
                  <a:txBody>
                    <a:bodyPr/>
                    <a:lstStyle/>
                    <a:p>
                      <a:r>
                        <a:rPr lang="en-GB" sz="1200" dirty="0" smtClean="0"/>
                        <a:t>Rods height</a:t>
                      </a:r>
                      <a:endParaRPr lang="en-GB" sz="1200" dirty="0"/>
                    </a:p>
                  </a:txBody>
                  <a:tcPr/>
                </a:tc>
                <a:tc>
                  <a:txBody>
                    <a:bodyPr/>
                    <a:lstStyle/>
                    <a:p>
                      <a:pPr algn="ctr"/>
                      <a:r>
                        <a:rPr lang="en-GB" sz="1200" dirty="0" smtClean="0"/>
                        <a:t>316.5 mm</a:t>
                      </a:r>
                      <a:endParaRPr lang="en-GB" sz="1200" dirty="0"/>
                    </a:p>
                  </a:txBody>
                  <a:tcPr/>
                </a:tc>
                <a:tc>
                  <a:txBody>
                    <a:bodyPr/>
                    <a:lstStyle/>
                    <a:p>
                      <a:pPr algn="ctr"/>
                      <a:r>
                        <a:rPr lang="en-GB" sz="1200" dirty="0" smtClean="0"/>
                        <a:t>310.5 mm</a:t>
                      </a:r>
                      <a:endParaRPr lang="en-GB" sz="1200" dirty="0"/>
                    </a:p>
                  </a:txBody>
                  <a:tcPr/>
                </a:tc>
              </a:tr>
              <a:tr h="230505">
                <a:tc>
                  <a:txBody>
                    <a:bodyPr/>
                    <a:lstStyle/>
                    <a:p>
                      <a:r>
                        <a:rPr lang="en-GB" sz="1200" dirty="0" smtClean="0"/>
                        <a:t>Material</a:t>
                      </a:r>
                      <a:endParaRPr lang="en-GB" sz="1200" dirty="0"/>
                    </a:p>
                  </a:txBody>
                  <a:tcPr/>
                </a:tc>
                <a:tc>
                  <a:txBody>
                    <a:bodyPr/>
                    <a:lstStyle/>
                    <a:p>
                      <a:pPr algn="ctr"/>
                      <a:r>
                        <a:rPr lang="en-GB" sz="1200" dirty="0" err="1" smtClean="0"/>
                        <a:t>Nb</a:t>
                      </a:r>
                      <a:r>
                        <a:rPr lang="en-GB" sz="1200" baseline="0" dirty="0" smtClean="0"/>
                        <a:t> d</a:t>
                      </a:r>
                      <a:r>
                        <a:rPr lang="en-GB" sz="1200" dirty="0" smtClean="0"/>
                        <a:t>ifferent RRR</a:t>
                      </a:r>
                      <a:r>
                        <a:rPr lang="en-GB" sz="1200" baseline="30000" dirty="0" smtClean="0"/>
                        <a:t>*</a:t>
                      </a:r>
                      <a:endParaRPr lang="en-GB" sz="1200" baseline="30000" dirty="0"/>
                    </a:p>
                  </a:txBody>
                  <a:tcPr/>
                </a:tc>
                <a:tc>
                  <a:txBody>
                    <a:bodyPr/>
                    <a:lstStyle/>
                    <a:p>
                      <a:pPr algn="ctr"/>
                      <a:r>
                        <a:rPr lang="en-GB" sz="1200" dirty="0" smtClean="0"/>
                        <a:t>NbRRR300</a:t>
                      </a:r>
                      <a:endParaRPr lang="en-GB" sz="1200" dirty="0"/>
                    </a:p>
                  </a:txBody>
                  <a:tcPr/>
                </a:tc>
              </a:tr>
            </a:tbl>
          </a:graphicData>
        </a:graphic>
      </p:graphicFrame>
      <p:grpSp>
        <p:nvGrpSpPr>
          <p:cNvPr id="31" name="Group 30"/>
          <p:cNvGrpSpPr/>
          <p:nvPr/>
        </p:nvGrpSpPr>
        <p:grpSpPr>
          <a:xfrm>
            <a:off x="504522" y="2404583"/>
            <a:ext cx="3725554" cy="2279655"/>
            <a:chOff x="504522" y="2451044"/>
            <a:chExt cx="3725554" cy="2279655"/>
          </a:xfrm>
        </p:grpSpPr>
        <p:grpSp>
          <p:nvGrpSpPr>
            <p:cNvPr id="28" name="Group 27"/>
            <p:cNvGrpSpPr/>
            <p:nvPr/>
          </p:nvGrpSpPr>
          <p:grpSpPr>
            <a:xfrm>
              <a:off x="504522" y="2451044"/>
              <a:ext cx="1782443" cy="2279655"/>
              <a:chOff x="479216" y="2228890"/>
              <a:chExt cx="1782443" cy="2279655"/>
            </a:xfrm>
          </p:grpSpPr>
          <p:grpSp>
            <p:nvGrpSpPr>
              <p:cNvPr id="12" name="Group 11"/>
              <p:cNvGrpSpPr/>
              <p:nvPr/>
            </p:nvGrpSpPr>
            <p:grpSpPr>
              <a:xfrm>
                <a:off x="479216" y="2228890"/>
                <a:ext cx="1782443" cy="2279655"/>
                <a:chOff x="479216" y="2228890"/>
                <a:chExt cx="1782443" cy="2279655"/>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b="26974"/>
                <a:stretch/>
              </p:blipFill>
              <p:spPr>
                <a:xfrm>
                  <a:off x="479216" y="2228890"/>
                  <a:ext cx="1782443" cy="2033434"/>
                </a:xfrm>
                <a:prstGeom prst="rect">
                  <a:avLst/>
                </a:prstGeom>
              </p:spPr>
            </p:pic>
            <p:sp>
              <p:nvSpPr>
                <p:cNvPr id="9" name="TextBox 8"/>
                <p:cNvSpPr txBox="1"/>
                <p:nvPr/>
              </p:nvSpPr>
              <p:spPr>
                <a:xfrm>
                  <a:off x="773959" y="4262324"/>
                  <a:ext cx="1192955" cy="246221"/>
                </a:xfrm>
                <a:prstGeom prst="rect">
                  <a:avLst/>
                </a:prstGeom>
                <a:noFill/>
              </p:spPr>
              <p:txBody>
                <a:bodyPr wrap="none" rtlCol="0">
                  <a:spAutoFit/>
                </a:bodyPr>
                <a:lstStyle/>
                <a:p>
                  <a:r>
                    <a:rPr lang="en-GB" sz="1000" dirty="0" smtClean="0"/>
                    <a:t>Original geometry</a:t>
                  </a:r>
                  <a:endParaRPr lang="en-GB" sz="1000" dirty="0"/>
                </a:p>
              </p:txBody>
            </p:sp>
          </p:grpSp>
          <p:cxnSp>
            <p:nvCxnSpPr>
              <p:cNvPr id="18" name="Straight Arrow Connector 17"/>
              <p:cNvCxnSpPr/>
              <p:nvPr/>
            </p:nvCxnSpPr>
            <p:spPr>
              <a:xfrm>
                <a:off x="833120" y="3616960"/>
                <a:ext cx="563880" cy="0"/>
              </a:xfrm>
              <a:prstGeom prst="straightConnector1">
                <a:avLst/>
              </a:prstGeom>
              <a:ln>
                <a:solidFill>
                  <a:schemeClr val="accent6"/>
                </a:solidFill>
                <a:tailEnd type="triangle"/>
              </a:ln>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1306401" y="3486155"/>
                <a:ext cx="255198" cy="246221"/>
              </a:xfrm>
              <a:prstGeom prst="rect">
                <a:avLst/>
              </a:prstGeom>
              <a:noFill/>
            </p:spPr>
            <p:txBody>
              <a:bodyPr wrap="none" rtlCol="0">
                <a:spAutoFit/>
              </a:bodyPr>
              <a:lstStyle/>
              <a:p>
                <a:r>
                  <a:rPr lang="en-GB" sz="1000" dirty="0" smtClean="0">
                    <a:solidFill>
                      <a:schemeClr val="accent6"/>
                    </a:solidFill>
                  </a:rPr>
                  <a:t>1</a:t>
                </a:r>
                <a:endParaRPr lang="en-GB" sz="1000" dirty="0">
                  <a:solidFill>
                    <a:schemeClr val="accent6"/>
                  </a:solidFill>
                </a:endParaRPr>
              </a:p>
            </p:txBody>
          </p:sp>
        </p:grpSp>
        <p:grpSp>
          <p:nvGrpSpPr>
            <p:cNvPr id="29" name="Group 28"/>
            <p:cNvGrpSpPr/>
            <p:nvPr/>
          </p:nvGrpSpPr>
          <p:grpSpPr>
            <a:xfrm>
              <a:off x="2501965" y="2451044"/>
              <a:ext cx="1728111" cy="2272587"/>
              <a:chOff x="2501965" y="2228890"/>
              <a:chExt cx="1728111" cy="2272587"/>
            </a:xfrm>
          </p:grpSpPr>
          <p:grpSp>
            <p:nvGrpSpPr>
              <p:cNvPr id="16" name="Group 15"/>
              <p:cNvGrpSpPr/>
              <p:nvPr/>
            </p:nvGrpSpPr>
            <p:grpSpPr>
              <a:xfrm>
                <a:off x="2501965" y="2228890"/>
                <a:ext cx="1728111" cy="2272587"/>
                <a:chOff x="2501965" y="2228890"/>
                <a:chExt cx="1728111" cy="2272587"/>
              </a:xfrm>
            </p:grpSpPr>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1" r="-349" b="20581"/>
                <a:stretch/>
              </p:blipFill>
              <p:spPr>
                <a:xfrm>
                  <a:off x="2501965" y="2228890"/>
                  <a:ext cx="1728111" cy="2033434"/>
                </a:xfrm>
                <a:prstGeom prst="rect">
                  <a:avLst/>
                </a:prstGeom>
              </p:spPr>
            </p:pic>
            <p:sp>
              <p:nvSpPr>
                <p:cNvPr id="10" name="TextBox 9"/>
                <p:cNvSpPr txBox="1"/>
                <p:nvPr/>
              </p:nvSpPr>
              <p:spPr>
                <a:xfrm>
                  <a:off x="2861715" y="4255256"/>
                  <a:ext cx="1008609" cy="246221"/>
                </a:xfrm>
                <a:prstGeom prst="rect">
                  <a:avLst/>
                </a:prstGeom>
                <a:noFill/>
              </p:spPr>
              <p:txBody>
                <a:bodyPr wrap="none" rtlCol="0">
                  <a:spAutoFit/>
                </a:bodyPr>
                <a:lstStyle/>
                <a:p>
                  <a:r>
                    <a:rPr lang="en-GB" sz="1000" dirty="0" smtClean="0"/>
                    <a:t>New geometry</a:t>
                  </a:r>
                  <a:endParaRPr lang="en-GB" sz="1000" dirty="0"/>
                </a:p>
              </p:txBody>
            </p:sp>
          </p:grpSp>
          <p:cxnSp>
            <p:nvCxnSpPr>
              <p:cNvPr id="21" name="Straight Arrow Connector 20"/>
              <p:cNvCxnSpPr/>
              <p:nvPr/>
            </p:nvCxnSpPr>
            <p:spPr>
              <a:xfrm flipV="1">
                <a:off x="3195320" y="3609265"/>
                <a:ext cx="436880" cy="7695"/>
              </a:xfrm>
              <a:prstGeom prst="straightConnector1">
                <a:avLst/>
              </a:prstGeom>
              <a:ln>
                <a:solidFill>
                  <a:schemeClr val="accent6"/>
                </a:solidFill>
                <a:headEnd type="triangle"/>
                <a:tailEnd type="triangle"/>
              </a:ln>
            </p:spPr>
            <p:style>
              <a:lnRef idx="1">
                <a:schemeClr val="dk1"/>
              </a:lnRef>
              <a:fillRef idx="0">
                <a:schemeClr val="dk1"/>
              </a:fillRef>
              <a:effectRef idx="0">
                <a:schemeClr val="dk1"/>
              </a:effectRef>
              <a:fontRef idx="minor">
                <a:schemeClr val="tx1"/>
              </a:fontRef>
            </p:style>
          </p:cxnSp>
          <p:sp>
            <p:nvSpPr>
              <p:cNvPr id="22" name="TextBox 21"/>
              <p:cNvSpPr txBox="1"/>
              <p:nvPr/>
            </p:nvSpPr>
            <p:spPr>
              <a:xfrm>
                <a:off x="3286161" y="3376758"/>
                <a:ext cx="255198" cy="246221"/>
              </a:xfrm>
              <a:prstGeom prst="rect">
                <a:avLst/>
              </a:prstGeom>
              <a:noFill/>
            </p:spPr>
            <p:txBody>
              <a:bodyPr wrap="none" rtlCol="0">
                <a:spAutoFit/>
              </a:bodyPr>
              <a:lstStyle/>
              <a:p>
                <a:r>
                  <a:rPr lang="en-GB" sz="1000" dirty="0" smtClean="0">
                    <a:solidFill>
                      <a:schemeClr val="accent6"/>
                    </a:solidFill>
                  </a:rPr>
                  <a:t>2</a:t>
                </a:r>
                <a:endParaRPr lang="en-GB" sz="1000" dirty="0">
                  <a:solidFill>
                    <a:schemeClr val="accent6"/>
                  </a:solidFill>
                </a:endParaRPr>
              </a:p>
            </p:txBody>
          </p:sp>
          <p:cxnSp>
            <p:nvCxnSpPr>
              <p:cNvPr id="23" name="Straight Arrow Connector 22"/>
              <p:cNvCxnSpPr/>
              <p:nvPr/>
            </p:nvCxnSpPr>
            <p:spPr>
              <a:xfrm flipV="1">
                <a:off x="2849281" y="2595778"/>
                <a:ext cx="818479" cy="1"/>
              </a:xfrm>
              <a:prstGeom prst="straightConnector1">
                <a:avLst/>
              </a:prstGeom>
              <a:ln>
                <a:solidFill>
                  <a:schemeClr val="accent6"/>
                </a:solidFill>
                <a:headEnd type="triangle"/>
                <a:tailEnd type="triangle"/>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3140965" y="2390084"/>
                <a:ext cx="255198" cy="246221"/>
              </a:xfrm>
              <a:prstGeom prst="rect">
                <a:avLst/>
              </a:prstGeom>
              <a:noFill/>
            </p:spPr>
            <p:txBody>
              <a:bodyPr wrap="none" rtlCol="0">
                <a:spAutoFit/>
              </a:bodyPr>
              <a:lstStyle/>
              <a:p>
                <a:r>
                  <a:rPr lang="en-GB" sz="1000" dirty="0" smtClean="0">
                    <a:solidFill>
                      <a:schemeClr val="accent6"/>
                    </a:solidFill>
                  </a:rPr>
                  <a:t>3</a:t>
                </a:r>
                <a:endParaRPr lang="en-GB" sz="1000" dirty="0">
                  <a:solidFill>
                    <a:schemeClr val="accent6"/>
                  </a:solidFill>
                </a:endParaRPr>
              </a:p>
            </p:txBody>
          </p:sp>
        </p:grpSp>
      </p:grpSp>
      <p:sp>
        <p:nvSpPr>
          <p:cNvPr id="27" name="Footer Placeholder 5"/>
          <p:cNvSpPr>
            <a:spLocks noGrp="1"/>
          </p:cNvSpPr>
          <p:nvPr>
            <p:ph type="ftr" sz="quarter" idx="3"/>
          </p:nvPr>
        </p:nvSpPr>
        <p:spPr>
          <a:xfrm>
            <a:off x="6093373" y="4771783"/>
            <a:ext cx="2047100" cy="273844"/>
          </a:xfrm>
        </p:spPr>
        <p:txBody>
          <a:bodyPr/>
          <a:lstStyle/>
          <a:p>
            <a:r>
              <a:rPr lang="en-US" sz="900" dirty="0"/>
              <a:t>Veronica.del.pozo.romano@cern.ch</a:t>
            </a:r>
          </a:p>
        </p:txBody>
      </p:sp>
      <p:pic>
        <p:nvPicPr>
          <p:cNvPr id="30" name="Picture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sp>
        <p:nvSpPr>
          <p:cNvPr id="48" name="TextBox 47"/>
          <p:cNvSpPr txBox="1"/>
          <p:nvPr/>
        </p:nvSpPr>
        <p:spPr>
          <a:xfrm>
            <a:off x="1634227" y="3825242"/>
            <a:ext cx="255198" cy="246221"/>
          </a:xfrm>
          <a:prstGeom prst="rect">
            <a:avLst/>
          </a:prstGeom>
          <a:noFill/>
        </p:spPr>
        <p:txBody>
          <a:bodyPr wrap="none" rtlCol="0">
            <a:spAutoFit/>
          </a:bodyPr>
          <a:lstStyle/>
          <a:p>
            <a:r>
              <a:rPr lang="en-GB" sz="1000" dirty="0">
                <a:solidFill>
                  <a:schemeClr val="accent6"/>
                </a:solidFill>
              </a:rPr>
              <a:t>4</a:t>
            </a:r>
            <a:endParaRPr lang="en-GB" sz="1000" dirty="0">
              <a:solidFill>
                <a:schemeClr val="accent6"/>
              </a:solidFill>
            </a:endParaRPr>
          </a:p>
        </p:txBody>
      </p:sp>
      <p:sp>
        <p:nvSpPr>
          <p:cNvPr id="49" name="TextBox 48"/>
          <p:cNvSpPr txBox="1"/>
          <p:nvPr/>
        </p:nvSpPr>
        <p:spPr>
          <a:xfrm>
            <a:off x="6093373" y="4427140"/>
            <a:ext cx="1766830" cy="246221"/>
          </a:xfrm>
          <a:prstGeom prst="rect">
            <a:avLst/>
          </a:prstGeom>
          <a:noFill/>
        </p:spPr>
        <p:txBody>
          <a:bodyPr wrap="none" rtlCol="0">
            <a:spAutoFit/>
          </a:bodyPr>
          <a:lstStyle/>
          <a:p>
            <a:r>
              <a:rPr lang="en-GB" sz="1000" dirty="0" smtClean="0"/>
              <a:t>* Residual Resistance Ratio</a:t>
            </a:r>
            <a:endParaRPr lang="en-GB" sz="1000" dirty="0"/>
          </a:p>
        </p:txBody>
      </p:sp>
    </p:spTree>
    <p:extLst>
      <p:ext uri="{BB962C8B-B14F-4D97-AF65-F5344CB8AC3E}">
        <p14:creationId xmlns:p14="http://schemas.microsoft.com/office/powerpoint/2010/main" val="19104137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QPR Optimization: Results</a:t>
            </a:r>
            <a:endParaRPr lang="en-GB" sz="3200" dirty="0"/>
          </a:p>
        </p:txBody>
      </p:sp>
      <p:sp>
        <p:nvSpPr>
          <p:cNvPr id="14" name="Content Placeholder 13"/>
          <p:cNvSpPr>
            <a:spLocks noGrp="1"/>
          </p:cNvSpPr>
          <p:nvPr>
            <p:ph idx="1"/>
          </p:nvPr>
        </p:nvSpPr>
        <p:spPr>
          <a:xfrm>
            <a:off x="362164" y="2553827"/>
            <a:ext cx="5234682" cy="1794653"/>
          </a:xfrm>
        </p:spPr>
        <p:txBody>
          <a:bodyPr>
            <a:noAutofit/>
          </a:bodyPr>
          <a:lstStyle/>
          <a:p>
            <a:pPr marL="527526" indent="-285750">
              <a:buFont typeface="Arial" panose="020B0604020202020204" pitchFamily="34" charset="0"/>
              <a:buChar char="+"/>
            </a:pPr>
            <a:r>
              <a:rPr lang="en-GB" sz="1500" dirty="0" smtClean="0"/>
              <a:t>All the figures of merit increase.</a:t>
            </a:r>
          </a:p>
          <a:p>
            <a:pPr marL="527526" indent="-285750">
              <a:buFont typeface="Arial" panose="020B0604020202020204" pitchFamily="34" charset="0"/>
              <a:buChar char="+"/>
            </a:pPr>
            <a:r>
              <a:rPr lang="en-GB" sz="1500" dirty="0" smtClean="0"/>
              <a:t>The field is better distributed over the sample’s surface. </a:t>
            </a:r>
          </a:p>
          <a:p>
            <a:pPr marL="527526" indent="-285750">
              <a:buFont typeface="Arial" panose="020B0604020202020204" pitchFamily="34" charset="0"/>
              <a:buChar char="+"/>
            </a:pPr>
            <a:r>
              <a:rPr lang="en-GB" sz="1500" dirty="0" smtClean="0"/>
              <a:t>The cavity is tuned within the bandwidth of the amplifiers. </a:t>
            </a:r>
          </a:p>
          <a:p>
            <a:pPr marL="527526" indent="-285750">
              <a:buFont typeface="Arial" panose="020B0604020202020204" pitchFamily="34" charset="0"/>
              <a:buChar char="-"/>
            </a:pPr>
            <a:r>
              <a:rPr lang="en-GB" sz="1500" dirty="0" smtClean="0"/>
              <a:t>The field on the weld is two times higher than in the original design.</a:t>
            </a:r>
          </a:p>
        </p:txBody>
      </p:sp>
      <p:sp>
        <p:nvSpPr>
          <p:cNvPr id="4" name="Date Placeholder 3"/>
          <p:cNvSpPr>
            <a:spLocks noGrp="1"/>
          </p:cNvSpPr>
          <p:nvPr>
            <p:ph type="dt" sz="half" idx="2"/>
          </p:nvPr>
        </p:nvSpPr>
        <p:spPr/>
        <p:txBody>
          <a:bodyPr/>
          <a:lstStyle/>
          <a:p>
            <a:fld id="{B4BFD808-6B56-4447-9401-2398D08EE3C0}" type="datetime1">
              <a:rPr lang="en-US" smtClean="0"/>
              <a:pPr/>
              <a:t>4/26/2016</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3676879028"/>
              </p:ext>
            </p:extLst>
          </p:nvPr>
        </p:nvGraphicFramePr>
        <p:xfrm>
          <a:off x="508570" y="880452"/>
          <a:ext cx="5039474" cy="1584486"/>
        </p:xfrm>
        <a:graphic>
          <a:graphicData uri="http://schemas.openxmlformats.org/drawingml/2006/table">
            <a:tbl>
              <a:tblPr firstRow="1" bandRow="1">
                <a:tableStyleId>{073A0DAA-6AF3-43AB-8588-CEC1D06C72B9}</a:tableStyleId>
              </a:tblPr>
              <a:tblGrid>
                <a:gridCol w="1823663"/>
                <a:gridCol w="1684962"/>
                <a:gridCol w="1530849"/>
              </a:tblGrid>
              <a:tr h="283210">
                <a:tc>
                  <a:txBody>
                    <a:bodyPr/>
                    <a:lstStyle/>
                    <a:p>
                      <a:pPr algn="l">
                        <a:lnSpc>
                          <a:spcPct val="115000"/>
                        </a:lnSpc>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Figure of merit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Original design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b="1">
                          <a:effectLst/>
                          <a:latin typeface="Calibri" panose="020F0502020204030204" pitchFamily="34" charset="0"/>
                          <a:ea typeface="Calibri" panose="020F0502020204030204" pitchFamily="34" charset="0"/>
                          <a:cs typeface="Times New Roman" panose="02020603050405020304" pitchFamily="18" charset="0"/>
                        </a:rPr>
                        <a:t>New design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7369">
                <a:tc>
                  <a:txBody>
                    <a:bodyPr/>
                    <a:lstStyle/>
                    <a:p>
                      <a:pPr algn="l">
                        <a:lnSpc>
                          <a:spcPct val="115000"/>
                        </a:lnSpc>
                        <a:spcAft>
                          <a:spcPts val="0"/>
                        </a:spcAft>
                      </a:pPr>
                      <a:r>
                        <a:rPr lang="en-US" sz="1200" i="1" dirty="0">
                          <a:effectLst/>
                          <a:latin typeface="Calibri" panose="020F0502020204030204" pitchFamily="34" charset="0"/>
                          <a:ea typeface="Calibri" panose="020F0502020204030204" pitchFamily="34" charset="0"/>
                          <a:cs typeface="Times New Roman" panose="02020603050405020304" pitchFamily="18" charset="0"/>
                        </a:rPr>
                        <a:t>Resonant </a:t>
                      </a:r>
                      <a:r>
                        <a:rPr lang="en-US" sz="1200" i="1" dirty="0" smtClean="0">
                          <a:effectLst/>
                          <a:latin typeface="Calibri" panose="020F0502020204030204" pitchFamily="34" charset="0"/>
                          <a:ea typeface="Calibri" panose="020F0502020204030204" pitchFamily="34" charset="0"/>
                          <a:cs typeface="Times New Roman" panose="02020603050405020304" pitchFamily="18" charset="0"/>
                        </a:rPr>
                        <a:t>frequency [MHz]</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399.7 </a:t>
                      </a:r>
                      <a:r>
                        <a:rPr lang="en-US" sz="1200" dirty="0">
                          <a:effectLst/>
                          <a:latin typeface="Calibri" panose="020F0502020204030204" pitchFamily="34" charset="0"/>
                          <a:ea typeface="Calibri" panose="020F0502020204030204" pitchFamily="34" charset="0"/>
                          <a:cs typeface="Times New Roman" panose="02020603050405020304" pitchFamily="18" charset="0"/>
                        </a:rPr>
                        <a:t>/ 803.3 / </a:t>
                      </a: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1211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398.2 </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806 </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1224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07209">
                <a:tc>
                  <a:txBody>
                    <a:bodyPr/>
                    <a:lstStyle/>
                    <a:p>
                      <a:pPr algn="l">
                        <a:lnSpc>
                          <a:spcPct val="115000"/>
                        </a:lnSpc>
                        <a:spcAft>
                          <a:spcPts val="0"/>
                        </a:spcAft>
                      </a:pPr>
                      <a:r>
                        <a:rPr lang="en-US" sz="1200" i="1" dirty="0" err="1">
                          <a:effectLst/>
                          <a:latin typeface="Calibri" panose="020F0502020204030204" pitchFamily="34" charset="0"/>
                          <a:ea typeface="Calibri" panose="020F0502020204030204" pitchFamily="34" charset="0"/>
                          <a:cs typeface="Times New Roman" panose="02020603050405020304" pitchFamily="18" charset="0"/>
                        </a:rPr>
                        <a:t>H</a:t>
                      </a:r>
                      <a:r>
                        <a:rPr lang="en-US" sz="1200" i="1" baseline="-25000" dirty="0" err="1">
                          <a:effectLst/>
                          <a:latin typeface="Calibri" panose="020F0502020204030204" pitchFamily="34" charset="0"/>
                          <a:ea typeface="Calibri" panose="020F0502020204030204" pitchFamily="34" charset="0"/>
                          <a:cs typeface="Times New Roman" panose="02020603050405020304" pitchFamily="18" charset="0"/>
                        </a:rPr>
                        <a:t>ss</a:t>
                      </a:r>
                      <a:r>
                        <a:rPr lang="en-US" sz="1200" i="1" dirty="0">
                          <a:effectLst/>
                          <a:latin typeface="Calibri" panose="020F0502020204030204" pitchFamily="34" charset="0"/>
                          <a:ea typeface="Calibri" panose="020F0502020204030204" pitchFamily="34" charset="0"/>
                          <a:cs typeface="Times New Roman" panose="02020603050405020304" pitchFamily="18" charset="0"/>
                        </a:rPr>
                        <a:t>/</a:t>
                      </a:r>
                      <a:r>
                        <a:rPr lang="en-US" sz="1200" i="1" dirty="0" err="1">
                          <a:effectLst/>
                          <a:latin typeface="Calibri" panose="020F0502020204030204" pitchFamily="34" charset="0"/>
                          <a:ea typeface="Calibri" panose="020F0502020204030204" pitchFamily="34" charset="0"/>
                          <a:cs typeface="Times New Roman" panose="02020603050405020304" pitchFamily="18" charset="0"/>
                        </a:rPr>
                        <a:t>H</a:t>
                      </a:r>
                      <a:r>
                        <a:rPr lang="en-US" sz="1200" i="1" baseline="-25000" dirty="0" err="1">
                          <a:effectLst/>
                          <a:latin typeface="Calibri" panose="020F0502020204030204" pitchFamily="34" charset="0"/>
                          <a:ea typeface="Calibri" panose="020F0502020204030204" pitchFamily="34" charset="0"/>
                          <a:cs typeface="Times New Roman" panose="02020603050405020304" pitchFamily="18" charset="0"/>
                        </a:rPr>
                        <a:t>pk</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0.87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0.91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54000">
                <a:tc>
                  <a:txBody>
                    <a:bodyPr/>
                    <a:lstStyle/>
                    <a:p>
                      <a:pPr algn="l">
                        <a:lnSpc>
                          <a:spcPct val="115000"/>
                        </a:lnSpc>
                        <a:spcAft>
                          <a:spcPts val="0"/>
                        </a:spcAft>
                      </a:pPr>
                      <a:r>
                        <a:rPr lang="en-US" sz="1200" i="1">
                          <a:effectLst/>
                          <a:latin typeface="Calibri" panose="020F0502020204030204" pitchFamily="34" charset="0"/>
                          <a:ea typeface="Calibri" panose="020F0502020204030204" pitchFamily="34" charset="0"/>
                          <a:cs typeface="Times New Roman" panose="02020603050405020304" pitchFamily="18" charset="0"/>
                        </a:rPr>
                        <a:t>B</a:t>
                      </a:r>
                      <a:r>
                        <a:rPr lang="en-US" sz="1200" i="1" baseline="-25000">
                          <a:effectLst/>
                          <a:latin typeface="Calibri" panose="020F0502020204030204" pitchFamily="34" charset="0"/>
                          <a:ea typeface="Calibri" panose="020F0502020204030204" pitchFamily="34" charset="0"/>
                          <a:cs typeface="Times New Roman" panose="02020603050405020304" pitchFamily="18" charset="0"/>
                        </a:rPr>
                        <a:t>ss</a:t>
                      </a:r>
                      <a:r>
                        <a:rPr lang="en-US" sz="1200" i="1">
                          <a:effectLst/>
                          <a:latin typeface="Calibri" panose="020F0502020204030204" pitchFamily="34" charset="0"/>
                          <a:ea typeface="Calibri" panose="020F0502020204030204" pitchFamily="34" charset="0"/>
                          <a:cs typeface="Times New Roman" panose="02020603050405020304" pitchFamily="18" charset="0"/>
                        </a:rPr>
                        <a:t>/E</a:t>
                      </a:r>
                      <a:r>
                        <a:rPr lang="en-US" sz="1200" i="1" baseline="-25000">
                          <a:effectLst/>
                          <a:latin typeface="Calibri" panose="020F0502020204030204" pitchFamily="34" charset="0"/>
                          <a:ea typeface="Calibri" panose="020F0502020204030204" pitchFamily="34" charset="0"/>
                          <a:cs typeface="Times New Roman" panose="02020603050405020304" pitchFamily="18" charset="0"/>
                        </a:rPr>
                        <a:t>pk</a:t>
                      </a:r>
                      <a:r>
                        <a:rPr lang="en-US" sz="1200" i="1">
                          <a:effectLst/>
                          <a:latin typeface="Calibri" panose="020F0502020204030204" pitchFamily="34" charset="0"/>
                          <a:ea typeface="Calibri" panose="020F0502020204030204" pitchFamily="34" charset="0"/>
                          <a:cs typeface="Times New Roman" panose="02020603050405020304" pitchFamily="18" charset="0"/>
                        </a:rPr>
                        <a:t> [mT/MV/m]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4.00 / 4.00 / 4.22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5.28 </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5.28 </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5.40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8440">
                <a:tc>
                  <a:txBody>
                    <a:bodyPr/>
                    <a:lstStyle/>
                    <a:p>
                      <a:pPr algn="l">
                        <a:lnSpc>
                          <a:spcPct val="115000"/>
                        </a:lnSpc>
                        <a:spcAft>
                          <a:spcPts val="0"/>
                        </a:spcAft>
                      </a:pPr>
                      <a:r>
                        <a:rPr lang="en-US" sz="1200" i="1">
                          <a:effectLst/>
                          <a:latin typeface="Calibri" panose="020F0502020204030204" pitchFamily="34" charset="0"/>
                          <a:ea typeface="Calibri" panose="020F0502020204030204" pitchFamily="34" charset="0"/>
                          <a:cs typeface="Times New Roman" panose="02020603050405020304" pitchFamily="18" charset="0"/>
                        </a:rPr>
                        <a:t>Focussing X*10</a:t>
                      </a:r>
                      <a:r>
                        <a:rPr lang="en-US" sz="1200" i="1" baseline="30000">
                          <a:effectLst/>
                          <a:latin typeface="Calibri" panose="020F0502020204030204" pitchFamily="34" charset="0"/>
                          <a:ea typeface="Calibri" panose="020F0502020204030204" pitchFamily="34" charset="0"/>
                          <a:cs typeface="Times New Roman" panose="02020603050405020304" pitchFamily="18" charset="0"/>
                        </a:rPr>
                        <a:t>-7</a:t>
                      </a:r>
                      <a:r>
                        <a:rPr lang="en-US" sz="1200" i="1">
                          <a:effectLst/>
                          <a:latin typeface="Calibri" panose="020F0502020204030204" pitchFamily="34" charset="0"/>
                          <a:ea typeface="Calibri" panose="020F0502020204030204" pitchFamily="34" charset="0"/>
                          <a:cs typeface="Times New Roman" panose="02020603050405020304" pitchFamily="18" charset="0"/>
                        </a:rPr>
                        <a:t>[A</a:t>
                      </a:r>
                      <a:r>
                        <a:rPr lang="en-US" sz="1200" i="1"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200" i="1">
                          <a:effectLst/>
                          <a:latin typeface="Calibri" panose="020F0502020204030204" pitchFamily="34" charset="0"/>
                          <a:ea typeface="Calibri" panose="020F0502020204030204" pitchFamily="34" charset="0"/>
                          <a:cs typeface="Times New Roman" panose="02020603050405020304" pitchFamily="18" charset="0"/>
                        </a:rPr>
                        <a:t>/J]</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4.64 / 4.54 / 4.74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6.30 </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5.75 </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5.80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02129">
                <a:tc>
                  <a:txBody>
                    <a:bodyPr/>
                    <a:lstStyle/>
                    <a:p>
                      <a:pPr algn="l">
                        <a:lnSpc>
                          <a:spcPct val="115000"/>
                        </a:lnSpc>
                        <a:spcAft>
                          <a:spcPts val="0"/>
                        </a:spcAft>
                      </a:pPr>
                      <a:r>
                        <a:rPr lang="en-US" sz="1200" i="1" dirty="0">
                          <a:effectLst/>
                          <a:latin typeface="Calibri" panose="020F0502020204030204" pitchFamily="34" charset="0"/>
                          <a:ea typeface="Calibri" panose="020F0502020204030204" pitchFamily="34" charset="0"/>
                          <a:cs typeface="Times New Roman" panose="02020603050405020304" pitchFamily="18" charset="0"/>
                        </a:rPr>
                        <a:t>Average field on surface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16.4mT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smtClean="0">
                          <a:effectLst/>
                          <a:latin typeface="Calibri" panose="020F0502020204030204" pitchFamily="34" charset="0"/>
                          <a:ea typeface="Calibri" panose="020F0502020204030204" pitchFamily="34" charset="0"/>
                          <a:cs typeface="Times New Roman" panose="02020603050405020304" pitchFamily="18" charset="0"/>
                        </a:rPr>
                        <a:t>22.5mT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02129">
                <a:tc>
                  <a:txBody>
                    <a:bodyPr/>
                    <a:lstStyle/>
                    <a:p>
                      <a:pPr algn="l">
                        <a:lnSpc>
                          <a:spcPct val="115000"/>
                        </a:lnSpc>
                        <a:spcAft>
                          <a:spcPts val="0"/>
                        </a:spcAft>
                      </a:pPr>
                      <a:r>
                        <a:rPr lang="en-GB" sz="1200" i="1" dirty="0" smtClean="0">
                          <a:effectLst/>
                          <a:latin typeface="Calibri" panose="020F0502020204030204" pitchFamily="34" charset="0"/>
                          <a:ea typeface="Calibri" panose="020F0502020204030204" pitchFamily="34" charset="0"/>
                          <a:cs typeface="Times New Roman" panose="02020603050405020304" pitchFamily="18" charset="0"/>
                        </a:rPr>
                        <a:t>Leak</a:t>
                      </a:r>
                      <a:r>
                        <a:rPr lang="en-GB" sz="1200" i="1" baseline="0" dirty="0" smtClean="0">
                          <a:effectLst/>
                          <a:latin typeface="Calibri" panose="020F0502020204030204" pitchFamily="34" charset="0"/>
                          <a:ea typeface="Calibri" panose="020F0502020204030204" pitchFamily="34" charset="0"/>
                          <a:cs typeface="Times New Roman" panose="02020603050405020304" pitchFamily="18" charset="0"/>
                        </a:rPr>
                        <a:t> field on the weld</a:t>
                      </a:r>
                      <a:endParaRPr lang="en-GB" sz="12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1.5mT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2.5mT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7992" y="688894"/>
            <a:ext cx="2507528" cy="1978889"/>
          </a:xfrm>
          <a:prstGeom prst="rect">
            <a:avLst/>
          </a:prstGeom>
        </p:spPr>
      </p:pic>
      <p:sp>
        <p:nvSpPr>
          <p:cNvPr id="16" name="TextBox 15"/>
          <p:cNvSpPr txBox="1"/>
          <p:nvPr/>
        </p:nvSpPr>
        <p:spPr>
          <a:xfrm>
            <a:off x="6378311" y="351435"/>
            <a:ext cx="1895071" cy="400110"/>
          </a:xfrm>
          <a:prstGeom prst="rect">
            <a:avLst/>
          </a:prstGeom>
          <a:noFill/>
        </p:spPr>
        <p:txBody>
          <a:bodyPr wrap="none" rtlCol="0">
            <a:spAutoFit/>
          </a:bodyPr>
          <a:lstStyle/>
          <a:p>
            <a:r>
              <a:rPr lang="en-US" sz="1000" dirty="0"/>
              <a:t>B-Field distribution over </a:t>
            </a:r>
            <a:r>
              <a:rPr lang="en-US" sz="1000" dirty="0" smtClean="0"/>
              <a:t>axis 1</a:t>
            </a:r>
          </a:p>
          <a:p>
            <a:pPr algn="ctr"/>
            <a:r>
              <a:rPr lang="en-US" sz="1000" dirty="0" smtClean="0"/>
              <a:t> original vs. new </a:t>
            </a:r>
            <a:r>
              <a:rPr lang="en-US" sz="1000" dirty="0"/>
              <a:t>pole shoe </a:t>
            </a:r>
            <a:endParaRPr lang="en-GB" dirty="0"/>
          </a:p>
        </p:txBody>
      </p:sp>
      <p:sp>
        <p:nvSpPr>
          <p:cNvPr id="19" name="Footer Placeholder 5"/>
          <p:cNvSpPr>
            <a:spLocks noGrp="1"/>
          </p:cNvSpPr>
          <p:nvPr>
            <p:ph type="ftr" sz="quarter" idx="3"/>
          </p:nvPr>
        </p:nvSpPr>
        <p:spPr>
          <a:xfrm>
            <a:off x="6093373" y="4771783"/>
            <a:ext cx="2047100" cy="273844"/>
          </a:xfrm>
        </p:spPr>
        <p:txBody>
          <a:bodyPr/>
          <a:lstStyle/>
          <a:p>
            <a:r>
              <a:rPr lang="en-US" sz="900" dirty="0"/>
              <a:t>Veronica.del.pozo.romano@cern.ch</a:t>
            </a:r>
          </a:p>
        </p:txBody>
      </p:sp>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15608" y="2810078"/>
            <a:ext cx="2220479" cy="1810370"/>
          </a:xfrm>
          <a:prstGeom prst="rect">
            <a:avLst/>
          </a:prstGeom>
        </p:spPr>
      </p:pic>
    </p:spTree>
    <p:extLst>
      <p:ext uri="{BB962C8B-B14F-4D97-AF65-F5344CB8AC3E}">
        <p14:creationId xmlns:p14="http://schemas.microsoft.com/office/powerpoint/2010/main" val="16803538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QPR Optimization: Mechanical aspects</a:t>
            </a:r>
            <a:endParaRPr lang="en-GB" sz="3200" dirty="0"/>
          </a:p>
        </p:txBody>
      </p:sp>
      <p:sp>
        <p:nvSpPr>
          <p:cNvPr id="14" name="Content Placeholder 13"/>
          <p:cNvSpPr>
            <a:spLocks noGrp="1"/>
          </p:cNvSpPr>
          <p:nvPr>
            <p:ph idx="1"/>
          </p:nvPr>
        </p:nvSpPr>
        <p:spPr>
          <a:xfrm>
            <a:off x="454454" y="884058"/>
            <a:ext cx="8229600" cy="2480502"/>
          </a:xfrm>
        </p:spPr>
        <p:txBody>
          <a:bodyPr>
            <a:noAutofit/>
          </a:bodyPr>
          <a:lstStyle/>
          <a:p>
            <a:pPr indent="-252000"/>
            <a:r>
              <a:rPr lang="en-US" sz="1400" dirty="0" smtClean="0"/>
              <a:t>The </a:t>
            </a:r>
            <a:r>
              <a:rPr lang="en-US" sz="1400" dirty="0"/>
              <a:t>mechanical engineers </a:t>
            </a:r>
            <a:r>
              <a:rPr lang="en-US" sz="1400" dirty="0" smtClean="0"/>
              <a:t>have already done </a:t>
            </a:r>
            <a:r>
              <a:rPr lang="en-US" sz="1400" dirty="0"/>
              <a:t>the first 3D models of the </a:t>
            </a:r>
            <a:r>
              <a:rPr lang="en-US" sz="1400" dirty="0" smtClean="0"/>
              <a:t>QPR, but </a:t>
            </a:r>
            <a:r>
              <a:rPr lang="en-US" sz="1400" dirty="0" err="1" smtClean="0"/>
              <a:t>i</a:t>
            </a:r>
            <a:r>
              <a:rPr lang="en-GB" sz="1400" dirty="0" smtClean="0"/>
              <a:t>n </a:t>
            </a:r>
            <a:r>
              <a:rPr lang="en-GB" sz="1400" dirty="0"/>
              <a:t>order to build the QPR it i</a:t>
            </a:r>
            <a:r>
              <a:rPr lang="en-GB" sz="1400" dirty="0" smtClean="0"/>
              <a:t>s </a:t>
            </a:r>
            <a:r>
              <a:rPr lang="en-GB" sz="1400" dirty="0"/>
              <a:t>important to know the tolerances for some of the </a:t>
            </a:r>
            <a:r>
              <a:rPr lang="en-GB" sz="1400" dirty="0" smtClean="0"/>
              <a:t>dimensions.</a:t>
            </a:r>
          </a:p>
          <a:p>
            <a:pPr indent="-252000"/>
            <a:r>
              <a:rPr lang="en-GB" sz="1400" dirty="0" smtClean="0"/>
              <a:t>One of the more important issues to be consider is the alignment of the sample with respect to the pole shoes. This alignment could vary every time the sample is changed.</a:t>
            </a:r>
            <a:endParaRPr lang="en-GB" sz="1400" dirty="0"/>
          </a:p>
          <a:p>
            <a:pPr indent="-252000"/>
            <a:endParaRPr lang="en-GB" sz="1400" dirty="0" smtClean="0"/>
          </a:p>
          <a:p>
            <a:pPr indent="-252000"/>
            <a:endParaRPr lang="en-GB" sz="1400" dirty="0"/>
          </a:p>
          <a:p>
            <a:pPr indent="-252000"/>
            <a:endParaRPr lang="en-GB" sz="1400" dirty="0" smtClean="0"/>
          </a:p>
          <a:p>
            <a:pPr indent="-252000"/>
            <a:endParaRPr lang="en-GB" sz="1400" dirty="0" smtClean="0"/>
          </a:p>
          <a:p>
            <a:pPr indent="-252000"/>
            <a:endParaRPr lang="en-GB" sz="1400" dirty="0" smtClean="0"/>
          </a:p>
          <a:p>
            <a:pPr indent="-252000"/>
            <a:endParaRPr lang="en-GB" sz="1400" dirty="0" smtClean="0"/>
          </a:p>
        </p:txBody>
      </p:sp>
      <p:sp>
        <p:nvSpPr>
          <p:cNvPr id="4" name="Date Placeholder 3"/>
          <p:cNvSpPr>
            <a:spLocks noGrp="1"/>
          </p:cNvSpPr>
          <p:nvPr>
            <p:ph type="dt" sz="half" idx="2"/>
          </p:nvPr>
        </p:nvSpPr>
        <p:spPr/>
        <p:txBody>
          <a:bodyPr/>
          <a:lstStyle/>
          <a:p>
            <a:fld id="{B4BFD808-6B56-4447-9401-2398D08EE3C0}" type="datetime1">
              <a:rPr lang="en-US" smtClean="0"/>
              <a:pPr/>
              <a:t>4/27/2016</a:t>
            </a:fld>
            <a:endParaRPr lang="en-US" dirty="0"/>
          </a:p>
        </p:txBody>
      </p:sp>
      <p:sp>
        <p:nvSpPr>
          <p:cNvPr id="19" name="Footer Placeholder 5"/>
          <p:cNvSpPr>
            <a:spLocks noGrp="1"/>
          </p:cNvSpPr>
          <p:nvPr>
            <p:ph type="ftr" sz="quarter" idx="3"/>
          </p:nvPr>
        </p:nvSpPr>
        <p:spPr/>
        <p:txBody>
          <a:bodyPr/>
          <a:lstStyle/>
          <a:p>
            <a:r>
              <a:rPr lang="en-US" sz="900" dirty="0"/>
              <a:t>Veronica.del.pozo.romano@cern.ch</a:t>
            </a:r>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grpSp>
        <p:nvGrpSpPr>
          <p:cNvPr id="10" name="Group 9"/>
          <p:cNvGrpSpPr/>
          <p:nvPr/>
        </p:nvGrpSpPr>
        <p:grpSpPr>
          <a:xfrm>
            <a:off x="1523866" y="2016159"/>
            <a:ext cx="6554490" cy="1239763"/>
            <a:chOff x="1971813" y="2229784"/>
            <a:chExt cx="6554490" cy="1239763"/>
          </a:xfrm>
        </p:grpSpPr>
        <p:grpSp>
          <p:nvGrpSpPr>
            <p:cNvPr id="9" name="Group 8"/>
            <p:cNvGrpSpPr/>
            <p:nvPr/>
          </p:nvGrpSpPr>
          <p:grpSpPr>
            <a:xfrm>
              <a:off x="1971813" y="2229784"/>
              <a:ext cx="4786714" cy="1239763"/>
              <a:chOff x="1172126" y="2480601"/>
              <a:chExt cx="4786714" cy="1239763"/>
            </a:xfrm>
          </p:grpSpPr>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2126" y="2483784"/>
                <a:ext cx="2384069" cy="123658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97216" y="2480601"/>
                <a:ext cx="2361624" cy="1239763"/>
              </a:xfrm>
              <a:prstGeom prst="rect">
                <a:avLst/>
              </a:prstGeom>
            </p:spPr>
          </p:pic>
        </p:grpSp>
        <p:sp>
          <p:nvSpPr>
            <p:cNvPr id="18" name="TextBox 17"/>
            <p:cNvSpPr txBox="1"/>
            <p:nvPr/>
          </p:nvSpPr>
          <p:spPr>
            <a:xfrm>
              <a:off x="6799548" y="2579802"/>
              <a:ext cx="1726755" cy="307777"/>
            </a:xfrm>
            <a:prstGeom prst="rect">
              <a:avLst/>
            </a:prstGeom>
            <a:noFill/>
          </p:spPr>
          <p:txBody>
            <a:bodyPr wrap="none" rtlCol="0">
              <a:spAutoFit/>
            </a:bodyPr>
            <a:lstStyle/>
            <a:p>
              <a:r>
                <a:rPr lang="en-US" sz="1400" dirty="0" smtClean="0"/>
                <a:t>Could this happen?</a:t>
              </a:r>
              <a:endParaRPr lang="en-GB" sz="3200" dirty="0"/>
            </a:p>
          </p:txBody>
        </p:sp>
      </p:grpSp>
      <p:graphicFrame>
        <p:nvGraphicFramePr>
          <p:cNvPr id="12" name="Table 11"/>
          <p:cNvGraphicFramePr>
            <a:graphicFrameLocks noGrp="1"/>
          </p:cNvGraphicFramePr>
          <p:nvPr>
            <p:extLst>
              <p:ext uri="{D42A27DB-BD31-4B8C-83A1-F6EECF244321}">
                <p14:modId xmlns:p14="http://schemas.microsoft.com/office/powerpoint/2010/main" val="2304031428"/>
              </p:ext>
            </p:extLst>
          </p:nvPr>
        </p:nvGraphicFramePr>
        <p:xfrm>
          <a:off x="4967828" y="3616247"/>
          <a:ext cx="3716226" cy="557408"/>
        </p:xfrm>
        <a:graphic>
          <a:graphicData uri="http://schemas.openxmlformats.org/drawingml/2006/table">
            <a:tbl>
              <a:tblPr firstRow="1" bandRow="1">
                <a:tableStyleId>{073A0DAA-6AF3-43AB-8588-CEC1D06C72B9}</a:tableStyleId>
              </a:tblPr>
              <a:tblGrid>
                <a:gridCol w="1242266"/>
                <a:gridCol w="1224280"/>
                <a:gridCol w="1249680"/>
              </a:tblGrid>
              <a:tr h="283088">
                <a:tc>
                  <a:txBody>
                    <a:bodyPr/>
                    <a:lstStyle/>
                    <a:p>
                      <a:r>
                        <a:rPr lang="en-GB" sz="1200" dirty="0" smtClean="0"/>
                        <a:t>1</a:t>
                      </a:r>
                      <a:r>
                        <a:rPr lang="en-GB" sz="1200" baseline="30000" dirty="0" smtClean="0"/>
                        <a:t>st</a:t>
                      </a:r>
                      <a:r>
                        <a:rPr lang="en-GB" sz="1200" baseline="0" dirty="0" smtClean="0"/>
                        <a:t> mode</a:t>
                      </a:r>
                      <a:endParaRPr lang="en-GB" sz="1200" dirty="0"/>
                    </a:p>
                  </a:txBody>
                  <a:tcPr/>
                </a:tc>
                <a:tc>
                  <a:txBody>
                    <a:bodyPr/>
                    <a:lstStyle/>
                    <a:p>
                      <a:r>
                        <a:rPr lang="en-GB" sz="1200" dirty="0" smtClean="0"/>
                        <a:t>2</a:t>
                      </a:r>
                      <a:r>
                        <a:rPr lang="en-GB" sz="1200" baseline="30000" dirty="0" smtClean="0"/>
                        <a:t>nd</a:t>
                      </a:r>
                      <a:r>
                        <a:rPr lang="en-GB" sz="1200" dirty="0" smtClean="0"/>
                        <a:t> mode</a:t>
                      </a:r>
                      <a:endParaRPr lang="en-GB" sz="1200" dirty="0"/>
                    </a:p>
                  </a:txBody>
                  <a:tcPr/>
                </a:tc>
                <a:tc>
                  <a:txBody>
                    <a:bodyPr/>
                    <a:lstStyle/>
                    <a:p>
                      <a:r>
                        <a:rPr lang="en-GB" sz="1200" dirty="0" smtClean="0"/>
                        <a:t>3</a:t>
                      </a:r>
                      <a:r>
                        <a:rPr lang="en-GB" sz="1200" baseline="30000" dirty="0" smtClean="0"/>
                        <a:t>rd</a:t>
                      </a:r>
                      <a:r>
                        <a:rPr lang="en-GB" sz="1200" dirty="0" smtClean="0"/>
                        <a:t> mode</a:t>
                      </a:r>
                      <a:endParaRPr lang="en-GB" sz="1200" dirty="0"/>
                    </a:p>
                  </a:txBody>
                  <a:tcPr/>
                </a:tc>
              </a:tr>
              <a:tr h="257688">
                <a:tc>
                  <a:txBody>
                    <a:bodyPr/>
                    <a:lstStyle/>
                    <a:p>
                      <a:r>
                        <a:rPr lang="en-GB" sz="1200" dirty="0" smtClean="0"/>
                        <a:t>0.8MHz/100</a:t>
                      </a:r>
                      <a:r>
                        <a:rPr lang="el-GR" sz="1200" dirty="0" smtClean="0"/>
                        <a:t>μ</a:t>
                      </a:r>
                      <a:r>
                        <a:rPr lang="en-GB" sz="1200" dirty="0" smtClean="0"/>
                        <a:t>m</a:t>
                      </a:r>
                      <a:endParaRPr lang="en-GB" sz="1200" dirty="0"/>
                    </a:p>
                  </a:txBody>
                  <a:tcPr/>
                </a:tc>
                <a:tc>
                  <a:txBody>
                    <a:bodyPr/>
                    <a:lstStyle/>
                    <a:p>
                      <a:r>
                        <a:rPr lang="en-GB" sz="1200" dirty="0" smtClean="0"/>
                        <a:t>1.2MHz/100</a:t>
                      </a:r>
                      <a:r>
                        <a:rPr lang="el-GR" sz="1200" dirty="0" smtClean="0"/>
                        <a:t>μ</a:t>
                      </a:r>
                      <a:r>
                        <a:rPr lang="en-GB" sz="1200" dirty="0" smtClean="0"/>
                        <a:t>m</a:t>
                      </a:r>
                      <a:endParaRPr lang="en-GB" sz="1200" dirty="0"/>
                    </a:p>
                  </a:txBody>
                  <a:tcPr/>
                </a:tc>
                <a:tc>
                  <a:txBody>
                    <a:bodyPr/>
                    <a:lstStyle/>
                    <a:p>
                      <a:r>
                        <a:rPr lang="en-GB" sz="1200" dirty="0" smtClean="0"/>
                        <a:t>1.7MHz/100</a:t>
                      </a:r>
                      <a:r>
                        <a:rPr lang="el-GR" sz="1200" dirty="0" smtClean="0"/>
                        <a:t>μ</a:t>
                      </a:r>
                      <a:r>
                        <a:rPr lang="en-GB" sz="1200" dirty="0" smtClean="0"/>
                        <a:t>m</a:t>
                      </a:r>
                      <a:endParaRPr lang="en-GB" sz="1200" dirty="0"/>
                    </a:p>
                  </a:txBody>
                  <a:tcPr/>
                </a:tc>
              </a:tr>
            </a:tbl>
          </a:graphicData>
        </a:graphic>
      </p:graphicFrame>
      <p:sp>
        <p:nvSpPr>
          <p:cNvPr id="13" name="TextBox 12"/>
          <p:cNvSpPr txBox="1"/>
          <p:nvPr/>
        </p:nvSpPr>
        <p:spPr>
          <a:xfrm>
            <a:off x="789136" y="3525619"/>
            <a:ext cx="4052104" cy="738664"/>
          </a:xfrm>
          <a:prstGeom prst="rect">
            <a:avLst/>
          </a:prstGeom>
          <a:noFill/>
        </p:spPr>
        <p:txBody>
          <a:bodyPr wrap="square" rtlCol="0">
            <a:spAutoFit/>
          </a:bodyPr>
          <a:lstStyle/>
          <a:p>
            <a:pPr marL="285750" indent="-285750">
              <a:buFont typeface="Arial" panose="020B0604020202020204" pitchFamily="34" charset="0"/>
              <a:buChar char="•"/>
            </a:pPr>
            <a:r>
              <a:rPr lang="en-GB" sz="1400" dirty="0"/>
              <a:t>The alignment measurement campaign showed that the inclination was negligible but the gap was modified in a range of </a:t>
            </a:r>
            <a:r>
              <a:rPr lang="en-GB" sz="1400" dirty="0" smtClean="0"/>
              <a:t>±100</a:t>
            </a:r>
            <a:r>
              <a:rPr lang="el-GR" sz="1400" dirty="0"/>
              <a:t>μ</a:t>
            </a:r>
            <a:r>
              <a:rPr lang="en-GB" sz="1400" dirty="0"/>
              <a:t>m </a:t>
            </a:r>
          </a:p>
        </p:txBody>
      </p:sp>
      <p:sp>
        <p:nvSpPr>
          <p:cNvPr id="20" name="TextBox 19"/>
          <p:cNvSpPr txBox="1"/>
          <p:nvPr/>
        </p:nvSpPr>
        <p:spPr>
          <a:xfrm>
            <a:off x="5682038" y="4182096"/>
            <a:ext cx="2287806" cy="246221"/>
          </a:xfrm>
          <a:prstGeom prst="rect">
            <a:avLst/>
          </a:prstGeom>
          <a:noFill/>
        </p:spPr>
        <p:txBody>
          <a:bodyPr wrap="none" rtlCol="0">
            <a:spAutoFit/>
          </a:bodyPr>
          <a:lstStyle/>
          <a:p>
            <a:r>
              <a:rPr lang="en-US" sz="1000" dirty="0" smtClean="0"/>
              <a:t>Resonant frequency vs. gap variation</a:t>
            </a:r>
            <a:endParaRPr lang="en-GB" dirty="0"/>
          </a:p>
        </p:txBody>
      </p:sp>
    </p:spTree>
    <p:extLst>
      <p:ext uri="{BB962C8B-B14F-4D97-AF65-F5344CB8AC3E}">
        <p14:creationId xmlns:p14="http://schemas.microsoft.com/office/powerpoint/2010/main" val="38171993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QPR Optimization: 3D images</a:t>
            </a:r>
            <a:endParaRPr lang="en-GB" sz="3200" dirty="0"/>
          </a:p>
        </p:txBody>
      </p:sp>
      <p:sp>
        <p:nvSpPr>
          <p:cNvPr id="4" name="Date Placeholder 3"/>
          <p:cNvSpPr>
            <a:spLocks noGrp="1"/>
          </p:cNvSpPr>
          <p:nvPr>
            <p:ph type="dt" sz="half" idx="2"/>
          </p:nvPr>
        </p:nvSpPr>
        <p:spPr/>
        <p:txBody>
          <a:bodyPr/>
          <a:lstStyle/>
          <a:p>
            <a:fld id="{B4BFD808-6B56-4447-9401-2398D08EE3C0}" type="datetime1">
              <a:rPr lang="en-US" smtClean="0"/>
              <a:pPr/>
              <a:t>4/27/2016</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135" y="4684238"/>
            <a:ext cx="1557082" cy="311416"/>
          </a:xfrm>
          <a:prstGeom prst="rect">
            <a:avLst/>
          </a:prstGeom>
        </p:spPr>
      </p:pic>
      <p:sp>
        <p:nvSpPr>
          <p:cNvPr id="8" name="Footer Placeholder 5"/>
          <p:cNvSpPr>
            <a:spLocks noGrp="1"/>
          </p:cNvSpPr>
          <p:nvPr>
            <p:ph type="ftr" sz="quarter" idx="3"/>
          </p:nvPr>
        </p:nvSpPr>
        <p:spPr>
          <a:xfrm>
            <a:off x="5182756" y="4767263"/>
            <a:ext cx="2895600" cy="273844"/>
          </a:xfrm>
        </p:spPr>
        <p:txBody>
          <a:bodyPr/>
          <a:lstStyle/>
          <a:p>
            <a:r>
              <a:rPr lang="en-US" sz="900" dirty="0"/>
              <a:t>Veronica.del.pozo.romano@cern.ch</a:t>
            </a: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40637" t="15407" r="33893" b="15951"/>
          <a:stretch/>
        </p:blipFill>
        <p:spPr>
          <a:xfrm>
            <a:off x="718015" y="880452"/>
            <a:ext cx="2321561" cy="3530600"/>
          </a:xfrm>
          <a:prstGeom prst="rect">
            <a:avLst/>
          </a:prstGeom>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37293" t="12741" r="39856" b="18321"/>
          <a:stretch/>
        </p:blipFill>
        <p:spPr>
          <a:xfrm>
            <a:off x="3300391" y="865212"/>
            <a:ext cx="2082800" cy="3545840"/>
          </a:xfrm>
          <a:prstGeom prst="rect">
            <a:avLst/>
          </a:prstGeom>
        </p:spPr>
      </p:pic>
      <p:pic>
        <p:nvPicPr>
          <p:cNvPr id="11" name="Picture 10"/>
          <p:cNvPicPr>
            <a:picLocks noChangeAspect="1"/>
          </p:cNvPicPr>
          <p:nvPr/>
        </p:nvPicPr>
        <p:blipFill rotWithShape="1">
          <a:blip r:embed="rId5">
            <a:extLst>
              <a:ext uri="{28A0092B-C50C-407E-A947-70E740481C1C}">
                <a14:useLocalDpi xmlns:a14="http://schemas.microsoft.com/office/drawing/2010/main" val="0"/>
              </a:ext>
            </a:extLst>
          </a:blip>
          <a:srcRect l="7844" r="6553"/>
          <a:stretch/>
        </p:blipFill>
        <p:spPr>
          <a:xfrm>
            <a:off x="5383191" y="1397000"/>
            <a:ext cx="3412483" cy="2249512"/>
          </a:xfrm>
          <a:prstGeom prst="rect">
            <a:avLst/>
          </a:prstGeom>
        </p:spPr>
      </p:pic>
      <p:sp>
        <p:nvSpPr>
          <p:cNvPr id="12" name="TextBox 11"/>
          <p:cNvSpPr txBox="1"/>
          <p:nvPr/>
        </p:nvSpPr>
        <p:spPr>
          <a:xfrm>
            <a:off x="5945190" y="3871918"/>
            <a:ext cx="2893741" cy="261610"/>
          </a:xfrm>
          <a:prstGeom prst="rect">
            <a:avLst/>
          </a:prstGeom>
          <a:noFill/>
        </p:spPr>
        <p:txBody>
          <a:bodyPr wrap="none" rtlCol="0">
            <a:spAutoFit/>
          </a:bodyPr>
          <a:lstStyle/>
          <a:p>
            <a:r>
              <a:rPr lang="en-GB" sz="1100" dirty="0" smtClean="0"/>
              <a:t>Courtesy of Ricardo Illan Fiastre (EN/MME)</a:t>
            </a:r>
            <a:endParaRPr lang="en-GB" sz="1100" dirty="0"/>
          </a:p>
        </p:txBody>
      </p:sp>
    </p:spTree>
    <p:extLst>
      <p:ext uri="{BB962C8B-B14F-4D97-AF65-F5344CB8AC3E}">
        <p14:creationId xmlns:p14="http://schemas.microsoft.com/office/powerpoint/2010/main" val="1586252783"/>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4915</TotalTime>
  <Words>1043</Words>
  <Application>Microsoft Office PowerPoint</Application>
  <PresentationFormat>On-screen Show (16:9)</PresentationFormat>
  <Paragraphs>225</Paragraphs>
  <Slides>13</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Cambria Math</vt:lpstr>
      <vt:lpstr>Calibri</vt:lpstr>
      <vt:lpstr>Times New Roman</vt:lpstr>
      <vt:lpstr>CERN2Corporate16-9</vt:lpstr>
      <vt:lpstr>PowerPoint Presentation</vt:lpstr>
      <vt:lpstr>Optimization of Quadrupole Resonator &amp;  Calibration of High Resolution Phase Shifters</vt:lpstr>
      <vt:lpstr>QPR Optimization: Overview</vt:lpstr>
      <vt:lpstr>QPR Optimization: Geometry</vt:lpstr>
      <vt:lpstr>QPR Optimization: RF considerations</vt:lpstr>
      <vt:lpstr>QPR Optimization: Final Design</vt:lpstr>
      <vt:lpstr>QPR Optimization: Results</vt:lpstr>
      <vt:lpstr>QPR Optimization: Mechanical aspects</vt:lpstr>
      <vt:lpstr>QPR Optimization: 3D images</vt:lpstr>
      <vt:lpstr>QPR Optimization: Future work</vt:lpstr>
      <vt:lpstr>HRPS Calibration: Overview</vt:lpstr>
      <vt:lpstr>HRPS Calibration: Test and results</vt:lpstr>
      <vt:lpstr>Thank You</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Veronica Del Pozo Romano</dc:creator>
  <cp:lastModifiedBy>Veronica Del Pozo Romano</cp:lastModifiedBy>
  <cp:revision>215</cp:revision>
  <dcterms:created xsi:type="dcterms:W3CDTF">2015-09-24T07:54:20Z</dcterms:created>
  <dcterms:modified xsi:type="dcterms:W3CDTF">2016-04-27T16:19:28Z</dcterms:modified>
</cp:coreProperties>
</file>