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57" r:id="rId2"/>
    <p:sldId id="305" r:id="rId3"/>
    <p:sldId id="402" r:id="rId4"/>
    <p:sldId id="415" r:id="rId5"/>
    <p:sldId id="403" r:id="rId6"/>
    <p:sldId id="404" r:id="rId7"/>
    <p:sldId id="413" r:id="rId8"/>
    <p:sldId id="407" r:id="rId9"/>
    <p:sldId id="411" r:id="rId10"/>
    <p:sldId id="331" r:id="rId11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5FF"/>
    <a:srgbClr val="EBEBFF"/>
    <a:srgbClr val="F7F7FF"/>
    <a:srgbClr val="FFFFC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94718" autoAdjust="0"/>
  </p:normalViewPr>
  <p:slideViewPr>
    <p:cSldViewPr snapToGrid="0" snapToObjects="1">
      <p:cViewPr varScale="1">
        <p:scale>
          <a:sx n="106" d="100"/>
          <a:sy n="106" d="100"/>
        </p:scale>
        <p:origin x="103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F9E92B3-03F6-458E-97E7-F662FB24E28E}" type="datetimeFigureOut">
              <a:rPr lang="en-US" smtClean="0"/>
              <a:pPr/>
              <a:t>4/27/2016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2EB4C3D-16FB-4D94-8459-52FA44EFB9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79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50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26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32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135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Z:\Documentation\Machines\LHC\LHC_Racks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4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1561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84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84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11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B4C3D-16FB-4D94-8459-52FA44EFB9F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8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27.04.2016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  <a:endParaRPr lang="en-GB" b="1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27.04.2016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smtClean="0"/>
              <a:t>Elisa García-Tabarés Valdivieso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78" r:id="rId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48" y="212744"/>
            <a:ext cx="8859795" cy="2153085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Software Developer for Vacuum Control System (</a:t>
            </a:r>
            <a:r>
              <a:rPr lang="es-ES" sz="4000" b="1" dirty="0" smtClean="0"/>
              <a:t>BE3528)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b="1" dirty="0">
              <a:latin typeface="Arial Rounded MT Bold" panose="020F070403050403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199766" y="2735943"/>
            <a:ext cx="8699158" cy="2636157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sz="1600" dirty="0" smtClean="0">
              <a:latin typeface="Arial Rounded MT Bold" panose="020F0704030504030204" pitchFamily="34" charset="0"/>
            </a:endParaRPr>
          </a:p>
          <a:p>
            <a:pPr algn="ctr"/>
            <a:r>
              <a:rPr lang="en-US" sz="1900" dirty="0" smtClean="0"/>
              <a:t>Integration  Layout information in </a:t>
            </a:r>
            <a:r>
              <a:rPr lang="en-US" sz="1900" dirty="0" err="1" smtClean="0"/>
              <a:t>VacDB</a:t>
            </a:r>
            <a:r>
              <a:rPr lang="en-US" sz="1900" dirty="0" smtClean="0"/>
              <a:t>-Editor</a:t>
            </a:r>
            <a:r>
              <a:rPr lang="en-GB" sz="1900" dirty="0" smtClean="0"/>
              <a:t> </a:t>
            </a:r>
          </a:p>
          <a:p>
            <a:pPr algn="ctr"/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2000" dirty="0" smtClean="0"/>
              <a:t>J. Luis </a:t>
            </a:r>
            <a:r>
              <a:rPr lang="en-US" sz="2000" dirty="0" err="1" smtClean="0"/>
              <a:t>González</a:t>
            </a:r>
            <a:r>
              <a:rPr lang="en-US" sz="2000" dirty="0" smtClean="0"/>
              <a:t> Arias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Supervisor: </a:t>
            </a:r>
            <a:r>
              <a:rPr lang="en-US" sz="1600" dirty="0" err="1" smtClean="0"/>
              <a:t>Andr</a:t>
            </a:r>
            <a:r>
              <a:rPr lang="es-ES" sz="1600" dirty="0" smtClean="0"/>
              <a:t>é Rocha</a:t>
            </a:r>
            <a:endParaRPr lang="en-US" sz="1600" dirty="0" smtClean="0"/>
          </a:p>
          <a:p>
            <a:pPr algn="ctr"/>
            <a:endParaRPr lang="en-US" dirty="0" smtClean="0"/>
          </a:p>
          <a:p>
            <a:pPr algn="ctr"/>
            <a:endParaRPr lang="en-US" sz="1600" dirty="0" smtClean="0"/>
          </a:p>
          <a:p>
            <a:pPr algn="ctr"/>
            <a:r>
              <a:rPr lang="en-GB" sz="2000" dirty="0" smtClean="0"/>
              <a:t>28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April 2016</a:t>
            </a:r>
            <a:endParaRPr lang="en-GB" sz="2000" dirty="0"/>
          </a:p>
          <a:p>
            <a:pPr algn="ctr"/>
            <a:endParaRPr lang="en-US" sz="1600" dirty="0" smtClean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68514" y="2307771"/>
            <a:ext cx="863041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14 Rectángulo redondeado"/>
          <p:cNvSpPr/>
          <p:nvPr/>
        </p:nvSpPr>
        <p:spPr>
          <a:xfrm>
            <a:off x="0" y="6713984"/>
            <a:ext cx="9144000" cy="144016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10057" y="5631850"/>
            <a:ext cx="7947324" cy="932631"/>
            <a:chOff x="951600" y="5576726"/>
            <a:chExt cx="7947324" cy="932631"/>
          </a:xfrm>
        </p:grpSpPr>
        <p:pic>
          <p:nvPicPr>
            <p:cNvPr id="9" name="Picture 71" descr="CERN40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51600" y="5631850"/>
              <a:ext cx="936104" cy="877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" descr="https://box.cern.ch/public.php?service=files&amp;t=c31fc05c799623d514883617bfac3bee&amp;downloa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941" y="5576726"/>
              <a:ext cx="1388226" cy="932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88404" y="5589061"/>
              <a:ext cx="4510520" cy="9079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869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0680"/>
            <a:ext cx="8226854" cy="4114800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endParaRPr lang="en-US" sz="2800" dirty="0" smtClean="0">
              <a:latin typeface="Arial Rounded MT Bold" pitchFamily="34" charset="0"/>
              <a:sym typeface="Wingdings" panose="05000000000000000000" pitchFamily="2" charset="2"/>
            </a:endParaRPr>
          </a:p>
          <a:p>
            <a:pPr marL="36576" indent="0" algn="ctr">
              <a:buNone/>
            </a:pPr>
            <a:r>
              <a:rPr lang="en-US" sz="2800" dirty="0" smtClean="0">
                <a:latin typeface="Arial Rounded MT Bold" pitchFamily="34" charset="0"/>
                <a:sym typeface="Wingdings" panose="05000000000000000000" pitchFamily="2" charset="2"/>
              </a:rPr>
              <a:t>Thank you for your attention!</a:t>
            </a:r>
          </a:p>
          <a:p>
            <a:pPr marL="36576" indent="0" algn="ctr">
              <a:buNone/>
            </a:pPr>
            <a:endParaRPr lang="en-US" sz="2800" dirty="0" smtClean="0">
              <a:latin typeface="Arial Rounded MT Bold" pitchFamily="34" charset="0"/>
              <a:sym typeface="Wingdings" panose="05000000000000000000" pitchFamily="2" charset="2"/>
            </a:endParaRPr>
          </a:p>
          <a:p>
            <a:pPr marL="36576" indent="0" algn="ctr">
              <a:buNone/>
            </a:pPr>
            <a:endParaRPr lang="en-US" sz="2800" dirty="0">
              <a:latin typeface="Arial Rounded MT Bold" pitchFamily="34" charset="0"/>
              <a:sym typeface="Wingdings" panose="05000000000000000000" pitchFamily="2" charset="2"/>
            </a:endParaRPr>
          </a:p>
          <a:p>
            <a:pPr marL="36576" indent="0" algn="ctr">
              <a:buNone/>
            </a:pPr>
            <a:endParaRPr lang="en-US" sz="2800" dirty="0">
              <a:latin typeface="Arial Rounded MT Bold" pitchFamily="34" charset="0"/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en-US" sz="1800" i="1" dirty="0" smtClean="0">
                <a:latin typeface="Arial Rounded MT Bold" pitchFamily="34" charset="0"/>
                <a:sym typeface="Wingdings" panose="05000000000000000000" pitchFamily="2" charset="2"/>
              </a:rPr>
              <a:t>Acknowledgements to:</a:t>
            </a:r>
          </a:p>
          <a:p>
            <a:pPr marL="36576" indent="0">
              <a:buNone/>
            </a:pPr>
            <a:r>
              <a:rPr lang="en-US" sz="2400" i="1" dirty="0" smtClean="0">
                <a:latin typeface="Arial Rounded MT Bold" pitchFamily="34" charset="0"/>
                <a:sym typeface="Wingdings" panose="05000000000000000000" pitchFamily="2" charset="2"/>
              </a:rPr>
              <a:t>TE-VSC-ICM section</a:t>
            </a:r>
            <a:endParaRPr lang="en-US" sz="2400" i="1" dirty="0">
              <a:latin typeface="Arial Rounded MT Bold" pitchFamily="34" charset="0"/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endParaRPr lang="en-US" sz="2400" dirty="0" smtClean="0">
              <a:sym typeface="Wingdings" panose="05000000000000000000" pitchFamily="2" charset="2"/>
            </a:endParaRPr>
          </a:p>
          <a:p>
            <a:pPr marL="36576" indent="0">
              <a:buNone/>
            </a:pP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28.04.2016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err="1" smtClean="0"/>
              <a:t>J.Luis</a:t>
            </a:r>
            <a:r>
              <a:rPr lang="en-GB" b="1" dirty="0" smtClean="0"/>
              <a:t> </a:t>
            </a:r>
            <a:r>
              <a:rPr lang="en-GB" b="1" dirty="0" err="1" smtClean="0"/>
              <a:t>González</a:t>
            </a:r>
            <a:r>
              <a:rPr lang="en-GB" b="1" dirty="0" smtClean="0"/>
              <a:t> Arias</a:t>
            </a: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56460" y="1368961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557254" y="127881"/>
            <a:ext cx="7947324" cy="932631"/>
            <a:chOff x="951600" y="5576726"/>
            <a:chExt cx="7947324" cy="932631"/>
          </a:xfrm>
        </p:grpSpPr>
        <p:pic>
          <p:nvPicPr>
            <p:cNvPr id="21" name="Picture 71" descr="CERN40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51600" y="5631850"/>
              <a:ext cx="936104" cy="877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 descr="https://box.cern.ch/public.php?service=files&amp;t=c31fc05c799623d514883617bfac3bee&amp;downloa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941" y="5576726"/>
              <a:ext cx="1388226" cy="9326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88404" y="5589061"/>
              <a:ext cx="4510520" cy="9079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376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453"/>
            <a:ext cx="8226854" cy="761696"/>
          </a:xfrm>
        </p:spPr>
        <p:txBody>
          <a:bodyPr>
            <a:normAutofit/>
          </a:bodyPr>
          <a:lstStyle/>
          <a:p>
            <a:r>
              <a:rPr lang="fr-CH" sz="3200" dirty="0" smtClean="0">
                <a:latin typeface="+mn-lt"/>
              </a:rPr>
              <a:t>Index</a:t>
            </a:r>
            <a:endParaRPr lang="en-US" sz="2000" dirty="0">
              <a:latin typeface="+mn-lt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296170" y="961028"/>
            <a:ext cx="8548913" cy="5024394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b="1" dirty="0" smtClean="0"/>
              <a:t>Overview</a:t>
            </a:r>
          </a:p>
          <a:p>
            <a:pPr marL="36576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dirty="0" smtClean="0"/>
          </a:p>
          <a:p>
            <a:pPr marL="493776" lvl="1">
              <a:spcBef>
                <a:spcPts val="600"/>
              </a:spcBef>
              <a:spcAft>
                <a:spcPts val="600"/>
              </a:spcAft>
              <a:buSzPct val="80000"/>
              <a:buFont typeface="Wingdings" panose="05000000000000000000" pitchFamily="2" charset="2"/>
              <a:buChar char="q"/>
            </a:pPr>
            <a:r>
              <a:rPr lang="en-US" sz="2400" b="1" dirty="0" smtClean="0"/>
              <a:t>Project Description</a:t>
            </a:r>
          </a:p>
          <a:p>
            <a:pPr marL="36576" lvl="1" indent="0">
              <a:spcBef>
                <a:spcPts val="600"/>
              </a:spcBef>
              <a:spcAft>
                <a:spcPts val="600"/>
              </a:spcAft>
              <a:buSzPct val="80000"/>
              <a:buNone/>
            </a:pPr>
            <a:endParaRPr lang="en-US" sz="2400" b="1" dirty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b="1" dirty="0" smtClean="0"/>
              <a:t>Status</a:t>
            </a:r>
          </a:p>
          <a:p>
            <a:pPr marL="36576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b="1" dirty="0" smtClean="0"/>
              <a:t>Challenges</a:t>
            </a:r>
          </a:p>
          <a:p>
            <a:pPr marL="36576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dirty="0" smtClean="0"/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b="1" dirty="0" smtClean="0"/>
              <a:t>Future work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1577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28.04.2016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err="1" smtClean="0"/>
              <a:t>J.Luis</a:t>
            </a:r>
            <a:r>
              <a:rPr lang="en-GB" b="1" dirty="0" smtClean="0"/>
              <a:t> </a:t>
            </a:r>
            <a:r>
              <a:rPr lang="en-GB" b="1" dirty="0" err="1" smtClean="0"/>
              <a:t>González</a:t>
            </a:r>
            <a:r>
              <a:rPr lang="en-GB" b="1" dirty="0" smtClean="0"/>
              <a:t> Arias</a:t>
            </a:r>
          </a:p>
        </p:txBody>
      </p:sp>
    </p:spTree>
    <p:extLst>
      <p:ext uri="{BB962C8B-B14F-4D97-AF65-F5344CB8AC3E}">
        <p14:creationId xmlns:p14="http://schemas.microsoft.com/office/powerpoint/2010/main" val="140587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symmetrymagazine.org/symmetry/sites/default/files/breaking/wp-content/uploads/2010/11/cernaccelerator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4" t="9173" r="15145" b="29125"/>
          <a:stretch/>
        </p:blipFill>
        <p:spPr bwMode="auto">
          <a:xfrm>
            <a:off x="4123113" y="1919611"/>
            <a:ext cx="5020887" cy="323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fr-CH" sz="2400" dirty="0" err="1" smtClean="0">
                <a:latin typeface="Arial Rounded MT Bold" panose="020F0704030504030204" pitchFamily="34" charset="0"/>
              </a:rPr>
              <a:t>Overview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28.04.2016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err="1" smtClean="0"/>
              <a:t>J.Luis</a:t>
            </a:r>
            <a:r>
              <a:rPr lang="en-GB" b="1" dirty="0" smtClean="0"/>
              <a:t> </a:t>
            </a:r>
            <a:r>
              <a:rPr lang="en-GB" b="1" dirty="0" err="1" smtClean="0"/>
              <a:t>González</a:t>
            </a:r>
            <a:r>
              <a:rPr lang="en-GB" b="1" dirty="0" smtClean="0"/>
              <a:t> Arias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96170" y="859913"/>
            <a:ext cx="8680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/>
            <a:r>
              <a:rPr lang="en-US" sz="1600" dirty="0" smtClean="0"/>
              <a:t>Transference to TE-VSC-ICM (January, 2016)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052478"/>
            <a:ext cx="605475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Beam and Insulation vacuum systems</a:t>
            </a:r>
          </a:p>
          <a:p>
            <a:endParaRPr lang="en-GB" sz="1400" dirty="0"/>
          </a:p>
          <a:p>
            <a:r>
              <a:rPr lang="en-GB" sz="1400" dirty="0"/>
              <a:t>&gt; 128km of vacuum chambers across all accelerators</a:t>
            </a:r>
          </a:p>
          <a:p>
            <a:endParaRPr lang="en-GB" sz="1400" dirty="0"/>
          </a:p>
          <a:p>
            <a:r>
              <a:rPr lang="en-GB" sz="1400" dirty="0"/>
              <a:t>Pressure range from 10</a:t>
            </a:r>
            <a:r>
              <a:rPr lang="en-GB" sz="1400" baseline="30000" dirty="0"/>
              <a:t>-4</a:t>
            </a:r>
            <a:r>
              <a:rPr lang="en-GB" sz="1400" dirty="0"/>
              <a:t> to 10</a:t>
            </a:r>
            <a:r>
              <a:rPr lang="en-GB" sz="1400" baseline="30000" dirty="0"/>
              <a:t>-11</a:t>
            </a:r>
            <a:r>
              <a:rPr lang="en-GB" sz="1400" dirty="0"/>
              <a:t> mbar a</a:t>
            </a:r>
            <a:r>
              <a:rPr lang="pt-PT" sz="1400" dirty="0"/>
              <a:t>chieved by:</a:t>
            </a:r>
          </a:p>
          <a:p>
            <a:pPr lvl="1"/>
            <a:r>
              <a:rPr lang="pt-PT" sz="1400" dirty="0"/>
              <a:t>~3000 vacuum pumps</a:t>
            </a:r>
          </a:p>
          <a:p>
            <a:pPr lvl="1"/>
            <a:r>
              <a:rPr lang="pt-PT" sz="1400" dirty="0"/>
              <a:t>~3000 vacuum gauges</a:t>
            </a:r>
          </a:p>
          <a:p>
            <a:pPr lvl="1"/>
            <a:r>
              <a:rPr lang="pt-PT" sz="1400" dirty="0"/>
              <a:t>~500 sector valves</a:t>
            </a:r>
          </a:p>
          <a:p>
            <a:pPr lvl="1"/>
            <a:endParaRPr lang="pt-PT" sz="1400" dirty="0"/>
          </a:p>
          <a:p>
            <a:r>
              <a:rPr lang="pt-PT" sz="1400" dirty="0"/>
              <a:t>How to supervise and control such a large system?</a:t>
            </a:r>
          </a:p>
          <a:p>
            <a:pPr lvl="1"/>
            <a:r>
              <a:rPr lang="pt-PT" sz="1400" dirty="0"/>
              <a:t>7 SCADA servers</a:t>
            </a:r>
          </a:p>
          <a:p>
            <a:pPr lvl="1"/>
            <a:r>
              <a:rPr lang="pt-PT" sz="1400" dirty="0"/>
              <a:t>~300 PLCs</a:t>
            </a:r>
          </a:p>
          <a:p>
            <a:pPr lvl="1"/>
            <a:r>
              <a:rPr lang="pt-PT" sz="1400" dirty="0"/>
              <a:t>Backboned by vacuum-specific software frameworks</a:t>
            </a:r>
          </a:p>
          <a:p>
            <a:endParaRPr lang="en-GB" sz="1400" dirty="0"/>
          </a:p>
        </p:txBody>
      </p:sp>
      <p:sp>
        <p:nvSpPr>
          <p:cNvPr id="5" name="Rounded Rectangle 4"/>
          <p:cNvSpPr/>
          <p:nvPr/>
        </p:nvSpPr>
        <p:spPr>
          <a:xfrm>
            <a:off x="529061" y="1327450"/>
            <a:ext cx="4563687" cy="79802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just"/>
            <a:r>
              <a:rPr lang="en-GB" sz="1400" dirty="0" smtClean="0"/>
              <a:t>TE </a:t>
            </a:r>
            <a:r>
              <a:rPr lang="en-GB" sz="1400" dirty="0"/>
              <a:t>	</a:t>
            </a:r>
            <a:r>
              <a:rPr lang="en-GB" sz="1400" b="1" dirty="0"/>
              <a:t>Te</a:t>
            </a:r>
            <a:r>
              <a:rPr lang="en-GB" sz="1400" dirty="0"/>
              <a:t>chnology Department</a:t>
            </a:r>
          </a:p>
          <a:p>
            <a:pPr marL="0" lvl="1" algn="just"/>
            <a:r>
              <a:rPr lang="en-GB" sz="1400" dirty="0" smtClean="0"/>
              <a:t>VSC </a:t>
            </a:r>
            <a:r>
              <a:rPr lang="en-GB" sz="1400" dirty="0"/>
              <a:t>	</a:t>
            </a:r>
            <a:r>
              <a:rPr lang="en-GB" sz="1400" b="1" dirty="0"/>
              <a:t>V</a:t>
            </a:r>
            <a:r>
              <a:rPr lang="en-GB" sz="1400" dirty="0"/>
              <a:t>acuum, </a:t>
            </a:r>
            <a:r>
              <a:rPr lang="en-GB" sz="1400" b="1" dirty="0"/>
              <a:t>S</a:t>
            </a:r>
            <a:r>
              <a:rPr lang="en-GB" sz="1400" dirty="0"/>
              <a:t>urfaces and </a:t>
            </a:r>
            <a:r>
              <a:rPr lang="en-GB" sz="1400" b="1" dirty="0" smtClean="0"/>
              <a:t>C</a:t>
            </a:r>
            <a:r>
              <a:rPr lang="en-GB" sz="1400" dirty="0" smtClean="0"/>
              <a:t>oatings Group</a:t>
            </a:r>
            <a:endParaRPr lang="en-GB" sz="1400" dirty="0"/>
          </a:p>
          <a:p>
            <a:pPr marL="0" lvl="1" algn="just"/>
            <a:r>
              <a:rPr lang="en-GB" sz="1400" dirty="0" smtClean="0"/>
              <a:t>ICM </a:t>
            </a:r>
            <a:r>
              <a:rPr lang="en-GB" sz="1400" dirty="0"/>
              <a:t>	</a:t>
            </a:r>
            <a:r>
              <a:rPr lang="en-GB" sz="1400" b="1" dirty="0"/>
              <a:t>I</a:t>
            </a:r>
            <a:r>
              <a:rPr lang="en-GB" sz="1400" dirty="0"/>
              <a:t>nterlocks, </a:t>
            </a:r>
            <a:r>
              <a:rPr lang="en-GB" sz="1400" b="1" dirty="0"/>
              <a:t>C</a:t>
            </a:r>
            <a:r>
              <a:rPr lang="en-GB" sz="1400" dirty="0"/>
              <a:t>ontrols and </a:t>
            </a:r>
            <a:r>
              <a:rPr lang="en-GB" sz="1400" b="1" dirty="0"/>
              <a:t>M</a:t>
            </a:r>
            <a:r>
              <a:rPr lang="en-GB" sz="1400" dirty="0"/>
              <a:t>onitoring Section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441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355869" y="3557848"/>
            <a:ext cx="4684004" cy="2473146"/>
            <a:chOff x="4355869" y="3557848"/>
            <a:chExt cx="4684004" cy="247314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55869" y="3557848"/>
              <a:ext cx="4684004" cy="19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21448" y="5325147"/>
              <a:ext cx="730701" cy="705847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25078" y="4998039"/>
              <a:ext cx="272590" cy="32710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11979" y="5480016"/>
              <a:ext cx="1109469" cy="39764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fr-CH" sz="2400" dirty="0">
                <a:latin typeface="Arial Rounded MT Bold" panose="020F0704030504030204" pitchFamily="34" charset="0"/>
              </a:rPr>
              <a:t>P</a:t>
            </a:r>
            <a:r>
              <a:rPr lang="fr-CH" sz="2400" dirty="0" smtClean="0">
                <a:latin typeface="Arial Rounded MT Bold" panose="020F0704030504030204" pitchFamily="34" charset="0"/>
              </a:rPr>
              <a:t>roject description(I)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28.04.2016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err="1" smtClean="0"/>
              <a:t>J.Luis</a:t>
            </a:r>
            <a:r>
              <a:rPr lang="en-GB" b="1" dirty="0" smtClean="0"/>
              <a:t> </a:t>
            </a:r>
            <a:r>
              <a:rPr lang="en-GB" b="1" dirty="0" err="1" smtClean="0"/>
              <a:t>González</a:t>
            </a:r>
            <a:r>
              <a:rPr lang="en-GB" b="1" dirty="0" smtClean="0"/>
              <a:t> Arias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213042" y="874551"/>
            <a:ext cx="85489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US" sz="1600" b="1" dirty="0" smtClean="0"/>
              <a:t>Motivations</a:t>
            </a:r>
          </a:p>
          <a:p>
            <a:pPr algn="just">
              <a:buNone/>
            </a:pPr>
            <a:endParaRPr lang="en-US" sz="16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The layout of the control system is currently documented in stand-alone files.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No Hard-links between configuration in DB and these files = prone to inconsistencies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b="1" dirty="0" smtClean="0"/>
              <a:t>Milestones</a:t>
            </a:r>
          </a:p>
          <a:p>
            <a:pPr algn="just"/>
            <a:endParaRPr lang="en-US" sz="1600" b="1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Having only </a:t>
            </a:r>
            <a:r>
              <a:rPr lang="en-US" sz="1600" dirty="0" smtClean="0"/>
              <a:t>one </a:t>
            </a:r>
            <a:r>
              <a:rPr lang="en-US" sz="1600" dirty="0" smtClean="0"/>
              <a:t>entry point for layout information </a:t>
            </a:r>
            <a:r>
              <a:rPr lang="en-US" sz="1600" dirty="0"/>
              <a:t>(</a:t>
            </a:r>
            <a:r>
              <a:rPr lang="en-US" sz="1600" dirty="0" smtClean="0"/>
              <a:t>vacDB-Editor)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Generating documentation automatically from vacDB (Rack Layout, Layout Diagram, Interlock diagrams)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/>
          </a:p>
          <a:p>
            <a:pPr algn="just">
              <a:buNone/>
            </a:pP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13042" y="3557848"/>
            <a:ext cx="464908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Requirements</a:t>
            </a:r>
          </a:p>
          <a:p>
            <a:endParaRPr lang="en-GB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Upgrade the </a:t>
            </a:r>
            <a:r>
              <a:rPr lang="en-GB" sz="1600" dirty="0" err="1"/>
              <a:t>VacDB</a:t>
            </a:r>
            <a:r>
              <a:rPr lang="en-GB" sz="1600" dirty="0"/>
              <a:t>-Editor so that: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/>
              <a:t>Layout data can be modified in the database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1600" dirty="0"/>
              <a:t>Changes in the layout can be tracked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 dirty="0"/>
              <a:t>Develop software to generate the documentation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05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fr-CH" sz="2400" dirty="0" smtClean="0">
                <a:latin typeface="Arial Rounded MT Bold" panose="020F0704030504030204" pitchFamily="34" charset="0"/>
              </a:rPr>
              <a:t>Project description(II)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28.04.2016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err="1" smtClean="0"/>
              <a:t>J.Luis</a:t>
            </a:r>
            <a:r>
              <a:rPr lang="en-GB" b="1" dirty="0" smtClean="0"/>
              <a:t> </a:t>
            </a:r>
            <a:r>
              <a:rPr lang="en-GB" b="1" dirty="0" err="1" smtClean="0"/>
              <a:t>González</a:t>
            </a:r>
            <a:r>
              <a:rPr lang="en-GB" b="1" dirty="0" smtClean="0"/>
              <a:t> Arias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296170" y="1074057"/>
            <a:ext cx="854891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US" sz="1600" b="1" dirty="0" smtClean="0"/>
              <a:t>Tasks</a:t>
            </a:r>
            <a:r>
              <a:rPr lang="en-US" sz="1600" b="1" dirty="0" smtClean="0"/>
              <a:t>:</a:t>
            </a:r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 smtClean="0"/>
              <a:t>Creation </a:t>
            </a:r>
            <a:r>
              <a:rPr lang="en-GB" sz="1600" dirty="0"/>
              <a:t>of new panels for equipment connections</a:t>
            </a:r>
            <a:endParaRPr lang="en-US" sz="1600" dirty="0"/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/>
              <a:t>Data </a:t>
            </a:r>
            <a:r>
              <a:rPr lang="en-GB" sz="1600" dirty="0" smtClean="0"/>
              <a:t>validation</a:t>
            </a:r>
            <a:endParaRPr lang="es-ES" sz="1600" dirty="0" smtClean="0"/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 smtClean="0"/>
              <a:t>Tracking changes in Layout</a:t>
            </a:r>
            <a:endParaRPr lang="es-ES" sz="1600" dirty="0" smtClean="0"/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 smtClean="0"/>
              <a:t>Generating  automatic documentation</a:t>
            </a:r>
            <a:endParaRPr lang="es-ES" sz="1600" dirty="0" smtClean="0"/>
          </a:p>
          <a:p>
            <a:pPr algn="just"/>
            <a:endParaRPr lang="en-GB" sz="1600" b="1" dirty="0" smtClean="0"/>
          </a:p>
          <a:p>
            <a:pPr algn="just"/>
            <a:r>
              <a:rPr lang="en-GB" sz="1600" b="1" dirty="0" smtClean="0"/>
              <a:t>Technology:</a:t>
            </a:r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 smtClean="0"/>
              <a:t>Java</a:t>
            </a:r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 err="1" smtClean="0"/>
              <a:t>Jdeveloper</a:t>
            </a:r>
            <a:endParaRPr lang="en-GB" sz="1600" dirty="0" smtClean="0"/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 smtClean="0"/>
              <a:t>Swing</a:t>
            </a:r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 smtClean="0"/>
              <a:t>Oracle ADF</a:t>
            </a:r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 smtClean="0"/>
              <a:t>Oracle Database</a:t>
            </a:r>
          </a:p>
          <a:p>
            <a:pPr lvl="1" algn="just"/>
            <a:endParaRPr lang="en-GB" sz="1600" dirty="0" smtClean="0"/>
          </a:p>
          <a:p>
            <a:pPr algn="just"/>
            <a:r>
              <a:rPr lang="en-GB" sz="1600" b="1" dirty="0" smtClean="0"/>
              <a:t>Methodology: </a:t>
            </a:r>
          </a:p>
          <a:p>
            <a:pPr marL="711200" lvl="1" indent="-254000" algn="just">
              <a:buFont typeface="Wingdings" pitchFamily="2" charset="2"/>
              <a:buChar char="q"/>
            </a:pPr>
            <a:r>
              <a:rPr lang="en-GB" sz="1600" dirty="0" smtClean="0"/>
              <a:t>Scrum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951806" y="2592586"/>
            <a:ext cx="6138108" cy="3218252"/>
            <a:chOff x="969411" y="1436912"/>
            <a:chExt cx="7811727" cy="4326088"/>
          </a:xfrm>
        </p:grpSpPr>
        <p:sp>
          <p:nvSpPr>
            <p:cNvPr id="22" name="21 Cilindro"/>
            <p:cNvSpPr/>
            <p:nvPr/>
          </p:nvSpPr>
          <p:spPr>
            <a:xfrm>
              <a:off x="969411" y="4817804"/>
              <a:ext cx="2046514" cy="770085"/>
            </a:xfrm>
            <a:prstGeom prst="can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Layout DB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22 Flecha derecha"/>
            <p:cNvSpPr/>
            <p:nvPr/>
          </p:nvSpPr>
          <p:spPr>
            <a:xfrm rot="877070">
              <a:off x="3252364" y="5261297"/>
              <a:ext cx="783771" cy="116660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386" name="Picture 2" descr="programs, software, windows icon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45200" y="1436912"/>
              <a:ext cx="1219200" cy="1219201"/>
            </a:xfrm>
            <a:prstGeom prst="rect">
              <a:avLst/>
            </a:prstGeom>
            <a:noFill/>
          </p:spPr>
        </p:pic>
        <p:sp>
          <p:nvSpPr>
            <p:cNvPr id="24" name="23 Flecha arriba y abajo"/>
            <p:cNvSpPr/>
            <p:nvPr/>
          </p:nvSpPr>
          <p:spPr>
            <a:xfrm>
              <a:off x="6553204" y="2743197"/>
              <a:ext cx="217710" cy="609601"/>
            </a:xfrm>
            <a:prstGeom prst="up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25 Rectángulo redondeado"/>
            <p:cNvSpPr/>
            <p:nvPr/>
          </p:nvSpPr>
          <p:spPr>
            <a:xfrm>
              <a:off x="3878474" y="1930398"/>
              <a:ext cx="2040962" cy="478673"/>
            </a:xfrm>
            <a:prstGeom prst="round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accent6">
                      <a:lumMod val="50000"/>
                    </a:schemeClr>
                  </a:solidFill>
                </a:rPr>
                <a:t>vacDB-Editor</a:t>
              </a:r>
              <a:endParaRPr lang="en-US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4" name="13 Cilindro"/>
            <p:cNvSpPr/>
            <p:nvPr/>
          </p:nvSpPr>
          <p:spPr>
            <a:xfrm>
              <a:off x="5624283" y="3558356"/>
              <a:ext cx="2046514" cy="770085"/>
            </a:xfrm>
            <a:prstGeom prst="can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Master DB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5" name="14 Cilindro"/>
            <p:cNvSpPr/>
            <p:nvPr/>
          </p:nvSpPr>
          <p:spPr>
            <a:xfrm>
              <a:off x="4362695" y="4992915"/>
              <a:ext cx="2046514" cy="770085"/>
            </a:xfrm>
            <a:prstGeom prst="can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Machine DB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6" name="15 Cilindro"/>
            <p:cNvSpPr/>
            <p:nvPr/>
          </p:nvSpPr>
          <p:spPr>
            <a:xfrm>
              <a:off x="6734624" y="4992915"/>
              <a:ext cx="2046514" cy="770085"/>
            </a:xfrm>
            <a:prstGeom prst="can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</a:rPr>
                <a:t>Machine DB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9" name="18 Conector recto de flecha"/>
            <p:cNvCxnSpPr>
              <a:stCxn id="15" idx="1"/>
            </p:cNvCxnSpPr>
            <p:nvPr/>
          </p:nvCxnSpPr>
          <p:spPr>
            <a:xfrm flipV="1">
              <a:off x="5385952" y="4328441"/>
              <a:ext cx="862444" cy="664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24 Conector recto de flecha"/>
            <p:cNvCxnSpPr/>
            <p:nvPr/>
          </p:nvCxnSpPr>
          <p:spPr>
            <a:xfrm flipH="1" flipV="1">
              <a:off x="6792685" y="4328441"/>
              <a:ext cx="878112" cy="66447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22 Flecha derecha"/>
            <p:cNvSpPr/>
            <p:nvPr/>
          </p:nvSpPr>
          <p:spPr>
            <a:xfrm rot="20594049">
              <a:off x="3133134" y="4586641"/>
              <a:ext cx="1790180" cy="100255"/>
            </a:xfrm>
            <a:prstGeom prst="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879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fr-CH" sz="2400" dirty="0" err="1" smtClean="0">
                <a:latin typeface="Arial Rounded MT Bold" panose="020F0704030504030204" pitchFamily="34" charset="0"/>
              </a:rPr>
              <a:t>Status</a:t>
            </a:r>
            <a:r>
              <a:rPr lang="fr-CH" sz="2400" dirty="0" smtClean="0">
                <a:latin typeface="Arial Rounded MT Bold" panose="020F0704030504030204" pitchFamily="34" charset="0"/>
              </a:rPr>
              <a:t>(I)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28.04.2016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err="1" smtClean="0"/>
              <a:t>J.Luis</a:t>
            </a:r>
            <a:r>
              <a:rPr lang="en-GB" b="1" dirty="0" smtClean="0"/>
              <a:t> </a:t>
            </a:r>
            <a:r>
              <a:rPr lang="en-GB" b="1" dirty="0" err="1" smtClean="0"/>
              <a:t>González</a:t>
            </a:r>
            <a:r>
              <a:rPr lang="en-GB" b="1" dirty="0" smtClean="0"/>
              <a:t> Arias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0" y="957947"/>
            <a:ext cx="419792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err="1" smtClean="0"/>
              <a:t>MasterDB</a:t>
            </a:r>
            <a:r>
              <a:rPr lang="en-US" sz="1600" b="1" dirty="0" smtClean="0"/>
              <a:t> Editor</a:t>
            </a:r>
            <a:endParaRPr lang="en-US" sz="1600" dirty="0" smtClean="0"/>
          </a:p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7592" y="1827503"/>
            <a:ext cx="5469775" cy="4220923"/>
            <a:chOff x="3533569" y="1857775"/>
            <a:chExt cx="5610431" cy="4300013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33569" y="1857775"/>
              <a:ext cx="5610431" cy="43000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Rectangle 16"/>
            <p:cNvSpPr/>
            <p:nvPr/>
          </p:nvSpPr>
          <p:spPr>
            <a:xfrm>
              <a:off x="5536936" y="2236124"/>
              <a:ext cx="814647" cy="14131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30601" y="2535382"/>
              <a:ext cx="4281396" cy="337496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3"/>
            <p:cNvSpPr/>
            <p:nvPr/>
          </p:nvSpPr>
          <p:spPr>
            <a:xfrm>
              <a:off x="6351584" y="2236124"/>
              <a:ext cx="629788" cy="14131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3199" y="996623"/>
            <a:ext cx="5454420" cy="134781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2088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fr-CH" sz="2400" dirty="0" err="1" smtClean="0">
                <a:latin typeface="Arial Rounded MT Bold" panose="020F0704030504030204" pitchFamily="34" charset="0"/>
              </a:rPr>
              <a:t>Status</a:t>
            </a:r>
            <a:r>
              <a:rPr lang="fr-CH" sz="2400" dirty="0" smtClean="0">
                <a:latin typeface="Arial Rounded MT Bold" panose="020F0704030504030204" pitchFamily="34" charset="0"/>
              </a:rPr>
              <a:t>(II)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28.04.2016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err="1" smtClean="0"/>
              <a:t>J.Luis</a:t>
            </a:r>
            <a:r>
              <a:rPr lang="en-GB" b="1" dirty="0" smtClean="0"/>
              <a:t> </a:t>
            </a:r>
            <a:r>
              <a:rPr lang="en-GB" b="1" dirty="0" err="1" smtClean="0"/>
              <a:t>González</a:t>
            </a:r>
            <a:r>
              <a:rPr lang="en-GB" b="1" dirty="0" smtClean="0"/>
              <a:t> Arias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164167" y="943433"/>
            <a:ext cx="8680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err="1" smtClean="0"/>
              <a:t>MachineDB</a:t>
            </a:r>
            <a:r>
              <a:rPr lang="en-US" sz="1600" b="1" dirty="0" smtClean="0"/>
              <a:t> Editor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394065" y="1088967"/>
            <a:ext cx="6670973" cy="4995060"/>
            <a:chOff x="3323772" y="1788404"/>
            <a:chExt cx="5666452" cy="4121056"/>
          </a:xfrm>
        </p:grpSpPr>
        <p:pic>
          <p:nvPicPr>
            <p:cNvPr id="9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23772" y="1788404"/>
              <a:ext cx="5666452" cy="412105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4547062" y="4239491"/>
              <a:ext cx="4430024" cy="1487978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716684" y="4139738"/>
              <a:ext cx="407587" cy="9975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170" y="2299855"/>
            <a:ext cx="2811856" cy="3278246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2088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Challenges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28.04.2016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err="1" smtClean="0"/>
              <a:t>J.Luis</a:t>
            </a:r>
            <a:r>
              <a:rPr lang="en-GB" b="1" dirty="0" smtClean="0"/>
              <a:t> </a:t>
            </a:r>
            <a:r>
              <a:rPr lang="en-GB" b="1" dirty="0" err="1" smtClean="0"/>
              <a:t>González</a:t>
            </a:r>
            <a:r>
              <a:rPr lang="en-GB" b="1" dirty="0" smtClean="0"/>
              <a:t> Arias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96170" y="972460"/>
            <a:ext cx="8548913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000" dirty="0" smtClean="0">
                <a:latin typeface="Arial Rounded MT Bold" pitchFamily="34" charset="0"/>
              </a:rPr>
              <a:t>Integration with different  complex databases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000" dirty="0" smtClean="0">
                <a:latin typeface="Arial Rounded MT Bold" pitchFamily="34" charset="0"/>
              </a:rPr>
              <a:t>Creating a User-friendly interface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000" dirty="0" smtClean="0">
                <a:latin typeface="Arial Rounded MT Bold" pitchFamily="34" charset="0"/>
              </a:rPr>
              <a:t>Data validation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000" dirty="0" smtClean="0">
                <a:latin typeface="Arial Rounded MT Bold" pitchFamily="34" charset="0"/>
              </a:rPr>
              <a:t>Migration between versions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000" dirty="0">
                <a:latin typeface="Arial Rounded MT Bold" pitchFamily="34" charset="0"/>
              </a:rPr>
              <a:t>Familiarization with new technologies 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000" dirty="0" smtClean="0">
                <a:latin typeface="Arial Rounded MT Bold" pitchFamily="34" charset="0"/>
              </a:rPr>
              <a:t>Critical environment</a:t>
            </a:r>
          </a:p>
          <a:p>
            <a:endParaRPr lang="en-US" dirty="0"/>
          </a:p>
        </p:txBody>
      </p:sp>
      <p:pic>
        <p:nvPicPr>
          <p:cNvPr id="6146" name="Picture 2" descr="Ver imagen origin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5049" y="1480457"/>
            <a:ext cx="3222037" cy="23473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657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170" y="0"/>
            <a:ext cx="8680916" cy="761696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Arial Rounded MT Bold" panose="020F0704030504030204" pitchFamily="34" charset="0"/>
              </a:rPr>
              <a:t>Future work</a:t>
            </a:r>
            <a:endParaRPr lang="en-US" sz="2400" dirty="0">
              <a:latin typeface="Arial Rounded MT Bold" panose="020F07040305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96170" y="703943"/>
            <a:ext cx="854891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28.04.2016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b="1" dirty="0" err="1" smtClean="0"/>
              <a:t>J.Luis</a:t>
            </a:r>
            <a:r>
              <a:rPr lang="en-GB" b="1" dirty="0" smtClean="0"/>
              <a:t> </a:t>
            </a:r>
            <a:r>
              <a:rPr lang="en-GB" b="1" dirty="0" err="1" smtClean="0"/>
              <a:t>González</a:t>
            </a:r>
            <a:r>
              <a:rPr lang="en-GB" b="1" dirty="0" smtClean="0"/>
              <a:t> Arias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287728" y="761696"/>
            <a:ext cx="7216158" cy="5435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b="1" dirty="0" smtClean="0"/>
              <a:t>VacDB-Editor</a:t>
            </a:r>
          </a:p>
          <a:p>
            <a:pPr marL="342900" lvl="0" indent="-342900">
              <a:spcBef>
                <a:spcPct val="20000"/>
              </a:spcBef>
              <a:defRPr/>
            </a:pPr>
            <a:endParaRPr lang="en-US" b="1" dirty="0"/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dirty="0"/>
              <a:t>Finishing all developments to completely integrate the layout information 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US" dirty="0"/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dirty="0"/>
              <a:t>Developing a mechanism to track changes.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s-ES" dirty="0"/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dirty="0"/>
              <a:t>Implementing  a mechanism to generate automatic documentation.</a:t>
            </a:r>
          </a:p>
          <a:p>
            <a:pPr marL="800100" lvl="1" indent="-342900">
              <a:spcBef>
                <a:spcPct val="20000"/>
              </a:spcBef>
              <a:defRPr/>
            </a:pPr>
            <a:endParaRPr lang="en-GB" dirty="0"/>
          </a:p>
          <a:p>
            <a:pPr lvl="0"/>
            <a:r>
              <a:rPr lang="en-GB" b="1" dirty="0"/>
              <a:t>Other </a:t>
            </a:r>
            <a:r>
              <a:rPr lang="en-GB" b="1" dirty="0" smtClean="0"/>
              <a:t>tasks</a:t>
            </a:r>
          </a:p>
          <a:p>
            <a:pPr lvl="0"/>
            <a:endParaRPr lang="en-GB" dirty="0"/>
          </a:p>
          <a:p>
            <a:pPr marL="812800" lvl="1" indent="-355600">
              <a:buFont typeface="Wingdings" pitchFamily="2" charset="2"/>
              <a:buChar char="q"/>
            </a:pPr>
            <a:r>
              <a:rPr lang="en-GB" dirty="0"/>
              <a:t>Updating the Vacuum Controls Naming Convention, export tool and SCADA faceplates.</a:t>
            </a:r>
          </a:p>
          <a:p>
            <a:pPr lvl="1"/>
            <a:endParaRPr lang="en-GB" dirty="0"/>
          </a:p>
          <a:p>
            <a:pPr marL="812800" lvl="1" indent="-355600">
              <a:buFont typeface="Wingdings" pitchFamily="2" charset="2"/>
              <a:buChar char="q"/>
            </a:pPr>
            <a:r>
              <a:rPr lang="en-GB" dirty="0"/>
              <a:t>Developing a web interface for VacDB data (extractions &amp; mass configurations).</a:t>
            </a:r>
          </a:p>
          <a:p>
            <a:pPr lvl="0"/>
            <a:endParaRPr lang="en-GB" sz="1600" dirty="0" smtClean="0">
              <a:latin typeface="Arial Rounded MT Bold" pitchFamily="34" charset="0"/>
            </a:endParaRPr>
          </a:p>
        </p:txBody>
      </p:sp>
      <p:pic>
        <p:nvPicPr>
          <p:cNvPr id="1028" name="Picture 4" descr="http://www.dentaldstudio.com/wp-content/uploads/2015/07/appointment-512.png?189db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2516">
            <a:off x="6996849" y="2159185"/>
            <a:ext cx="1959903" cy="195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6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13704</TotalTime>
  <Words>382</Words>
  <Application>Microsoft Office PowerPoint</Application>
  <PresentationFormat>On-screen Show (4:3)</PresentationFormat>
  <Paragraphs>151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Rounded MT Bold</vt:lpstr>
      <vt:lpstr>Calibri</vt:lpstr>
      <vt:lpstr>Wingdings</vt:lpstr>
      <vt:lpstr>CERNCorporate4-3</vt:lpstr>
      <vt:lpstr>Software Developer for Vacuum Control System (BE3528) </vt:lpstr>
      <vt:lpstr>Index</vt:lpstr>
      <vt:lpstr>Overview</vt:lpstr>
      <vt:lpstr>Project description(I)</vt:lpstr>
      <vt:lpstr>Project description(II)</vt:lpstr>
      <vt:lpstr>Status(I)</vt:lpstr>
      <vt:lpstr>Status(II)</vt:lpstr>
      <vt:lpstr>Challenges</vt:lpstr>
      <vt:lpstr>Future work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Gonzalez</dc:creator>
  <cp:lastModifiedBy>Luis Gonzalez</cp:lastModifiedBy>
  <cp:revision>796</cp:revision>
  <cp:lastPrinted>2015-11-26T18:13:28Z</cp:lastPrinted>
  <dcterms:created xsi:type="dcterms:W3CDTF">2015-06-19T07:52:30Z</dcterms:created>
  <dcterms:modified xsi:type="dcterms:W3CDTF">2016-04-27T17:02:28Z</dcterms:modified>
</cp:coreProperties>
</file>