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avi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5"/>
  </p:notesMasterIdLst>
  <p:sldIdLst>
    <p:sldId id="256" r:id="rId2"/>
    <p:sldId id="259" r:id="rId3"/>
    <p:sldId id="273" r:id="rId4"/>
    <p:sldId id="275" r:id="rId5"/>
    <p:sldId id="276" r:id="rId6"/>
    <p:sldId id="277" r:id="rId7"/>
    <p:sldId id="288" r:id="rId8"/>
    <p:sldId id="281" r:id="rId9"/>
    <p:sldId id="280" r:id="rId10"/>
    <p:sldId id="283" r:id="rId11"/>
    <p:sldId id="287" r:id="rId12"/>
    <p:sldId id="284" r:id="rId13"/>
    <p:sldId id="286" r:id="rId14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9876" autoAdjust="0"/>
  </p:normalViewPr>
  <p:slideViewPr>
    <p:cSldViewPr>
      <p:cViewPr varScale="1">
        <p:scale>
          <a:sx n="62" d="100"/>
          <a:sy n="62" d="100"/>
        </p:scale>
        <p:origin x="-9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ocuments\CERN\Siwaveresults\summaryOfResult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Documents\CERN\Siwaveresults\summaryOfResult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 noProof="0"/>
            </a:pPr>
            <a:r>
              <a:rPr lang="en-US" noProof="0" smtClean="0"/>
              <a:t>Single ended Cu </a:t>
            </a:r>
            <a:r>
              <a:rPr lang="en-US" noProof="0"/>
              <a:t>and Al </a:t>
            </a:r>
            <a:r>
              <a:rPr lang="en-US" baseline="0" noProof="0"/>
              <a:t> </a:t>
            </a:r>
            <a:r>
              <a:rPr lang="en-US" noProof="0"/>
              <a:t>Eye Amplitud </a:t>
            </a:r>
            <a:r>
              <a:rPr lang="en-US" baseline="0" noProof="0"/>
              <a:t>vs Wire length</a:t>
            </a:r>
            <a:endParaRPr lang="en-US" noProof="0"/>
          </a:p>
        </c:rich>
      </c:tx>
      <c:layout>
        <c:manualLayout>
          <c:xMode val="edge"/>
          <c:yMode val="edge"/>
          <c:x val="0.31937491161080467"/>
          <c:y val="2.4968789013732832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Cu Air thick trace</c:v>
          </c:tx>
          <c:marker>
            <c:symbol val="circle"/>
            <c:size val="3"/>
          </c:marker>
          <c:xVal>
            <c:numRef>
              <c:f>CuEyes!$B$9:$B$12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CuEyes!$C$9:$C$12</c:f>
              <c:numCache>
                <c:formatCode>General</c:formatCode>
                <c:ptCount val="4"/>
                <c:pt idx="0">
                  <c:v>478.2559</c:v>
                </c:pt>
                <c:pt idx="1">
                  <c:v>456.80020000000002</c:v>
                </c:pt>
                <c:pt idx="2">
                  <c:v>415.69839999999999</c:v>
                </c:pt>
                <c:pt idx="3">
                  <c:v>344.12240000000003</c:v>
                </c:pt>
              </c:numCache>
            </c:numRef>
          </c:yVal>
          <c:smooth val="0"/>
        </c:ser>
        <c:ser>
          <c:idx val="1"/>
          <c:order val="1"/>
          <c:tx>
            <c:v>Cu Air thin trace</c:v>
          </c:tx>
          <c:spPr>
            <a:ln w="25400"/>
          </c:spPr>
          <c:marker>
            <c:symbol val="circle"/>
            <c:size val="2"/>
          </c:marker>
          <c:xVal>
            <c:numRef>
              <c:f>CuEyes!$B$22:$B$25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CuEyes!$C$22:$C$25</c:f>
              <c:numCache>
                <c:formatCode>General</c:formatCode>
                <c:ptCount val="4"/>
                <c:pt idx="0">
                  <c:v>462.44690000000003</c:v>
                </c:pt>
                <c:pt idx="1">
                  <c:v>427.46969999999999</c:v>
                </c:pt>
                <c:pt idx="2">
                  <c:v>364.21980000000002</c:v>
                </c:pt>
                <c:pt idx="3">
                  <c:v>266.0949</c:v>
                </c:pt>
              </c:numCache>
            </c:numRef>
          </c:yVal>
          <c:smooth val="0"/>
        </c:ser>
        <c:ser>
          <c:idx val="4"/>
          <c:order val="2"/>
          <c:tx>
            <c:v>Cu Isolator+Kapton Thick trace</c:v>
          </c:tx>
          <c:spPr>
            <a:ln w="25400">
              <a:solidFill>
                <a:srgbClr val="002060"/>
              </a:solidFill>
            </a:ln>
          </c:spPr>
          <c:marker>
            <c:symbol val="star"/>
            <c:size val="3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CuEyes!$B$61:$B$64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CuEyes!$C$61:$C$64</c:f>
              <c:numCache>
                <c:formatCode>General</c:formatCode>
                <c:ptCount val="4"/>
                <c:pt idx="0">
                  <c:v>477.37819999999999</c:v>
                </c:pt>
                <c:pt idx="1">
                  <c:v>455.33109999999999</c:v>
                </c:pt>
                <c:pt idx="2">
                  <c:v>413.34309999999999</c:v>
                </c:pt>
                <c:pt idx="3">
                  <c:v>340.11419999999998</c:v>
                </c:pt>
              </c:numCache>
            </c:numRef>
          </c:yVal>
          <c:smooth val="0"/>
        </c:ser>
        <c:ser>
          <c:idx val="5"/>
          <c:order val="3"/>
          <c:tx>
            <c:v>Cu Isolator+Kapton thin trace</c:v>
          </c:tx>
          <c:spPr>
            <a:ln w="25400">
              <a:solidFill>
                <a:srgbClr val="C00000"/>
              </a:solidFill>
            </a:ln>
          </c:spPr>
          <c:marker>
            <c:symbol val="x"/>
            <c:size val="3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CuEyes!$B$74:$B$77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CuEyes!$C$74:$C$77</c:f>
              <c:numCache>
                <c:formatCode>General</c:formatCode>
                <c:ptCount val="4"/>
                <c:pt idx="0">
                  <c:v>460.32769999999999</c:v>
                </c:pt>
                <c:pt idx="1">
                  <c:v>423.76299999999998</c:v>
                </c:pt>
                <c:pt idx="2">
                  <c:v>356.76240000000001</c:v>
                </c:pt>
                <c:pt idx="3">
                  <c:v>253.71879999999999</c:v>
                </c:pt>
              </c:numCache>
            </c:numRef>
          </c:yVal>
          <c:smooth val="0"/>
        </c:ser>
        <c:ser>
          <c:idx val="6"/>
          <c:order val="4"/>
          <c:tx>
            <c:v>Al Air thick trace</c:v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6">
                  <a:lumMod val="60000"/>
                  <a:lumOff val="40000"/>
                </a:schemeClr>
              </a:solidFill>
            </c:spPr>
          </c:marker>
          <c:xVal>
            <c:numRef>
              <c:f>AlEyes!$B$9:$B$12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AlEyes!$C$9:$C$12</c:f>
              <c:numCache>
                <c:formatCode>General</c:formatCode>
                <c:ptCount val="4"/>
                <c:pt idx="0">
                  <c:v>473.26600000000002</c:v>
                </c:pt>
                <c:pt idx="1">
                  <c:v>447.02030000000002</c:v>
                </c:pt>
                <c:pt idx="2">
                  <c:v>397.52229999999997</c:v>
                </c:pt>
                <c:pt idx="3">
                  <c:v>315.98399999999998</c:v>
                </c:pt>
              </c:numCache>
            </c:numRef>
          </c:yVal>
          <c:smooth val="0"/>
        </c:ser>
        <c:ser>
          <c:idx val="7"/>
          <c:order val="5"/>
          <c:tx>
            <c:v>Al Air thin trace</c:v>
          </c:tx>
          <c:spPr>
            <a:ln w="25400">
              <a:solidFill>
                <a:srgbClr val="990099"/>
              </a:solidFill>
            </a:ln>
          </c:spPr>
          <c:marker>
            <c:spPr>
              <a:solidFill>
                <a:srgbClr val="990099"/>
              </a:solidFill>
            </c:spPr>
          </c:marker>
          <c:xVal>
            <c:numRef>
              <c:f>AlEyes!$B$22:$B$25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AlEyes!$C$22:$C$25</c:f>
              <c:numCache>
                <c:formatCode>General</c:formatCode>
                <c:ptCount val="4"/>
                <c:pt idx="0">
                  <c:v>448.46379999999999</c:v>
                </c:pt>
                <c:pt idx="1">
                  <c:v>401.95699999999999</c:v>
                </c:pt>
                <c:pt idx="2">
                  <c:v>321.7158</c:v>
                </c:pt>
                <c:pt idx="3">
                  <c:v>207.54050000000001</c:v>
                </c:pt>
              </c:numCache>
            </c:numRef>
          </c:yVal>
          <c:smooth val="0"/>
        </c:ser>
        <c:ser>
          <c:idx val="10"/>
          <c:order val="6"/>
          <c:tx>
            <c:v>Al Isolator+kapton thick trace</c:v>
          </c:tx>
          <c:spPr>
            <a:ln w="25400">
              <a:solidFill>
                <a:srgbClr val="00B050"/>
              </a:solidFill>
            </a:ln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</c:spPr>
          </c:marker>
          <c:xVal>
            <c:numRef>
              <c:f>AlEyes!$B$61:$B$64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AlEyes!$C$61:$C$64</c:f>
              <c:numCache>
                <c:formatCode>General</c:formatCode>
                <c:ptCount val="4"/>
                <c:pt idx="0">
                  <c:v>472.66849999999999</c:v>
                </c:pt>
                <c:pt idx="1">
                  <c:v>446.00450000000001</c:v>
                </c:pt>
                <c:pt idx="2">
                  <c:v>396.14019999999999</c:v>
                </c:pt>
                <c:pt idx="3">
                  <c:v>312.97289999999998</c:v>
                </c:pt>
              </c:numCache>
            </c:numRef>
          </c:yVal>
          <c:smooth val="0"/>
        </c:ser>
        <c:ser>
          <c:idx val="11"/>
          <c:order val="7"/>
          <c:tx>
            <c:v>Al Isolator+kapton thin trace</c:v>
          </c:tx>
          <c:spPr>
            <a:ln w="25400">
              <a:solidFill>
                <a:srgbClr val="660033"/>
              </a:solidFill>
            </a:ln>
          </c:spPr>
          <c:marker>
            <c:symbol val="triangle"/>
            <c:size val="5"/>
            <c:spPr>
              <a:solidFill>
                <a:srgbClr val="660033"/>
              </a:solidFill>
            </c:spPr>
          </c:marker>
          <c:xVal>
            <c:numRef>
              <c:f>AlEyes!$B$74:$B$77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AlEyes!$C$74:$C$77</c:f>
              <c:numCache>
                <c:formatCode>General</c:formatCode>
                <c:ptCount val="4"/>
                <c:pt idx="0">
                  <c:v>444.38830000000002</c:v>
                </c:pt>
                <c:pt idx="1">
                  <c:v>394.52600000000001</c:v>
                </c:pt>
                <c:pt idx="2">
                  <c:v>313.33569999999997</c:v>
                </c:pt>
                <c:pt idx="3">
                  <c:v>195.0581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458112"/>
        <c:axId val="102460416"/>
      </c:scatterChart>
      <c:valAx>
        <c:axId val="102458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s-ES" sz="1800"/>
                  <a:t>Wire length(m)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460416"/>
        <c:crosses val="autoZero"/>
        <c:crossBetween val="midCat"/>
      </c:valAx>
      <c:valAx>
        <c:axId val="102460416"/>
        <c:scaling>
          <c:orientation val="minMax"/>
          <c:min val="175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s-ES" sz="1600"/>
                  <a:t>Eye Amplitud (mV)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4581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4075011942981031"/>
          <c:y val="0.13942557486749294"/>
          <c:w val="0.32389420244828326"/>
          <c:h val="0.46005485269397506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Differential</a:t>
            </a:r>
            <a:r>
              <a:rPr lang="es-ES" baseline="0"/>
              <a:t> pairs and single ended </a:t>
            </a:r>
            <a:r>
              <a:rPr lang="es-ES"/>
              <a:t>Amplitud </a:t>
            </a:r>
            <a:r>
              <a:rPr lang="es-ES" baseline="0"/>
              <a:t>vs Wire length</a:t>
            </a:r>
            <a:endParaRPr lang="es-ES"/>
          </a:p>
        </c:rich>
      </c:tx>
      <c:layout>
        <c:manualLayout>
          <c:xMode val="edge"/>
          <c:yMode val="edge"/>
          <c:x val="0.16261444150144846"/>
          <c:y val="1.1326097215667769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Differential Pair Cu</c:v>
          </c:tx>
          <c:spPr>
            <a:ln w="19050"/>
          </c:spPr>
          <c:xVal>
            <c:numRef>
              <c:f>CuDiff!$B$24:$B$27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CuDiff!$C$24:$C$27</c:f>
              <c:numCache>
                <c:formatCode>General</c:formatCode>
                <c:ptCount val="4"/>
                <c:pt idx="0">
                  <c:v>937.23119999999994</c:v>
                </c:pt>
                <c:pt idx="1">
                  <c:v>876.58749999999998</c:v>
                </c:pt>
                <c:pt idx="2">
                  <c:v>763.85929999999996</c:v>
                </c:pt>
                <c:pt idx="3">
                  <c:v>586.74170000000004</c:v>
                </c:pt>
              </c:numCache>
            </c:numRef>
          </c:yVal>
          <c:smooth val="0"/>
        </c:ser>
        <c:ser>
          <c:idx val="0"/>
          <c:order val="1"/>
          <c:tx>
            <c:v>Differential Pair Alu</c:v>
          </c:tx>
          <c:spPr>
            <a:ln w="19050"/>
          </c:spPr>
          <c:xVal>
            <c:numRef>
              <c:f>AlDiff!$B$8:$B$11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AlDiff!$C$8:$C$11</c:f>
              <c:numCache>
                <c:formatCode>General</c:formatCode>
                <c:ptCount val="4"/>
                <c:pt idx="0">
                  <c:v>923.65560000000005</c:v>
                </c:pt>
                <c:pt idx="1">
                  <c:v>850.8501</c:v>
                </c:pt>
                <c:pt idx="2">
                  <c:v>720.94359999999995</c:v>
                </c:pt>
                <c:pt idx="3">
                  <c:v>528.11770000000001</c:v>
                </c:pt>
              </c:numCache>
            </c:numRef>
          </c:yVal>
          <c:smooth val="0"/>
        </c:ser>
        <c:ser>
          <c:idx val="1"/>
          <c:order val="2"/>
          <c:tx>
            <c:v>Single ended Cu</c:v>
          </c:tx>
          <c:spPr>
            <a:ln w="19050"/>
          </c:spPr>
          <c:xVal>
            <c:numRef>
              <c:f>CuEyes!$B$61:$B$64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CuEyes!$C$61:$C$64</c:f>
              <c:numCache>
                <c:formatCode>General</c:formatCode>
                <c:ptCount val="4"/>
                <c:pt idx="0">
                  <c:v>477.37819999999999</c:v>
                </c:pt>
                <c:pt idx="1">
                  <c:v>455.33109999999999</c:v>
                </c:pt>
                <c:pt idx="2">
                  <c:v>413.34309999999999</c:v>
                </c:pt>
                <c:pt idx="3">
                  <c:v>340.11419999999998</c:v>
                </c:pt>
              </c:numCache>
            </c:numRef>
          </c:yVal>
          <c:smooth val="0"/>
        </c:ser>
        <c:ser>
          <c:idx val="3"/>
          <c:order val="3"/>
          <c:tx>
            <c:v>Single ended Al</c:v>
          </c:tx>
          <c:spPr>
            <a:ln w="19050"/>
          </c:spPr>
          <c:marker>
            <c:symbol val="circle"/>
            <c:size val="4"/>
          </c:marker>
          <c:xVal>
            <c:numRef>
              <c:f>AlEyes!$B$61:$B$64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AlEyes!$C$61:$C$64</c:f>
              <c:numCache>
                <c:formatCode>General</c:formatCode>
                <c:ptCount val="4"/>
                <c:pt idx="0">
                  <c:v>472.66849999999999</c:v>
                </c:pt>
                <c:pt idx="1">
                  <c:v>446.00450000000001</c:v>
                </c:pt>
                <c:pt idx="2">
                  <c:v>396.14019999999999</c:v>
                </c:pt>
                <c:pt idx="3">
                  <c:v>312.97289999999998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928960"/>
        <c:axId val="83094528"/>
      </c:scatterChart>
      <c:valAx>
        <c:axId val="43928960"/>
        <c:scaling>
          <c:orientation val="minMax"/>
          <c:min val="-0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Wire length(m)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3094528"/>
        <c:crosses val="autoZero"/>
        <c:crossBetween val="midCat"/>
      </c:valAx>
      <c:valAx>
        <c:axId val="83094528"/>
        <c:scaling>
          <c:orientation val="minMax"/>
          <c:max val="1150"/>
          <c:min val="2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Eye Amplitud (mV)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928960"/>
        <c:crossesAt val="-0.5"/>
        <c:crossBetween val="midCat"/>
      </c:valAx>
    </c:plotArea>
    <c:legend>
      <c:legendPos val="r"/>
      <c:layout>
        <c:manualLayout>
          <c:xMode val="edge"/>
          <c:yMode val="edge"/>
          <c:x val="0.61782758689254758"/>
          <c:y val="0.14230170969072473"/>
          <c:w val="0.26096029189533126"/>
          <c:h val="0.23978016669577465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ES"/>
              <a:t>Twisted pair, differential</a:t>
            </a:r>
            <a:r>
              <a:rPr lang="es-ES" baseline="0"/>
              <a:t> pair and single ended </a:t>
            </a:r>
            <a:r>
              <a:rPr lang="es-ES"/>
              <a:t>Amplitud </a:t>
            </a:r>
            <a:r>
              <a:rPr lang="es-ES" baseline="0"/>
              <a:t>vs Wire length</a:t>
            </a:r>
            <a:endParaRPr lang="es-E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8588231911853846E-2"/>
          <c:y val="0.12552108407707785"/>
          <c:w val="0.81453571435532512"/>
          <c:h val="0.78579123924502214"/>
        </c:manualLayout>
      </c:layout>
      <c:scatterChart>
        <c:scatterStyle val="lineMarker"/>
        <c:varyColors val="0"/>
        <c:ser>
          <c:idx val="2"/>
          <c:order val="0"/>
          <c:tx>
            <c:v>Differential Pair Cu</c:v>
          </c:tx>
          <c:xVal>
            <c:numRef>
              <c:f>CuDiff!$B$24:$B$27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CuDiff!$C$24:$C$27</c:f>
              <c:numCache>
                <c:formatCode>General</c:formatCode>
                <c:ptCount val="4"/>
                <c:pt idx="0">
                  <c:v>937.23119999999994</c:v>
                </c:pt>
                <c:pt idx="1">
                  <c:v>876.58749999999998</c:v>
                </c:pt>
                <c:pt idx="2">
                  <c:v>763.85929999999996</c:v>
                </c:pt>
                <c:pt idx="3">
                  <c:v>586.74170000000004</c:v>
                </c:pt>
              </c:numCache>
            </c:numRef>
          </c:yVal>
          <c:smooth val="0"/>
        </c:ser>
        <c:ser>
          <c:idx val="0"/>
          <c:order val="1"/>
          <c:tx>
            <c:v>Differential Pair Alu</c:v>
          </c:tx>
          <c:xVal>
            <c:numRef>
              <c:f>AlDiff!$B$8:$B$11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AlDiff!$C$8:$C$11</c:f>
              <c:numCache>
                <c:formatCode>General</c:formatCode>
                <c:ptCount val="4"/>
                <c:pt idx="0">
                  <c:v>923.65560000000005</c:v>
                </c:pt>
                <c:pt idx="1">
                  <c:v>850.8501</c:v>
                </c:pt>
                <c:pt idx="2">
                  <c:v>720.94359999999995</c:v>
                </c:pt>
                <c:pt idx="3">
                  <c:v>528.11770000000001</c:v>
                </c:pt>
              </c:numCache>
            </c:numRef>
          </c:yVal>
          <c:smooth val="0"/>
        </c:ser>
        <c:ser>
          <c:idx val="1"/>
          <c:order val="2"/>
          <c:tx>
            <c:v>Single ended Cu</c:v>
          </c:tx>
          <c:xVal>
            <c:numRef>
              <c:f>CuEyes!$B$61:$B$64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CuEyes!$C$61:$C$64</c:f>
              <c:numCache>
                <c:formatCode>General</c:formatCode>
                <c:ptCount val="4"/>
                <c:pt idx="0">
                  <c:v>477.37819999999999</c:v>
                </c:pt>
                <c:pt idx="1">
                  <c:v>455.33109999999999</c:v>
                </c:pt>
                <c:pt idx="2">
                  <c:v>413.34309999999999</c:v>
                </c:pt>
                <c:pt idx="3">
                  <c:v>340.11419999999998</c:v>
                </c:pt>
              </c:numCache>
            </c:numRef>
          </c:yVal>
          <c:smooth val="0"/>
        </c:ser>
        <c:ser>
          <c:idx val="3"/>
          <c:order val="3"/>
          <c:tx>
            <c:v>Single ended Al</c:v>
          </c:tx>
          <c:marker>
            <c:symbol val="circle"/>
            <c:size val="4"/>
          </c:marker>
          <c:xVal>
            <c:numRef>
              <c:f>AlEyes!$B$61:$B$64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AlEyes!$C$61:$C$64</c:f>
              <c:numCache>
                <c:formatCode>General</c:formatCode>
                <c:ptCount val="4"/>
                <c:pt idx="0">
                  <c:v>472.66849999999999</c:v>
                </c:pt>
                <c:pt idx="1">
                  <c:v>446.00450000000001</c:v>
                </c:pt>
                <c:pt idx="2">
                  <c:v>396.14019999999999</c:v>
                </c:pt>
                <c:pt idx="3">
                  <c:v>312.97289999999998</c:v>
                </c:pt>
              </c:numCache>
            </c:numRef>
          </c:yVal>
          <c:smooth val="0"/>
        </c:ser>
        <c:ser>
          <c:idx val="4"/>
          <c:order val="4"/>
          <c:tx>
            <c:v>Twisted Pair Cu</c:v>
          </c:tx>
          <c:xVal>
            <c:numRef>
              <c:f>'TP Cu'!$B$13:$B$16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'TP Cu'!$C$13:$C$16</c:f>
              <c:numCache>
                <c:formatCode>General</c:formatCode>
                <c:ptCount val="4"/>
                <c:pt idx="0">
                  <c:v>965.75800000000004</c:v>
                </c:pt>
                <c:pt idx="1">
                  <c:v>931.94200000000001</c:v>
                </c:pt>
                <c:pt idx="2">
                  <c:v>873.62900000000002</c:v>
                </c:pt>
                <c:pt idx="3">
                  <c:v>749.03620000000001</c:v>
                </c:pt>
              </c:numCache>
            </c:numRef>
          </c:yVal>
          <c:smooth val="0"/>
        </c:ser>
        <c:ser>
          <c:idx val="5"/>
          <c:order val="5"/>
          <c:tx>
            <c:v>Twisted Pair Al</c:v>
          </c:tx>
          <c:xVal>
            <c:numRef>
              <c:f>'TP Al'!$B$9:$B$12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'TP Al'!$C$9:$C$12</c:f>
              <c:numCache>
                <c:formatCode>General</c:formatCode>
                <c:ptCount val="4"/>
                <c:pt idx="0">
                  <c:v>957.76549999999997</c:v>
                </c:pt>
                <c:pt idx="1">
                  <c:v>916.68910000000005</c:v>
                </c:pt>
                <c:pt idx="2">
                  <c:v>837.90920000000006</c:v>
                </c:pt>
                <c:pt idx="3">
                  <c:v>696.78309999999999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90720"/>
        <c:axId val="78592640"/>
      </c:scatterChart>
      <c:valAx>
        <c:axId val="78590720"/>
        <c:scaling>
          <c:orientation val="minMax"/>
          <c:min val="-0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Wire length(m)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8592640"/>
        <c:crosses val="autoZero"/>
        <c:crossBetween val="midCat"/>
      </c:valAx>
      <c:valAx>
        <c:axId val="78592640"/>
        <c:scaling>
          <c:orientation val="minMax"/>
          <c:min val="2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Eye Amplitud (mV)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8590720"/>
        <c:crossesAt val="-0.5"/>
        <c:crossBetween val="midCat"/>
      </c:valAx>
    </c:plotArea>
    <c:legend>
      <c:legendPos val="r"/>
      <c:layout>
        <c:manualLayout>
          <c:xMode val="edge"/>
          <c:yMode val="edge"/>
          <c:x val="0.57681541719536034"/>
          <c:y val="6.5797791791250254E-2"/>
          <c:w val="0.40316341556591179"/>
          <c:h val="0.22317520275524941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drawing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drawing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12" Type="http://schemas.openxmlformats.org/officeDocument/2006/relationships/image" Target="../media/image42.png"/><Relationship Id="rId2" Type="http://schemas.openxmlformats.org/officeDocument/2006/relationships/image" Target="../media/image34.png"/><Relationship Id="rId1" Type="http://schemas.openxmlformats.org/officeDocument/2006/relationships/image" Target="../media/image32.png"/><Relationship Id="rId6" Type="http://schemas.openxmlformats.org/officeDocument/2006/relationships/image" Target="../media/image35.png"/><Relationship Id="rId11" Type="http://schemas.openxmlformats.org/officeDocument/2006/relationships/image" Target="../media/image41.png"/><Relationship Id="rId5" Type="http://schemas.openxmlformats.org/officeDocument/2006/relationships/image" Target="../media/image33.png"/><Relationship Id="rId10" Type="http://schemas.openxmlformats.org/officeDocument/2006/relationships/image" Target="../media/image40.png"/><Relationship Id="rId4" Type="http://schemas.openxmlformats.org/officeDocument/2006/relationships/image" Target="../media/image38.png"/><Relationship Id="rId9" Type="http://schemas.openxmlformats.org/officeDocument/2006/relationships/image" Target="../media/image3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0.12572</cdr:x>
      <cdr:y>0.02372</cdr:y>
    </cdr:from>
    <cdr:to>
      <cdr:x>0.30471</cdr:x>
      <cdr:y>0.17075</cdr:y>
    </cdr:to>
    <cdr:pic>
      <cdr:nvPicPr>
        <cdr:cNvPr id="2" name="Picture 25"/>
        <cdr:cNvPicPr/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128986" y="132713"/>
          <a:ext cx="1607317" cy="82263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0.44102</cdr:x>
      <cdr:y>0.28314</cdr:y>
    </cdr:from>
    <cdr:to>
      <cdr:x>0.62849</cdr:x>
      <cdr:y>0.42689</cdr:y>
    </cdr:to>
    <cdr:pic>
      <cdr:nvPicPr>
        <cdr:cNvPr id="3" name="Picture 28"/>
        <cdr:cNvPicPr/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960440" y="1584176"/>
          <a:ext cx="1683512" cy="80427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0.0882</cdr:x>
      <cdr:y>0.54054</cdr:y>
    </cdr:from>
    <cdr:to>
      <cdr:x>0.27057</cdr:x>
      <cdr:y>0.68548</cdr:y>
    </cdr:to>
    <cdr:pic>
      <cdr:nvPicPr>
        <cdr:cNvPr id="4" name="Picture 1"/>
        <cdr:cNvPicPr/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792088" y="3024336"/>
          <a:ext cx="1637713" cy="81093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0.57734</cdr:x>
      <cdr:y>0.72073</cdr:y>
    </cdr:from>
    <cdr:to>
      <cdr:x>0.76176</cdr:x>
      <cdr:y>0.8623</cdr:y>
    </cdr:to>
    <cdr:pic>
      <cdr:nvPicPr>
        <cdr:cNvPr id="5" name="Picture 4"/>
        <cdr:cNvPicPr/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5184576" y="4032448"/>
          <a:ext cx="1656184" cy="79208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0.09831</cdr:x>
      <cdr:y>0.14089</cdr:y>
    </cdr:from>
    <cdr:to>
      <cdr:x>0.12289</cdr:x>
      <cdr:y>0.20852</cdr:y>
    </cdr:to>
    <cdr:sp macro="" textlink="">
      <cdr:nvSpPr>
        <cdr:cNvPr id="8" name="7 Flecha curvada hacia la derecha"/>
        <cdr:cNvSpPr/>
      </cdr:nvSpPr>
      <cdr:spPr>
        <a:xfrm xmlns:a="http://schemas.openxmlformats.org/drawingml/2006/main">
          <a:off x="882869" y="788276"/>
          <a:ext cx="220717" cy="378372"/>
        </a:xfrm>
        <a:prstGeom xmlns:a="http://schemas.openxmlformats.org/drawingml/2006/main" prst="curved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0.54184</cdr:x>
      <cdr:y>0.83008</cdr:y>
    </cdr:from>
    <cdr:to>
      <cdr:x>0.57168</cdr:x>
      <cdr:y>0.85262</cdr:y>
    </cdr:to>
    <cdr:sp macro="" textlink="">
      <cdr:nvSpPr>
        <cdr:cNvPr id="9" name="8 Flecha izquierda"/>
        <cdr:cNvSpPr/>
      </cdr:nvSpPr>
      <cdr:spPr>
        <a:xfrm xmlns:a="http://schemas.openxmlformats.org/drawingml/2006/main">
          <a:off x="4865793" y="4644260"/>
          <a:ext cx="267968" cy="126111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0.53724</cdr:x>
      <cdr:y>0.42471</cdr:y>
    </cdr:from>
    <cdr:to>
      <cdr:x>0.5706</cdr:x>
      <cdr:y>0.50643</cdr:y>
    </cdr:to>
    <cdr:sp macro="" textlink="">
      <cdr:nvSpPr>
        <cdr:cNvPr id="11" name="10 Flecha doblada"/>
        <cdr:cNvSpPr/>
      </cdr:nvSpPr>
      <cdr:spPr>
        <a:xfrm xmlns:a="http://schemas.openxmlformats.org/drawingml/2006/main" rot="10800000">
          <a:off x="4824536" y="2376264"/>
          <a:ext cx="299578" cy="457223"/>
        </a:xfrm>
        <a:prstGeom xmlns:a="http://schemas.openxmlformats.org/drawingml/2006/main" prst="ben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0.10007</cdr:x>
      <cdr:y>0.27614</cdr:y>
    </cdr:from>
    <cdr:to>
      <cdr:x>0.12114</cdr:x>
      <cdr:y>0.52693</cdr:y>
    </cdr:to>
    <cdr:sp macro="" textlink="">
      <cdr:nvSpPr>
        <cdr:cNvPr id="12" name="11 Flecha doblada"/>
        <cdr:cNvSpPr/>
      </cdr:nvSpPr>
      <cdr:spPr>
        <a:xfrm xmlns:a="http://schemas.openxmlformats.org/drawingml/2006/main">
          <a:off x="898635" y="1545021"/>
          <a:ext cx="189186" cy="1403131"/>
        </a:xfrm>
        <a:prstGeom xmlns:a="http://schemas.openxmlformats.org/drawingml/2006/main" prst="ben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0.08868</cdr:x>
      <cdr:y>0.544</cdr:y>
    </cdr:from>
    <cdr:to>
      <cdr:x>0.2321</cdr:x>
      <cdr:y>0.65108</cdr:y>
    </cdr:to>
    <cdr:pic>
      <cdr:nvPicPr>
        <cdr:cNvPr id="2" name="Picture 17"/>
        <cdr:cNvPicPr/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885878" y="3659913"/>
          <a:ext cx="1432721" cy="72045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0.67579</cdr:x>
      <cdr:y>0.66993</cdr:y>
    </cdr:from>
    <cdr:to>
      <cdr:x>0.82389</cdr:x>
      <cdr:y>0.78784</cdr:y>
    </cdr:to>
    <cdr:pic>
      <cdr:nvPicPr>
        <cdr:cNvPr id="3" name="Picture 20"/>
        <cdr:cNvPicPr/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6797398" y="4507172"/>
          <a:ext cx="1489655" cy="79329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0.08598</cdr:x>
      <cdr:y>0.67957</cdr:y>
    </cdr:from>
    <cdr:to>
      <cdr:x>0.23421</cdr:x>
      <cdr:y>0.79202</cdr:y>
    </cdr:to>
    <cdr:pic>
      <cdr:nvPicPr>
        <cdr:cNvPr id="4" name="Picture 49"/>
        <cdr:cNvPicPr/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858925" y="4572028"/>
          <a:ext cx="1480827" cy="75656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0.67365</cdr:x>
      <cdr:y>0.78769</cdr:y>
    </cdr:from>
    <cdr:to>
      <cdr:x>0.82391</cdr:x>
      <cdr:y>0.90591</cdr:y>
    </cdr:to>
    <cdr:pic>
      <cdr:nvPicPr>
        <cdr:cNvPr id="5" name="Picture 52"/>
        <cdr:cNvPicPr/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6775846" y="5299412"/>
          <a:ext cx="1511343" cy="79541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0.67645</cdr:x>
      <cdr:y>0.43118</cdr:y>
    </cdr:from>
    <cdr:to>
      <cdr:x>0.8267</cdr:x>
      <cdr:y>0.54042</cdr:y>
    </cdr:to>
    <cdr:pic>
      <cdr:nvPicPr>
        <cdr:cNvPr id="6" name="Picture 5"/>
        <cdr:cNvPicPr/>
      </cdr:nvPicPr>
      <cdr:blipFill>
        <a:blip xmlns:a="http://schemas.openxmlformats.org/drawingml/2006/main" xmlns:r="http://schemas.openxmlformats.org/officeDocument/2006/relationships" r:embed="rId5"/>
        <a:stretch xmlns:a="http://schemas.openxmlformats.org/drawingml/2006/main">
          <a:fillRect/>
        </a:stretch>
      </cdr:blipFill>
      <cdr:spPr>
        <a:xfrm xmlns:a="http://schemas.openxmlformats.org/drawingml/2006/main">
          <a:off x="6803984" y="2900880"/>
          <a:ext cx="1511342" cy="735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0.09339</cdr:x>
      <cdr:y>0.15417</cdr:y>
    </cdr:from>
    <cdr:to>
      <cdr:x>0.22261</cdr:x>
      <cdr:y>0.25893</cdr:y>
    </cdr:to>
    <cdr:pic>
      <cdr:nvPicPr>
        <cdr:cNvPr id="7" name="Picture 1"/>
        <cdr:cNvPicPr/>
      </cdr:nvPicPr>
      <cdr:blipFill>
        <a:blip xmlns:a="http://schemas.openxmlformats.org/drawingml/2006/main" xmlns:r="http://schemas.openxmlformats.org/officeDocument/2006/relationships" r:embed="rId6"/>
        <a:stretch xmlns:a="http://schemas.openxmlformats.org/drawingml/2006/main">
          <a:fillRect/>
        </a:stretch>
      </cdr:blipFill>
      <cdr:spPr>
        <a:xfrm xmlns:a="http://schemas.openxmlformats.org/drawingml/2006/main">
          <a:off x="932905" y="1037230"/>
          <a:ext cx="1290905" cy="70483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0.67755</cdr:x>
      <cdr:y>0.54733</cdr:y>
    </cdr:from>
    <cdr:to>
      <cdr:x>0.82379</cdr:x>
      <cdr:y>0.65735</cdr:y>
    </cdr:to>
    <cdr:pic>
      <cdr:nvPicPr>
        <cdr:cNvPr id="8" name="Picture 15"/>
        <cdr:cNvPicPr/>
      </cdr:nvPicPr>
      <cdr:blipFill>
        <a:blip xmlns:a="http://schemas.openxmlformats.org/drawingml/2006/main" xmlns:r="http://schemas.openxmlformats.org/officeDocument/2006/relationships" r:embed="rId7"/>
        <a:stretch xmlns:a="http://schemas.openxmlformats.org/drawingml/2006/main">
          <a:fillRect/>
        </a:stretch>
      </cdr:blipFill>
      <cdr:spPr>
        <a:xfrm xmlns:a="http://schemas.openxmlformats.org/drawingml/2006/main">
          <a:off x="6815061" y="3682339"/>
          <a:ext cx="1470918" cy="74019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0.0864</cdr:x>
      <cdr:y>0.28805</cdr:y>
    </cdr:from>
    <cdr:to>
      <cdr:x>0.21988</cdr:x>
      <cdr:y>0.3976</cdr:y>
    </cdr:to>
    <cdr:pic>
      <cdr:nvPicPr>
        <cdr:cNvPr id="9" name="Picture 16"/>
        <cdr:cNvPicPr/>
      </cdr:nvPicPr>
      <cdr:blipFill>
        <a:blip xmlns:a="http://schemas.openxmlformats.org/drawingml/2006/main" xmlns:r="http://schemas.openxmlformats.org/officeDocument/2006/relationships" r:embed="rId8"/>
        <a:stretch xmlns:a="http://schemas.openxmlformats.org/drawingml/2006/main">
          <a:fillRect/>
        </a:stretch>
      </cdr:blipFill>
      <cdr:spPr>
        <a:xfrm xmlns:a="http://schemas.openxmlformats.org/drawingml/2006/main">
          <a:off x="863103" y="1937981"/>
          <a:ext cx="1333411" cy="736979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0.12281</cdr:x>
      <cdr:y>0.56933</cdr:y>
    </cdr:from>
    <cdr:to>
      <cdr:x>0.27193</cdr:x>
      <cdr:y>0.66883</cdr:y>
    </cdr:to>
    <cdr:pic>
      <cdr:nvPicPr>
        <cdr:cNvPr id="2" name="Picture 17"/>
        <cdr:cNvPicPr/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008112" y="3689640"/>
          <a:ext cx="1224136" cy="64483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0.12281</cdr:x>
      <cdr:y>0.68889</cdr:y>
    </cdr:from>
    <cdr:to>
      <cdr:x>0.27193</cdr:x>
      <cdr:y>0.78309</cdr:y>
    </cdr:to>
    <cdr:pic>
      <cdr:nvPicPr>
        <cdr:cNvPr id="3" name="Picture 49"/>
        <cdr:cNvPicPr/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1008112" y="4464496"/>
          <a:ext cx="1224136" cy="61048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0.13393</cdr:x>
      <cdr:y>0.31712</cdr:y>
    </cdr:from>
    <cdr:to>
      <cdr:x>0.26883</cdr:x>
      <cdr:y>0.42616</cdr:y>
    </cdr:to>
    <cdr:pic>
      <cdr:nvPicPr>
        <cdr:cNvPr id="4" name="Picture 1"/>
        <cdr:cNvPicPr/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1099410" y="2055166"/>
          <a:ext cx="1107383" cy="70665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0.13158</cdr:x>
      <cdr:y>0.42964</cdr:y>
    </cdr:from>
    <cdr:to>
      <cdr:x>0.27092</cdr:x>
      <cdr:y>0.54366</cdr:y>
    </cdr:to>
    <cdr:pic>
      <cdr:nvPicPr>
        <cdr:cNvPr id="5" name="Picture 16"/>
        <cdr:cNvPicPr/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1080120" y="2784377"/>
          <a:ext cx="1143829" cy="73893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0.80482</cdr:x>
      <cdr:y>0.71684</cdr:y>
    </cdr:from>
    <cdr:to>
      <cdr:x>0.93721</cdr:x>
      <cdr:y>0.81859</cdr:y>
    </cdr:to>
    <cdr:pic>
      <cdr:nvPicPr>
        <cdr:cNvPr id="6" name="Picture 20"/>
        <cdr:cNvPicPr/>
      </cdr:nvPicPr>
      <cdr:blipFill>
        <a:blip xmlns:a="http://schemas.openxmlformats.org/drawingml/2006/main" xmlns:r="http://schemas.openxmlformats.org/officeDocument/2006/relationships" r:embed="rId5"/>
        <a:stretch xmlns:a="http://schemas.openxmlformats.org/drawingml/2006/main">
          <a:fillRect/>
        </a:stretch>
      </cdr:blipFill>
      <cdr:spPr>
        <a:xfrm xmlns:a="http://schemas.openxmlformats.org/drawingml/2006/main">
          <a:off x="6606676" y="4645647"/>
          <a:ext cx="1086778" cy="65941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0.80625</cdr:x>
      <cdr:y>0.81831</cdr:y>
    </cdr:from>
    <cdr:to>
      <cdr:x>0.93721</cdr:x>
      <cdr:y>0.91637</cdr:y>
    </cdr:to>
    <cdr:pic>
      <cdr:nvPicPr>
        <cdr:cNvPr id="7" name="Picture 52"/>
        <cdr:cNvPicPr/>
      </cdr:nvPicPr>
      <cdr:blipFill>
        <a:blip xmlns:a="http://schemas.openxmlformats.org/drawingml/2006/main" xmlns:r="http://schemas.openxmlformats.org/officeDocument/2006/relationships" r:embed="rId6"/>
        <a:stretch xmlns:a="http://schemas.openxmlformats.org/drawingml/2006/main">
          <a:fillRect/>
        </a:stretch>
      </cdr:blipFill>
      <cdr:spPr>
        <a:xfrm xmlns:a="http://schemas.openxmlformats.org/drawingml/2006/main">
          <a:off x="6618415" y="5303245"/>
          <a:ext cx="1075039" cy="6355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0.81042</cdr:x>
      <cdr:y>0.52013</cdr:y>
    </cdr:from>
    <cdr:to>
      <cdr:x>0.93774</cdr:x>
      <cdr:y>0.61176</cdr:y>
    </cdr:to>
    <cdr:pic>
      <cdr:nvPicPr>
        <cdr:cNvPr id="8" name="Picture 5"/>
        <cdr:cNvPicPr/>
      </cdr:nvPicPr>
      <cdr:blipFill>
        <a:blip xmlns:a="http://schemas.openxmlformats.org/drawingml/2006/main" xmlns:r="http://schemas.openxmlformats.org/officeDocument/2006/relationships" r:embed="rId7"/>
        <a:stretch xmlns:a="http://schemas.openxmlformats.org/drawingml/2006/main">
          <a:fillRect/>
        </a:stretch>
      </cdr:blipFill>
      <cdr:spPr>
        <a:xfrm xmlns:a="http://schemas.openxmlformats.org/drawingml/2006/main">
          <a:off x="6652646" y="3370824"/>
          <a:ext cx="1045159" cy="59382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0.81034</cdr:x>
      <cdr:y>0.61067</cdr:y>
    </cdr:from>
    <cdr:to>
      <cdr:x>0.93651</cdr:x>
      <cdr:y>0.70449</cdr:y>
    </cdr:to>
    <cdr:pic>
      <cdr:nvPicPr>
        <cdr:cNvPr id="9" name="Picture 15"/>
        <cdr:cNvPicPr/>
      </cdr:nvPicPr>
      <cdr:blipFill>
        <a:blip xmlns:a="http://schemas.openxmlformats.org/drawingml/2006/main" xmlns:r="http://schemas.openxmlformats.org/officeDocument/2006/relationships" r:embed="rId8"/>
        <a:stretch xmlns:a="http://schemas.openxmlformats.org/drawingml/2006/main">
          <a:fillRect/>
        </a:stretch>
      </cdr:blipFill>
      <cdr:spPr>
        <a:xfrm xmlns:a="http://schemas.openxmlformats.org/drawingml/2006/main">
          <a:off x="6651989" y="3957589"/>
          <a:ext cx="1035719" cy="6080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0.13804</cdr:x>
      <cdr:y>0.20006</cdr:y>
    </cdr:from>
    <cdr:to>
      <cdr:x>0.27329</cdr:x>
      <cdr:y>0.29334</cdr:y>
    </cdr:to>
    <cdr:pic>
      <cdr:nvPicPr>
        <cdr:cNvPr id="11" name="Picture 1"/>
        <cdr:cNvPicPr/>
      </cdr:nvPicPr>
      <cdr:blipFill>
        <a:blip xmlns:a="http://schemas.openxmlformats.org/drawingml/2006/main" xmlns:r="http://schemas.openxmlformats.org/officeDocument/2006/relationships" r:embed="rId9"/>
        <a:stretch xmlns:a="http://schemas.openxmlformats.org/drawingml/2006/main">
          <a:fillRect/>
        </a:stretch>
      </cdr:blipFill>
      <cdr:spPr>
        <a:xfrm xmlns:a="http://schemas.openxmlformats.org/drawingml/2006/main">
          <a:off x="1133175" y="1296533"/>
          <a:ext cx="1110256" cy="6045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0.14092</cdr:x>
      <cdr:y>0.07786</cdr:y>
    </cdr:from>
    <cdr:to>
      <cdr:x>0.27329</cdr:x>
      <cdr:y>0.18651</cdr:y>
    </cdr:to>
    <cdr:pic>
      <cdr:nvPicPr>
        <cdr:cNvPr id="12" name="Picture 6"/>
        <cdr:cNvPicPr/>
      </cdr:nvPicPr>
      <cdr:blipFill>
        <a:blip xmlns:a="http://schemas.openxmlformats.org/drawingml/2006/main" xmlns:r="http://schemas.openxmlformats.org/officeDocument/2006/relationships" r:embed="rId10"/>
        <a:stretch xmlns:a="http://schemas.openxmlformats.org/drawingml/2006/main">
          <a:fillRect/>
        </a:stretch>
      </cdr:blipFill>
      <cdr:spPr>
        <a:xfrm xmlns:a="http://schemas.openxmlformats.org/drawingml/2006/main">
          <a:off x="1156817" y="504589"/>
          <a:ext cx="1086614" cy="70413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0.80825</cdr:x>
      <cdr:y>0.40861</cdr:y>
    </cdr:from>
    <cdr:to>
      <cdr:x>0.93816</cdr:x>
      <cdr:y>0.51419</cdr:y>
    </cdr:to>
    <cdr:pic>
      <cdr:nvPicPr>
        <cdr:cNvPr id="14" name="Picture 5"/>
        <cdr:cNvPicPr/>
      </cdr:nvPicPr>
      <cdr:blipFill>
        <a:blip xmlns:a="http://schemas.openxmlformats.org/drawingml/2006/main" xmlns:r="http://schemas.openxmlformats.org/officeDocument/2006/relationships" r:embed="rId11"/>
        <a:stretch xmlns:a="http://schemas.openxmlformats.org/drawingml/2006/main">
          <a:fillRect/>
        </a:stretch>
      </cdr:blipFill>
      <cdr:spPr>
        <a:xfrm xmlns:a="http://schemas.openxmlformats.org/drawingml/2006/main">
          <a:off x="6634833" y="2648094"/>
          <a:ext cx="1066420" cy="68423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0.80702</cdr:x>
      <cdr:y>0.31111</cdr:y>
    </cdr:from>
    <cdr:to>
      <cdr:x>0.93571</cdr:x>
      <cdr:y>0.41251</cdr:y>
    </cdr:to>
    <cdr:pic>
      <cdr:nvPicPr>
        <cdr:cNvPr id="15" name="Picture 10"/>
        <cdr:cNvPicPr/>
      </cdr:nvPicPr>
      <cdr:blipFill>
        <a:blip xmlns:a="http://schemas.openxmlformats.org/drawingml/2006/main" xmlns:r="http://schemas.openxmlformats.org/officeDocument/2006/relationships" r:embed="rId12"/>
        <a:stretch xmlns:a="http://schemas.openxmlformats.org/drawingml/2006/main">
          <a:fillRect/>
        </a:stretch>
      </cdr:blipFill>
      <cdr:spPr>
        <a:xfrm xmlns:a="http://schemas.openxmlformats.org/drawingml/2006/main">
          <a:off x="6624736" y="2016224"/>
          <a:ext cx="1056405" cy="65714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15B3869-6002-4754-8E38-5B181F1B5E40}" type="datetimeFigureOut">
              <a:rPr lang="es-ES" smtClean="0"/>
              <a:t>26/10/2015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526256-A213-406B-9F03-D5CC08D374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510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Smaller</a:t>
            </a:r>
            <a:r>
              <a:rPr lang="es-ES" dirty="0" smtClean="0"/>
              <a:t> </a:t>
            </a:r>
            <a:r>
              <a:rPr lang="es-ES" dirty="0" err="1" smtClean="0"/>
              <a:t>pixels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resolve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tracks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boosted</a:t>
            </a:r>
            <a:r>
              <a:rPr lang="es-ES" baseline="0" dirty="0" smtClean="0"/>
              <a:t> jets.</a:t>
            </a:r>
          </a:p>
          <a:p>
            <a:r>
              <a:rPr lang="es-ES" baseline="0" dirty="0" err="1" smtClean="0"/>
              <a:t>Minimize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mass</a:t>
            </a:r>
            <a:r>
              <a:rPr lang="es-ES" baseline="0" dirty="0" smtClean="0"/>
              <a:t>: in </a:t>
            </a:r>
            <a:r>
              <a:rPr lang="es-ES" baseline="0" dirty="0" err="1" smtClean="0"/>
              <a:t>order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minimize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scattering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energy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loss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particles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measured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not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disturb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experiment</a:t>
            </a:r>
            <a:r>
              <a:rPr lang="es-ES" baseline="0" dirty="0" smtClean="0"/>
              <a:t>).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layers</a:t>
            </a:r>
            <a:r>
              <a:rPr lang="es-ES" baseline="0" dirty="0" smtClean="0"/>
              <a:t> L1 and L2,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layers</a:t>
            </a:r>
            <a:r>
              <a:rPr lang="es-ES" baseline="0" dirty="0" smtClean="0"/>
              <a:t> L34 OD </a:t>
            </a:r>
            <a:r>
              <a:rPr lang="es-ES" baseline="0" dirty="0" err="1" smtClean="0"/>
              <a:t>have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radiation</a:t>
            </a:r>
            <a:r>
              <a:rPr lang="es-ES" baseline="0" dirty="0" smtClean="0"/>
              <a:t> 1/8.</a:t>
            </a:r>
          </a:p>
          <a:p>
            <a:r>
              <a:rPr lang="es-ES" baseline="0" dirty="0" err="1" smtClean="0"/>
              <a:t>Unprecedent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radiation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levels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space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constraints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make</a:t>
            </a:r>
            <a:r>
              <a:rPr lang="es-ES" baseline="0" dirty="0" smtClean="0"/>
              <a:t> imposible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envisage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optical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conversion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directly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pixel modules.</a:t>
            </a:r>
          </a:p>
          <a:p>
            <a:endParaRPr lang="es-ES" baseline="0" dirty="0" smtClean="0"/>
          </a:p>
          <a:p>
            <a:r>
              <a:rPr lang="es-ES" baseline="0" dirty="0" err="1" smtClean="0"/>
              <a:t>Electrical</a:t>
            </a:r>
            <a:r>
              <a:rPr lang="es-ES" baseline="0" dirty="0" smtClean="0"/>
              <a:t> links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readout</a:t>
            </a:r>
            <a:r>
              <a:rPr lang="es-ES" baseline="0" dirty="0" smtClean="0"/>
              <a:t> chips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opto </a:t>
            </a:r>
            <a:r>
              <a:rPr lang="es-ES" baseline="0" dirty="0" err="1" smtClean="0"/>
              <a:t>conversors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modules </a:t>
            </a:r>
            <a:r>
              <a:rPr lang="es-ES" baseline="0" dirty="0" err="1" smtClean="0"/>
              <a:t>located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vecinity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pixel detector. LPGBT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conversion</a:t>
            </a:r>
            <a:r>
              <a:rPr lang="es-ES" baseline="0" dirty="0" smtClean="0"/>
              <a:t>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C795-3417-4A1D-B6A3-37747C016E55}" type="datetime1">
              <a:rPr lang="es-ES" smtClean="0"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6BA8-8631-4DFD-AC9C-17A9BB16B536}" type="datetime1">
              <a:rPr lang="es-ES" smtClean="0"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F627-FF23-48E7-966D-FFA018255DF2}" type="datetime1">
              <a:rPr lang="es-ES" smtClean="0"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313C-DA4B-46F5-9867-7C9C29F8DAC8}" type="datetime1">
              <a:rPr lang="es-ES" smtClean="0"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3BCF-146F-4DDF-BFDA-CD074C060239}" type="datetime1">
              <a:rPr lang="es-ES" smtClean="0"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3AAED-CD48-40AC-ACBC-4F76DFD02CA0}" type="datetime1">
              <a:rPr lang="es-ES" smtClean="0"/>
              <a:t>26/10/2015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1BB2-49EC-4167-9295-B2F0A877BC2A}" type="datetime1">
              <a:rPr lang="es-ES" smtClean="0"/>
              <a:t>26/10/2015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498A-63A4-43BA-9408-BD0DBF15F94F}" type="datetime1">
              <a:rPr lang="es-ES" smtClean="0"/>
              <a:t>26/10/2015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A3A06-4F46-45A7-9781-158EE2F275AE}" type="datetime1">
              <a:rPr lang="es-ES" smtClean="0"/>
              <a:t>26/10/2015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860CB-D7FE-4412-92A1-D9AE7A040E48}" type="datetime1">
              <a:rPr lang="es-ES" smtClean="0"/>
              <a:t>26/10/2015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2EAB-851B-4536-BC28-71E118984F82}" type="datetime1">
              <a:rPr lang="es-ES" smtClean="0"/>
              <a:t>26/10/2015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2BAF36-88A8-4A9F-A700-3F3A29A2AFA6}" type="datetime1">
              <a:rPr lang="es-ES" smtClean="0"/>
              <a:t>26/10/2015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8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7.e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13" Type="http://schemas.openxmlformats.org/officeDocument/2006/relationships/image" Target="../media/image31.png"/><Relationship Id="rId3" Type="http://schemas.microsoft.com/office/2007/relationships/media" Target="../media/media3.avi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0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video" Target="../media/media4.avi"/><Relationship Id="rId11" Type="http://schemas.openxmlformats.org/officeDocument/2006/relationships/image" Target="../media/image29.png"/><Relationship Id="rId5" Type="http://schemas.microsoft.com/office/2007/relationships/media" Target="../media/media4.avi"/><Relationship Id="rId10" Type="http://schemas.openxmlformats.org/officeDocument/2006/relationships/image" Target="../media/image28.png"/><Relationship Id="rId4" Type="http://schemas.openxmlformats.org/officeDocument/2006/relationships/video" Target="../media/media3.avi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6755867" cy="2712006"/>
          </a:xfrm>
        </p:spPr>
        <p:txBody>
          <a:bodyPr/>
          <a:lstStyle/>
          <a:p>
            <a:pPr algn="ctr"/>
            <a:r>
              <a:rPr lang="en-US" sz="3600" noProof="0" dirty="0" smtClean="0">
                <a:latin typeface="LM Roman 10" pitchFamily="50" charset="0"/>
              </a:rPr>
              <a:t>Radiation hard electronics for ATLAS and CMS pixel detector upgrades</a:t>
            </a:r>
            <a:endParaRPr lang="en-US" sz="3600" noProof="0" dirty="0">
              <a:latin typeface="LM Roman 10" pitchFamily="50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5885" y="3573016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LM Roman 10" pitchFamily="50" charset="0"/>
              </a:rPr>
              <a:t>Luis Miguel Jara Casas</a:t>
            </a:r>
          </a:p>
          <a:p>
            <a:pPr algn="ctr"/>
            <a:r>
              <a:rPr lang="es-ES" sz="2400" b="1" dirty="0" smtClean="0">
                <a:latin typeface="LM Roman 10" pitchFamily="50" charset="0"/>
              </a:rPr>
              <a:t>Supervisor: </a:t>
            </a:r>
            <a:r>
              <a:rPr lang="es-ES" sz="2400" b="1" dirty="0" err="1" smtClean="0">
                <a:latin typeface="LM Roman 10" pitchFamily="50" charset="0"/>
              </a:rPr>
              <a:t>Jorgen</a:t>
            </a:r>
            <a:r>
              <a:rPr lang="es-ES" sz="2400" b="1" dirty="0" smtClean="0">
                <a:latin typeface="LM Roman 10" pitchFamily="50" charset="0"/>
              </a:rPr>
              <a:t> </a:t>
            </a:r>
            <a:r>
              <a:rPr lang="es-ES" sz="2400" b="1" dirty="0" err="1" smtClean="0">
                <a:latin typeface="LM Roman 10" pitchFamily="50" charset="0"/>
              </a:rPr>
              <a:t>Christiansen</a:t>
            </a:r>
            <a:endParaRPr lang="es-ES" sz="2400" b="1" dirty="0" smtClean="0">
              <a:latin typeface="LM Roman 10" pitchFamily="50" charset="0"/>
            </a:endParaRPr>
          </a:p>
          <a:p>
            <a:pPr algn="ctr"/>
            <a:endParaRPr lang="es-ES" sz="2400" b="1" dirty="0" smtClean="0">
              <a:latin typeface="LM Roman 10" pitchFamily="50" charset="0"/>
            </a:endParaRPr>
          </a:p>
          <a:p>
            <a:pPr algn="ctr"/>
            <a:r>
              <a:rPr lang="es-ES" sz="2400" b="1" dirty="0" smtClean="0">
                <a:latin typeface="LM Roman 10" pitchFamily="50" charset="0"/>
              </a:rPr>
              <a:t>PH-ESE-ME</a:t>
            </a:r>
          </a:p>
          <a:p>
            <a:pPr algn="ctr"/>
            <a:r>
              <a:rPr lang="en-US" sz="2400" b="1" dirty="0" smtClean="0">
                <a:latin typeface="LM Roman 10" pitchFamily="50" charset="0"/>
              </a:rPr>
              <a:t>Physics department, Electronics Systems for experiments section, Microelectronics group.</a:t>
            </a:r>
          </a:p>
        </p:txBody>
      </p:sp>
      <p:pic>
        <p:nvPicPr>
          <p:cNvPr id="1026" name="Picture 2" descr="https://lh5.googleusercontent.com/-NHk30QGNHSM/AAAAAAAAAAI/AAAAAAAAAAA/wX2o6hMdtFA/s0-c-k-no-ns/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784" y="5512008"/>
            <a:ext cx="643215" cy="64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88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Thank you </a:t>
            </a:r>
            <a:r>
              <a:rPr lang="en-US" dirty="0" smtClean="0">
                <a:latin typeface="LM Roman 10" pitchFamily="50" charset="0"/>
              </a:rPr>
              <a:t>for your attention! 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80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Extra-slides 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51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12</a:t>
            </a:fld>
            <a:endParaRPr lang="es-ES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243660595"/>
              </p:ext>
            </p:extLst>
          </p:nvPr>
        </p:nvGraphicFramePr>
        <p:xfrm>
          <a:off x="0" y="260648"/>
          <a:ext cx="9989820" cy="672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309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13</a:t>
            </a:fld>
            <a:endParaRPr lang="es-ES"/>
          </a:p>
        </p:txBody>
      </p:sp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3314944976"/>
              </p:ext>
            </p:extLst>
          </p:nvPr>
        </p:nvGraphicFramePr>
        <p:xfrm>
          <a:off x="179512" y="116632"/>
          <a:ext cx="8208912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50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noProof="0" dirty="0" smtClean="0">
                <a:latin typeface="LM Roman 10" pitchFamily="50" charset="0"/>
              </a:rPr>
              <a:t>Outline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2</a:t>
            </a:fld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467544" y="1483522"/>
            <a:ext cx="777686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LM Roman 10" pitchFamily="50" charset="0"/>
              </a:rPr>
              <a:t>RD53 collaboration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LM Roman 10" pitchFamily="50" charset="0"/>
              </a:rPr>
              <a:t>Pixel Readout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LM Roman 10" pitchFamily="50" charset="0"/>
              </a:rPr>
              <a:t>Readout cables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LM Roman 10" pitchFamily="50" charset="0"/>
              </a:rPr>
              <a:t>Results and status </a:t>
            </a:r>
            <a:endParaRPr lang="en-US" sz="4000" dirty="0" smtClean="0">
              <a:latin typeface="LM Roman 10" pitchFamily="50" charset="0"/>
            </a:endParaRPr>
          </a:p>
          <a:p>
            <a:pPr marL="342900" indent="-342900">
              <a:buAutoNum type="arabicPeriod"/>
            </a:pPr>
            <a:r>
              <a:rPr lang="en-US" sz="4000" dirty="0" smtClean="0">
                <a:latin typeface="LM Roman 10" pitchFamily="50" charset="0"/>
              </a:rPr>
              <a:t>Next steps</a:t>
            </a:r>
          </a:p>
          <a:p>
            <a:pPr marL="342900" indent="-342900">
              <a:buAutoNum type="arabicPeriod"/>
            </a:pPr>
            <a:endParaRPr lang="es-ES" sz="4000" dirty="0" smtClean="0">
              <a:latin typeface="LM Roman 10" pitchFamily="50" charset="0"/>
            </a:endParaRPr>
          </a:p>
          <a:p>
            <a:pPr marL="342900" indent="-342900">
              <a:buAutoNum type="arabicPeriod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409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noProof="0" dirty="0" smtClean="0">
                <a:latin typeface="LM Roman 10" pitchFamily="50" charset="0"/>
              </a:rPr>
              <a:t>1.RD53 Collaboration: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3</a:t>
            </a:fld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251520" y="1268760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/>
              <a:t>Present hybrid pixel detector: success, with a new technology on a unprecedented scale. In operation at LHC for </a:t>
            </a:r>
            <a:r>
              <a:rPr lang="en-US" sz="2000" b="1" dirty="0" smtClean="0"/>
              <a:t>tracking the particles</a:t>
            </a:r>
            <a:r>
              <a:rPr lang="en-US" sz="2000" dirty="0" smtClean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/>
              <a:t>Extrapolation for the HL-LHC: </a:t>
            </a:r>
            <a:r>
              <a:rPr lang="en-US" sz="2000" b="1" dirty="0"/>
              <a:t>major challenges </a:t>
            </a:r>
            <a:r>
              <a:rPr lang="en-US" sz="2000" dirty="0"/>
              <a:t>for the pixel readout integrated circuits: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Smaller pixels.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Higher hit rates (</a:t>
            </a:r>
            <a:r>
              <a:rPr lang="en-US" sz="2000" dirty="0" smtClean="0"/>
              <a:t>1-3 </a:t>
            </a:r>
            <a:r>
              <a:rPr lang="en-US" sz="2000" dirty="0"/>
              <a:t>GHz/cm</a:t>
            </a:r>
            <a:r>
              <a:rPr lang="en-US" sz="2000" baseline="30000" dirty="0"/>
              <a:t>2</a:t>
            </a:r>
            <a:r>
              <a:rPr lang="en-US" sz="2000" dirty="0"/>
              <a:t>).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Unprecedented radiation tolerance </a:t>
            </a:r>
            <a:r>
              <a:rPr lang="en-US" sz="2000" dirty="0" smtClean="0"/>
              <a:t>(10MGy)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dirty="0" smtClean="0"/>
              <a:t>10.000 x space electronics.</a:t>
            </a:r>
            <a:endParaRPr lang="en-US" sz="2000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Higher output bandwidth.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Mass and space constraints.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/>
              <a:t>Collaboration to develop the </a:t>
            </a:r>
            <a:r>
              <a:rPr lang="en-US" sz="2000" b="1" dirty="0" smtClean="0"/>
              <a:t>pixel readout chips </a:t>
            </a:r>
            <a:r>
              <a:rPr lang="en-US" sz="2000" dirty="0" smtClean="0"/>
              <a:t>for the ATLAS and CMS Phase 2 pixel upgrades.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6026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2.Pixel readout</a:t>
            </a:r>
            <a:r>
              <a:rPr lang="en-US" noProof="0" dirty="0" smtClean="0">
                <a:latin typeface="LM Roman 10" pitchFamily="50" charset="0"/>
              </a:rPr>
              <a:t>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4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260487" cy="28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439864" y="960780"/>
            <a:ext cx="30204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WHAT WE HAVE: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High read-out rates (factor 100 compared to LHC).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Very high radiation levels.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Significant </a:t>
            </a:r>
            <a:r>
              <a:rPr lang="en-US" dirty="0"/>
              <a:t>material </a:t>
            </a:r>
            <a:r>
              <a:rPr lang="en-US" dirty="0" smtClean="0"/>
              <a:t>contribution.</a:t>
            </a:r>
            <a:endParaRPr lang="en-US" dirty="0" smtClean="0"/>
          </a:p>
          <a:p>
            <a:pPr algn="just"/>
            <a:r>
              <a:rPr lang="en-US" b="1" dirty="0" smtClean="0"/>
              <a:t>WHAT WE NEED: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Minimize material (scattering, energy loss)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Signal integrity.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Data must be converted into high rate optical links.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9" y="4337832"/>
            <a:ext cx="7720246" cy="215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9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3.Readout cables</a:t>
            </a:r>
            <a:r>
              <a:rPr lang="en-US" noProof="0" dirty="0" smtClean="0">
                <a:latin typeface="LM Roman 10" pitchFamily="50" charset="0"/>
              </a:rPr>
              <a:t>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5</a:t>
            </a:fld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539552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Trying to obtain a </a:t>
            </a:r>
            <a:r>
              <a:rPr lang="en-US" b="1" dirty="0" smtClean="0"/>
              <a:t>balance</a:t>
            </a:r>
            <a:r>
              <a:rPr lang="en-US" dirty="0" smtClean="0"/>
              <a:t> between </a:t>
            </a:r>
            <a:r>
              <a:rPr lang="en-US" b="1" dirty="0" smtClean="0"/>
              <a:t>mass and signal integrity</a:t>
            </a:r>
            <a:r>
              <a:rPr lang="en-US" dirty="0" smtClean="0"/>
              <a:t>, taking into account all the constraints (space, radiation, bit rate…)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Several </a:t>
            </a:r>
            <a:r>
              <a:rPr lang="en-US" dirty="0" smtClean="0"/>
              <a:t>proposals to simulate: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4826"/>
            <a:ext cx="2815884" cy="174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047238" y="2536295"/>
            <a:ext cx="2473459" cy="161143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24" y="2347194"/>
            <a:ext cx="2777803" cy="203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739869"/>
              </p:ext>
            </p:extLst>
          </p:nvPr>
        </p:nvGraphicFramePr>
        <p:xfrm>
          <a:off x="107504" y="4283586"/>
          <a:ext cx="8172908" cy="2389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2062121"/>
                <a:gridCol w="2135264"/>
                <a:gridCol w="2319339"/>
              </a:tblGrid>
              <a:tr h="1008112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Kapton</a:t>
                      </a:r>
                      <a:r>
                        <a:rPr lang="es-ES" baseline="0" dirty="0" smtClean="0"/>
                        <a:t> flat cable, </a:t>
                      </a:r>
                      <a:r>
                        <a:rPr lang="es-ES" baseline="0" dirty="0" err="1" smtClean="0"/>
                        <a:t>Aluminum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Kapton</a:t>
                      </a:r>
                      <a:r>
                        <a:rPr lang="es-ES" dirty="0" smtClean="0"/>
                        <a:t> flat cable,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Aluminum</a:t>
                      </a:r>
                      <a:r>
                        <a:rPr lang="es-ES" baseline="0" dirty="0" smtClean="0"/>
                        <a:t>, </a:t>
                      </a:r>
                      <a:r>
                        <a:rPr lang="es-ES" baseline="0" dirty="0" err="1" smtClean="0"/>
                        <a:t>meshed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ground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Cu </a:t>
                      </a:r>
                      <a:r>
                        <a:rPr lang="es-ES" dirty="0" err="1" smtClean="0"/>
                        <a:t>cladded</a:t>
                      </a:r>
                      <a:r>
                        <a:rPr lang="es-ES" baseline="0" dirty="0" smtClean="0"/>
                        <a:t> Al </a:t>
                      </a:r>
                      <a:r>
                        <a:rPr lang="es-ES" baseline="0" dirty="0" err="1" smtClean="0"/>
                        <a:t>twisted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pair</a:t>
                      </a:r>
                      <a:r>
                        <a:rPr lang="es-ES" baseline="0" dirty="0" smtClean="0"/>
                        <a:t>, </a:t>
                      </a:r>
                      <a:r>
                        <a:rPr lang="es-ES" baseline="0" dirty="0" err="1" smtClean="0"/>
                        <a:t>polymide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isolation</a:t>
                      </a:r>
                      <a:r>
                        <a:rPr lang="es-ES" baseline="0" dirty="0" smtClean="0"/>
                        <a:t>.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Wire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resistance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ym typeface="Symbol"/>
                        </a:rPr>
                        <a:t>11.5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11.5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sym typeface="Symbol"/>
                        </a:rPr>
                        <a:t>4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Mass</a:t>
                      </a:r>
                      <a:r>
                        <a:rPr lang="es-ES" dirty="0" smtClean="0"/>
                        <a:t> (g/m)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0.29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0.14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Mass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for</a:t>
                      </a:r>
                      <a:r>
                        <a:rPr lang="es-ES" dirty="0" smtClean="0"/>
                        <a:t> 3500 cables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2.0 kg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1.0kg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0.7kg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03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3.Readout cables</a:t>
            </a:r>
            <a:r>
              <a:rPr lang="en-US" noProof="0" dirty="0" smtClean="0">
                <a:latin typeface="LM Roman 10" pitchFamily="50" charset="0"/>
              </a:rPr>
              <a:t>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6</a:t>
            </a:fld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539552" y="126876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Different  loss effects to take into account in simulations: </a:t>
            </a:r>
          </a:p>
          <a:p>
            <a:pPr lvl="1"/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12700" y="1799756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1.SKIN EFFECT:</a:t>
            </a:r>
          </a:p>
          <a:p>
            <a:pPr algn="r"/>
            <a:r>
              <a:rPr lang="en-US" dirty="0" smtClean="0"/>
              <a:t>Tendency of alternating current to become distributed within a conductor near the surface.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-1116" y="3452727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2.DIELECTRIC LOSS TANGENT: </a:t>
            </a:r>
          </a:p>
          <a:p>
            <a:pPr algn="r"/>
            <a:r>
              <a:rPr lang="en-US" dirty="0" smtClean="0"/>
              <a:t>dissipation of electromagnetic energy (heat) inside the dielectric layer.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2700" y="5215804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3.DC RESISTANCE:</a:t>
            </a:r>
          </a:p>
          <a:p>
            <a:pPr algn="r"/>
            <a:r>
              <a:rPr lang="en-US" dirty="0" smtClean="0"/>
              <a:t>2m cables, dc resistance begins to be an important factor.</a:t>
            </a:r>
            <a:endParaRPr lang="en-US" dirty="0"/>
          </a:p>
        </p:txBody>
      </p:sp>
      <p:pic>
        <p:nvPicPr>
          <p:cNvPr id="13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257975" y="5388828"/>
            <a:ext cx="2564950" cy="1098064"/>
          </a:xfrm>
          <a:prstGeom prst="rect">
            <a:avLst/>
          </a:prstGeom>
        </p:spPr>
      </p:pic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642918"/>
              </p:ext>
            </p:extLst>
          </p:nvPr>
        </p:nvGraphicFramePr>
        <p:xfrm>
          <a:off x="5921044" y="5244812"/>
          <a:ext cx="213412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969"/>
                <a:gridCol w="1440160"/>
              </a:tblGrid>
              <a:tr h="4825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Conductivity</a:t>
                      </a:r>
                      <a:endParaRPr lang="es-ES" dirty="0" smtClean="0"/>
                    </a:p>
                    <a:p>
                      <a:r>
                        <a:rPr lang="es-ES" dirty="0" smtClean="0"/>
                        <a:t>(siemens/m) </a:t>
                      </a:r>
                      <a:endParaRPr lang="es-ES" dirty="0"/>
                    </a:p>
                  </a:txBody>
                  <a:tcPr/>
                </a:tc>
              </a:tr>
              <a:tr h="335813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5.8·10</a:t>
                      </a:r>
                      <a:r>
                        <a:rPr lang="es-ES" baseline="30000" dirty="0" smtClean="0"/>
                        <a:t>7</a:t>
                      </a:r>
                      <a:endParaRPr lang="es-ES" baseline="30000" dirty="0"/>
                    </a:p>
                  </a:txBody>
                  <a:tcPr/>
                </a:tc>
              </a:tr>
              <a:tr h="335813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3.8·10</a:t>
                      </a:r>
                      <a:r>
                        <a:rPr lang="es-ES" baseline="30000" dirty="0" smtClean="0"/>
                        <a:t>7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"/>
          <p:cNvPicPr/>
          <p:nvPr/>
        </p:nvPicPr>
        <p:blipFill>
          <a:blip r:embed="rId4"/>
          <a:stretch>
            <a:fillRect/>
          </a:stretch>
        </p:blipFill>
        <p:spPr>
          <a:xfrm>
            <a:off x="3205110" y="3862736"/>
            <a:ext cx="1798938" cy="909221"/>
          </a:xfrm>
          <a:prstGeom prst="rect">
            <a:avLst/>
          </a:prstGeom>
        </p:spPr>
      </p:pic>
      <p:pic>
        <p:nvPicPr>
          <p:cNvPr id="17" name="Picture 2"/>
          <p:cNvPicPr/>
          <p:nvPr/>
        </p:nvPicPr>
        <p:blipFill>
          <a:blip r:embed="rId5"/>
          <a:stretch>
            <a:fillRect/>
          </a:stretch>
        </p:blipFill>
        <p:spPr>
          <a:xfrm>
            <a:off x="5004048" y="3862735"/>
            <a:ext cx="1637754" cy="885249"/>
          </a:xfrm>
          <a:prstGeom prst="rect">
            <a:avLst/>
          </a:prstGeom>
        </p:spPr>
      </p:pic>
      <p:pic>
        <p:nvPicPr>
          <p:cNvPr id="18" name="Picture 3"/>
          <p:cNvPicPr/>
          <p:nvPr/>
        </p:nvPicPr>
        <p:blipFill>
          <a:blip r:embed="rId6"/>
          <a:stretch>
            <a:fillRect/>
          </a:stretch>
        </p:blipFill>
        <p:spPr>
          <a:xfrm>
            <a:off x="6732240" y="3887823"/>
            <a:ext cx="1613786" cy="884134"/>
          </a:xfrm>
          <a:prstGeom prst="rect">
            <a:avLst/>
          </a:prstGeom>
        </p:spPr>
      </p:pic>
      <p:pic>
        <p:nvPicPr>
          <p:cNvPr id="19" name="Picture 4"/>
          <p:cNvPicPr/>
          <p:nvPr/>
        </p:nvPicPr>
        <p:blipFill>
          <a:blip r:embed="rId7"/>
          <a:stretch>
            <a:fillRect/>
          </a:stretch>
        </p:blipFill>
        <p:spPr>
          <a:xfrm>
            <a:off x="2830139" y="1770993"/>
            <a:ext cx="1453829" cy="1075988"/>
          </a:xfrm>
          <a:prstGeom prst="rect">
            <a:avLst/>
          </a:prstGeom>
        </p:spPr>
      </p:pic>
      <p:pic>
        <p:nvPicPr>
          <p:cNvPr id="20" name="Picture 5"/>
          <p:cNvPicPr/>
          <p:nvPr/>
        </p:nvPicPr>
        <p:blipFill>
          <a:blip r:embed="rId8"/>
          <a:stretch>
            <a:fillRect/>
          </a:stretch>
        </p:blipFill>
        <p:spPr>
          <a:xfrm>
            <a:off x="4152331" y="1744053"/>
            <a:ext cx="1427781" cy="1085675"/>
          </a:xfrm>
          <a:prstGeom prst="rect">
            <a:avLst/>
          </a:prstGeom>
        </p:spPr>
      </p:pic>
      <p:pic>
        <p:nvPicPr>
          <p:cNvPr id="21" name="Picture 6"/>
          <p:cNvPicPr/>
          <p:nvPr/>
        </p:nvPicPr>
        <p:blipFill>
          <a:blip r:embed="rId9"/>
          <a:stretch>
            <a:fillRect/>
          </a:stretch>
        </p:blipFill>
        <p:spPr>
          <a:xfrm>
            <a:off x="5580112" y="1759995"/>
            <a:ext cx="1392221" cy="1086310"/>
          </a:xfrm>
          <a:prstGeom prst="rect">
            <a:avLst/>
          </a:prstGeom>
        </p:spPr>
      </p:pic>
      <p:pic>
        <p:nvPicPr>
          <p:cNvPr id="22" name="Picture 7"/>
          <p:cNvPicPr/>
          <p:nvPr/>
        </p:nvPicPr>
        <p:blipFill>
          <a:blip r:embed="rId10"/>
          <a:stretch>
            <a:fillRect/>
          </a:stretch>
        </p:blipFill>
        <p:spPr>
          <a:xfrm>
            <a:off x="6894984" y="1799756"/>
            <a:ext cx="1562348" cy="1006152"/>
          </a:xfrm>
          <a:prstGeom prst="rect">
            <a:avLst/>
          </a:prstGeom>
        </p:spPr>
      </p:pic>
      <p:sp>
        <p:nvSpPr>
          <p:cNvPr id="15" name="14 Flecha derecha"/>
          <p:cNvSpPr/>
          <p:nvPr/>
        </p:nvSpPr>
        <p:spPr>
          <a:xfrm>
            <a:off x="3059832" y="3026178"/>
            <a:ext cx="4968552" cy="136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CuadroTexto"/>
          <p:cNvSpPr txBox="1"/>
          <p:nvPr/>
        </p:nvSpPr>
        <p:spPr>
          <a:xfrm>
            <a:off x="5098084" y="3150078"/>
            <a:ext cx="154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F(Hz)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645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7</a:t>
            </a:fld>
            <a:endParaRPr lang="es-ES"/>
          </a:p>
        </p:txBody>
      </p:sp>
      <p:pic>
        <p:nvPicPr>
          <p:cNvPr id="1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39952" y="770756"/>
            <a:ext cx="2865755" cy="480697"/>
          </a:xfrm>
          <a:prstGeom prst="rect">
            <a:avLst/>
          </a:prstGeom>
        </p:spPr>
      </p:pic>
      <p:pic>
        <p:nvPicPr>
          <p:cNvPr id="20" name="Picture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17" y="638569"/>
            <a:ext cx="5153975" cy="2539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1"/>
          <p:cNvPicPr/>
          <p:nvPr/>
        </p:nvPicPr>
        <p:blipFill>
          <a:blip r:embed="rId7"/>
          <a:stretch>
            <a:fillRect/>
          </a:stretch>
        </p:blipFill>
        <p:spPr>
          <a:xfrm>
            <a:off x="339952" y="1373665"/>
            <a:ext cx="2878129" cy="597869"/>
          </a:xfrm>
          <a:prstGeom prst="rect">
            <a:avLst/>
          </a:prstGeom>
        </p:spPr>
      </p:pic>
      <p:pic>
        <p:nvPicPr>
          <p:cNvPr id="22" name="Picture 2"/>
          <p:cNvPicPr/>
          <p:nvPr/>
        </p:nvPicPr>
        <p:blipFill>
          <a:blip r:embed="rId8"/>
          <a:stretch>
            <a:fillRect/>
          </a:stretch>
        </p:blipFill>
        <p:spPr>
          <a:xfrm>
            <a:off x="251520" y="3792843"/>
            <a:ext cx="4158139" cy="1284012"/>
          </a:xfrm>
          <a:prstGeom prst="rect">
            <a:avLst/>
          </a:prstGeom>
        </p:spPr>
      </p:pic>
      <p:pic>
        <p:nvPicPr>
          <p:cNvPr id="24" name="Picture 4"/>
          <p:cNvPicPr/>
          <p:nvPr/>
        </p:nvPicPr>
        <p:blipFill>
          <a:blip r:embed="rId9"/>
          <a:stretch>
            <a:fillRect/>
          </a:stretch>
        </p:blipFill>
        <p:spPr>
          <a:xfrm>
            <a:off x="4572000" y="3822750"/>
            <a:ext cx="3816424" cy="2151740"/>
          </a:xfrm>
          <a:prstGeom prst="rect">
            <a:avLst/>
          </a:prstGeom>
        </p:spPr>
      </p:pic>
      <p:sp>
        <p:nvSpPr>
          <p:cNvPr id="8" name="7 Flecha derecha"/>
          <p:cNvSpPr/>
          <p:nvPr/>
        </p:nvSpPr>
        <p:spPr>
          <a:xfrm>
            <a:off x="3335132" y="1831708"/>
            <a:ext cx="360040" cy="279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abajo"/>
          <p:cNvSpPr/>
          <p:nvPr/>
        </p:nvSpPr>
        <p:spPr>
          <a:xfrm rot="2576715">
            <a:off x="3640883" y="3252757"/>
            <a:ext cx="414983" cy="494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Flecha derecha"/>
          <p:cNvSpPr/>
          <p:nvPr/>
        </p:nvSpPr>
        <p:spPr>
          <a:xfrm>
            <a:off x="4409660" y="4896186"/>
            <a:ext cx="360040" cy="279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Picture 3"/>
          <p:cNvPicPr/>
          <p:nvPr/>
        </p:nvPicPr>
        <p:blipFill>
          <a:blip r:embed="rId10"/>
          <a:stretch>
            <a:fillRect/>
          </a:stretch>
        </p:blipFill>
        <p:spPr>
          <a:xfrm>
            <a:off x="267088" y="5016136"/>
            <a:ext cx="4158140" cy="1063325"/>
          </a:xfrm>
          <a:prstGeom prst="rect">
            <a:avLst/>
          </a:prstGeom>
        </p:spPr>
      </p:pic>
      <p:cxnSp>
        <p:nvCxnSpPr>
          <p:cNvPr id="26" name="25 Conector recto de flecha"/>
          <p:cNvCxnSpPr/>
          <p:nvPr/>
        </p:nvCxnSpPr>
        <p:spPr>
          <a:xfrm>
            <a:off x="880592" y="4010814"/>
            <a:ext cx="360040" cy="1108693"/>
          </a:xfrm>
          <a:prstGeom prst="straightConnector1">
            <a:avLst/>
          </a:prstGeom>
          <a:ln w="2222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1238586" y="4010814"/>
            <a:ext cx="360040" cy="1108693"/>
          </a:xfrm>
          <a:prstGeom prst="straightConnector1">
            <a:avLst/>
          </a:prstGeom>
          <a:ln w="2222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1953339" y="4067145"/>
            <a:ext cx="360040" cy="1108693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2308858" y="4036145"/>
            <a:ext cx="360040" cy="1108693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diffPairTim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39953" y="1839832"/>
            <a:ext cx="2791888" cy="119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2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536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3" repeatCount="indefinite" fill="remove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  <p:bldLst>
      <p:bldP spid="8" grpId="0" animBg="1"/>
      <p:bldP spid="9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4.Results and status</a:t>
            </a:r>
            <a:r>
              <a:rPr lang="en-US" noProof="0" dirty="0" smtClean="0">
                <a:latin typeface="LM Roman 10" pitchFamily="50" charset="0"/>
              </a:rPr>
              <a:t>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8</a:t>
            </a:fld>
            <a:endParaRPr lang="es-ES"/>
          </a:p>
        </p:txBody>
      </p:sp>
      <p:graphicFrame>
        <p:nvGraphicFramePr>
          <p:cNvPr id="14" name="13 Gráfico"/>
          <p:cNvGraphicFramePr/>
          <p:nvPr>
            <p:extLst>
              <p:ext uri="{D42A27DB-BD31-4B8C-83A1-F6EECF244321}">
                <p14:modId xmlns:p14="http://schemas.microsoft.com/office/powerpoint/2010/main" val="4080539185"/>
              </p:ext>
            </p:extLst>
          </p:nvPr>
        </p:nvGraphicFramePr>
        <p:xfrm>
          <a:off x="-108520" y="908720"/>
          <a:ext cx="8980170" cy="559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8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. </a:t>
            </a:r>
            <a:r>
              <a:rPr lang="es-ES" sz="1600" dirty="0" err="1">
                <a:latin typeface="LM Roman 10" pitchFamily="50" charset="0"/>
              </a:rPr>
              <a:t>Radiation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hard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electronics</a:t>
            </a:r>
            <a:r>
              <a:rPr lang="es-ES" sz="1600" dirty="0">
                <a:latin typeface="LM Roman 10" pitchFamily="50" charset="0"/>
              </a:rPr>
              <a:t> </a:t>
            </a:r>
            <a:r>
              <a:rPr lang="es-ES" sz="1600" dirty="0" err="1">
                <a:latin typeface="LM Roman 10" pitchFamily="50" charset="0"/>
              </a:rPr>
              <a:t>for</a:t>
            </a:r>
            <a:r>
              <a:rPr lang="es-ES" sz="1600" dirty="0">
                <a:latin typeface="LM Roman 10" pitchFamily="50" charset="0"/>
              </a:rPr>
              <a:t> ATLAS and CMS pixel detector </a:t>
            </a:r>
            <a:r>
              <a:rPr lang="es-ES" sz="1600" dirty="0" err="1">
                <a:latin typeface="LM Roman 10" pitchFamily="50" charset="0"/>
              </a:rPr>
              <a:t>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9</a:t>
            </a:fld>
            <a:endParaRPr lang="es-ES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LM Roman 10" pitchFamily="50" charset="0"/>
              </a:rPr>
              <a:t>5.Next steps</a:t>
            </a:r>
            <a:r>
              <a:rPr lang="en-US" noProof="0" dirty="0" smtClean="0">
                <a:latin typeface="LM Roman 10" pitchFamily="50" charset="0"/>
              </a:rPr>
              <a:t>:</a:t>
            </a:r>
            <a:endParaRPr lang="en-US" noProof="0" dirty="0">
              <a:latin typeface="LM Roman 10" pitchFamily="50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7118" y="1417811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Develop simulations for the rest of the models proposed.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10" name="9 CuadroTexto"/>
          <p:cNvSpPr txBox="1"/>
          <p:nvPr/>
        </p:nvSpPr>
        <p:spPr>
          <a:xfrm>
            <a:off x="332357" y="190962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Study other effects: crosstalk, wire bundles…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08066" y="2392819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Preemphasis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algn="ctr"/>
            <a:r>
              <a:rPr lang="en-US" dirty="0" smtClean="0"/>
              <a:t> </a:t>
            </a:r>
            <a:r>
              <a:rPr lang="en-US" sz="1200" b="1" dirty="0" smtClean="0"/>
              <a:t>Eye diagram before and after </a:t>
            </a:r>
            <a:r>
              <a:rPr lang="en-US" sz="1200" b="1" dirty="0" err="1" smtClean="0"/>
              <a:t>preemphasis</a:t>
            </a:r>
            <a:endParaRPr lang="en-US" sz="12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Manufacture the better models</a:t>
            </a:r>
            <a:r>
              <a:rPr lang="en-US" dirty="0" smtClean="0"/>
              <a:t>.</a:t>
            </a:r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Measure S parameters.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Compare measurements with simulations and improve them.</a:t>
            </a:r>
          </a:p>
          <a:p>
            <a:endParaRPr lang="en-US" dirty="0"/>
          </a:p>
        </p:txBody>
      </p:sp>
      <p:pic>
        <p:nvPicPr>
          <p:cNvPr id="12" name="crosstalkS_4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01607" y="2514524"/>
            <a:ext cx="3128013" cy="1262868"/>
          </a:xfrm>
          <a:prstGeom prst="rect">
            <a:avLst/>
          </a:prstGeom>
        </p:spPr>
      </p:pic>
      <p:pic>
        <p:nvPicPr>
          <p:cNvPr id="13" name="crosstalk1S_2S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32357" y="3530186"/>
            <a:ext cx="3197263" cy="1409580"/>
          </a:xfrm>
          <a:prstGeom prst="rect">
            <a:avLst/>
          </a:prstGeom>
        </p:spPr>
      </p:pic>
      <p:pic>
        <p:nvPicPr>
          <p:cNvPr id="14" name="crosstalk2S_2S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250292" y="4424144"/>
            <a:ext cx="4179318" cy="1640403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429071" y="6132304"/>
            <a:ext cx="3058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err="1" smtClean="0"/>
              <a:t>Crosstalk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depending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on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the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distance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between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differential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pairs</a:t>
            </a:r>
            <a:endParaRPr lang="es-ES" sz="1200" b="1" dirty="0"/>
          </a:p>
        </p:txBody>
      </p:sp>
      <p:pic>
        <p:nvPicPr>
          <p:cNvPr id="15" name="Picture 25"/>
          <p:cNvPicPr/>
          <p:nvPr/>
        </p:nvPicPr>
        <p:blipFill>
          <a:blip r:embed="rId12"/>
          <a:stretch>
            <a:fillRect/>
          </a:stretch>
        </p:blipFill>
        <p:spPr>
          <a:xfrm>
            <a:off x="3929026" y="3145958"/>
            <a:ext cx="2252748" cy="1139160"/>
          </a:xfrm>
          <a:prstGeom prst="rect">
            <a:avLst/>
          </a:prstGeom>
        </p:spPr>
      </p:pic>
      <p:pic>
        <p:nvPicPr>
          <p:cNvPr id="16" name="Picture 23"/>
          <p:cNvPicPr/>
          <p:nvPr/>
        </p:nvPicPr>
        <p:blipFill>
          <a:blip r:embed="rId13"/>
          <a:stretch>
            <a:fillRect/>
          </a:stretch>
        </p:blipFill>
        <p:spPr>
          <a:xfrm>
            <a:off x="6181774" y="3110511"/>
            <a:ext cx="2100875" cy="12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3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0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3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remove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video>
              <p:cMediaNode vol="80000">
                <p:cTn id="13" repeatCount="indefinite" fill="remove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7478</TotalTime>
  <Words>703</Words>
  <Application>Microsoft Office PowerPoint</Application>
  <PresentationFormat>Presentación en pantalla (4:3)</PresentationFormat>
  <Paragraphs>136</Paragraphs>
  <Slides>13</Slides>
  <Notes>12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Adyacencia</vt:lpstr>
      <vt:lpstr>Radiation hard electronics for ATLAS and CMS pixel detector upgrades</vt:lpstr>
      <vt:lpstr>Outline</vt:lpstr>
      <vt:lpstr>1.RD53 Collaboration:</vt:lpstr>
      <vt:lpstr>2.Pixel readout:</vt:lpstr>
      <vt:lpstr>3.Readout cables:</vt:lpstr>
      <vt:lpstr>3.Readout cables:</vt:lpstr>
      <vt:lpstr>Presentación de PowerPoint</vt:lpstr>
      <vt:lpstr>4.Results and status:</vt:lpstr>
      <vt:lpstr>5.Next steps:</vt:lpstr>
      <vt:lpstr>Thank you for your attention! </vt:lpstr>
      <vt:lpstr>Extra-slides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Miguel Jara Casas</dc:creator>
  <cp:lastModifiedBy>Luis Miguel Jara Casas</cp:lastModifiedBy>
  <cp:revision>176</cp:revision>
  <cp:lastPrinted>2014-07-01T08:17:54Z</cp:lastPrinted>
  <dcterms:created xsi:type="dcterms:W3CDTF">2013-11-10T17:13:50Z</dcterms:created>
  <dcterms:modified xsi:type="dcterms:W3CDTF">2015-10-26T17:03:22Z</dcterms:modified>
</cp:coreProperties>
</file>