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2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3" r:id="rId6"/>
    <p:sldId id="260" r:id="rId7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872" autoAdjust="0"/>
  </p:normalViewPr>
  <p:slideViewPr>
    <p:cSldViewPr snapToGrid="0" snapToObjects="1">
      <p:cViewPr varScale="1">
        <p:scale>
          <a:sx n="76" d="100"/>
          <a:sy n="76" d="100"/>
        </p:scale>
        <p:origin x="-20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E6B351-DDE6-3342-B6A5-29C400CA5EF7}" type="datetime1">
              <a:rPr lang="es-ES" smtClean="0"/>
              <a:t>26/10/15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CB12D1-E3CA-734A-8BAE-84B904F365B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23016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5DD7B1-64C0-D743-AD6D-7F29440FB833}" type="datetime1">
              <a:rPr lang="es-ES" smtClean="0"/>
              <a:t>26/10/15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052708-DF67-B745-AC36-DDAB703D6E1D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70455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Good</a:t>
            </a:r>
            <a:r>
              <a:rPr lang="es-ES" dirty="0" smtClean="0"/>
              <a:t> </a:t>
            </a:r>
            <a:r>
              <a:rPr lang="es-ES" dirty="0" err="1" smtClean="0"/>
              <a:t>morning</a:t>
            </a:r>
            <a:r>
              <a:rPr lang="es-ES" dirty="0" smtClean="0"/>
              <a:t>,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name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Josué Rodríguez and I am </a:t>
            </a:r>
            <a:r>
              <a:rPr lang="es-ES" baseline="0" dirty="0" err="1" smtClean="0"/>
              <a:t>beginning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presentation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about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work</a:t>
            </a:r>
            <a:r>
              <a:rPr lang="es-ES" baseline="0" dirty="0" smtClean="0"/>
              <a:t> at CERN. </a:t>
            </a:r>
            <a:r>
              <a:rPr lang="es-ES" baseline="0" dirty="0" err="1" smtClean="0"/>
              <a:t>Constructtion</a:t>
            </a:r>
            <a:r>
              <a:rPr lang="es-ES" baseline="0" dirty="0" smtClean="0"/>
              <a:t> and </a:t>
            </a:r>
            <a:r>
              <a:rPr lang="es-ES" baseline="0" dirty="0" err="1" smtClean="0"/>
              <a:t>Commissioning</a:t>
            </a:r>
            <a:r>
              <a:rPr lang="es-ES" baseline="0" dirty="0" smtClean="0"/>
              <a:t> of </a:t>
            </a:r>
            <a:r>
              <a:rPr lang="es-ES" baseline="0" dirty="0" err="1" smtClean="0"/>
              <a:t>Electronic</a:t>
            </a:r>
            <a:r>
              <a:rPr lang="es-ES" baseline="0" dirty="0" smtClean="0"/>
              <a:t> Test </a:t>
            </a:r>
            <a:r>
              <a:rPr lang="es-ES" baseline="0" dirty="0" err="1" smtClean="0"/>
              <a:t>Benches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assigned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project</a:t>
            </a:r>
            <a:r>
              <a:rPr lang="es-ES" baseline="0" dirty="0" smtClean="0"/>
              <a:t>. More </a:t>
            </a:r>
            <a:r>
              <a:rPr lang="es-ES" baseline="0" dirty="0" err="1" smtClean="0"/>
              <a:t>concretely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project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that</a:t>
            </a:r>
            <a:r>
              <a:rPr lang="es-ES" baseline="0" dirty="0" smtClean="0"/>
              <a:t> I am </a:t>
            </a:r>
            <a:r>
              <a:rPr lang="es-ES" baseline="0" dirty="0" err="1" smtClean="0"/>
              <a:t>working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Medical RFQ.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52708-DF67-B745-AC36-DDAB703D6E1D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7534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These</a:t>
            </a:r>
            <a:r>
              <a:rPr lang="es-ES" baseline="0" dirty="0" smtClean="0"/>
              <a:t> are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points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will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see</a:t>
            </a:r>
            <a:r>
              <a:rPr lang="es-ES" baseline="0" dirty="0" smtClean="0"/>
              <a:t> </a:t>
            </a:r>
            <a:r>
              <a:rPr lang="es-ES" baseline="0" dirty="0" smtClean="0"/>
              <a:t>in </a:t>
            </a:r>
            <a:r>
              <a:rPr lang="es-ES" baseline="0" dirty="0" err="1" smtClean="0"/>
              <a:t>this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presentation</a:t>
            </a:r>
            <a:r>
              <a:rPr lang="es-ES" baseline="0" dirty="0" smtClean="0"/>
              <a:t>. </a:t>
            </a:r>
            <a:r>
              <a:rPr lang="es-ES" baseline="0" dirty="0" err="1" smtClean="0"/>
              <a:t>First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it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important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know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what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and </a:t>
            </a:r>
            <a:r>
              <a:rPr lang="es-ES" baseline="0" dirty="0" err="1" smtClean="0"/>
              <a:t>what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means</a:t>
            </a:r>
            <a:r>
              <a:rPr lang="es-ES" baseline="0" dirty="0" smtClean="0"/>
              <a:t> Medical RFQ. </a:t>
            </a:r>
            <a:r>
              <a:rPr lang="es-ES" baseline="0" dirty="0" err="1" smtClean="0"/>
              <a:t>Then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we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will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see</a:t>
            </a:r>
            <a:r>
              <a:rPr lang="es-ES" baseline="0" dirty="0" smtClean="0"/>
              <a:t> a </a:t>
            </a:r>
            <a:r>
              <a:rPr lang="es-ES" baseline="0" dirty="0" err="1" smtClean="0"/>
              <a:t>very</a:t>
            </a:r>
            <a:r>
              <a:rPr lang="es-ES" baseline="0" dirty="0" smtClean="0"/>
              <a:t> simple </a:t>
            </a:r>
            <a:r>
              <a:rPr lang="es-ES" baseline="0" dirty="0" err="1" smtClean="0"/>
              <a:t>diagram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know</a:t>
            </a:r>
            <a:r>
              <a:rPr lang="es-ES" baseline="0" dirty="0" smtClean="0"/>
              <a:t> </a:t>
            </a:r>
            <a:r>
              <a:rPr lang="es-ES" baseline="0" dirty="0" err="1" smtClean="0"/>
              <a:t>how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works</a:t>
            </a:r>
            <a:r>
              <a:rPr lang="es-ES" baseline="0" dirty="0" smtClean="0"/>
              <a:t>.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end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we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will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see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some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parts</a:t>
            </a:r>
            <a:r>
              <a:rPr lang="es-ES" baseline="0" dirty="0" smtClean="0"/>
              <a:t> of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final </a:t>
            </a:r>
            <a:r>
              <a:rPr lang="es-ES" baseline="0" dirty="0" err="1" smtClean="0"/>
              <a:t>design</a:t>
            </a:r>
            <a:r>
              <a:rPr lang="es-ES" baseline="0" dirty="0" smtClean="0"/>
              <a:t> and </a:t>
            </a:r>
            <a:r>
              <a:rPr lang="es-ES" baseline="0" dirty="0" err="1" smtClean="0"/>
              <a:t>distribution</a:t>
            </a:r>
            <a:r>
              <a:rPr lang="es-ES" baseline="0" dirty="0" smtClean="0"/>
              <a:t>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52708-DF67-B745-AC36-DDAB703D6E1D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96542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What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it</a:t>
            </a:r>
            <a:r>
              <a:rPr lang="es-ES" dirty="0" smtClean="0"/>
              <a:t>?</a:t>
            </a:r>
            <a:endParaRPr lang="es-ES" dirty="0" smtClean="0"/>
          </a:p>
          <a:p>
            <a:r>
              <a:rPr lang="es-ES" dirty="0" smtClean="0"/>
              <a:t>RFQ </a:t>
            </a:r>
            <a:r>
              <a:rPr lang="es-ES" dirty="0" err="1" smtClean="0"/>
              <a:t>means</a:t>
            </a:r>
            <a:r>
              <a:rPr lang="es-ES" dirty="0" smtClean="0"/>
              <a:t> Radio </a:t>
            </a:r>
            <a:r>
              <a:rPr lang="es-ES" dirty="0" err="1" smtClean="0"/>
              <a:t>Frequency</a:t>
            </a:r>
            <a:r>
              <a:rPr lang="es-ES" dirty="0" smtClean="0"/>
              <a:t> </a:t>
            </a:r>
            <a:r>
              <a:rPr lang="es-ES" dirty="0" err="1" smtClean="0"/>
              <a:t>Quadrupole</a:t>
            </a:r>
            <a:r>
              <a:rPr lang="es-ES" dirty="0" smtClean="0"/>
              <a:t>.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idea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use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technology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involved</a:t>
            </a:r>
            <a:r>
              <a:rPr lang="es-ES" baseline="0" dirty="0" smtClean="0"/>
              <a:t> in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LHC, </a:t>
            </a:r>
            <a:r>
              <a:rPr lang="es-ES" baseline="0" dirty="0" err="1" smtClean="0"/>
              <a:t>specifically</a:t>
            </a:r>
            <a:r>
              <a:rPr lang="es-ES" baseline="0" dirty="0" smtClean="0"/>
              <a:t>, </a:t>
            </a:r>
            <a:r>
              <a:rPr lang="es-ES" baseline="0" dirty="0" smtClean="0"/>
              <a:t>linear </a:t>
            </a:r>
            <a:r>
              <a:rPr lang="es-ES" baseline="0" dirty="0" err="1" smtClean="0"/>
              <a:t>accelerator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technology</a:t>
            </a:r>
            <a:r>
              <a:rPr lang="es-ES" baseline="0" dirty="0" smtClean="0"/>
              <a:t> and </a:t>
            </a:r>
            <a:r>
              <a:rPr lang="es-ES" baseline="0" dirty="0" err="1" smtClean="0"/>
              <a:t>apply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medical </a:t>
            </a:r>
            <a:r>
              <a:rPr lang="es-ES" baseline="0" dirty="0" err="1" smtClean="0"/>
              <a:t>aim</a:t>
            </a:r>
            <a:r>
              <a:rPr lang="es-ES" baseline="0" dirty="0" smtClean="0"/>
              <a:t>.</a:t>
            </a:r>
          </a:p>
          <a:p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size</a:t>
            </a:r>
            <a:r>
              <a:rPr lang="es-ES" baseline="0" dirty="0" smtClean="0"/>
              <a:t> of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quadrupole</a:t>
            </a:r>
            <a:r>
              <a:rPr lang="es-ES" baseline="0" dirty="0" smtClean="0"/>
              <a:t> can be </a:t>
            </a:r>
            <a:r>
              <a:rPr lang="es-ES" baseline="0" dirty="0" err="1" smtClean="0"/>
              <a:t>reduced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existing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frequency</a:t>
            </a:r>
            <a:r>
              <a:rPr lang="es-ES" baseline="0" dirty="0" smtClean="0"/>
              <a:t>. </a:t>
            </a:r>
            <a:r>
              <a:rPr lang="es-ES" baseline="0" dirty="0" err="1" smtClean="0"/>
              <a:t>It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permits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use a compact </a:t>
            </a:r>
            <a:r>
              <a:rPr lang="es-ES" baseline="0" dirty="0" err="1" smtClean="0"/>
              <a:t>accelerator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for</a:t>
            </a:r>
            <a:r>
              <a:rPr lang="es-ES" baseline="0" dirty="0" smtClean="0"/>
              <a:t> medical </a:t>
            </a:r>
            <a:r>
              <a:rPr lang="es-ES" baseline="0" dirty="0" err="1" smtClean="0"/>
              <a:t>facilities</a:t>
            </a:r>
            <a:r>
              <a:rPr lang="es-ES" baseline="0" dirty="0" smtClean="0"/>
              <a:t>. </a:t>
            </a:r>
          </a:p>
          <a:p>
            <a:r>
              <a:rPr lang="es-ES" baseline="0" dirty="0" smtClean="0"/>
              <a:t>IOT (</a:t>
            </a:r>
            <a:r>
              <a:rPr lang="es-ES" baseline="0" dirty="0" err="1" smtClean="0"/>
              <a:t>Inductive</a:t>
            </a:r>
            <a:r>
              <a:rPr lang="es-ES" baseline="0" dirty="0" smtClean="0"/>
              <a:t> Output </a:t>
            </a:r>
            <a:r>
              <a:rPr lang="es-ES" baseline="0" dirty="0" err="1" smtClean="0"/>
              <a:t>Tubes</a:t>
            </a:r>
            <a:r>
              <a:rPr lang="es-ES" baseline="0" dirty="0" smtClean="0"/>
              <a:t>)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technology</a:t>
            </a:r>
            <a:r>
              <a:rPr lang="es-ES" baseline="0" dirty="0" smtClean="0"/>
              <a:t> uses. </a:t>
            </a:r>
            <a:r>
              <a:rPr lang="es-ES" baseline="0" dirty="0" err="1" smtClean="0"/>
              <a:t>This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technology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permits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obtain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best</a:t>
            </a:r>
            <a:r>
              <a:rPr lang="es-ES" baseline="0" dirty="0" smtClean="0"/>
              <a:t> performance.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baseline="0" dirty="0" err="1" smtClean="0"/>
              <a:t>What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type</a:t>
            </a:r>
            <a:r>
              <a:rPr lang="es-ES" baseline="0" dirty="0" smtClean="0"/>
              <a:t> of medical </a:t>
            </a:r>
            <a:r>
              <a:rPr lang="es-ES" baseline="0" dirty="0" err="1" smtClean="0"/>
              <a:t>applications</a:t>
            </a:r>
            <a:r>
              <a:rPr lang="es-ES" baseline="0" dirty="0" smtClean="0"/>
              <a:t>?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idea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use </a:t>
            </a:r>
            <a:r>
              <a:rPr lang="es-ES" baseline="0" dirty="0" err="1" smtClean="0"/>
              <a:t>subatomic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particles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cancerous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cells</a:t>
            </a:r>
            <a:r>
              <a:rPr lang="es-ES" baseline="0" dirty="0" smtClean="0"/>
              <a:t>. </a:t>
            </a:r>
            <a:r>
              <a:rPr lang="es-ES" baseline="0" dirty="0" err="1" smtClean="0"/>
              <a:t>This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facility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applies</a:t>
            </a:r>
            <a:r>
              <a:rPr lang="es-ES" baseline="0" dirty="0" smtClean="0"/>
              <a:t> a </a:t>
            </a:r>
            <a:r>
              <a:rPr lang="es-ES" baseline="0" dirty="0" err="1" smtClean="0"/>
              <a:t>beam</a:t>
            </a:r>
            <a:r>
              <a:rPr lang="es-ES" baseline="0" dirty="0" smtClean="0"/>
              <a:t> </a:t>
            </a:r>
            <a:r>
              <a:rPr lang="es-ES" baseline="0" dirty="0" err="1" smtClean="0"/>
              <a:t>very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focus</a:t>
            </a:r>
            <a:r>
              <a:rPr lang="es-ES" baseline="0" dirty="0" smtClean="0"/>
              <a:t> in </a:t>
            </a:r>
            <a:r>
              <a:rPr lang="es-ES" baseline="0" dirty="0" err="1" smtClean="0"/>
              <a:t>one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point</a:t>
            </a:r>
            <a:r>
              <a:rPr lang="es-ES" baseline="0" dirty="0" smtClean="0"/>
              <a:t>. </a:t>
            </a:r>
            <a:r>
              <a:rPr lang="es-ES" baseline="0" dirty="0" err="1" smtClean="0"/>
              <a:t>For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reason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it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will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permit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minimize</a:t>
            </a:r>
            <a:r>
              <a:rPr lang="es-ES" baseline="0" dirty="0" smtClean="0"/>
              <a:t> adverse </a:t>
            </a:r>
            <a:r>
              <a:rPr lang="es-ES" baseline="0" dirty="0" err="1" smtClean="0"/>
              <a:t>effects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body</a:t>
            </a:r>
            <a:r>
              <a:rPr lang="es-ES" baseline="0" dirty="0" smtClean="0"/>
              <a:t>. </a:t>
            </a:r>
            <a:endParaRPr lang="es-ES" baseline="0" dirty="0" smtClean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52708-DF67-B745-AC36-DDAB703D6E1D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67977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We</a:t>
            </a:r>
            <a:r>
              <a:rPr lang="es-ES" dirty="0" smtClean="0"/>
              <a:t> can </a:t>
            </a:r>
            <a:r>
              <a:rPr lang="es-ES" dirty="0" err="1" smtClean="0"/>
              <a:t>see</a:t>
            </a:r>
            <a:r>
              <a:rPr lang="es-ES" dirty="0" smtClean="0"/>
              <a:t> a </a:t>
            </a:r>
            <a:r>
              <a:rPr lang="es-ES" dirty="0" err="1" smtClean="0"/>
              <a:t>very</a:t>
            </a:r>
            <a:r>
              <a:rPr lang="es-ES" dirty="0" smtClean="0"/>
              <a:t> simple block </a:t>
            </a:r>
            <a:r>
              <a:rPr lang="es-ES" dirty="0" err="1" smtClean="0"/>
              <a:t>diagram</a:t>
            </a:r>
            <a:r>
              <a:rPr lang="es-ES" dirty="0" smtClean="0"/>
              <a:t> </a:t>
            </a:r>
            <a:r>
              <a:rPr lang="es-ES" dirty="0" err="1" smtClean="0"/>
              <a:t>about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facility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circuit</a:t>
            </a:r>
            <a:r>
              <a:rPr lang="es-ES" dirty="0" smtClean="0"/>
              <a:t> </a:t>
            </a:r>
            <a:r>
              <a:rPr lang="es-ES" dirty="0" err="1" smtClean="0"/>
              <a:t>represent</a:t>
            </a:r>
            <a:r>
              <a:rPr lang="es-ES" dirty="0" smtClean="0"/>
              <a:t> a </a:t>
            </a:r>
            <a:r>
              <a:rPr lang="es-ES" dirty="0" err="1" smtClean="0"/>
              <a:t>very</a:t>
            </a:r>
            <a:r>
              <a:rPr lang="es-ES" dirty="0" smtClean="0"/>
              <a:t> simple </a:t>
            </a:r>
            <a:r>
              <a:rPr lang="es-ES" dirty="0" err="1" smtClean="0"/>
              <a:t>electrical</a:t>
            </a:r>
            <a:r>
              <a:rPr lang="es-ES" dirty="0" smtClean="0"/>
              <a:t> </a:t>
            </a:r>
            <a:r>
              <a:rPr lang="es-ES" dirty="0" err="1" smtClean="0"/>
              <a:t>circuit</a:t>
            </a:r>
            <a:r>
              <a:rPr lang="es-ES" dirty="0" smtClean="0"/>
              <a:t>. </a:t>
            </a:r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</a:t>
            </a:r>
            <a:r>
              <a:rPr lang="es-ES" dirty="0" err="1" smtClean="0"/>
              <a:t>permit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do a </a:t>
            </a:r>
            <a:r>
              <a:rPr lang="es-ES" dirty="0" err="1" smtClean="0"/>
              <a:t>Simulink</a:t>
            </a:r>
            <a:r>
              <a:rPr lang="es-ES" dirty="0" smtClean="0"/>
              <a:t> </a:t>
            </a:r>
            <a:r>
              <a:rPr lang="es-ES" dirty="0" err="1" smtClean="0"/>
              <a:t>Model</a:t>
            </a:r>
            <a:r>
              <a:rPr lang="es-ES" dirty="0" smtClean="0"/>
              <a:t>. </a:t>
            </a:r>
            <a:r>
              <a:rPr lang="es-ES" dirty="0" err="1" smtClean="0"/>
              <a:t>The</a:t>
            </a:r>
            <a:r>
              <a:rPr lang="es-ES" dirty="0" smtClean="0"/>
              <a:t> RFQ </a:t>
            </a:r>
            <a:r>
              <a:rPr lang="es-ES" dirty="0" err="1" smtClean="0"/>
              <a:t>have</a:t>
            </a:r>
            <a:r>
              <a:rPr lang="es-ES" dirty="0" smtClean="0"/>
              <a:t> a </a:t>
            </a:r>
            <a:r>
              <a:rPr lang="es-ES" dirty="0" err="1" smtClean="0"/>
              <a:t>cycle</a:t>
            </a:r>
            <a:r>
              <a:rPr lang="es-ES" dirty="0" smtClean="0"/>
              <a:t> of 200 Hz </a:t>
            </a:r>
            <a:r>
              <a:rPr lang="es-ES" dirty="0" err="1" smtClean="0"/>
              <a:t>with</a:t>
            </a:r>
            <a:r>
              <a:rPr lang="es-ES" dirty="0" smtClean="0"/>
              <a:t> a pulse of 16 A </a:t>
            </a:r>
            <a:r>
              <a:rPr lang="es-ES" dirty="0" err="1" smtClean="0"/>
              <a:t>during</a:t>
            </a:r>
            <a:r>
              <a:rPr lang="es-ES" dirty="0" smtClean="0"/>
              <a:t> 20 </a:t>
            </a:r>
            <a:r>
              <a:rPr lang="es-ES" dirty="0" err="1" smtClean="0"/>
              <a:t>microseconds</a:t>
            </a:r>
            <a:r>
              <a:rPr lang="es-ES" dirty="0" smtClean="0"/>
              <a:t>.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characteristics</a:t>
            </a:r>
            <a:r>
              <a:rPr lang="es-ES" dirty="0" smtClean="0"/>
              <a:t>, I </a:t>
            </a:r>
            <a:r>
              <a:rPr lang="es-ES" dirty="0" err="1" smtClean="0"/>
              <a:t>could</a:t>
            </a:r>
            <a:r>
              <a:rPr lang="es-ES" dirty="0" smtClean="0"/>
              <a:t> </a:t>
            </a:r>
            <a:r>
              <a:rPr lang="es-ES" dirty="0" err="1" smtClean="0"/>
              <a:t>design</a:t>
            </a:r>
            <a:r>
              <a:rPr lang="es-ES" dirty="0" smtClean="0"/>
              <a:t> a </a:t>
            </a:r>
            <a:r>
              <a:rPr lang="es-ES" dirty="0" err="1" smtClean="0"/>
              <a:t>model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simulate</a:t>
            </a:r>
            <a:r>
              <a:rPr lang="es-ES" dirty="0" smtClean="0"/>
              <a:t> </a:t>
            </a:r>
            <a:r>
              <a:rPr lang="es-ES" dirty="0" err="1" smtClean="0"/>
              <a:t>it</a:t>
            </a:r>
            <a:r>
              <a:rPr lang="es-ES" dirty="0" smtClean="0"/>
              <a:t>. </a:t>
            </a:r>
            <a:r>
              <a:rPr lang="es-ES" dirty="0" err="1" smtClean="0"/>
              <a:t>We</a:t>
            </a:r>
            <a:r>
              <a:rPr lang="es-ES" dirty="0" smtClean="0"/>
              <a:t> can </a:t>
            </a:r>
            <a:r>
              <a:rPr lang="es-ES" dirty="0" err="1" smtClean="0"/>
              <a:t>obtain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different</a:t>
            </a:r>
            <a:r>
              <a:rPr lang="es-ES" dirty="0" smtClean="0"/>
              <a:t> </a:t>
            </a:r>
            <a:r>
              <a:rPr lang="es-ES" dirty="0" err="1" smtClean="0"/>
              <a:t>electrical</a:t>
            </a:r>
            <a:r>
              <a:rPr lang="es-ES" dirty="0" smtClean="0"/>
              <a:t> </a:t>
            </a:r>
            <a:r>
              <a:rPr lang="es-ES" dirty="0" err="1" smtClean="0"/>
              <a:t>parameters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permit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know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performanc</a:t>
            </a:r>
            <a:r>
              <a:rPr lang="es-ES" dirty="0" smtClean="0"/>
              <a:t>,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measurements</a:t>
            </a:r>
            <a:r>
              <a:rPr lang="es-ES" dirty="0" smtClean="0"/>
              <a:t> and </a:t>
            </a:r>
            <a:r>
              <a:rPr lang="es-ES" dirty="0" err="1" smtClean="0"/>
              <a:t>we</a:t>
            </a:r>
            <a:r>
              <a:rPr lang="es-ES" baseline="0" dirty="0" smtClean="0"/>
              <a:t> can </a:t>
            </a:r>
            <a:r>
              <a:rPr lang="es-ES" dirty="0" err="1" smtClean="0"/>
              <a:t>study</a:t>
            </a:r>
            <a:r>
              <a:rPr lang="es-ES" dirty="0" smtClean="0"/>
              <a:t> </a:t>
            </a:r>
            <a:r>
              <a:rPr lang="es-ES" dirty="0" err="1" smtClean="0"/>
              <a:t>different</a:t>
            </a:r>
            <a:r>
              <a:rPr lang="es-ES" dirty="0" smtClean="0"/>
              <a:t> </a:t>
            </a:r>
            <a:r>
              <a:rPr lang="es-ES" dirty="0" err="1" smtClean="0"/>
              <a:t>conditions</a:t>
            </a:r>
            <a:r>
              <a:rPr lang="es-ES" dirty="0" smtClean="0"/>
              <a:t>.</a:t>
            </a:r>
          </a:p>
          <a:p>
            <a:r>
              <a:rPr lang="es-ES" dirty="0" smtClean="0"/>
              <a:t>I </a:t>
            </a:r>
            <a:r>
              <a:rPr lang="es-ES" dirty="0" err="1" smtClean="0"/>
              <a:t>calculated</a:t>
            </a:r>
            <a:r>
              <a:rPr lang="es-ES" dirty="0" smtClean="0"/>
              <a:t> and </a:t>
            </a:r>
            <a:r>
              <a:rPr lang="es-ES" dirty="0" err="1" smtClean="0"/>
              <a:t>dimensioned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HV Capacitor </a:t>
            </a:r>
            <a:r>
              <a:rPr lang="es-ES" dirty="0" err="1" smtClean="0"/>
              <a:t>Charger</a:t>
            </a:r>
            <a:r>
              <a:rPr lang="es-ES" dirty="0" smtClean="0"/>
              <a:t> and </a:t>
            </a:r>
            <a:r>
              <a:rPr lang="es-ES" dirty="0" err="1" smtClean="0"/>
              <a:t>the</a:t>
            </a:r>
            <a:r>
              <a:rPr lang="es-ES" dirty="0" smtClean="0"/>
              <a:t> Capacitor Bank. I </a:t>
            </a:r>
            <a:r>
              <a:rPr lang="es-ES" dirty="0" err="1" smtClean="0"/>
              <a:t>did</a:t>
            </a:r>
            <a:r>
              <a:rPr lang="es-ES" dirty="0" smtClean="0"/>
              <a:t> </a:t>
            </a:r>
            <a:r>
              <a:rPr lang="es-ES" dirty="0" err="1" smtClean="0"/>
              <a:t>all</a:t>
            </a:r>
            <a:r>
              <a:rPr lang="es-ES" dirty="0" smtClean="0"/>
              <a:t> </a:t>
            </a:r>
            <a:r>
              <a:rPr lang="es-ES" dirty="0" err="1" smtClean="0"/>
              <a:t>technical</a:t>
            </a:r>
            <a:r>
              <a:rPr lang="es-ES" dirty="0" smtClean="0"/>
              <a:t> </a:t>
            </a:r>
            <a:r>
              <a:rPr lang="es-ES" dirty="0" err="1" smtClean="0"/>
              <a:t>specifications</a:t>
            </a:r>
            <a:r>
              <a:rPr lang="es-ES" dirty="0" smtClean="0"/>
              <a:t> </a:t>
            </a:r>
            <a:r>
              <a:rPr lang="es-ES" dirty="0" err="1" smtClean="0"/>
              <a:t>about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Low</a:t>
            </a:r>
            <a:r>
              <a:rPr lang="es-ES" dirty="0" smtClean="0"/>
              <a:t> </a:t>
            </a:r>
            <a:r>
              <a:rPr lang="es-ES" dirty="0" err="1" smtClean="0"/>
              <a:t>Voltage</a:t>
            </a:r>
            <a:r>
              <a:rPr lang="es-ES" dirty="0" smtClean="0"/>
              <a:t> </a:t>
            </a:r>
            <a:r>
              <a:rPr lang="es-ES" dirty="0" err="1" smtClean="0"/>
              <a:t>Power</a:t>
            </a:r>
            <a:r>
              <a:rPr lang="es-ES" dirty="0" smtClean="0"/>
              <a:t> </a:t>
            </a:r>
            <a:r>
              <a:rPr lang="es-ES" dirty="0" err="1" smtClean="0"/>
              <a:t>Supplies</a:t>
            </a:r>
            <a:r>
              <a:rPr lang="es-ES" dirty="0" smtClean="0"/>
              <a:t> and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transformer</a:t>
            </a:r>
            <a:r>
              <a:rPr lang="es-ES" dirty="0" smtClean="0"/>
              <a:t>. </a:t>
            </a:r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provides</a:t>
            </a:r>
            <a:r>
              <a:rPr lang="es-ES" dirty="0" smtClean="0"/>
              <a:t> </a:t>
            </a:r>
            <a:r>
              <a:rPr lang="es-ES" dirty="0" err="1" smtClean="0"/>
              <a:t>energy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ITOs</a:t>
            </a:r>
            <a:r>
              <a:rPr lang="es-ES" dirty="0" smtClean="0"/>
              <a:t> (I </a:t>
            </a:r>
            <a:r>
              <a:rPr lang="es-ES" dirty="0" err="1" smtClean="0"/>
              <a:t>also</a:t>
            </a:r>
            <a:r>
              <a:rPr lang="es-ES" dirty="0" smtClean="0"/>
              <a:t> </a:t>
            </a:r>
            <a:r>
              <a:rPr lang="es-ES" dirty="0" err="1" smtClean="0"/>
              <a:t>did</a:t>
            </a:r>
            <a:r>
              <a:rPr lang="es-ES" dirty="0" smtClean="0"/>
              <a:t> </a:t>
            </a:r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Capacitor </a:t>
            </a:r>
            <a:r>
              <a:rPr lang="es-ES" dirty="0" err="1" smtClean="0"/>
              <a:t>Charger</a:t>
            </a:r>
            <a:r>
              <a:rPr lang="es-ES" dirty="0" smtClean="0"/>
              <a:t> and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Capacitors</a:t>
            </a:r>
            <a:r>
              <a:rPr lang="es-ES" dirty="0" smtClean="0"/>
              <a:t>). I </a:t>
            </a:r>
            <a:r>
              <a:rPr lang="es-ES" dirty="0" err="1" smtClean="0"/>
              <a:t>did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calculations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pipes and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blower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system</a:t>
            </a:r>
            <a:r>
              <a:rPr lang="es-ES" dirty="0" smtClean="0"/>
              <a:t> </a:t>
            </a:r>
            <a:r>
              <a:rPr lang="es-ES" dirty="0" err="1" smtClean="0"/>
              <a:t>need</a:t>
            </a:r>
            <a:r>
              <a:rPr lang="es-ES" dirty="0" smtClean="0"/>
              <a:t>. </a:t>
            </a:r>
            <a:r>
              <a:rPr lang="es-ES" dirty="0" err="1" smtClean="0"/>
              <a:t>Now</a:t>
            </a:r>
            <a:r>
              <a:rPr lang="es-ES" dirty="0" smtClean="0"/>
              <a:t>, I am </a:t>
            </a:r>
            <a:r>
              <a:rPr lang="es-ES" dirty="0" err="1" smtClean="0"/>
              <a:t>working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driver. </a:t>
            </a:r>
            <a:r>
              <a:rPr lang="es-ES" dirty="0" err="1" smtClean="0"/>
              <a:t>We</a:t>
            </a:r>
            <a:r>
              <a:rPr lang="es-ES" dirty="0" smtClean="0"/>
              <a:t> try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find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performance </a:t>
            </a:r>
            <a:r>
              <a:rPr lang="es-ES" dirty="0" err="1" smtClean="0"/>
              <a:t>between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power</a:t>
            </a:r>
            <a:r>
              <a:rPr lang="es-ES" dirty="0" smtClean="0"/>
              <a:t> and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temperature</a:t>
            </a:r>
            <a:r>
              <a:rPr lang="es-ES" dirty="0" smtClean="0"/>
              <a:t>.</a:t>
            </a:r>
            <a:endParaRPr lang="es-ES" baseline="0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52708-DF67-B745-AC36-DDAB703D6E1D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32564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more </a:t>
            </a:r>
            <a:r>
              <a:rPr lang="es-ES" dirty="0" err="1" smtClean="0"/>
              <a:t>an</a:t>
            </a:r>
            <a:r>
              <a:rPr lang="es-ES" dirty="0" smtClean="0"/>
              <a:t> </a:t>
            </a:r>
            <a:r>
              <a:rPr lang="es-ES" dirty="0" err="1" smtClean="0"/>
              <a:t>engineering</a:t>
            </a:r>
            <a:r>
              <a:rPr lang="es-ES" dirty="0" smtClean="0"/>
              <a:t> </a:t>
            </a:r>
            <a:r>
              <a:rPr lang="es-ES" dirty="0" err="1" smtClean="0"/>
              <a:t>schematic</a:t>
            </a:r>
            <a:r>
              <a:rPr lang="es-ES" dirty="0" smtClean="0"/>
              <a:t> </a:t>
            </a:r>
            <a:r>
              <a:rPr lang="es-ES" dirty="0" err="1" smtClean="0"/>
              <a:t>about</a:t>
            </a:r>
            <a:r>
              <a:rPr lang="es-ES" dirty="0" smtClean="0"/>
              <a:t> Medical RFQ. </a:t>
            </a:r>
            <a:r>
              <a:rPr lang="es-ES" dirty="0" err="1" smtClean="0"/>
              <a:t>We</a:t>
            </a:r>
            <a:r>
              <a:rPr lang="es-ES" dirty="0" smtClean="0"/>
              <a:t> can </a:t>
            </a:r>
            <a:r>
              <a:rPr lang="es-ES" dirty="0" err="1" smtClean="0"/>
              <a:t>see</a:t>
            </a:r>
            <a:r>
              <a:rPr lang="es-ES" dirty="0" smtClean="0"/>
              <a:t> </a:t>
            </a:r>
            <a:r>
              <a:rPr lang="es-ES" dirty="0" err="1" smtClean="0"/>
              <a:t>some</a:t>
            </a:r>
            <a:r>
              <a:rPr lang="es-ES" dirty="0" smtClean="0"/>
              <a:t> </a:t>
            </a:r>
            <a:r>
              <a:rPr lang="es-ES" dirty="0" err="1" smtClean="0"/>
              <a:t>signals</a:t>
            </a:r>
            <a:r>
              <a:rPr lang="es-ES" dirty="0" smtClean="0"/>
              <a:t>. I </a:t>
            </a:r>
            <a:r>
              <a:rPr lang="es-ES" dirty="0" err="1" smtClean="0"/>
              <a:t>needed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know</a:t>
            </a:r>
            <a:r>
              <a:rPr lang="es-ES" dirty="0" smtClean="0"/>
              <a:t> and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consider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different</a:t>
            </a:r>
            <a:r>
              <a:rPr lang="es-ES" dirty="0" smtClean="0"/>
              <a:t> </a:t>
            </a:r>
            <a:r>
              <a:rPr lang="es-ES" dirty="0" err="1" smtClean="0"/>
              <a:t>signals</a:t>
            </a:r>
            <a:r>
              <a:rPr lang="es-ES" dirty="0" smtClean="0"/>
              <a:t> </a:t>
            </a:r>
            <a:r>
              <a:rPr lang="es-ES" dirty="0" err="1" smtClean="0"/>
              <a:t>between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different</a:t>
            </a:r>
            <a:r>
              <a:rPr lang="es-ES" dirty="0" smtClean="0"/>
              <a:t> </a:t>
            </a:r>
            <a:r>
              <a:rPr lang="es-ES" dirty="0" err="1" smtClean="0"/>
              <a:t>power</a:t>
            </a:r>
            <a:r>
              <a:rPr lang="es-ES" dirty="0" smtClean="0"/>
              <a:t> </a:t>
            </a:r>
            <a:r>
              <a:rPr lang="es-ES" dirty="0" err="1" smtClean="0"/>
              <a:t>supplies</a:t>
            </a:r>
            <a:r>
              <a:rPr lang="es-ES" dirty="0" smtClean="0"/>
              <a:t> and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system</a:t>
            </a:r>
            <a:r>
              <a:rPr lang="es-ES" dirty="0" smtClean="0"/>
              <a:t> control. </a:t>
            </a:r>
            <a:r>
              <a:rPr lang="es-ES" dirty="0" err="1" smtClean="0"/>
              <a:t>Now</a:t>
            </a:r>
            <a:r>
              <a:rPr lang="es-ES" dirty="0" smtClean="0"/>
              <a:t>, </a:t>
            </a:r>
            <a:r>
              <a:rPr lang="es-ES" dirty="0" err="1" smtClean="0"/>
              <a:t>we</a:t>
            </a:r>
            <a:r>
              <a:rPr lang="es-ES" dirty="0" smtClean="0"/>
              <a:t> are </a:t>
            </a:r>
            <a:r>
              <a:rPr lang="es-ES" dirty="0" err="1" smtClean="0"/>
              <a:t>working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control </a:t>
            </a:r>
            <a:r>
              <a:rPr lang="es-ES" dirty="0" err="1" smtClean="0"/>
              <a:t>system</a:t>
            </a:r>
            <a:r>
              <a:rPr lang="es-ES" dirty="0" smtClean="0"/>
              <a:t> and </a:t>
            </a:r>
            <a:r>
              <a:rPr lang="es-ES" dirty="0" err="1" smtClean="0"/>
              <a:t>all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communications</a:t>
            </a:r>
            <a:r>
              <a:rPr lang="es-ES" dirty="0" smtClean="0"/>
              <a:t> </a:t>
            </a:r>
            <a:r>
              <a:rPr lang="es-ES" dirty="0" err="1" smtClean="0"/>
              <a:t>between</a:t>
            </a:r>
            <a:r>
              <a:rPr lang="es-ES" dirty="0" smtClean="0"/>
              <a:t> </a:t>
            </a:r>
            <a:r>
              <a:rPr lang="es-ES" dirty="0" err="1" smtClean="0"/>
              <a:t>all</a:t>
            </a:r>
            <a:r>
              <a:rPr lang="es-ES" dirty="0" smtClean="0"/>
              <a:t> </a:t>
            </a:r>
            <a:r>
              <a:rPr lang="es-ES" dirty="0" err="1" smtClean="0"/>
              <a:t>devices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picture</a:t>
            </a:r>
            <a:r>
              <a:rPr lang="es-ES" dirty="0" smtClean="0"/>
              <a:t> </a:t>
            </a:r>
            <a:r>
              <a:rPr lang="es-ES" dirty="0" err="1" smtClean="0"/>
              <a:t>corresponds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us</a:t>
            </a:r>
            <a:r>
              <a:rPr lang="es-ES" dirty="0" smtClean="0"/>
              <a:t> </a:t>
            </a:r>
            <a:r>
              <a:rPr lang="es-ES" dirty="0" err="1" smtClean="0"/>
              <a:t>accelerator</a:t>
            </a:r>
            <a:r>
              <a:rPr lang="es-ES" dirty="0" smtClean="0"/>
              <a:t>. </a:t>
            </a:r>
            <a:r>
              <a:rPr lang="es-ES" dirty="0" err="1" smtClean="0"/>
              <a:t>It</a:t>
            </a:r>
            <a:r>
              <a:rPr lang="es-ES" dirty="0" smtClean="0"/>
              <a:t> has </a:t>
            </a:r>
            <a:r>
              <a:rPr lang="es-ES" dirty="0" err="1" smtClean="0"/>
              <a:t>four</a:t>
            </a:r>
            <a:r>
              <a:rPr lang="es-ES" dirty="0" smtClean="0"/>
              <a:t> modules, and </a:t>
            </a:r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</a:t>
            </a:r>
            <a:r>
              <a:rPr lang="es-ES" dirty="0" err="1" smtClean="0"/>
              <a:t>connected</a:t>
            </a:r>
            <a:r>
              <a:rPr lang="es-ES" dirty="0" smtClean="0"/>
              <a:t> </a:t>
            </a:r>
            <a:r>
              <a:rPr lang="es-ES" dirty="0" err="1" smtClean="0"/>
              <a:t>IOTs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it</a:t>
            </a:r>
            <a:r>
              <a:rPr lang="es-ES" dirty="0" smtClean="0"/>
              <a:t>. </a:t>
            </a:r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shape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one</a:t>
            </a:r>
            <a:r>
              <a:rPr lang="es-ES" dirty="0" smtClean="0"/>
              <a:t> IOT, and </a:t>
            </a:r>
            <a:r>
              <a:rPr lang="es-ES" dirty="0" err="1" smtClean="0"/>
              <a:t>for</a:t>
            </a:r>
            <a:r>
              <a:rPr lang="es-ES" dirty="0" smtClean="0"/>
              <a:t> a driver and </a:t>
            </a:r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fan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provide</a:t>
            </a:r>
            <a:r>
              <a:rPr lang="es-ES" dirty="0" smtClean="0"/>
              <a:t> air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four</a:t>
            </a:r>
            <a:r>
              <a:rPr lang="es-ES" dirty="0" smtClean="0"/>
              <a:t> </a:t>
            </a:r>
            <a:r>
              <a:rPr lang="es-ES" dirty="0" err="1" smtClean="0"/>
              <a:t>IOTs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need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52708-DF67-B745-AC36-DDAB703D6E1D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6729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Finally</a:t>
            </a:r>
            <a:r>
              <a:rPr lang="es-ES" dirty="0" smtClean="0"/>
              <a:t>, </a:t>
            </a:r>
            <a:r>
              <a:rPr lang="es-ES" dirty="0" err="1" smtClean="0"/>
              <a:t>we</a:t>
            </a:r>
            <a:r>
              <a:rPr lang="es-ES" dirty="0" smtClean="0"/>
              <a:t> can </a:t>
            </a:r>
            <a:r>
              <a:rPr lang="es-ES" dirty="0" err="1" smtClean="0"/>
              <a:t>see</a:t>
            </a:r>
            <a:r>
              <a:rPr lang="es-ES" dirty="0" smtClean="0"/>
              <a:t> </a:t>
            </a:r>
            <a:r>
              <a:rPr lang="es-ES" dirty="0" err="1" smtClean="0"/>
              <a:t>an</a:t>
            </a:r>
            <a:r>
              <a:rPr lang="es-ES" baseline="0" dirty="0" smtClean="0"/>
              <a:t> idea </a:t>
            </a:r>
            <a:r>
              <a:rPr lang="es-ES" baseline="0" dirty="0" err="1" smtClean="0"/>
              <a:t>about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place </a:t>
            </a:r>
            <a:r>
              <a:rPr lang="es-ES" baseline="0" dirty="0" err="1" smtClean="0"/>
              <a:t>where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Medical RFQ </a:t>
            </a:r>
            <a:r>
              <a:rPr lang="es-ES" baseline="0" dirty="0" err="1" smtClean="0"/>
              <a:t>will</a:t>
            </a:r>
            <a:r>
              <a:rPr lang="es-ES" baseline="0" dirty="0" smtClean="0"/>
              <a:t> be. </a:t>
            </a:r>
            <a:r>
              <a:rPr lang="es-ES" baseline="0" dirty="0" err="1" smtClean="0"/>
              <a:t>It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a bunker. </a:t>
            </a:r>
          </a:p>
          <a:p>
            <a:r>
              <a:rPr lang="es-ES" baseline="0" dirty="0" err="1" smtClean="0"/>
              <a:t>We</a:t>
            </a:r>
            <a:r>
              <a:rPr lang="es-ES" baseline="0" dirty="0" smtClean="0"/>
              <a:t> can </a:t>
            </a:r>
            <a:r>
              <a:rPr lang="es-ES" baseline="0" dirty="0" err="1" smtClean="0"/>
              <a:t>see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some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images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take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place.</a:t>
            </a:r>
          </a:p>
          <a:p>
            <a:r>
              <a:rPr lang="es-ES" dirty="0" err="1" smtClean="0"/>
              <a:t>All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devices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that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we</a:t>
            </a:r>
            <a:r>
              <a:rPr lang="es-ES" baseline="0" dirty="0" smtClean="0"/>
              <a:t> can </a:t>
            </a:r>
            <a:r>
              <a:rPr lang="es-ES" baseline="0" dirty="0" err="1" smtClean="0"/>
              <a:t>see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before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will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put</a:t>
            </a:r>
            <a:r>
              <a:rPr lang="es-ES" baseline="0" dirty="0" smtClean="0"/>
              <a:t> in </a:t>
            </a:r>
            <a:r>
              <a:rPr lang="es-ES" baseline="0" dirty="0" err="1" smtClean="0"/>
              <a:t>this</a:t>
            </a:r>
            <a:r>
              <a:rPr lang="es-ES" baseline="0" dirty="0" smtClean="0"/>
              <a:t> racks. </a:t>
            </a:r>
            <a:r>
              <a:rPr lang="es-ES" baseline="0" dirty="0" err="1" smtClean="0"/>
              <a:t>Now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we</a:t>
            </a:r>
            <a:r>
              <a:rPr lang="es-ES" baseline="0" dirty="0" smtClean="0"/>
              <a:t> are </a:t>
            </a:r>
            <a:r>
              <a:rPr lang="es-ES" baseline="0" dirty="0" err="1" smtClean="0"/>
              <a:t>working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how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install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cables. </a:t>
            </a:r>
            <a:r>
              <a:rPr lang="es-ES" baseline="0" dirty="0" err="1" smtClean="0"/>
              <a:t>We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need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calculate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size</a:t>
            </a:r>
            <a:r>
              <a:rPr lang="es-ES" baseline="0" dirty="0" smtClean="0"/>
              <a:t> and I </a:t>
            </a:r>
            <a:r>
              <a:rPr lang="es-ES" baseline="0" dirty="0" err="1" smtClean="0"/>
              <a:t>design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lines</a:t>
            </a:r>
            <a:r>
              <a:rPr lang="es-ES" baseline="0" smtClean="0"/>
              <a:t>.</a:t>
            </a:r>
            <a:endParaRPr lang="es-ES" baseline="0" dirty="0" smtClean="0"/>
          </a:p>
          <a:p>
            <a:r>
              <a:rPr lang="es-ES" baseline="0" dirty="0" err="1" smtClean="0"/>
              <a:t>We</a:t>
            </a:r>
            <a:r>
              <a:rPr lang="es-ES" baseline="0" dirty="0" smtClean="0"/>
              <a:t> hope </a:t>
            </a:r>
            <a:r>
              <a:rPr lang="es-ES" baseline="0" dirty="0" err="1" smtClean="0"/>
              <a:t>we</a:t>
            </a:r>
            <a:r>
              <a:rPr lang="es-ES" baseline="0" dirty="0" smtClean="0"/>
              <a:t> can </a:t>
            </a:r>
            <a:r>
              <a:rPr lang="es-ES" baseline="0" dirty="0" err="1" smtClean="0"/>
              <a:t>begin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test, </a:t>
            </a:r>
            <a:r>
              <a:rPr lang="es-ES" baseline="0" dirty="0" err="1" smtClean="0"/>
              <a:t>maybe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March</a:t>
            </a:r>
            <a:r>
              <a:rPr lang="es-ES" baseline="0" dirty="0" smtClean="0"/>
              <a:t> 2016.</a:t>
            </a:r>
          </a:p>
          <a:p>
            <a:r>
              <a:rPr lang="es-ES" baseline="0" dirty="0" err="1" smtClean="0"/>
              <a:t>Thank</a:t>
            </a:r>
            <a:r>
              <a:rPr lang="es-ES" baseline="0" dirty="0" smtClean="0"/>
              <a:t> </a:t>
            </a:r>
            <a:r>
              <a:rPr lang="es-ES" baseline="0" dirty="0" err="1" smtClean="0"/>
              <a:t>you</a:t>
            </a:r>
            <a:r>
              <a:rPr lang="es-ES" baseline="0" dirty="0" smtClean="0"/>
              <a:t> so </a:t>
            </a:r>
            <a:r>
              <a:rPr lang="es-ES" baseline="0" dirty="0" err="1" smtClean="0"/>
              <a:t>much</a:t>
            </a:r>
            <a:r>
              <a:rPr lang="es-ES" baseline="0" dirty="0" smtClean="0"/>
              <a:t>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52708-DF67-B745-AC36-DDAB703D6E1D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26374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129E-9878-404B-AC84-7FBFC9CEEBC1}" type="datetime1">
              <a:rPr lang="es-ES" smtClean="0"/>
              <a:t>26/10/15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7A1C-FC8C-FA4C-9CBD-5DE8EF7E6D9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5147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CFC82-5F06-5A4C-A774-7BC0A62194DF}" type="datetime1">
              <a:rPr lang="es-ES" smtClean="0"/>
              <a:t>26/10/15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9D11-B3F7-314C-BA45-9ACFB99EFB1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0556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2FF60-7C80-914A-BA21-F54C4AAC730C}" type="datetime1">
              <a:rPr lang="es-ES" smtClean="0"/>
              <a:t>26/10/15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9D11-B3F7-314C-BA45-9ACFB99EFB1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8360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373D7-BACA-CB41-959E-F951A9FE4BAA}" type="datetime1">
              <a:rPr lang="es-ES" smtClean="0"/>
              <a:t>26/10/15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9D11-B3F7-314C-BA45-9ACFB99EFB1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1520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5C520-8B03-4843-9CC3-DD7E19B951F1}" type="datetime1">
              <a:rPr lang="es-ES" smtClean="0"/>
              <a:t>26/10/15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7A1C-FC8C-FA4C-9CBD-5DE8EF7E6D9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9368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56228-A32D-2A42-8422-728C0EA47F17}" type="datetime1">
              <a:rPr lang="es-ES" smtClean="0"/>
              <a:t>26/10/15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9D11-B3F7-314C-BA45-9ACFB99EFB1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205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8F81-8B0C-9D45-BFCE-A0065D43C872}" type="datetime1">
              <a:rPr lang="es-ES" smtClean="0"/>
              <a:t>26/10/15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9D11-B3F7-314C-BA45-9ACFB99EFB1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50865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2BCFF-7A4B-1240-B52A-ECFD8B2C1867}" type="datetime1">
              <a:rPr lang="es-ES" smtClean="0"/>
              <a:t>26/10/15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9D11-B3F7-314C-BA45-9ACFB99EFB1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0019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2AB54-E39C-B643-9C95-751490F64537}" type="datetime1">
              <a:rPr lang="es-ES" smtClean="0"/>
              <a:t>26/10/15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9D11-B3F7-314C-BA45-9ACFB99EFB1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7707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72169-A6F4-7048-89D1-E9CCC95D2A3A}" type="datetime1">
              <a:rPr lang="es-ES" smtClean="0"/>
              <a:t>26/10/15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9D11-B3F7-314C-BA45-9ACFB99EFB1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1260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96000-93C6-3A41-98E1-C37F475EAE07}" type="datetime1">
              <a:rPr lang="es-ES" smtClean="0"/>
              <a:t>26/10/15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9D11-B3F7-314C-BA45-9ACFB99EFB1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8883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E2EAA-912B-5D43-A62B-BEF3E02DCB09}" type="datetime1">
              <a:rPr lang="es-ES" smtClean="0"/>
              <a:t>26/10/15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B9D11-B3F7-314C-BA45-9ACFB99EFB10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5945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eric.montesinos@cern.ch" TargetMode="External"/><Relationship Id="rId4" Type="http://schemas.openxmlformats.org/officeDocument/2006/relationships/hyperlink" Target="mailto:josue.rodriguez.diez@cern.ch" TargetMode="External"/><Relationship Id="rId5" Type="http://schemas.openxmlformats.org/officeDocument/2006/relationships/image" Target="../media/image1.jpe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eric.montesinos@cern.ch" TargetMode="External"/><Relationship Id="rId4" Type="http://schemas.openxmlformats.org/officeDocument/2006/relationships/hyperlink" Target="mailto:josue.rodriguez.diez@cern.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hyperlink" Target="mailto:eric.montesinos@cern.ch" TargetMode="External"/><Relationship Id="rId6" Type="http://schemas.openxmlformats.org/officeDocument/2006/relationships/hyperlink" Target="mailto:josue.rodriguez.diez@cern.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hyperlink" Target="mailto:eric.montesinos@cern.ch" TargetMode="External"/><Relationship Id="rId5" Type="http://schemas.openxmlformats.org/officeDocument/2006/relationships/hyperlink" Target="mailto:josue.rodriguez.diez@cern.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hyperlink" Target="mailto:eric.montesinos@cern.ch" TargetMode="External"/><Relationship Id="rId5" Type="http://schemas.openxmlformats.org/officeDocument/2006/relationships/hyperlink" Target="mailto:josue.rodriguez.diez@cern.ch" TargetMode="External"/><Relationship Id="rId6" Type="http://schemas.openxmlformats.org/officeDocument/2006/relationships/image" Target="../media/image7.png"/><Relationship Id="rId7" Type="http://schemas.openxmlformats.org/officeDocument/2006/relationships/image" Target="../media/image3.jpeg"/><Relationship Id="rId8" Type="http://schemas.openxmlformats.org/officeDocument/2006/relationships/image" Target="../media/image8.png"/><Relationship Id="rId9" Type="http://schemas.openxmlformats.org/officeDocument/2006/relationships/image" Target="../media/image9.jpeg"/><Relationship Id="rId10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hyperlink" Target="mailto:eric.montesinos@cern.ch" TargetMode="External"/><Relationship Id="rId5" Type="http://schemas.openxmlformats.org/officeDocument/2006/relationships/hyperlink" Target="mailto:josue.rodriguez.diez@cern.ch" TargetMode="External"/><Relationship Id="rId6" Type="http://schemas.openxmlformats.org/officeDocument/2006/relationships/image" Target="../media/image11.jpg"/><Relationship Id="rId7" Type="http://schemas.openxmlformats.org/officeDocument/2006/relationships/image" Target="../media/image12.jpeg"/><Relationship Id="rId8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8915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ES" b="1" dirty="0" err="1" smtClean="0">
                <a:latin typeface="Helvetica Light"/>
                <a:cs typeface="Helvetica Light"/>
              </a:rPr>
              <a:t>Construction</a:t>
            </a:r>
            <a:r>
              <a:rPr lang="es-ES" b="1" dirty="0" smtClean="0">
                <a:latin typeface="Helvetica Light"/>
                <a:cs typeface="Helvetica Light"/>
              </a:rPr>
              <a:t> and </a:t>
            </a:r>
            <a:r>
              <a:rPr lang="es-ES" b="1" dirty="0" err="1">
                <a:latin typeface="Helvetica Light"/>
                <a:cs typeface="Helvetica Light"/>
              </a:rPr>
              <a:t>C</a:t>
            </a:r>
            <a:r>
              <a:rPr lang="es-ES" b="1" dirty="0" err="1" smtClean="0">
                <a:latin typeface="Helvetica Light"/>
                <a:cs typeface="Helvetica Light"/>
              </a:rPr>
              <a:t>ommissioning</a:t>
            </a:r>
            <a:r>
              <a:rPr lang="es-ES" b="1" dirty="0" smtClean="0">
                <a:latin typeface="Helvetica Light"/>
                <a:cs typeface="Helvetica Light"/>
              </a:rPr>
              <a:t> of </a:t>
            </a:r>
            <a:r>
              <a:rPr lang="es-ES" b="1" dirty="0" err="1" smtClean="0">
                <a:latin typeface="Helvetica Light"/>
                <a:cs typeface="Helvetica Light"/>
              </a:rPr>
              <a:t>Electronic</a:t>
            </a:r>
            <a:r>
              <a:rPr lang="es-ES" b="1" dirty="0" smtClean="0">
                <a:latin typeface="Helvetica Light"/>
                <a:cs typeface="Helvetica Light"/>
              </a:rPr>
              <a:t> Test </a:t>
            </a:r>
            <a:r>
              <a:rPr lang="es-ES" b="1" dirty="0" err="1">
                <a:latin typeface="Helvetica Light"/>
                <a:cs typeface="Helvetica Light"/>
              </a:rPr>
              <a:t>B</a:t>
            </a:r>
            <a:r>
              <a:rPr lang="es-ES" b="1" dirty="0" err="1" smtClean="0">
                <a:latin typeface="Helvetica Light"/>
                <a:cs typeface="Helvetica Light"/>
              </a:rPr>
              <a:t>enches</a:t>
            </a:r>
            <a:endParaRPr lang="es-ES" b="1" dirty="0">
              <a:latin typeface="Helvetica Light"/>
              <a:cs typeface="Helvetica Light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647275"/>
            <a:ext cx="6400800" cy="796586"/>
          </a:xfrm>
        </p:spPr>
        <p:txBody>
          <a:bodyPr>
            <a:normAutofit/>
          </a:bodyPr>
          <a:lstStyle/>
          <a:p>
            <a:r>
              <a:rPr lang="es-ES" sz="3600" b="1" dirty="0" smtClean="0">
                <a:solidFill>
                  <a:schemeClr val="bg1">
                    <a:lumMod val="50000"/>
                  </a:schemeClr>
                </a:solidFill>
              </a:rPr>
              <a:t>Medical RFQ</a:t>
            </a:r>
          </a:p>
          <a:p>
            <a:endParaRPr lang="es-ES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371600" y="4513987"/>
            <a:ext cx="6400800" cy="7965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" sz="3600" dirty="0"/>
          </a:p>
        </p:txBody>
      </p:sp>
      <p:sp>
        <p:nvSpPr>
          <p:cNvPr id="8" name="Subtítulo 2"/>
          <p:cNvSpPr txBox="1">
            <a:spLocks/>
          </p:cNvSpPr>
          <p:nvPr/>
        </p:nvSpPr>
        <p:spPr>
          <a:xfrm>
            <a:off x="1371600" y="4573513"/>
            <a:ext cx="6400800" cy="79658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3600" dirty="0" smtClean="0"/>
              <a:t>27 </a:t>
            </a:r>
            <a:r>
              <a:rPr lang="es-ES" sz="3600" dirty="0" err="1" smtClean="0"/>
              <a:t>October</a:t>
            </a:r>
            <a:r>
              <a:rPr lang="es-ES" sz="3600" dirty="0" smtClean="0"/>
              <a:t> 2015, 1st </a:t>
            </a:r>
            <a:r>
              <a:rPr lang="es-ES" sz="3600" dirty="0" err="1" smtClean="0"/>
              <a:t>Workshop</a:t>
            </a:r>
            <a:r>
              <a:rPr lang="es-ES" sz="3600" dirty="0" smtClean="0"/>
              <a:t> of </a:t>
            </a:r>
            <a:r>
              <a:rPr lang="es-ES" sz="3600" dirty="0" err="1" smtClean="0"/>
              <a:t>the</a:t>
            </a:r>
            <a:r>
              <a:rPr lang="es-ES" sz="3600" dirty="0" smtClean="0"/>
              <a:t> </a:t>
            </a:r>
            <a:r>
              <a:rPr lang="es-ES" sz="3600" dirty="0" err="1" smtClean="0"/>
              <a:t>Spanish</a:t>
            </a:r>
            <a:r>
              <a:rPr lang="es-ES" sz="3600" dirty="0" smtClean="0"/>
              <a:t> </a:t>
            </a:r>
            <a:r>
              <a:rPr lang="es-ES" sz="3600" dirty="0" err="1" smtClean="0"/>
              <a:t>Traineeship</a:t>
            </a:r>
            <a:r>
              <a:rPr lang="es-ES" sz="3600" dirty="0" smtClean="0"/>
              <a:t> </a:t>
            </a:r>
            <a:r>
              <a:rPr lang="es-ES" sz="3600" dirty="0" err="1" smtClean="0"/>
              <a:t>Programme</a:t>
            </a:r>
            <a:r>
              <a:rPr lang="es-ES" sz="3600" dirty="0" smtClean="0"/>
              <a:t> FTEC 2015</a:t>
            </a:r>
          </a:p>
          <a:p>
            <a:endParaRPr lang="es-ES" sz="3600" dirty="0"/>
          </a:p>
        </p:txBody>
      </p:sp>
      <p:sp>
        <p:nvSpPr>
          <p:cNvPr id="9" name="Subtítulo 2"/>
          <p:cNvSpPr txBox="1">
            <a:spLocks/>
          </p:cNvSpPr>
          <p:nvPr/>
        </p:nvSpPr>
        <p:spPr>
          <a:xfrm>
            <a:off x="396921" y="6302210"/>
            <a:ext cx="1866290" cy="57832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dirty="0" smtClean="0"/>
              <a:t>27 </a:t>
            </a:r>
            <a:r>
              <a:rPr lang="es-ES" sz="1200" dirty="0" err="1" smtClean="0"/>
              <a:t>October</a:t>
            </a:r>
            <a:r>
              <a:rPr lang="es-ES" sz="1200" dirty="0" smtClean="0"/>
              <a:t> 2015, 1st </a:t>
            </a:r>
            <a:r>
              <a:rPr lang="es-ES" sz="1200" dirty="0" err="1" smtClean="0"/>
              <a:t>Workshop</a:t>
            </a:r>
            <a:r>
              <a:rPr lang="es-ES" sz="1200" dirty="0" smtClean="0"/>
              <a:t> of </a:t>
            </a:r>
            <a:r>
              <a:rPr lang="es-ES" sz="1200" dirty="0" err="1" smtClean="0"/>
              <a:t>the</a:t>
            </a:r>
            <a:r>
              <a:rPr lang="es-ES" sz="1200" dirty="0" smtClean="0"/>
              <a:t> </a:t>
            </a:r>
            <a:r>
              <a:rPr lang="es-ES" sz="1200" dirty="0" err="1" smtClean="0"/>
              <a:t>Spanish</a:t>
            </a:r>
            <a:r>
              <a:rPr lang="es-ES" sz="1200" dirty="0" smtClean="0"/>
              <a:t> </a:t>
            </a:r>
            <a:r>
              <a:rPr lang="es-ES" sz="1200" dirty="0" err="1" smtClean="0"/>
              <a:t>Traineeship</a:t>
            </a:r>
            <a:r>
              <a:rPr lang="es-ES" sz="1200" dirty="0" smtClean="0"/>
              <a:t> </a:t>
            </a:r>
            <a:r>
              <a:rPr lang="es-ES" sz="1200" dirty="0" err="1" smtClean="0"/>
              <a:t>Programme</a:t>
            </a:r>
            <a:r>
              <a:rPr lang="es-ES" sz="1200" dirty="0" smtClean="0"/>
              <a:t> FTEC 2015</a:t>
            </a:r>
          </a:p>
        </p:txBody>
      </p:sp>
      <p:sp>
        <p:nvSpPr>
          <p:cNvPr id="11" name="Subtítulo 2"/>
          <p:cNvSpPr txBox="1">
            <a:spLocks/>
          </p:cNvSpPr>
          <p:nvPr/>
        </p:nvSpPr>
        <p:spPr>
          <a:xfrm>
            <a:off x="2818797" y="6176934"/>
            <a:ext cx="3506406" cy="5783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100" dirty="0" smtClean="0"/>
              <a:t>Medical RFQ</a:t>
            </a:r>
          </a:p>
          <a:p>
            <a:r>
              <a:rPr lang="es-ES" sz="1100" dirty="0" smtClean="0">
                <a:hlinkClick r:id="rId3"/>
              </a:rPr>
              <a:t>eric.montesinos@cern.ch</a:t>
            </a:r>
            <a:r>
              <a:rPr lang="es-ES" sz="1100" dirty="0" smtClean="0"/>
              <a:t> , CERN-BE-RF</a:t>
            </a:r>
          </a:p>
          <a:p>
            <a:r>
              <a:rPr lang="es-ES" sz="1100" dirty="0" smtClean="0">
                <a:hlinkClick r:id="rId4"/>
              </a:rPr>
              <a:t>josue.rodriguez.diez@cern.ch</a:t>
            </a:r>
            <a:r>
              <a:rPr lang="es-ES" sz="1100" dirty="0" smtClean="0"/>
              <a:t>, CERN-BE-RF-PM</a:t>
            </a:r>
          </a:p>
        </p:txBody>
      </p:sp>
      <p:pic>
        <p:nvPicPr>
          <p:cNvPr id="13" name="Picture 5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846" y="168680"/>
            <a:ext cx="1103954" cy="108012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9902" y="361960"/>
            <a:ext cx="3215033" cy="657416"/>
          </a:xfrm>
          <a:prstGeom prst="rect">
            <a:avLst/>
          </a:prstGeom>
        </p:spPr>
      </p:pic>
      <p:sp>
        <p:nvSpPr>
          <p:cNvPr id="15" name="Marcador de número de diapositiva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37A1C-FC8C-FA4C-9CBD-5DE8EF7E6D95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611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6"/>
    </mc:Choice>
    <mc:Fallback xmlns="">
      <p:transition xmlns:p14="http://schemas.microsoft.com/office/powerpoint/2010/main" spd="slow" advTm="89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dirty="0" err="1" smtClean="0">
                <a:latin typeface="Helvetica"/>
                <a:cs typeface="Helvetica"/>
              </a:rPr>
              <a:t>Index</a:t>
            </a:r>
            <a:endParaRPr lang="es-ES" dirty="0">
              <a:latin typeface="Helvetica"/>
              <a:cs typeface="Helvetica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9D11-B3F7-314C-BA45-9ACFB99EFB10}" type="slidenum">
              <a:rPr lang="es-ES" smtClean="0"/>
              <a:t>2</a:t>
            </a:fld>
            <a:endParaRPr lang="es-ES"/>
          </a:p>
        </p:txBody>
      </p:sp>
      <p:sp>
        <p:nvSpPr>
          <p:cNvPr id="5" name="CuadroTexto 4"/>
          <p:cNvSpPr txBox="1"/>
          <p:nvPr/>
        </p:nvSpPr>
        <p:spPr>
          <a:xfrm>
            <a:off x="1408097" y="1656688"/>
            <a:ext cx="666775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ES" sz="3200" dirty="0" err="1" smtClean="0">
                <a:latin typeface="Helvetica Light"/>
                <a:cs typeface="Helvetica Light"/>
              </a:rPr>
              <a:t>What</a:t>
            </a:r>
            <a:r>
              <a:rPr lang="es-ES" sz="3200" dirty="0" smtClean="0">
                <a:latin typeface="Helvetica Light"/>
                <a:cs typeface="Helvetica Light"/>
              </a:rPr>
              <a:t> </a:t>
            </a:r>
            <a:r>
              <a:rPr lang="es-ES" sz="3200" dirty="0" err="1" smtClean="0">
                <a:latin typeface="Helvetica Light"/>
                <a:cs typeface="Helvetica Light"/>
              </a:rPr>
              <a:t>is</a:t>
            </a:r>
            <a:r>
              <a:rPr lang="es-ES" sz="3200" dirty="0" smtClean="0">
                <a:latin typeface="Helvetica Light"/>
                <a:cs typeface="Helvetica Light"/>
              </a:rPr>
              <a:t> </a:t>
            </a:r>
            <a:r>
              <a:rPr lang="es-ES" sz="3200" dirty="0" err="1" smtClean="0">
                <a:latin typeface="Helvetica Light"/>
                <a:cs typeface="Helvetica Light"/>
              </a:rPr>
              <a:t>it</a:t>
            </a:r>
            <a:r>
              <a:rPr lang="es-ES" sz="3200" dirty="0" smtClean="0">
                <a:latin typeface="Helvetica Light"/>
                <a:cs typeface="Helvetica Light"/>
              </a:rPr>
              <a:t>?</a:t>
            </a:r>
          </a:p>
          <a:p>
            <a:pPr marL="342900" indent="-342900">
              <a:buFont typeface="+mj-lt"/>
              <a:buAutoNum type="arabicPeriod"/>
            </a:pPr>
            <a:endParaRPr lang="es-ES" sz="3200" dirty="0">
              <a:latin typeface="Helvetica Light"/>
              <a:cs typeface="Helvetica Light"/>
            </a:endParaRPr>
          </a:p>
          <a:p>
            <a:pPr marL="342900" indent="-342900">
              <a:buFont typeface="+mj-lt"/>
              <a:buAutoNum type="arabicPeriod"/>
            </a:pPr>
            <a:r>
              <a:rPr lang="es-ES" sz="3200" dirty="0" smtClean="0">
                <a:latin typeface="Helvetica Light"/>
                <a:cs typeface="Helvetica Light"/>
              </a:rPr>
              <a:t>Block </a:t>
            </a:r>
            <a:r>
              <a:rPr lang="es-ES" sz="3200" dirty="0" err="1" smtClean="0">
                <a:latin typeface="Helvetica Light"/>
                <a:cs typeface="Helvetica Light"/>
              </a:rPr>
              <a:t>Diagram</a:t>
            </a:r>
            <a:endParaRPr lang="es-ES" sz="3200" dirty="0" smtClean="0">
              <a:latin typeface="Helvetica Light"/>
              <a:cs typeface="Helvetica Light"/>
            </a:endParaRPr>
          </a:p>
          <a:p>
            <a:pPr marL="342900" indent="-342900">
              <a:buFont typeface="+mj-lt"/>
              <a:buAutoNum type="arabicPeriod"/>
            </a:pPr>
            <a:endParaRPr lang="es-ES" sz="3200" dirty="0">
              <a:latin typeface="Helvetica Light"/>
              <a:cs typeface="Helvetica Light"/>
            </a:endParaRPr>
          </a:p>
          <a:p>
            <a:pPr marL="342900" indent="-342900">
              <a:buFont typeface="+mj-lt"/>
              <a:buAutoNum type="arabicPeriod"/>
            </a:pPr>
            <a:r>
              <a:rPr lang="es-ES" sz="3200" dirty="0" err="1" smtClean="0">
                <a:latin typeface="Helvetica Light"/>
                <a:cs typeface="Helvetica Light"/>
              </a:rPr>
              <a:t>Design</a:t>
            </a:r>
            <a:endParaRPr lang="es-ES" sz="3200" dirty="0">
              <a:latin typeface="Helvetica Light"/>
              <a:cs typeface="Helvetica Light"/>
            </a:endParaRPr>
          </a:p>
          <a:p>
            <a:pPr marL="342900" indent="-342900">
              <a:buFont typeface="+mj-lt"/>
              <a:buAutoNum type="arabicPeriod"/>
            </a:pPr>
            <a:endParaRPr lang="es-ES" sz="3200" dirty="0" smtClean="0">
              <a:latin typeface="Helvetica Light"/>
              <a:cs typeface="Helvetica Light"/>
            </a:endParaRPr>
          </a:p>
          <a:p>
            <a:pPr marL="342900" indent="-342900">
              <a:buFont typeface="+mj-lt"/>
              <a:buAutoNum type="arabicPeriod"/>
            </a:pPr>
            <a:r>
              <a:rPr lang="es-ES" sz="3200" dirty="0" err="1" smtClean="0">
                <a:latin typeface="Helvetica Light"/>
                <a:cs typeface="Helvetica Light"/>
              </a:rPr>
              <a:t>Layout</a:t>
            </a:r>
            <a:endParaRPr lang="es-ES" sz="3200" dirty="0">
              <a:latin typeface="Helvetica Light"/>
              <a:cs typeface="Helvetica Light"/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396921" y="6302210"/>
            <a:ext cx="1866290" cy="57832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dirty="0" smtClean="0"/>
              <a:t>27 </a:t>
            </a:r>
            <a:r>
              <a:rPr lang="es-ES" sz="1200" dirty="0" err="1" smtClean="0"/>
              <a:t>October</a:t>
            </a:r>
            <a:r>
              <a:rPr lang="es-ES" sz="1200" dirty="0" smtClean="0"/>
              <a:t> 2015, 1st </a:t>
            </a:r>
            <a:r>
              <a:rPr lang="es-ES" sz="1200" dirty="0" err="1" smtClean="0"/>
              <a:t>Workshop</a:t>
            </a:r>
            <a:r>
              <a:rPr lang="es-ES" sz="1200" dirty="0" smtClean="0"/>
              <a:t> of </a:t>
            </a:r>
            <a:r>
              <a:rPr lang="es-ES" sz="1200" dirty="0" err="1" smtClean="0"/>
              <a:t>the</a:t>
            </a:r>
            <a:r>
              <a:rPr lang="es-ES" sz="1200" dirty="0" smtClean="0"/>
              <a:t> </a:t>
            </a:r>
            <a:r>
              <a:rPr lang="es-ES" sz="1200" dirty="0" err="1" smtClean="0"/>
              <a:t>Spanish</a:t>
            </a:r>
            <a:r>
              <a:rPr lang="es-ES" sz="1200" dirty="0" smtClean="0"/>
              <a:t> </a:t>
            </a:r>
            <a:r>
              <a:rPr lang="es-ES" sz="1200" dirty="0" err="1" smtClean="0"/>
              <a:t>Traineeship</a:t>
            </a:r>
            <a:r>
              <a:rPr lang="es-ES" sz="1200" dirty="0" smtClean="0"/>
              <a:t> </a:t>
            </a:r>
            <a:r>
              <a:rPr lang="es-ES" sz="1200" dirty="0" err="1" smtClean="0"/>
              <a:t>Programme</a:t>
            </a:r>
            <a:r>
              <a:rPr lang="es-ES" sz="1200" dirty="0" smtClean="0"/>
              <a:t> FTEC 2015</a:t>
            </a:r>
          </a:p>
        </p:txBody>
      </p:sp>
      <p:sp>
        <p:nvSpPr>
          <p:cNvPr id="8" name="Subtítulo 2"/>
          <p:cNvSpPr txBox="1">
            <a:spLocks/>
          </p:cNvSpPr>
          <p:nvPr/>
        </p:nvSpPr>
        <p:spPr>
          <a:xfrm>
            <a:off x="2818797" y="6176934"/>
            <a:ext cx="3506406" cy="5783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100" dirty="0" smtClean="0"/>
              <a:t>Medical RFQ</a:t>
            </a:r>
          </a:p>
          <a:p>
            <a:r>
              <a:rPr lang="es-ES" sz="1100" dirty="0" smtClean="0">
                <a:hlinkClick r:id="rId3"/>
              </a:rPr>
              <a:t>eric.montesinos@cern.ch</a:t>
            </a:r>
            <a:r>
              <a:rPr lang="es-ES" sz="1100" dirty="0" smtClean="0"/>
              <a:t> , CERN-BE-RF</a:t>
            </a:r>
          </a:p>
          <a:p>
            <a:r>
              <a:rPr lang="es-ES" sz="1100" dirty="0" smtClean="0">
                <a:hlinkClick r:id="rId4"/>
              </a:rPr>
              <a:t>josue.rodriguez.diez@cern.ch</a:t>
            </a:r>
            <a:r>
              <a:rPr lang="es-ES" sz="1100" dirty="0" smtClean="0"/>
              <a:t>, CERN-BE-RF-PM</a:t>
            </a:r>
          </a:p>
        </p:txBody>
      </p:sp>
    </p:spTree>
    <p:extLst>
      <p:ext uri="{BB962C8B-B14F-4D97-AF65-F5344CB8AC3E}">
        <p14:creationId xmlns:p14="http://schemas.microsoft.com/office/powerpoint/2010/main" val="3342545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938"/>
    </mc:Choice>
    <mc:Fallback xmlns="">
      <p:transition xmlns:p14="http://schemas.microsoft.com/office/powerpoint/2010/main" spd="slow" advTm="10193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9D11-B3F7-314C-BA45-9ACFB99EFB10}" type="slidenum">
              <a:rPr lang="es-ES" smtClean="0"/>
              <a:t>3</a:t>
            </a:fld>
            <a:endParaRPr lang="es-ES"/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396921" y="6302210"/>
            <a:ext cx="1866290" cy="57832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dirty="0" smtClean="0"/>
              <a:t>27 </a:t>
            </a:r>
            <a:r>
              <a:rPr lang="es-ES" sz="1200" dirty="0" err="1" smtClean="0"/>
              <a:t>October</a:t>
            </a:r>
            <a:r>
              <a:rPr lang="es-ES" sz="1200" dirty="0" smtClean="0"/>
              <a:t> 2015, 1st </a:t>
            </a:r>
            <a:r>
              <a:rPr lang="es-ES" sz="1200" dirty="0" err="1" smtClean="0"/>
              <a:t>Workshop</a:t>
            </a:r>
            <a:r>
              <a:rPr lang="es-ES" sz="1200" dirty="0" smtClean="0"/>
              <a:t> of </a:t>
            </a:r>
            <a:r>
              <a:rPr lang="es-ES" sz="1200" dirty="0" err="1" smtClean="0"/>
              <a:t>the</a:t>
            </a:r>
            <a:r>
              <a:rPr lang="es-ES" sz="1200" dirty="0" smtClean="0"/>
              <a:t> </a:t>
            </a:r>
            <a:r>
              <a:rPr lang="es-ES" sz="1200" dirty="0" err="1" smtClean="0"/>
              <a:t>Spanish</a:t>
            </a:r>
            <a:r>
              <a:rPr lang="es-ES" sz="1200" dirty="0" smtClean="0"/>
              <a:t> </a:t>
            </a:r>
            <a:r>
              <a:rPr lang="es-ES" sz="1200" dirty="0" err="1" smtClean="0"/>
              <a:t>Traineeship</a:t>
            </a:r>
            <a:r>
              <a:rPr lang="es-ES" sz="1200" dirty="0" smtClean="0"/>
              <a:t> </a:t>
            </a:r>
            <a:r>
              <a:rPr lang="es-ES" sz="1200" dirty="0" err="1" smtClean="0"/>
              <a:t>Programme</a:t>
            </a:r>
            <a:r>
              <a:rPr lang="es-ES" sz="1200" dirty="0" smtClean="0"/>
              <a:t> FTEC 2015</a:t>
            </a: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457200" y="200762"/>
            <a:ext cx="8229600" cy="1143000"/>
          </a:xfrm>
        </p:spPr>
        <p:txBody>
          <a:bodyPr/>
          <a:lstStyle/>
          <a:p>
            <a:r>
              <a:rPr lang="es-ES" dirty="0" err="1" smtClean="0">
                <a:latin typeface="Helvetica"/>
                <a:cs typeface="Helvetica"/>
              </a:rPr>
              <a:t>What</a:t>
            </a:r>
            <a:r>
              <a:rPr lang="es-ES" dirty="0" smtClean="0">
                <a:latin typeface="Helvetica"/>
                <a:cs typeface="Helvetica"/>
              </a:rPr>
              <a:t> </a:t>
            </a:r>
            <a:r>
              <a:rPr lang="es-ES" dirty="0" err="1" smtClean="0">
                <a:latin typeface="Helvetica"/>
                <a:cs typeface="Helvetica"/>
              </a:rPr>
              <a:t>is</a:t>
            </a:r>
            <a:r>
              <a:rPr lang="es-ES" dirty="0" smtClean="0">
                <a:latin typeface="Helvetica"/>
                <a:cs typeface="Helvetica"/>
              </a:rPr>
              <a:t> </a:t>
            </a:r>
            <a:r>
              <a:rPr lang="es-ES" dirty="0" err="1" smtClean="0">
                <a:latin typeface="Helvetica"/>
                <a:cs typeface="Helvetica"/>
              </a:rPr>
              <a:t>it</a:t>
            </a:r>
            <a:r>
              <a:rPr lang="es-ES" dirty="0" smtClean="0">
                <a:latin typeface="Helvetica"/>
                <a:cs typeface="Helvetica"/>
              </a:rPr>
              <a:t>?</a:t>
            </a:r>
            <a:endParaRPr lang="es-ES" dirty="0">
              <a:latin typeface="Helvetica"/>
              <a:cs typeface="Helvetica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21435" y="1379944"/>
            <a:ext cx="8329353" cy="2787068"/>
          </a:xfrm>
        </p:spPr>
        <p:txBody>
          <a:bodyPr>
            <a:normAutofit/>
          </a:bodyPr>
          <a:lstStyle/>
          <a:p>
            <a:pPr algn="just">
              <a:buFont typeface="Wingdings" charset="2"/>
              <a:buChar char="§"/>
            </a:pPr>
            <a:r>
              <a:rPr lang="en-GB" sz="1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RFQ: </a:t>
            </a:r>
            <a:r>
              <a:rPr lang="en-GB" sz="1800" b="1" i="1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RadioFrequency</a:t>
            </a:r>
            <a:r>
              <a:rPr lang="en-GB" sz="1800" b="1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1800" b="1" i="1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Quadrupole</a:t>
            </a:r>
            <a:endParaRPr lang="en-GB" sz="1800" b="1" i="1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>
              <a:buFont typeface="Wingdings" charset="2"/>
              <a:buChar char="§"/>
            </a:pPr>
            <a:r>
              <a:rPr lang="en-GB" sz="1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By the existing frequency to </a:t>
            </a:r>
            <a:r>
              <a:rPr lang="en-GB" sz="1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750 MHz</a:t>
            </a:r>
            <a:r>
              <a:rPr lang="en-GB" sz="1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the size of the </a:t>
            </a:r>
            <a:r>
              <a:rPr lang="en-GB" sz="18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quadrupole</a:t>
            </a:r>
            <a:r>
              <a:rPr lang="en-GB" sz="1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can be reduced</a:t>
            </a:r>
          </a:p>
          <a:p>
            <a:pPr algn="just">
              <a:buFont typeface="Wingdings" charset="2"/>
              <a:buChar char="§"/>
            </a:pPr>
            <a:r>
              <a:rPr lang="en-GB" sz="1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RFQ will produce beams at low speed, after travelling a distance of 2 metres</a:t>
            </a:r>
          </a:p>
          <a:p>
            <a:pPr algn="just">
              <a:buFont typeface="Wingdings" charset="2"/>
              <a:buChar char="§"/>
            </a:pPr>
            <a:r>
              <a:rPr lang="en-GB" sz="1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More compact accelerator created to the best suit installation in a </a:t>
            </a:r>
            <a:r>
              <a:rPr lang="en-GB" sz="1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medical</a:t>
            </a:r>
            <a:r>
              <a:rPr lang="en-GB" sz="1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facility</a:t>
            </a:r>
          </a:p>
          <a:p>
            <a:pPr algn="just">
              <a:buFont typeface="Wingdings" charset="2"/>
              <a:buChar char="§"/>
            </a:pPr>
            <a:r>
              <a:rPr lang="en-GB" sz="1800" b="1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Inductive Output Tubes </a:t>
            </a:r>
            <a:r>
              <a:rPr lang="en-GB" sz="1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or Solid State Power Amplifiers to be used in the production of the waves used in the acceleration process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68" t="15008" r="13622" b="22349"/>
          <a:stretch/>
        </p:blipFill>
        <p:spPr>
          <a:xfrm>
            <a:off x="1416827" y="4330798"/>
            <a:ext cx="2332214" cy="15470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015" y="4059086"/>
            <a:ext cx="1554096" cy="2072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Subtítulo 2"/>
          <p:cNvSpPr txBox="1">
            <a:spLocks/>
          </p:cNvSpPr>
          <p:nvPr/>
        </p:nvSpPr>
        <p:spPr>
          <a:xfrm>
            <a:off x="2818797" y="6176934"/>
            <a:ext cx="3506406" cy="5783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100" dirty="0" smtClean="0"/>
              <a:t>Medical RFQ</a:t>
            </a:r>
          </a:p>
          <a:p>
            <a:r>
              <a:rPr lang="es-ES" sz="1100" dirty="0" smtClean="0">
                <a:hlinkClick r:id="rId5"/>
              </a:rPr>
              <a:t>eric.montesinos@cern.ch</a:t>
            </a:r>
            <a:r>
              <a:rPr lang="es-ES" sz="1100" dirty="0" smtClean="0"/>
              <a:t> , CERN-BE-RF</a:t>
            </a:r>
          </a:p>
          <a:p>
            <a:r>
              <a:rPr lang="es-ES" sz="1100" dirty="0" smtClean="0">
                <a:hlinkClick r:id="rId6"/>
              </a:rPr>
              <a:t>josue.rodriguez.diez@cern.ch</a:t>
            </a:r>
            <a:r>
              <a:rPr lang="es-ES" sz="1100" dirty="0" smtClean="0"/>
              <a:t>, CERN-BE-RF-PM</a:t>
            </a:r>
          </a:p>
        </p:txBody>
      </p:sp>
    </p:spTree>
    <p:extLst>
      <p:ext uri="{BB962C8B-B14F-4D97-AF65-F5344CB8AC3E}">
        <p14:creationId xmlns:p14="http://schemas.microsoft.com/office/powerpoint/2010/main" val="1145431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457200" y="216002"/>
            <a:ext cx="8229600" cy="1143000"/>
          </a:xfrm>
        </p:spPr>
        <p:txBody>
          <a:bodyPr/>
          <a:lstStyle/>
          <a:p>
            <a:r>
              <a:rPr lang="es-ES" dirty="0" smtClean="0">
                <a:latin typeface="Helvetica"/>
                <a:cs typeface="Helvetica"/>
              </a:rPr>
              <a:t>Block </a:t>
            </a:r>
            <a:r>
              <a:rPr lang="es-ES" dirty="0" err="1" smtClean="0">
                <a:latin typeface="Helvetica"/>
                <a:cs typeface="Helvetica"/>
              </a:rPr>
              <a:t>Diagram</a:t>
            </a:r>
            <a:endParaRPr lang="es-ES" dirty="0">
              <a:latin typeface="Helvetica"/>
              <a:cs typeface="Helvetica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6113512" y="5149200"/>
            <a:ext cx="986408" cy="9144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LVPS</a:t>
            </a:r>
            <a:endParaRPr lang="en-GB" dirty="0"/>
          </a:p>
        </p:txBody>
      </p:sp>
      <p:grpSp>
        <p:nvGrpSpPr>
          <p:cNvPr id="40" name="Group 80"/>
          <p:cNvGrpSpPr/>
          <p:nvPr/>
        </p:nvGrpSpPr>
        <p:grpSpPr>
          <a:xfrm>
            <a:off x="3371961" y="4993942"/>
            <a:ext cx="2462545" cy="1279554"/>
            <a:chOff x="7410450" y="2277411"/>
            <a:chExt cx="4150108" cy="2337018"/>
          </a:xfrm>
        </p:grpSpPr>
        <p:cxnSp>
          <p:nvCxnSpPr>
            <p:cNvPr id="41" name="Straight Connector 54"/>
            <p:cNvCxnSpPr/>
            <p:nvPr/>
          </p:nvCxnSpPr>
          <p:spPr>
            <a:xfrm>
              <a:off x="7410450" y="3740875"/>
              <a:ext cx="71755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56"/>
            <p:cNvCxnSpPr/>
            <p:nvPr/>
          </p:nvCxnSpPr>
          <p:spPr>
            <a:xfrm flipV="1">
              <a:off x="8128000" y="2876550"/>
              <a:ext cx="0" cy="86432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58"/>
            <p:cNvCxnSpPr/>
            <p:nvPr/>
          </p:nvCxnSpPr>
          <p:spPr>
            <a:xfrm>
              <a:off x="8128000" y="2876550"/>
              <a:ext cx="4064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0"/>
            <p:cNvCxnSpPr/>
            <p:nvPr/>
          </p:nvCxnSpPr>
          <p:spPr>
            <a:xfrm>
              <a:off x="8534400" y="2876550"/>
              <a:ext cx="0" cy="86432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2"/>
            <p:cNvCxnSpPr/>
            <p:nvPr/>
          </p:nvCxnSpPr>
          <p:spPr>
            <a:xfrm>
              <a:off x="8534400" y="3740875"/>
              <a:ext cx="18034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4"/>
            <p:cNvCxnSpPr/>
            <p:nvPr/>
          </p:nvCxnSpPr>
          <p:spPr>
            <a:xfrm flipV="1">
              <a:off x="10337800" y="2876550"/>
              <a:ext cx="0" cy="86432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10337800" y="2876550"/>
              <a:ext cx="4064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10744200" y="2876550"/>
              <a:ext cx="0" cy="86432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71"/>
            <p:cNvCxnSpPr/>
            <p:nvPr/>
          </p:nvCxnSpPr>
          <p:spPr>
            <a:xfrm>
              <a:off x="10738106" y="3740875"/>
              <a:ext cx="71755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3"/>
            <p:cNvCxnSpPr/>
            <p:nvPr/>
          </p:nvCxnSpPr>
          <p:spPr>
            <a:xfrm>
              <a:off x="8128000" y="3891643"/>
              <a:ext cx="220980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4"/>
            <p:cNvSpPr txBox="1"/>
            <p:nvPr/>
          </p:nvSpPr>
          <p:spPr>
            <a:xfrm>
              <a:off x="10070525" y="2277411"/>
              <a:ext cx="1490033" cy="674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chemeClr val="accent1"/>
                  </a:solidFill>
                </a:rPr>
                <a:t>16A</a:t>
              </a:r>
              <a:endParaRPr lang="en-GB" b="1" dirty="0">
                <a:solidFill>
                  <a:schemeClr val="accent1"/>
                </a:solidFill>
              </a:endParaRPr>
            </a:p>
          </p:txBody>
        </p:sp>
        <p:sp>
          <p:nvSpPr>
            <p:cNvPr id="73" name="TextBox 75"/>
            <p:cNvSpPr txBox="1"/>
            <p:nvPr/>
          </p:nvSpPr>
          <p:spPr>
            <a:xfrm>
              <a:off x="8874123" y="3939869"/>
              <a:ext cx="1863982" cy="674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200Hz</a:t>
              </a:r>
              <a:endParaRPr lang="en-GB" b="1" dirty="0"/>
            </a:p>
          </p:txBody>
        </p:sp>
        <p:cxnSp>
          <p:nvCxnSpPr>
            <p:cNvPr id="74" name="Straight Arrow Connector 77"/>
            <p:cNvCxnSpPr/>
            <p:nvPr/>
          </p:nvCxnSpPr>
          <p:spPr>
            <a:xfrm>
              <a:off x="8128000" y="3335383"/>
              <a:ext cx="4064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8"/>
            <p:cNvSpPr txBox="1"/>
            <p:nvPr/>
          </p:nvSpPr>
          <p:spPr>
            <a:xfrm>
              <a:off x="8325316" y="3028199"/>
              <a:ext cx="1465136" cy="6745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20µs</a:t>
              </a:r>
              <a:endParaRPr lang="en-GB" b="1" dirty="0"/>
            </a:p>
          </p:txBody>
        </p:sp>
      </p:grpSp>
      <p:sp>
        <p:nvSpPr>
          <p:cNvPr id="447" name="Rounded Rectangle 446"/>
          <p:cNvSpPr/>
          <p:nvPr/>
        </p:nvSpPr>
        <p:spPr>
          <a:xfrm>
            <a:off x="1267588" y="3635876"/>
            <a:ext cx="122389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HV</a:t>
            </a:r>
          </a:p>
          <a:p>
            <a:pPr algn="ctr"/>
            <a:r>
              <a:rPr lang="es-ES_tradnl" dirty="0" smtClean="0"/>
              <a:t>Capacitor </a:t>
            </a:r>
            <a:r>
              <a:rPr lang="es-ES_tradnl" dirty="0" err="1" smtClean="0"/>
              <a:t>Charger</a:t>
            </a:r>
            <a:endParaRPr lang="en-GB" dirty="0"/>
          </a:p>
        </p:txBody>
      </p:sp>
      <p:sp>
        <p:nvSpPr>
          <p:cNvPr id="448" name="Rounded Rectangle 447"/>
          <p:cNvSpPr/>
          <p:nvPr/>
        </p:nvSpPr>
        <p:spPr>
          <a:xfrm>
            <a:off x="2861340" y="3635876"/>
            <a:ext cx="1260000" cy="9144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Capacitor Bank</a:t>
            </a:r>
            <a:endParaRPr lang="en-GB" dirty="0"/>
          </a:p>
        </p:txBody>
      </p:sp>
      <p:sp>
        <p:nvSpPr>
          <p:cNvPr id="449" name="Rounded Rectangle 448"/>
          <p:cNvSpPr/>
          <p:nvPr/>
        </p:nvSpPr>
        <p:spPr>
          <a:xfrm>
            <a:off x="4482460" y="3628256"/>
            <a:ext cx="1068920" cy="914400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Crowbar</a:t>
            </a:r>
            <a:endParaRPr lang="en-GB" dirty="0"/>
          </a:p>
        </p:txBody>
      </p:sp>
      <p:sp>
        <p:nvSpPr>
          <p:cNvPr id="450" name="Snip Same Side Corner Rectangle 449"/>
          <p:cNvSpPr/>
          <p:nvPr/>
        </p:nvSpPr>
        <p:spPr>
          <a:xfrm>
            <a:off x="5934432" y="3382908"/>
            <a:ext cx="1368000" cy="1368000"/>
          </a:xfrm>
          <a:prstGeom prst="snip2Same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IOT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451" name="Rounded Rectangle 450"/>
          <p:cNvSpPr/>
          <p:nvPr/>
        </p:nvSpPr>
        <p:spPr>
          <a:xfrm>
            <a:off x="7693104" y="3688232"/>
            <a:ext cx="986408" cy="9144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Water</a:t>
            </a:r>
          </a:p>
          <a:p>
            <a:pPr algn="ctr"/>
            <a:r>
              <a:rPr lang="en-GB" dirty="0" smtClean="0"/>
              <a:t>Air</a:t>
            </a:r>
            <a:endParaRPr lang="en-GB" dirty="0"/>
          </a:p>
        </p:txBody>
      </p:sp>
      <p:sp>
        <p:nvSpPr>
          <p:cNvPr id="452" name="Rounded Rectangle 451"/>
          <p:cNvSpPr/>
          <p:nvPr/>
        </p:nvSpPr>
        <p:spPr>
          <a:xfrm>
            <a:off x="6121132" y="2074952"/>
            <a:ext cx="986408" cy="914400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Drivers</a:t>
            </a:r>
            <a:endParaRPr lang="en-GB" dirty="0"/>
          </a:p>
        </p:txBody>
      </p:sp>
      <p:sp>
        <p:nvSpPr>
          <p:cNvPr id="453" name="Right Arrow 452"/>
          <p:cNvSpPr/>
          <p:nvPr/>
        </p:nvSpPr>
        <p:spPr>
          <a:xfrm>
            <a:off x="2527588" y="3849620"/>
            <a:ext cx="288032" cy="484632"/>
          </a:xfrm>
          <a:prstGeom prst="rightArrow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4" name="Right Arrow 453"/>
          <p:cNvSpPr/>
          <p:nvPr/>
        </p:nvSpPr>
        <p:spPr>
          <a:xfrm>
            <a:off x="4157484" y="3830196"/>
            <a:ext cx="288032" cy="484632"/>
          </a:xfrm>
          <a:prstGeom prst="rightArrow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5" name="Right Arrow 454"/>
          <p:cNvSpPr/>
          <p:nvPr/>
        </p:nvSpPr>
        <p:spPr>
          <a:xfrm>
            <a:off x="5601836" y="3822576"/>
            <a:ext cx="288032" cy="484632"/>
          </a:xfrm>
          <a:prstGeom prst="rightArrow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6" name="Right Arrow 455"/>
          <p:cNvSpPr/>
          <p:nvPr/>
        </p:nvSpPr>
        <p:spPr>
          <a:xfrm rot="5400000">
            <a:off x="6470120" y="2943236"/>
            <a:ext cx="288032" cy="484632"/>
          </a:xfrm>
          <a:prstGeom prst="rightArrow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7" name="Rounded Rectangle 456"/>
          <p:cNvSpPr/>
          <p:nvPr/>
        </p:nvSpPr>
        <p:spPr>
          <a:xfrm>
            <a:off x="6113512" y="5149200"/>
            <a:ext cx="986408" cy="9144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LVPS</a:t>
            </a:r>
            <a:endParaRPr lang="en-GB" dirty="0"/>
          </a:p>
        </p:txBody>
      </p:sp>
      <p:sp>
        <p:nvSpPr>
          <p:cNvPr id="458" name="Rectangle 17"/>
          <p:cNvSpPr/>
          <p:nvPr/>
        </p:nvSpPr>
        <p:spPr>
          <a:xfrm>
            <a:off x="1142998" y="3397019"/>
            <a:ext cx="3090449" cy="1413871"/>
          </a:xfrm>
          <a:prstGeom prst="rect">
            <a:avLst/>
          </a:prstGeom>
          <a:noFill/>
          <a:ln w="571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59" name="Group 458"/>
          <p:cNvGrpSpPr/>
          <p:nvPr/>
        </p:nvGrpSpPr>
        <p:grpSpPr>
          <a:xfrm>
            <a:off x="1069538" y="4924974"/>
            <a:ext cx="1769416" cy="1096111"/>
            <a:chOff x="1866900" y="3162300"/>
            <a:chExt cx="2108200" cy="1333500"/>
          </a:xfrm>
        </p:grpSpPr>
        <p:cxnSp>
          <p:nvCxnSpPr>
            <p:cNvPr id="460" name="Straight Connector 459"/>
            <p:cNvCxnSpPr/>
            <p:nvPr/>
          </p:nvCxnSpPr>
          <p:spPr>
            <a:xfrm flipV="1">
              <a:off x="2019300" y="3162300"/>
              <a:ext cx="1803400" cy="127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1" name="Straight Connector 460"/>
            <p:cNvCxnSpPr/>
            <p:nvPr/>
          </p:nvCxnSpPr>
          <p:spPr>
            <a:xfrm flipV="1">
              <a:off x="2019300" y="4483100"/>
              <a:ext cx="1803400" cy="127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2" name="Rectangle 461"/>
            <p:cNvSpPr/>
            <p:nvPr/>
          </p:nvSpPr>
          <p:spPr>
            <a:xfrm>
              <a:off x="1866900" y="3505200"/>
              <a:ext cx="304800" cy="6477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63" name="Straight Arrow Connector 462"/>
            <p:cNvCxnSpPr/>
            <p:nvPr/>
          </p:nvCxnSpPr>
          <p:spPr>
            <a:xfrm flipV="1">
              <a:off x="2019300" y="3600450"/>
              <a:ext cx="0" cy="4572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4" name="Straight Connector 463"/>
            <p:cNvCxnSpPr>
              <a:endCxn id="462" idx="0"/>
            </p:cNvCxnSpPr>
            <p:nvPr/>
          </p:nvCxnSpPr>
          <p:spPr>
            <a:xfrm>
              <a:off x="2019300" y="3175000"/>
              <a:ext cx="0" cy="3302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5" name="Straight Connector 464"/>
            <p:cNvCxnSpPr>
              <a:endCxn id="462" idx="2"/>
            </p:cNvCxnSpPr>
            <p:nvPr/>
          </p:nvCxnSpPr>
          <p:spPr>
            <a:xfrm flipV="1">
              <a:off x="2019300" y="4152900"/>
              <a:ext cx="0" cy="3302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6" name="Straight Connector 465"/>
            <p:cNvCxnSpPr/>
            <p:nvPr/>
          </p:nvCxnSpPr>
          <p:spPr>
            <a:xfrm>
              <a:off x="2921000" y="3162300"/>
              <a:ext cx="0" cy="62103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7" name="Straight Connector 466"/>
            <p:cNvCxnSpPr/>
            <p:nvPr/>
          </p:nvCxnSpPr>
          <p:spPr>
            <a:xfrm>
              <a:off x="2692400" y="3783330"/>
              <a:ext cx="457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8" name="Straight Connector 467"/>
            <p:cNvCxnSpPr/>
            <p:nvPr/>
          </p:nvCxnSpPr>
          <p:spPr>
            <a:xfrm>
              <a:off x="2692400" y="3897630"/>
              <a:ext cx="457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Straight Connector 468"/>
            <p:cNvCxnSpPr/>
            <p:nvPr/>
          </p:nvCxnSpPr>
          <p:spPr>
            <a:xfrm>
              <a:off x="2921000" y="3897630"/>
              <a:ext cx="0" cy="59817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0" name="Straight Connector 469"/>
            <p:cNvCxnSpPr/>
            <p:nvPr/>
          </p:nvCxnSpPr>
          <p:spPr>
            <a:xfrm flipH="1">
              <a:off x="3822699" y="3168650"/>
              <a:ext cx="1" cy="1841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1" name="Rectangle 470"/>
            <p:cNvSpPr/>
            <p:nvPr/>
          </p:nvSpPr>
          <p:spPr>
            <a:xfrm rot="10800000">
              <a:off x="3670300" y="3733800"/>
              <a:ext cx="304800" cy="6477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72" name="Straight Arrow Connector 471"/>
            <p:cNvCxnSpPr/>
            <p:nvPr/>
          </p:nvCxnSpPr>
          <p:spPr>
            <a:xfrm rot="10800000" flipV="1">
              <a:off x="3822700" y="3829050"/>
              <a:ext cx="0" cy="4572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3" name="Straight Connector 472"/>
            <p:cNvCxnSpPr>
              <a:stCxn id="471" idx="0"/>
            </p:cNvCxnSpPr>
            <p:nvPr/>
          </p:nvCxnSpPr>
          <p:spPr>
            <a:xfrm flipH="1">
              <a:off x="3822699" y="4381500"/>
              <a:ext cx="1" cy="101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4" name="Straight Connector 473"/>
            <p:cNvCxnSpPr>
              <a:stCxn id="471" idx="2"/>
            </p:cNvCxnSpPr>
            <p:nvPr/>
          </p:nvCxnSpPr>
          <p:spPr>
            <a:xfrm flipH="1" flipV="1">
              <a:off x="3822699" y="3505200"/>
              <a:ext cx="1" cy="2286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5" name="Straight Connector 474"/>
            <p:cNvCxnSpPr/>
            <p:nvPr/>
          </p:nvCxnSpPr>
          <p:spPr>
            <a:xfrm flipV="1">
              <a:off x="3822699" y="3352800"/>
              <a:ext cx="152401" cy="15240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6" name="TextBox 475"/>
          <p:cNvSpPr txBox="1"/>
          <p:nvPr/>
        </p:nvSpPr>
        <p:spPr>
          <a:xfrm>
            <a:off x="58079" y="5117914"/>
            <a:ext cx="12390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HV-DC</a:t>
            </a:r>
          </a:p>
          <a:p>
            <a:pPr algn="ctr"/>
            <a:r>
              <a:rPr lang="en-GB" sz="1400" b="1" dirty="0" smtClean="0"/>
              <a:t>POWER SUPPLY</a:t>
            </a:r>
            <a:endParaRPr lang="en-GB" sz="1400" b="1" dirty="0"/>
          </a:p>
        </p:txBody>
      </p:sp>
      <p:sp>
        <p:nvSpPr>
          <p:cNvPr id="478" name="TextBox 477"/>
          <p:cNvSpPr txBox="1"/>
          <p:nvPr/>
        </p:nvSpPr>
        <p:spPr>
          <a:xfrm rot="16200000">
            <a:off x="1106562" y="5319068"/>
            <a:ext cx="10603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CAPACITOR</a:t>
            </a:r>
            <a:endParaRPr lang="en-GB" sz="1400" b="1" dirty="0"/>
          </a:p>
        </p:txBody>
      </p:sp>
      <p:sp>
        <p:nvSpPr>
          <p:cNvPr id="479" name="TextBox 478"/>
          <p:cNvSpPr txBox="1"/>
          <p:nvPr/>
        </p:nvSpPr>
        <p:spPr>
          <a:xfrm>
            <a:off x="2565518" y="5040447"/>
            <a:ext cx="14183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RF ON/OFF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75354" y="396866"/>
            <a:ext cx="5188914" cy="2816710"/>
            <a:chOff x="319649" y="350924"/>
            <a:chExt cx="5188914" cy="2816710"/>
          </a:xfrm>
        </p:grpSpPr>
        <p:pic>
          <p:nvPicPr>
            <p:cNvPr id="19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3402" y="379133"/>
              <a:ext cx="5155161" cy="2788501"/>
            </a:xfrm>
            <a:prstGeom prst="rect">
              <a:avLst/>
            </a:prstGeom>
            <a:ln w="38100" cmpd="sng">
              <a:solidFill>
                <a:schemeClr val="tx2"/>
              </a:solidFill>
            </a:ln>
          </p:spPr>
        </p:pic>
        <p:sp>
          <p:nvSpPr>
            <p:cNvPr id="197" name="TextBox 12"/>
            <p:cNvSpPr txBox="1"/>
            <p:nvPr/>
          </p:nvSpPr>
          <p:spPr>
            <a:xfrm>
              <a:off x="319649" y="350924"/>
              <a:ext cx="1882531" cy="400110"/>
            </a:xfrm>
            <a:prstGeom prst="rect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ES_tradnl" sz="2000" b="1" dirty="0" smtClean="0">
                  <a:solidFill>
                    <a:schemeClr val="bg1"/>
                  </a:solidFill>
                </a:rPr>
                <a:t>MATLAB </a:t>
              </a:r>
              <a:r>
                <a:rPr lang="es-ES_tradnl" sz="2000" b="1" dirty="0" err="1" smtClean="0">
                  <a:solidFill>
                    <a:schemeClr val="bg1"/>
                  </a:solidFill>
                </a:rPr>
                <a:t>Model</a:t>
              </a:r>
              <a:endParaRPr lang="en-GB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81" name="Right Arrow 480"/>
          <p:cNvSpPr/>
          <p:nvPr/>
        </p:nvSpPr>
        <p:spPr>
          <a:xfrm rot="16200000">
            <a:off x="6480574" y="4711744"/>
            <a:ext cx="288032" cy="484632"/>
          </a:xfrm>
          <a:prstGeom prst="rightArrow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2" name="Rectangle 17"/>
          <p:cNvSpPr/>
          <p:nvPr/>
        </p:nvSpPr>
        <p:spPr>
          <a:xfrm>
            <a:off x="5966292" y="4940257"/>
            <a:ext cx="1336140" cy="1304804"/>
          </a:xfrm>
          <a:prstGeom prst="rect">
            <a:avLst/>
          </a:prstGeom>
          <a:noFill/>
          <a:ln w="571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3" name="Right Arrow 482"/>
          <p:cNvSpPr/>
          <p:nvPr/>
        </p:nvSpPr>
        <p:spPr>
          <a:xfrm rot="10800000">
            <a:off x="7345192" y="3944474"/>
            <a:ext cx="288032" cy="484632"/>
          </a:xfrm>
          <a:prstGeom prst="rightArrow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4" name="Rectangle 17"/>
          <p:cNvSpPr/>
          <p:nvPr/>
        </p:nvSpPr>
        <p:spPr>
          <a:xfrm>
            <a:off x="5946066" y="1892800"/>
            <a:ext cx="1336140" cy="1304804"/>
          </a:xfrm>
          <a:prstGeom prst="rect">
            <a:avLst/>
          </a:prstGeom>
          <a:noFill/>
          <a:ln w="571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9D11-B3F7-314C-BA45-9ACFB99EFB10}" type="slidenum">
              <a:rPr lang="es-ES" smtClean="0"/>
              <a:t>4</a:t>
            </a:fld>
            <a:endParaRPr lang="es-ES"/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396921" y="6302210"/>
            <a:ext cx="1866290" cy="57832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dirty="0" smtClean="0"/>
              <a:t>27 </a:t>
            </a:r>
            <a:r>
              <a:rPr lang="es-ES" sz="1200" dirty="0" err="1" smtClean="0"/>
              <a:t>October</a:t>
            </a:r>
            <a:r>
              <a:rPr lang="es-ES" sz="1200" dirty="0" smtClean="0"/>
              <a:t> 2015, 1st </a:t>
            </a:r>
            <a:r>
              <a:rPr lang="es-ES" sz="1200" dirty="0" err="1" smtClean="0"/>
              <a:t>Workshop</a:t>
            </a:r>
            <a:r>
              <a:rPr lang="es-ES" sz="1200" dirty="0" smtClean="0"/>
              <a:t> of </a:t>
            </a:r>
            <a:r>
              <a:rPr lang="es-ES" sz="1200" dirty="0" err="1" smtClean="0"/>
              <a:t>the</a:t>
            </a:r>
            <a:r>
              <a:rPr lang="es-ES" sz="1200" dirty="0" smtClean="0"/>
              <a:t> </a:t>
            </a:r>
            <a:r>
              <a:rPr lang="es-ES" sz="1200" dirty="0" err="1" smtClean="0"/>
              <a:t>Spanish</a:t>
            </a:r>
            <a:r>
              <a:rPr lang="es-ES" sz="1200" dirty="0" smtClean="0"/>
              <a:t> </a:t>
            </a:r>
            <a:r>
              <a:rPr lang="es-ES" sz="1200" dirty="0" err="1" smtClean="0"/>
              <a:t>Traineeship</a:t>
            </a:r>
            <a:r>
              <a:rPr lang="es-ES" sz="1200" dirty="0" smtClean="0"/>
              <a:t> </a:t>
            </a:r>
            <a:r>
              <a:rPr lang="es-ES" sz="1200" dirty="0" err="1" smtClean="0"/>
              <a:t>Programme</a:t>
            </a:r>
            <a:r>
              <a:rPr lang="es-ES" sz="1200" dirty="0" smtClean="0"/>
              <a:t> FTEC 2015</a:t>
            </a:r>
          </a:p>
        </p:txBody>
      </p:sp>
      <p:sp>
        <p:nvSpPr>
          <p:cNvPr id="8" name="Subtítulo 2"/>
          <p:cNvSpPr txBox="1">
            <a:spLocks/>
          </p:cNvSpPr>
          <p:nvPr/>
        </p:nvSpPr>
        <p:spPr>
          <a:xfrm>
            <a:off x="2818797" y="6176934"/>
            <a:ext cx="3506406" cy="5783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100" dirty="0" smtClean="0"/>
              <a:t>Medical RFQ</a:t>
            </a:r>
          </a:p>
          <a:p>
            <a:r>
              <a:rPr lang="es-ES" sz="1100" dirty="0" smtClean="0">
                <a:hlinkClick r:id="rId4"/>
              </a:rPr>
              <a:t>eric.montesinos@cern.ch</a:t>
            </a:r>
            <a:r>
              <a:rPr lang="es-ES" sz="1100" dirty="0" smtClean="0"/>
              <a:t> , CERN-BE-RF</a:t>
            </a:r>
          </a:p>
          <a:p>
            <a:r>
              <a:rPr lang="es-ES" sz="1100" dirty="0" smtClean="0">
                <a:hlinkClick r:id="rId5"/>
              </a:rPr>
              <a:t>josue.rodriguez.diez@cern.ch</a:t>
            </a:r>
            <a:r>
              <a:rPr lang="es-ES" sz="1100" dirty="0" smtClean="0"/>
              <a:t>, CERN-BE-RF-PM</a:t>
            </a:r>
          </a:p>
        </p:txBody>
      </p:sp>
      <p:sp>
        <p:nvSpPr>
          <p:cNvPr id="76" name="Rectangle 17"/>
          <p:cNvSpPr/>
          <p:nvPr/>
        </p:nvSpPr>
        <p:spPr>
          <a:xfrm>
            <a:off x="7619419" y="3545420"/>
            <a:ext cx="1174282" cy="1182634"/>
          </a:xfrm>
          <a:prstGeom prst="rect">
            <a:avLst/>
          </a:prstGeom>
          <a:noFill/>
          <a:ln w="571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35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8" grpId="0" animBg="1"/>
      <p:bldP spid="476" grpId="0"/>
      <p:bldP spid="478" grpId="0"/>
      <p:bldP spid="479" grpId="0"/>
      <p:bldP spid="482" grpId="0" animBg="1"/>
      <p:bldP spid="484" grpId="0" animBg="1"/>
      <p:bldP spid="7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687" y="1037526"/>
            <a:ext cx="7452626" cy="5015154"/>
          </a:xfrm>
          <a:prstGeom prst="rect">
            <a:avLst/>
          </a:prstGeom>
        </p:spPr>
      </p:pic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457200" y="216002"/>
            <a:ext cx="8229600" cy="1143000"/>
          </a:xfrm>
        </p:spPr>
        <p:txBody>
          <a:bodyPr/>
          <a:lstStyle/>
          <a:p>
            <a:r>
              <a:rPr lang="es-ES" dirty="0" smtClean="0">
                <a:latin typeface="Helvetica"/>
                <a:cs typeface="Helvetica"/>
              </a:rPr>
              <a:t>Block </a:t>
            </a:r>
            <a:r>
              <a:rPr lang="es-ES" dirty="0" err="1" smtClean="0">
                <a:latin typeface="Helvetica"/>
                <a:cs typeface="Helvetica"/>
              </a:rPr>
              <a:t>Diagram</a:t>
            </a:r>
            <a:endParaRPr lang="es-ES" dirty="0">
              <a:latin typeface="Helvetica"/>
              <a:cs typeface="Helvetica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9D11-B3F7-314C-BA45-9ACFB99EFB10}" type="slidenum">
              <a:rPr lang="es-ES" smtClean="0"/>
              <a:t>5</a:t>
            </a:fld>
            <a:endParaRPr lang="es-ES"/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396921" y="6302210"/>
            <a:ext cx="1866290" cy="57832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dirty="0" smtClean="0"/>
              <a:t>27 </a:t>
            </a:r>
            <a:r>
              <a:rPr lang="es-ES" sz="1200" dirty="0" err="1" smtClean="0"/>
              <a:t>October</a:t>
            </a:r>
            <a:r>
              <a:rPr lang="es-ES" sz="1200" dirty="0" smtClean="0"/>
              <a:t> 2015, 1st </a:t>
            </a:r>
            <a:r>
              <a:rPr lang="es-ES" sz="1200" dirty="0" err="1" smtClean="0"/>
              <a:t>Workshop</a:t>
            </a:r>
            <a:r>
              <a:rPr lang="es-ES" sz="1200" dirty="0" smtClean="0"/>
              <a:t> of </a:t>
            </a:r>
            <a:r>
              <a:rPr lang="es-ES" sz="1200" dirty="0" err="1" smtClean="0"/>
              <a:t>the</a:t>
            </a:r>
            <a:r>
              <a:rPr lang="es-ES" sz="1200" dirty="0" smtClean="0"/>
              <a:t> </a:t>
            </a:r>
            <a:r>
              <a:rPr lang="es-ES" sz="1200" dirty="0" err="1" smtClean="0"/>
              <a:t>Spanish</a:t>
            </a:r>
            <a:r>
              <a:rPr lang="es-ES" sz="1200" dirty="0" smtClean="0"/>
              <a:t> </a:t>
            </a:r>
            <a:r>
              <a:rPr lang="es-ES" sz="1200" dirty="0" err="1" smtClean="0"/>
              <a:t>Traineeship</a:t>
            </a:r>
            <a:r>
              <a:rPr lang="es-ES" sz="1200" dirty="0" smtClean="0"/>
              <a:t> </a:t>
            </a:r>
            <a:r>
              <a:rPr lang="es-ES" sz="1200" dirty="0" err="1" smtClean="0"/>
              <a:t>Programme</a:t>
            </a:r>
            <a:r>
              <a:rPr lang="es-ES" sz="1200" dirty="0" smtClean="0"/>
              <a:t> FTEC 2015</a:t>
            </a:r>
          </a:p>
        </p:txBody>
      </p:sp>
      <p:sp>
        <p:nvSpPr>
          <p:cNvPr id="8" name="Subtítulo 2"/>
          <p:cNvSpPr txBox="1">
            <a:spLocks/>
          </p:cNvSpPr>
          <p:nvPr/>
        </p:nvSpPr>
        <p:spPr>
          <a:xfrm>
            <a:off x="2818797" y="6176934"/>
            <a:ext cx="3506406" cy="5783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100" dirty="0" smtClean="0"/>
              <a:t>Medical RFQ</a:t>
            </a:r>
          </a:p>
          <a:p>
            <a:r>
              <a:rPr lang="es-ES" sz="1100" dirty="0" smtClean="0">
                <a:hlinkClick r:id="rId4"/>
              </a:rPr>
              <a:t>eric.montesinos@cern.ch</a:t>
            </a:r>
            <a:r>
              <a:rPr lang="es-ES" sz="1100" dirty="0" smtClean="0"/>
              <a:t> , CERN-BE-RF</a:t>
            </a:r>
          </a:p>
          <a:p>
            <a:r>
              <a:rPr lang="es-ES" sz="1100" dirty="0" smtClean="0">
                <a:hlinkClick r:id="rId5"/>
              </a:rPr>
              <a:t>josue.rodriguez.diez@cern.ch</a:t>
            </a:r>
            <a:r>
              <a:rPr lang="es-ES" sz="1100" dirty="0" smtClean="0"/>
              <a:t>, CERN-BE-RF-PM</a:t>
            </a:r>
          </a:p>
        </p:txBody>
      </p:sp>
      <p:pic>
        <p:nvPicPr>
          <p:cNvPr id="9" name="Picture 7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73730" y="4857718"/>
            <a:ext cx="1156047" cy="2485372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68" t="15008" r="13622" b="22349"/>
          <a:stretch/>
        </p:blipFill>
        <p:spPr>
          <a:xfrm>
            <a:off x="6725423" y="4225203"/>
            <a:ext cx="1745113" cy="1157609"/>
          </a:xfrm>
          <a:prstGeom prst="rect">
            <a:avLst/>
          </a:prstGeom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4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3097" y="4967316"/>
            <a:ext cx="831778" cy="1080474"/>
          </a:xfrm>
          <a:prstGeom prst="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2" name="Picture 3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t="20111" r="13750" b="5778"/>
          <a:stretch/>
        </p:blipFill>
        <p:spPr>
          <a:xfrm>
            <a:off x="1059601" y="2343392"/>
            <a:ext cx="1049012" cy="863816"/>
          </a:xfrm>
          <a:prstGeom prst="rect">
            <a:avLst/>
          </a:prstGeom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3" name="Picture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342" y="2468322"/>
            <a:ext cx="987208" cy="1316278"/>
          </a:xfrm>
          <a:prstGeom prst="rect">
            <a:avLst/>
          </a:prstGeom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262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457200" y="-136423"/>
            <a:ext cx="8229600" cy="1143000"/>
          </a:xfrm>
        </p:spPr>
        <p:txBody>
          <a:bodyPr/>
          <a:lstStyle/>
          <a:p>
            <a:r>
              <a:rPr lang="es-ES" dirty="0" err="1" smtClean="0">
                <a:latin typeface="Helvetica"/>
                <a:cs typeface="Helvetica"/>
              </a:rPr>
              <a:t>Design</a:t>
            </a:r>
            <a:r>
              <a:rPr lang="es-ES" dirty="0" smtClean="0">
                <a:latin typeface="Helvetica"/>
                <a:cs typeface="Helvetica"/>
              </a:rPr>
              <a:t> &amp; </a:t>
            </a:r>
            <a:r>
              <a:rPr lang="es-ES" dirty="0" err="1" smtClean="0">
                <a:latin typeface="Helvetica"/>
                <a:cs typeface="Helvetica"/>
              </a:rPr>
              <a:t>Layout</a:t>
            </a:r>
            <a:endParaRPr lang="es-ES" dirty="0">
              <a:latin typeface="Helvetica"/>
              <a:cs typeface="Helvetica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978" y="700207"/>
            <a:ext cx="9144000" cy="5970203"/>
          </a:xfrm>
          <a:prstGeom prst="rect">
            <a:avLst/>
          </a:prstGeom>
        </p:spPr>
      </p:pic>
      <p:sp>
        <p:nvSpPr>
          <p:cNvPr id="26" name="Title 1"/>
          <p:cNvSpPr txBox="1">
            <a:spLocks/>
          </p:cNvSpPr>
          <p:nvPr/>
        </p:nvSpPr>
        <p:spPr>
          <a:xfrm>
            <a:off x="335658" y="1233298"/>
            <a:ext cx="2388958" cy="455142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0" dirty="0" smtClean="0"/>
              <a:t>Isometric View</a:t>
            </a:r>
            <a:endParaRPr lang="en-GB" sz="28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9D11-B3F7-314C-BA45-9ACFB99EFB10}" type="slidenum">
              <a:rPr lang="es-ES" smtClean="0"/>
              <a:t>6</a:t>
            </a:fld>
            <a:endParaRPr lang="es-ES"/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396921" y="6302210"/>
            <a:ext cx="1866290" cy="57832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dirty="0" smtClean="0"/>
              <a:t>27 </a:t>
            </a:r>
            <a:r>
              <a:rPr lang="es-ES" sz="1200" dirty="0" err="1" smtClean="0"/>
              <a:t>October</a:t>
            </a:r>
            <a:r>
              <a:rPr lang="es-ES" sz="1200" dirty="0" smtClean="0"/>
              <a:t> 2015, 1st </a:t>
            </a:r>
            <a:r>
              <a:rPr lang="es-ES" sz="1200" dirty="0" err="1" smtClean="0"/>
              <a:t>Workshop</a:t>
            </a:r>
            <a:r>
              <a:rPr lang="es-ES" sz="1200" dirty="0" smtClean="0"/>
              <a:t> of </a:t>
            </a:r>
            <a:r>
              <a:rPr lang="es-ES" sz="1200" dirty="0" err="1" smtClean="0"/>
              <a:t>the</a:t>
            </a:r>
            <a:r>
              <a:rPr lang="es-ES" sz="1200" dirty="0" smtClean="0"/>
              <a:t> </a:t>
            </a:r>
            <a:r>
              <a:rPr lang="es-ES" sz="1200" dirty="0" err="1" smtClean="0"/>
              <a:t>Spanish</a:t>
            </a:r>
            <a:r>
              <a:rPr lang="es-ES" sz="1200" dirty="0" smtClean="0"/>
              <a:t> </a:t>
            </a:r>
            <a:r>
              <a:rPr lang="es-ES" sz="1200" dirty="0" err="1" smtClean="0"/>
              <a:t>Traineeship</a:t>
            </a:r>
            <a:r>
              <a:rPr lang="es-ES" sz="1200" dirty="0" smtClean="0"/>
              <a:t> </a:t>
            </a:r>
            <a:r>
              <a:rPr lang="es-ES" sz="1200" dirty="0" err="1" smtClean="0"/>
              <a:t>Programme</a:t>
            </a:r>
            <a:r>
              <a:rPr lang="es-ES" sz="1200" dirty="0" smtClean="0"/>
              <a:t> FTEC 2015</a:t>
            </a:r>
          </a:p>
        </p:txBody>
      </p:sp>
      <p:sp>
        <p:nvSpPr>
          <p:cNvPr id="8" name="Subtítulo 2"/>
          <p:cNvSpPr txBox="1">
            <a:spLocks/>
          </p:cNvSpPr>
          <p:nvPr/>
        </p:nvSpPr>
        <p:spPr>
          <a:xfrm>
            <a:off x="2818797" y="6176934"/>
            <a:ext cx="3506406" cy="5783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100" dirty="0" smtClean="0"/>
              <a:t>Medical RFQ</a:t>
            </a:r>
          </a:p>
          <a:p>
            <a:r>
              <a:rPr lang="es-ES" sz="1100" dirty="0" smtClean="0">
                <a:hlinkClick r:id="rId4"/>
              </a:rPr>
              <a:t>eric.montesinos@cern.ch</a:t>
            </a:r>
            <a:r>
              <a:rPr lang="es-ES" sz="1100" dirty="0" smtClean="0"/>
              <a:t> , CERN-BE-RF</a:t>
            </a:r>
          </a:p>
          <a:p>
            <a:r>
              <a:rPr lang="es-ES" sz="1100" dirty="0" smtClean="0">
                <a:hlinkClick r:id="rId5"/>
              </a:rPr>
              <a:t>josue.rodriguez.diez@cern.ch</a:t>
            </a:r>
            <a:r>
              <a:rPr lang="es-ES" sz="1100" dirty="0" smtClean="0"/>
              <a:t>, CERN-BE-RF-PM</a:t>
            </a:r>
          </a:p>
        </p:txBody>
      </p:sp>
      <p:pic>
        <p:nvPicPr>
          <p:cNvPr id="72" name="Picture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50" r="24231" b="3195"/>
          <a:stretch/>
        </p:blipFill>
        <p:spPr>
          <a:xfrm>
            <a:off x="5627134" y="4184074"/>
            <a:ext cx="3158379" cy="2318826"/>
          </a:xfrm>
          <a:prstGeom prst="rect">
            <a:avLst/>
          </a:prstGeom>
          <a:ln w="57150">
            <a:solidFill>
              <a:srgbClr val="FF00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73" name="Straight Connector 2"/>
          <p:cNvCxnSpPr/>
          <p:nvPr/>
        </p:nvCxnSpPr>
        <p:spPr>
          <a:xfrm flipH="1" flipV="1">
            <a:off x="3435928" y="4156364"/>
            <a:ext cx="2140528" cy="63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10"/>
          <p:cNvCxnSpPr/>
          <p:nvPr/>
        </p:nvCxnSpPr>
        <p:spPr>
          <a:xfrm flipH="1" flipV="1">
            <a:off x="3352800" y="4253345"/>
            <a:ext cx="2223656" cy="224955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15"/>
          <p:cNvSpPr txBox="1"/>
          <p:nvPr/>
        </p:nvSpPr>
        <p:spPr>
          <a:xfrm>
            <a:off x="5636659" y="5651962"/>
            <a:ext cx="12403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Medical RFQ</a:t>
            </a:r>
            <a:endParaRPr lang="en-GB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3" name="Oval 30"/>
          <p:cNvSpPr/>
          <p:nvPr/>
        </p:nvSpPr>
        <p:spPr>
          <a:xfrm>
            <a:off x="2955344" y="3384839"/>
            <a:ext cx="400050" cy="771525"/>
          </a:xfrm>
          <a:prstGeom prst="ellipse">
            <a:avLst/>
          </a:prstGeom>
          <a:noFill/>
          <a:ln w="762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TextBox 33"/>
          <p:cNvSpPr txBox="1"/>
          <p:nvPr/>
        </p:nvSpPr>
        <p:spPr>
          <a:xfrm>
            <a:off x="2483732" y="4160916"/>
            <a:ext cx="1023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HOLES</a:t>
            </a:r>
            <a:endParaRPr lang="en-GB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5" name="TextBox 18"/>
          <p:cNvSpPr txBox="1"/>
          <p:nvPr/>
        </p:nvSpPr>
        <p:spPr>
          <a:xfrm rot="19427878">
            <a:off x="7575347" y="5494517"/>
            <a:ext cx="1376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spc="50" dirty="0" smtClean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Old </a:t>
            </a:r>
            <a:r>
              <a:rPr lang="es-ES_tradnl" b="1" spc="50" dirty="0" err="1" smtClean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Version</a:t>
            </a:r>
            <a:endParaRPr lang="en-GB" b="1" spc="50" dirty="0">
              <a:ln w="12700" cmpd="sng">
                <a:solidFill>
                  <a:srgbClr val="FF0000"/>
                </a:solidFill>
                <a:prstDash val="solid"/>
              </a:ln>
              <a:solidFill>
                <a:schemeClr val="bg1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pic>
        <p:nvPicPr>
          <p:cNvPr id="86" name="Picture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014" y="199632"/>
            <a:ext cx="3648363" cy="2189018"/>
          </a:xfrm>
          <a:prstGeom prst="rect">
            <a:avLst/>
          </a:prstGeom>
          <a:ln w="57150"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87" name="Straight Connector 17"/>
          <p:cNvCxnSpPr/>
          <p:nvPr/>
        </p:nvCxnSpPr>
        <p:spPr>
          <a:xfrm flipH="1">
            <a:off x="3678386" y="199632"/>
            <a:ext cx="1439714" cy="258941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20"/>
          <p:cNvCxnSpPr/>
          <p:nvPr/>
        </p:nvCxnSpPr>
        <p:spPr>
          <a:xfrm flipH="1">
            <a:off x="3733800" y="2417373"/>
            <a:ext cx="1432214" cy="47185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32"/>
          <p:cNvSpPr txBox="1"/>
          <p:nvPr/>
        </p:nvSpPr>
        <p:spPr>
          <a:xfrm>
            <a:off x="5807771" y="1947872"/>
            <a:ext cx="1023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RACKS</a:t>
            </a:r>
            <a:endParaRPr lang="en-GB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" name="Picture 45"/>
          <p:cNvPicPr>
            <a:picLocks noChangeAspect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4" t="53464" r="82460" b="25385"/>
          <a:stretch/>
        </p:blipFill>
        <p:spPr>
          <a:xfrm>
            <a:off x="1885670" y="3070710"/>
            <a:ext cx="492536" cy="575175"/>
          </a:xfrm>
          <a:prstGeom prst="rect">
            <a:avLst/>
          </a:prstGeom>
        </p:spPr>
      </p:pic>
      <p:pic>
        <p:nvPicPr>
          <p:cNvPr id="21" name="Picture 46"/>
          <p:cNvPicPr>
            <a:picLocks noChangeAspect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4" t="53464" r="82460" b="25385"/>
          <a:stretch/>
        </p:blipFill>
        <p:spPr>
          <a:xfrm>
            <a:off x="2277437" y="2931612"/>
            <a:ext cx="492536" cy="575175"/>
          </a:xfrm>
          <a:prstGeom prst="rect">
            <a:avLst/>
          </a:prstGeom>
        </p:spPr>
      </p:pic>
      <p:pic>
        <p:nvPicPr>
          <p:cNvPr id="22" name="Picture 47"/>
          <p:cNvPicPr>
            <a:picLocks noChangeAspect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4" t="53464" r="82460" b="25385"/>
          <a:stretch/>
        </p:blipFill>
        <p:spPr>
          <a:xfrm>
            <a:off x="2742964" y="2759420"/>
            <a:ext cx="492536" cy="575175"/>
          </a:xfrm>
          <a:prstGeom prst="rect">
            <a:avLst/>
          </a:prstGeom>
        </p:spPr>
      </p:pic>
      <p:pic>
        <p:nvPicPr>
          <p:cNvPr id="23" name="Picture 48"/>
          <p:cNvPicPr>
            <a:picLocks noChangeAspect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4" t="53464" r="82460" b="25385"/>
          <a:stretch/>
        </p:blipFill>
        <p:spPr>
          <a:xfrm>
            <a:off x="3165435" y="2603417"/>
            <a:ext cx="492536" cy="575175"/>
          </a:xfrm>
          <a:prstGeom prst="rect">
            <a:avLst/>
          </a:prstGeom>
        </p:spPr>
      </p:pic>
      <p:pic>
        <p:nvPicPr>
          <p:cNvPr id="24" name="Picture 49"/>
          <p:cNvPicPr>
            <a:picLocks noChangeAspect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4" t="53464" r="82460" b="25385"/>
          <a:stretch/>
        </p:blipFill>
        <p:spPr>
          <a:xfrm>
            <a:off x="3561790" y="2474273"/>
            <a:ext cx="492536" cy="575175"/>
          </a:xfrm>
          <a:prstGeom prst="rect">
            <a:avLst/>
          </a:prstGeom>
        </p:spPr>
      </p:pic>
      <p:sp>
        <p:nvSpPr>
          <p:cNvPr id="25" name="TextBox 50"/>
          <p:cNvSpPr txBox="1"/>
          <p:nvPr/>
        </p:nvSpPr>
        <p:spPr>
          <a:xfrm>
            <a:off x="748369" y="3210327"/>
            <a:ext cx="1183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u="sng" dirty="0" smtClean="0">
                <a:solidFill>
                  <a:schemeClr val="bg1"/>
                </a:solidFill>
              </a:rPr>
              <a:t>6 x Racks</a:t>
            </a:r>
            <a:endParaRPr lang="en-GB" sz="2000" b="1" u="sng" dirty="0">
              <a:solidFill>
                <a:schemeClr val="bg1"/>
              </a:solidFill>
            </a:endParaRPr>
          </a:p>
        </p:txBody>
      </p:sp>
      <p:sp>
        <p:nvSpPr>
          <p:cNvPr id="27" name="TextBox 52"/>
          <p:cNvSpPr txBox="1"/>
          <p:nvPr/>
        </p:nvSpPr>
        <p:spPr>
          <a:xfrm>
            <a:off x="2035067" y="3161608"/>
            <a:ext cx="2228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Isolation</a:t>
            </a:r>
            <a:endParaRPr lang="es-ES_tradnl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_tradnl" b="1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Transformer</a:t>
            </a:r>
            <a:endParaRPr lang="es-ES_tradnl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Box 53"/>
          <p:cNvSpPr txBox="1"/>
          <p:nvPr/>
        </p:nvSpPr>
        <p:spPr>
          <a:xfrm>
            <a:off x="3429941" y="2924970"/>
            <a:ext cx="1347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Driver RF</a:t>
            </a:r>
            <a:endParaRPr lang="en-GB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Box 54"/>
          <p:cNvSpPr txBox="1"/>
          <p:nvPr/>
        </p:nvSpPr>
        <p:spPr>
          <a:xfrm>
            <a:off x="1589142" y="2270124"/>
            <a:ext cx="13477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Filament</a:t>
            </a:r>
            <a:endParaRPr lang="es-ES_tradnl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_tradnl" b="1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Grid</a:t>
            </a:r>
            <a:endParaRPr lang="es-ES_tradnl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_tradnl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Ion </a:t>
            </a:r>
            <a:r>
              <a:rPr lang="es-ES_tradnl" b="1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Pump</a:t>
            </a:r>
            <a:endParaRPr lang="en-GB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55"/>
          <p:cNvSpPr txBox="1"/>
          <p:nvPr/>
        </p:nvSpPr>
        <p:spPr>
          <a:xfrm>
            <a:off x="3814788" y="2035770"/>
            <a:ext cx="1347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</a:t>
            </a:r>
            <a:endParaRPr lang="en-GB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1" name="Picture 56"/>
          <p:cNvPicPr>
            <a:picLocks noChangeAspect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4" t="53464" r="82460" b="25385"/>
          <a:stretch/>
        </p:blipFill>
        <p:spPr>
          <a:xfrm>
            <a:off x="3957381" y="2312877"/>
            <a:ext cx="492536" cy="575175"/>
          </a:xfrm>
          <a:prstGeom prst="rect">
            <a:avLst/>
          </a:prstGeom>
        </p:spPr>
      </p:pic>
      <p:sp>
        <p:nvSpPr>
          <p:cNvPr id="32" name="TextBox 57"/>
          <p:cNvSpPr txBox="1"/>
          <p:nvPr/>
        </p:nvSpPr>
        <p:spPr>
          <a:xfrm>
            <a:off x="2615906" y="2329849"/>
            <a:ext cx="1347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Focus</a:t>
            </a:r>
            <a:endParaRPr lang="en-GB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58"/>
          <p:cNvSpPr txBox="1"/>
          <p:nvPr/>
        </p:nvSpPr>
        <p:spPr>
          <a:xfrm>
            <a:off x="1437448" y="3525121"/>
            <a:ext cx="13477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</a:t>
            </a:r>
          </a:p>
          <a:p>
            <a:pPr algn="ctr"/>
            <a:r>
              <a:rPr lang="en-GB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Capacitor</a:t>
            </a:r>
          </a:p>
          <a:p>
            <a:pPr algn="ctr"/>
            <a:r>
              <a:rPr lang="es-ES_tradnl" b="1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Charger</a:t>
            </a:r>
            <a:endParaRPr lang="en-GB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1913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00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50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83" grpId="0" animBg="1"/>
      <p:bldP spid="84" grpId="0"/>
      <p:bldP spid="85" grpId="0"/>
      <p:bldP spid="89" grpId="0"/>
      <p:bldP spid="25" grpId="0"/>
      <p:bldP spid="27" grpId="0"/>
      <p:bldP spid="28" grpId="0"/>
      <p:bldP spid="29" grpId="0"/>
      <p:bldP spid="30" grpId="0"/>
      <p:bldP spid="32" grpId="0"/>
      <p:bldP spid="33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912</TotalTime>
  <Words>961</Words>
  <Application>Microsoft Macintosh PowerPoint</Application>
  <PresentationFormat>Presentación en pantalla (4:3)</PresentationFormat>
  <Paragraphs>108</Paragraphs>
  <Slides>6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Construction and Commissioning of Electronic Test Benches</vt:lpstr>
      <vt:lpstr>Index</vt:lpstr>
      <vt:lpstr>What is it?</vt:lpstr>
      <vt:lpstr>Block Diagram</vt:lpstr>
      <vt:lpstr>Block Diagram</vt:lpstr>
      <vt:lpstr>Design &amp; Layout</vt:lpstr>
    </vt:vector>
  </TitlesOfParts>
  <Company>-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Construction and Commissioning of Electronic Test Benches</dc:title>
  <dc:creator>Josué Rodríguez</dc:creator>
  <cp:lastModifiedBy>Josué Rodríguez</cp:lastModifiedBy>
  <cp:revision>59</cp:revision>
  <dcterms:created xsi:type="dcterms:W3CDTF">2015-10-20T17:17:19Z</dcterms:created>
  <dcterms:modified xsi:type="dcterms:W3CDTF">2015-10-26T19:16:25Z</dcterms:modified>
</cp:coreProperties>
</file>