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8" r:id="rId6"/>
    <p:sldId id="266" r:id="rId7"/>
    <p:sldId id="267" r:id="rId8"/>
    <p:sldId id="269" r:id="rId9"/>
    <p:sldId id="263" r:id="rId10"/>
    <p:sldId id="261" r:id="rId11"/>
    <p:sldId id="260" r:id="rId12"/>
    <p:sldId id="262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00E"/>
    <a:srgbClr val="873AC0"/>
    <a:srgbClr val="D25A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BDCEE-EBB8-4EC9-951C-C8EB472BE9DE}" type="datetimeFigureOut">
              <a:rPr lang="en-GB" smtClean="0"/>
              <a:t>22/10/2015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2EAED-A6DD-464F-B590-104158D353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368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2EAED-A6DD-464F-B590-104158D3539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373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2EAED-A6DD-464F-B590-104158D3539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007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6784682-E89F-46E7-A756-75712824BCB5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956B-AD4C-4FCE-B93D-F81D28B6683C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9F898-A251-4EEA-ACEE-2A7E70BF0591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EAB6-E2E2-47FA-8746-E9C92DD21C05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D547B-2C76-4238-951A-A914F8E27339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A7DCA-5166-4CC3-9123-E7675320EFB0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7201F-E1F2-429D-B54E-80212866F4DA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A062-F5E1-47FB-B1CE-882B47C68354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247E4-9A18-4CD9-82EA-338198495C3A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0B99-7343-480C-A718-3ABC65FE6E9C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78B35-70B3-4EEB-B2F8-608C483C0E4A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A1371-11D5-492E-AF98-029CA86E59E5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D9A5F-A933-4B78-B808-95CDAC1ACD62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6503-F1C0-41C3-909A-17E1A2A20B3A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403EB-19E8-4664-B180-3DD7C5047418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BA264-CCAD-4E21-9C42-41214437D35B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16DE-A84F-4567-8BBC-FB1034F9947B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54227-9275-45EB-9541-A4DA2249330F}" type="datetime1">
              <a:rPr lang="en-US" smtClean="0"/>
              <a:t>10/22/2015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Application engineer, Versatile link Demonstrator board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Ftec</a:t>
            </a:r>
            <a:r>
              <a:rPr lang="en-GB" dirty="0" smtClean="0"/>
              <a:t> 2015 quarterly report </a:t>
            </a:r>
            <a:r>
              <a:rPr lang="en-GB" dirty="0"/>
              <a:t>ph3464</a:t>
            </a:r>
            <a:endParaRPr lang="en-GB" dirty="0" smtClean="0"/>
          </a:p>
          <a:p>
            <a:r>
              <a:rPr lang="en-GB" dirty="0" smtClean="0"/>
              <a:t>Ra</a:t>
            </a:r>
            <a:r>
              <a:rPr lang="es-ES" dirty="0" err="1" smtClean="0"/>
              <a:t>úl</a:t>
            </a:r>
            <a:r>
              <a:rPr lang="es-ES" dirty="0" smtClean="0"/>
              <a:t> Martín </a:t>
            </a:r>
            <a:r>
              <a:rPr lang="es-ES" dirty="0" err="1" smtClean="0"/>
              <a:t>lesma</a:t>
            </a:r>
            <a:endParaRPr lang="en-GB" dirty="0" smtClean="0"/>
          </a:p>
          <a:p>
            <a:r>
              <a:rPr lang="en-GB" dirty="0" smtClean="0"/>
              <a:t>Advisor: Sophie baron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001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done (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A batch of 60 VLDB Kits were produced. </a:t>
            </a:r>
          </a:p>
          <a:p>
            <a:r>
              <a:rPr lang="en-GB" dirty="0" smtClean="0"/>
              <a:t>A VLDB test was developed to test the functionality of the board.</a:t>
            </a:r>
          </a:p>
          <a:p>
            <a:r>
              <a:rPr lang="en-GB" dirty="0" smtClean="0"/>
              <a:t>The test involves setting several typical configurations, and then cross check the data on a FPGA</a:t>
            </a:r>
            <a:r>
              <a:rPr lang="es-ES" dirty="0" smtClean="0"/>
              <a:t>. </a:t>
            </a:r>
            <a:endParaRPr lang="en-GB" dirty="0" smtClean="0"/>
          </a:p>
          <a:p>
            <a:r>
              <a:rPr lang="en-GB" dirty="0" smtClean="0"/>
              <a:t>VLDB kits have started to be delivered to the users. Support is also given for their tests.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665" y="2249488"/>
            <a:ext cx="4722282" cy="3541712"/>
          </a:xfr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53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done (II)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There was a Java programmer for the GBTx which had several bugs related to configuration loading and register reading. They were corrected and new </a:t>
            </a:r>
            <a:r>
              <a:rPr lang="en-GB" dirty="0"/>
              <a:t>functionality was also added to the </a:t>
            </a:r>
            <a:r>
              <a:rPr lang="en-GB" dirty="0" smtClean="0"/>
              <a:t>program.</a:t>
            </a:r>
          </a:p>
          <a:p>
            <a:r>
              <a:rPr lang="en-GB" dirty="0" smtClean="0"/>
              <a:t>The GBTx Configuration website is a tool for the users to download configurations easily. Several configuration problems were solved. </a:t>
            </a:r>
          </a:p>
          <a:p>
            <a:r>
              <a:rPr lang="en-GB" dirty="0" smtClean="0"/>
              <a:t>A short user guide was written, and there is work going on to release the program in several platforms. </a:t>
            </a:r>
          </a:p>
          <a:p>
            <a:r>
              <a:rPr lang="en-GB" dirty="0" smtClean="0"/>
              <a:t>A python programmer has been developed, so users can perform scripted tests. </a:t>
            </a:r>
          </a:p>
          <a:p>
            <a:r>
              <a:rPr lang="en-GB" dirty="0" smtClean="0"/>
              <a:t>Support was given for VLDB temperature tests. 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641" y="2249488"/>
            <a:ext cx="3684331" cy="3541712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76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Actions planned for the next three months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418145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Environmental tests will be performed (including radiation tests). </a:t>
            </a:r>
          </a:p>
          <a:p>
            <a:r>
              <a:rPr lang="en-GB" dirty="0" smtClean="0"/>
              <a:t>System tests will be done, which will include many-VLDB configurations to resemble real scenarios, including: </a:t>
            </a:r>
          </a:p>
          <a:p>
            <a:pPr lvl="1"/>
            <a:r>
              <a:rPr lang="en-GB" dirty="0" smtClean="0"/>
              <a:t>Cascade of VLDB boards</a:t>
            </a:r>
          </a:p>
          <a:p>
            <a:pPr lvl="1"/>
            <a:r>
              <a:rPr lang="en-GB" dirty="0" smtClean="0"/>
              <a:t>SCA tests </a:t>
            </a:r>
          </a:p>
          <a:p>
            <a:pPr lvl="2"/>
            <a:r>
              <a:rPr lang="en-GB" dirty="0" smtClean="0"/>
              <a:t>JTAG-through FPGA configuration</a:t>
            </a:r>
          </a:p>
          <a:p>
            <a:pPr lvl="2"/>
            <a:r>
              <a:rPr lang="en-GB" dirty="0" smtClean="0"/>
              <a:t>ADC read-back</a:t>
            </a:r>
          </a:p>
          <a:p>
            <a:pPr lvl="2"/>
            <a:r>
              <a:rPr lang="en-GB" dirty="0" smtClean="0"/>
              <a:t>GPIO control</a:t>
            </a:r>
          </a:p>
          <a:p>
            <a:pPr lvl="2"/>
            <a:r>
              <a:rPr lang="en-GB" dirty="0" smtClean="0"/>
              <a:t>SPI</a:t>
            </a:r>
          </a:p>
          <a:p>
            <a:pPr lvl="1"/>
            <a:r>
              <a:rPr lang="en-GB" dirty="0" smtClean="0"/>
              <a:t>GBTx configuration from optical link</a:t>
            </a:r>
          </a:p>
          <a:p>
            <a:pPr lvl="1"/>
            <a:r>
              <a:rPr lang="en-GB" dirty="0" smtClean="0"/>
              <a:t>GBTx slave configuration from GBTx master on cascade topology from I</a:t>
            </a:r>
            <a:r>
              <a:rPr lang="en-GB" baseline="30000" dirty="0" smtClean="0"/>
              <a:t>2</a:t>
            </a:r>
            <a:r>
              <a:rPr lang="en-GB" dirty="0" smtClean="0"/>
              <a:t>C</a:t>
            </a:r>
          </a:p>
          <a:p>
            <a:r>
              <a:rPr lang="en-GB" dirty="0" smtClean="0"/>
              <a:t>Training sessions and support will be regularly provided to users.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96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1569780" y="1639889"/>
            <a:ext cx="9905999" cy="1909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For more information about the project:</a:t>
            </a:r>
          </a:p>
          <a:p>
            <a:pPr lvl="1"/>
            <a:r>
              <a:rPr lang="en-GB" dirty="0" smtClean="0"/>
              <a:t>VLDB </a:t>
            </a:r>
            <a:r>
              <a:rPr lang="en-GB" dirty="0"/>
              <a:t>website: https://</a:t>
            </a:r>
            <a:r>
              <a:rPr lang="en-GB" dirty="0" smtClean="0"/>
              <a:t>espace.cern.ch/GBT-Project/VLDB</a:t>
            </a:r>
          </a:p>
          <a:p>
            <a:pPr lvl="1"/>
            <a:r>
              <a:rPr lang="en-GB" dirty="0" smtClean="0"/>
              <a:t>GBTx configuration website: https://gbtx-configuration.web.cern.ch/gbtx-configuration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98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1141411" y="1211520"/>
            <a:ext cx="9905999" cy="3276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 indent="0">
              <a:buNone/>
            </a:pPr>
            <a:endParaRPr lang="en-GB" dirty="0"/>
          </a:p>
          <a:p>
            <a:pPr marL="457200" lvl="1" indent="0" algn="ctr">
              <a:buNone/>
            </a:pPr>
            <a:r>
              <a:rPr lang="en-GB" sz="5400" dirty="0" smtClean="0">
                <a:solidFill>
                  <a:srgbClr val="D25A18"/>
                </a:solidFill>
              </a:rPr>
              <a:t>Thank you! </a:t>
            </a:r>
          </a:p>
          <a:p>
            <a:pPr marL="457200" lvl="1" indent="0" algn="ctr">
              <a:buNone/>
            </a:pPr>
            <a:endParaRPr lang="en-GB" sz="4400" dirty="0" smtClean="0"/>
          </a:p>
          <a:p>
            <a:pPr marL="457200" lvl="1" indent="0" algn="ctr">
              <a:buNone/>
            </a:pPr>
            <a:r>
              <a:rPr lang="en-GB" sz="4400" dirty="0" smtClean="0"/>
              <a:t>Questions?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22087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9906001" cy="3352244"/>
          </a:xfrm>
        </p:spPr>
        <p:txBody>
          <a:bodyPr>
            <a:normAutofit/>
          </a:bodyPr>
          <a:lstStyle/>
          <a:p>
            <a:r>
              <a:rPr lang="en-GB" dirty="0" smtClean="0"/>
              <a:t>The PH-ESE group develops electronics for diverse experiments at CERN.</a:t>
            </a:r>
          </a:p>
          <a:p>
            <a:r>
              <a:rPr lang="en-GB" dirty="0" smtClean="0"/>
              <a:t>One of its projects is the Radiation Hard Optical Link project.</a:t>
            </a:r>
          </a:p>
          <a:p>
            <a:r>
              <a:rPr lang="en-GB" dirty="0" smtClean="0"/>
              <a:t>It aims to supply experiments with a 10 </a:t>
            </a:r>
            <a:r>
              <a:rPr lang="en-GB" dirty="0" err="1" smtClean="0"/>
              <a:t>Gbps</a:t>
            </a:r>
            <a:r>
              <a:rPr lang="en-GB" dirty="0" smtClean="0"/>
              <a:t> data link. It will link detector FE and counting rooms. </a:t>
            </a:r>
          </a:p>
          <a:p>
            <a:endParaRPr lang="en-GB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1141410" y="4156833"/>
            <a:ext cx="4604482" cy="1576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42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GBTx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Radiation tolerant ASIC </a:t>
            </a:r>
          </a:p>
          <a:p>
            <a:r>
              <a:rPr lang="en-GB" dirty="0" smtClean="0"/>
              <a:t>Manages a high-speed optical link (up to 4.48 </a:t>
            </a:r>
            <a:r>
              <a:rPr lang="en-GB" dirty="0" err="1" smtClean="0"/>
              <a:t>Gbps</a:t>
            </a:r>
            <a:r>
              <a:rPr lang="en-GB" dirty="0" smtClean="0"/>
              <a:t>). </a:t>
            </a:r>
          </a:p>
          <a:p>
            <a:r>
              <a:rPr lang="en-GB" dirty="0" smtClean="0"/>
              <a:t>Used for: </a:t>
            </a:r>
          </a:p>
          <a:p>
            <a:pPr lvl="1"/>
            <a:r>
              <a:rPr lang="en-GB" dirty="0" smtClean="0"/>
              <a:t>Data readout</a:t>
            </a:r>
          </a:p>
          <a:p>
            <a:pPr lvl="1"/>
            <a:r>
              <a:rPr lang="en-GB" dirty="0" smtClean="0"/>
              <a:t>Trigger data </a:t>
            </a:r>
          </a:p>
          <a:p>
            <a:pPr lvl="1"/>
            <a:r>
              <a:rPr lang="en-GB" dirty="0" smtClean="0"/>
              <a:t>Timing control distribution</a:t>
            </a:r>
          </a:p>
          <a:p>
            <a:pPr lvl="1"/>
            <a:r>
              <a:rPr lang="en-GB" dirty="0" smtClean="0"/>
              <a:t>Experiment control and monitoring</a:t>
            </a:r>
          </a:p>
          <a:p>
            <a:r>
              <a:rPr lang="en-GB" dirty="0" smtClean="0"/>
              <a:t>Can manage up to 40 electrical links coming from front-end modules. </a:t>
            </a:r>
          </a:p>
          <a:p>
            <a:r>
              <a:rPr lang="en-GB" dirty="0" smtClean="0"/>
              <a:t>70,000 GBTx are currently being produced.</a:t>
            </a:r>
            <a:endParaRPr lang="en-GB" dirty="0"/>
          </a:p>
        </p:txBody>
      </p:sp>
      <p:pic>
        <p:nvPicPr>
          <p:cNvPr id="7" name="image3.jpe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2200" y="3203160"/>
            <a:ext cx="4875213" cy="1634367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47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VLDB (Versatile link demonstrator board)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It is a demonstrator board with four custom radiation tolerant components: </a:t>
            </a:r>
          </a:p>
          <a:p>
            <a:pPr lvl="1"/>
            <a:r>
              <a:rPr lang="en-GB" dirty="0" smtClean="0"/>
              <a:t>GBTx</a:t>
            </a:r>
          </a:p>
          <a:p>
            <a:pPr lvl="1"/>
            <a:r>
              <a:rPr lang="en-GB" dirty="0" smtClean="0"/>
              <a:t>SCA (Slow Control Adapter): FE electronics control and monitoring</a:t>
            </a:r>
          </a:p>
          <a:p>
            <a:pPr lvl="1"/>
            <a:r>
              <a:rPr lang="en-GB" dirty="0" err="1" smtClean="0"/>
              <a:t>VTRx</a:t>
            </a:r>
            <a:r>
              <a:rPr lang="en-GB" dirty="0" smtClean="0"/>
              <a:t>: Optical transceiver</a:t>
            </a:r>
          </a:p>
          <a:p>
            <a:pPr lvl="1"/>
            <a:r>
              <a:rPr lang="en-GB" dirty="0" smtClean="0"/>
              <a:t>DC-DC converters</a:t>
            </a:r>
            <a:endParaRPr lang="en-GB" dirty="0"/>
          </a:p>
        </p:txBody>
      </p:sp>
      <p:pic>
        <p:nvPicPr>
          <p:cNvPr id="7" name="Content Placeholder 6" descr="C:\Users\rmartinl\Dropbox\CERN\FTEC informes trimestrales\Pictures\IMG_20151022_134740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10" b="93686" l="5865" r="95192">
                        <a14:foregroundMark x1="9423" y1="15929" x2="9014" y2="83109"/>
                        <a14:foregroundMark x1="10144" y1="9808" x2="74976" y2="9904"/>
                        <a14:foregroundMark x1="11803" y1="8429" x2="15288" y2="8429"/>
                        <a14:foregroundMark x1="23582" y1="8333" x2="27620" y2="8654"/>
                        <a14:foregroundMark x1="10601" y1="90096" x2="41490" y2="90192"/>
                        <a14:foregroundMark x1="7764" y1="79744" x2="7668" y2="75000"/>
                        <a14:foregroundMark x1="7668" y1="72051" x2="7524" y2="66763"/>
                        <a14:foregroundMark x1="7668" y1="64135" x2="7668" y2="59071"/>
                        <a14:foregroundMark x1="7596" y1="56442" x2="7452" y2="51058"/>
                        <a14:foregroundMark x1="7524" y1="48429" x2="7524" y2="43045"/>
                        <a14:foregroundMark x1="7596" y1="39968" x2="7596" y2="34808"/>
                        <a14:foregroundMark x1="7596" y1="32276" x2="7524" y2="27019"/>
                        <a14:foregroundMark x1="7524" y1="24167" x2="7524" y2="18686"/>
                        <a14:foregroundMark x1="67692" y1="70577" x2="77837" y2="68878"/>
                        <a14:foregroundMark x1="67452" y1="85865" x2="77043" y2="85545"/>
                        <a14:foregroundMark x1="30168" y1="43045" x2="30000" y2="30705"/>
                        <a14:foregroundMark x1="75938" y1="8974" x2="80361" y2="8974"/>
                        <a14:foregroundMark x1="82091" y1="8846" x2="82668" y2="8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48665" y="2249488"/>
            <a:ext cx="4722282" cy="354171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3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VLDB (Versatile link demonstrator board)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It is a demonstrator board with four custom radiation tolerant components: </a:t>
            </a:r>
          </a:p>
          <a:p>
            <a:pPr lvl="1"/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>GBTx</a:t>
            </a:r>
          </a:p>
          <a:p>
            <a:pPr lvl="1"/>
            <a:r>
              <a:rPr lang="en-GB" dirty="0" smtClean="0"/>
              <a:t>SCA (Slow Control Adapter): FE electronics control and monitoring</a:t>
            </a:r>
          </a:p>
          <a:p>
            <a:pPr lvl="1"/>
            <a:r>
              <a:rPr lang="en-GB" dirty="0" err="1" smtClean="0"/>
              <a:t>VTRx</a:t>
            </a:r>
            <a:r>
              <a:rPr lang="en-GB" dirty="0" smtClean="0"/>
              <a:t>: Optical transceiver</a:t>
            </a:r>
          </a:p>
          <a:p>
            <a:pPr lvl="1"/>
            <a:r>
              <a:rPr lang="en-GB" dirty="0" smtClean="0"/>
              <a:t>DC-DC converters</a:t>
            </a:r>
            <a:endParaRPr lang="en-GB" dirty="0"/>
          </a:p>
        </p:txBody>
      </p:sp>
      <p:pic>
        <p:nvPicPr>
          <p:cNvPr id="7" name="Content Placeholder 6" descr="C:\Users\rmartinl\Dropbox\CERN\FTEC informes trimestrales\Pictures\IMG_20151022_134740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10" b="93686" l="5865" r="95192">
                        <a14:foregroundMark x1="9423" y1="15929" x2="9014" y2="83109"/>
                        <a14:foregroundMark x1="10144" y1="9808" x2="74976" y2="9904"/>
                        <a14:foregroundMark x1="11803" y1="8429" x2="15288" y2="8429"/>
                        <a14:foregroundMark x1="23582" y1="8333" x2="27620" y2="8654"/>
                        <a14:foregroundMark x1="10601" y1="90096" x2="41490" y2="90192"/>
                        <a14:foregroundMark x1="7764" y1="79744" x2="7668" y2="75000"/>
                        <a14:foregroundMark x1="7668" y1="72051" x2="7524" y2="66763"/>
                        <a14:foregroundMark x1="7668" y1="64135" x2="7668" y2="59071"/>
                        <a14:foregroundMark x1="7596" y1="56442" x2="7452" y2="51058"/>
                        <a14:foregroundMark x1="7524" y1="48429" x2="7524" y2="43045"/>
                        <a14:foregroundMark x1="7596" y1="39968" x2="7596" y2="34808"/>
                        <a14:foregroundMark x1="7596" y1="32276" x2="7524" y2="27019"/>
                        <a14:foregroundMark x1="7524" y1="24167" x2="7524" y2="18686"/>
                        <a14:foregroundMark x1="67692" y1="70577" x2="77837" y2="68878"/>
                        <a14:foregroundMark x1="67452" y1="85865" x2="77043" y2="85545"/>
                        <a14:foregroundMark x1="30168" y1="43045" x2="30000" y2="30705"/>
                        <a14:foregroundMark x1="75938" y1="8974" x2="80361" y2="8974"/>
                        <a14:foregroundMark x1="82091" y1="8846" x2="82668" y2="8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48665" y="2249488"/>
            <a:ext cx="4722282" cy="354171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8192279" y="3825551"/>
            <a:ext cx="942391" cy="884931"/>
          </a:xfrm>
          <a:prstGeom prst="roundRect">
            <a:avLst/>
          </a:prstGeom>
          <a:solidFill>
            <a:schemeClr val="bg1">
              <a:alpha val="10000"/>
            </a:schemeClr>
          </a:solidFill>
          <a:ln w="635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7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VLDB (Versatile link demonstrator board)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It is a demonstrator board with four custom radiation tolerant components: </a:t>
            </a:r>
          </a:p>
          <a:p>
            <a:pPr lvl="1"/>
            <a:r>
              <a:rPr lang="en-GB" dirty="0" smtClean="0"/>
              <a:t>GBTx</a:t>
            </a:r>
          </a:p>
          <a:p>
            <a:pPr lvl="1"/>
            <a:r>
              <a:rPr lang="en-GB" b="1" dirty="0" smtClean="0">
                <a:solidFill>
                  <a:srgbClr val="FFFF00"/>
                </a:solidFill>
              </a:rPr>
              <a:t>SCA (Slow Control Adapter): FE electronics control and monitoring</a:t>
            </a:r>
          </a:p>
          <a:p>
            <a:pPr lvl="1"/>
            <a:r>
              <a:rPr lang="en-GB" dirty="0" err="1" smtClean="0"/>
              <a:t>VTRx</a:t>
            </a:r>
            <a:r>
              <a:rPr lang="en-GB" dirty="0" smtClean="0"/>
              <a:t>: Optical transceiver</a:t>
            </a:r>
          </a:p>
          <a:p>
            <a:pPr lvl="1"/>
            <a:r>
              <a:rPr lang="en-GB" dirty="0" smtClean="0"/>
              <a:t>DC-DC converters</a:t>
            </a:r>
            <a:endParaRPr lang="en-GB" dirty="0"/>
          </a:p>
        </p:txBody>
      </p:sp>
      <p:pic>
        <p:nvPicPr>
          <p:cNvPr id="7" name="Content Placeholder 6" descr="C:\Users\rmartinl\Dropbox\CERN\FTEC informes trimestrales\Pictures\IMG_20151022_134740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10" b="93686" l="5865" r="95192">
                        <a14:foregroundMark x1="9423" y1="15929" x2="9014" y2="83109"/>
                        <a14:foregroundMark x1="10144" y1="9808" x2="74976" y2="9904"/>
                        <a14:foregroundMark x1="11803" y1="8429" x2="15288" y2="8429"/>
                        <a14:foregroundMark x1="23582" y1="8333" x2="27620" y2="8654"/>
                        <a14:foregroundMark x1="10601" y1="90096" x2="41490" y2="90192"/>
                        <a14:foregroundMark x1="7764" y1="79744" x2="7668" y2="75000"/>
                        <a14:foregroundMark x1="7668" y1="72051" x2="7524" y2="66763"/>
                        <a14:foregroundMark x1="7668" y1="64135" x2="7668" y2="59071"/>
                        <a14:foregroundMark x1="7596" y1="56442" x2="7452" y2="51058"/>
                        <a14:foregroundMark x1="7524" y1="48429" x2="7524" y2="43045"/>
                        <a14:foregroundMark x1="7596" y1="39968" x2="7596" y2="34808"/>
                        <a14:foregroundMark x1="7596" y1="32276" x2="7524" y2="27019"/>
                        <a14:foregroundMark x1="7524" y1="24167" x2="7524" y2="18686"/>
                        <a14:foregroundMark x1="67692" y1="70577" x2="77837" y2="68878"/>
                        <a14:foregroundMark x1="67452" y1="85865" x2="77043" y2="85545"/>
                        <a14:foregroundMark x1="30168" y1="43045" x2="30000" y2="30705"/>
                        <a14:foregroundMark x1="75938" y1="8974" x2="80361" y2="8974"/>
                        <a14:foregroundMark x1="82091" y1="8846" x2="82668" y2="8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48665" y="2249488"/>
            <a:ext cx="4722282" cy="354171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8574832" y="5225142"/>
            <a:ext cx="494523" cy="457200"/>
          </a:xfrm>
          <a:prstGeom prst="roundRect">
            <a:avLst/>
          </a:prstGeom>
          <a:solidFill>
            <a:schemeClr val="bg1">
              <a:alpha val="10000"/>
            </a:schemeClr>
          </a:solidFill>
          <a:ln w="63500">
            <a:solidFill>
              <a:srgbClr val="DEE0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01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VLDB (Versatile link demonstrator board)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It is a demonstrator board with four custom radiation tolerant components: </a:t>
            </a:r>
          </a:p>
          <a:p>
            <a:pPr lvl="1"/>
            <a:r>
              <a:rPr lang="en-GB" dirty="0" smtClean="0"/>
              <a:t>GBTx</a:t>
            </a:r>
          </a:p>
          <a:p>
            <a:pPr lvl="1"/>
            <a:r>
              <a:rPr lang="en-GB" dirty="0" smtClean="0"/>
              <a:t>SCA (Slow Control Adapter): FE electronics control and monitoring</a:t>
            </a:r>
          </a:p>
          <a:p>
            <a:pPr lvl="1"/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</a:rPr>
              <a:t>VTRx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</a:rPr>
              <a:t>: Optical transceiver</a:t>
            </a:r>
          </a:p>
          <a:p>
            <a:pPr lvl="1"/>
            <a:r>
              <a:rPr lang="en-GB" dirty="0" smtClean="0"/>
              <a:t>DC-DC converters</a:t>
            </a:r>
            <a:endParaRPr lang="en-GB" dirty="0"/>
          </a:p>
        </p:txBody>
      </p:sp>
      <p:pic>
        <p:nvPicPr>
          <p:cNvPr id="7" name="Content Placeholder 6" descr="C:\Users\rmartinl\Dropbox\CERN\FTEC informes trimestrales\Pictures\IMG_20151022_134740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10" b="93686" l="5865" r="95192">
                        <a14:foregroundMark x1="9423" y1="15929" x2="9014" y2="83109"/>
                        <a14:foregroundMark x1="10144" y1="9808" x2="74976" y2="9904"/>
                        <a14:foregroundMark x1="11803" y1="8429" x2="15288" y2="8429"/>
                        <a14:foregroundMark x1="23582" y1="8333" x2="27620" y2="8654"/>
                        <a14:foregroundMark x1="10601" y1="90096" x2="41490" y2="90192"/>
                        <a14:foregroundMark x1="7764" y1="79744" x2="7668" y2="75000"/>
                        <a14:foregroundMark x1="7668" y1="72051" x2="7524" y2="66763"/>
                        <a14:foregroundMark x1="7668" y1="64135" x2="7668" y2="59071"/>
                        <a14:foregroundMark x1="7596" y1="56442" x2="7452" y2="51058"/>
                        <a14:foregroundMark x1="7524" y1="48429" x2="7524" y2="43045"/>
                        <a14:foregroundMark x1="7596" y1="39968" x2="7596" y2="34808"/>
                        <a14:foregroundMark x1="7596" y1="32276" x2="7524" y2="27019"/>
                        <a14:foregroundMark x1="7524" y1="24167" x2="7524" y2="18686"/>
                        <a14:foregroundMark x1="67692" y1="70577" x2="77837" y2="68878"/>
                        <a14:foregroundMark x1="67452" y1="85865" x2="77043" y2="85545"/>
                        <a14:foregroundMark x1="30168" y1="43045" x2="30000" y2="30705"/>
                        <a14:foregroundMark x1="75938" y1="8974" x2="80361" y2="8974"/>
                        <a14:foregroundMark x1="82091" y1="8846" x2="82668" y2="8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48665" y="2249488"/>
            <a:ext cx="4722282" cy="354171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016620" y="4040155"/>
            <a:ext cx="989045" cy="475861"/>
          </a:xfrm>
          <a:prstGeom prst="roundRect">
            <a:avLst/>
          </a:prstGeom>
          <a:solidFill>
            <a:schemeClr val="bg1">
              <a:alpha val="0"/>
            </a:schemeClr>
          </a:solidFill>
          <a:ln w="635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4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VLDB (Versatile link demonstrator board)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It is a demonstrator board with four custom radiation tolerant components: </a:t>
            </a:r>
          </a:p>
          <a:p>
            <a:pPr lvl="1"/>
            <a:r>
              <a:rPr lang="en-GB" dirty="0" smtClean="0"/>
              <a:t>GBTx</a:t>
            </a:r>
          </a:p>
          <a:p>
            <a:pPr lvl="1"/>
            <a:r>
              <a:rPr lang="en-GB" dirty="0" smtClean="0"/>
              <a:t>SCA (Slow Control Adapter): FE electronics control and monitoring</a:t>
            </a:r>
          </a:p>
          <a:p>
            <a:pPr lvl="1"/>
            <a:r>
              <a:rPr lang="en-GB" dirty="0" err="1" smtClean="0"/>
              <a:t>VTRx</a:t>
            </a:r>
            <a:r>
              <a:rPr lang="en-GB" dirty="0" smtClean="0"/>
              <a:t>: Optical transceiver</a:t>
            </a:r>
          </a:p>
          <a:p>
            <a:pPr lvl="1"/>
            <a:r>
              <a:rPr lang="en-GB" b="1" dirty="0" smtClean="0">
                <a:solidFill>
                  <a:schemeClr val="accent4">
                    <a:lumMod val="75000"/>
                  </a:schemeClr>
                </a:solidFill>
              </a:rPr>
              <a:t>DC-DC converters</a:t>
            </a:r>
            <a:endParaRPr lang="en-GB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C:\Users\rmartinl\Dropbox\CERN\FTEC informes trimestrales\Pictures\IMG_20151022_134740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910" b="93686" l="5865" r="95192">
                        <a14:foregroundMark x1="9423" y1="15929" x2="9014" y2="83109"/>
                        <a14:foregroundMark x1="10144" y1="9808" x2="74976" y2="9904"/>
                        <a14:foregroundMark x1="11803" y1="8429" x2="15288" y2="8429"/>
                        <a14:foregroundMark x1="23582" y1="8333" x2="27620" y2="8654"/>
                        <a14:foregroundMark x1="10601" y1="90096" x2="41490" y2="90192"/>
                        <a14:foregroundMark x1="7764" y1="79744" x2="7668" y2="75000"/>
                        <a14:foregroundMark x1="7668" y1="72051" x2="7524" y2="66763"/>
                        <a14:foregroundMark x1="7668" y1="64135" x2="7668" y2="59071"/>
                        <a14:foregroundMark x1="7596" y1="56442" x2="7452" y2="51058"/>
                        <a14:foregroundMark x1="7524" y1="48429" x2="7524" y2="43045"/>
                        <a14:foregroundMark x1="7596" y1="39968" x2="7596" y2="34808"/>
                        <a14:foregroundMark x1="7596" y1="32276" x2="7524" y2="27019"/>
                        <a14:foregroundMark x1="7524" y1="24167" x2="7524" y2="18686"/>
                        <a14:foregroundMark x1="67692" y1="70577" x2="77837" y2="68878"/>
                        <a14:foregroundMark x1="67452" y1="85865" x2="77043" y2="85545"/>
                        <a14:foregroundMark x1="30168" y1="43045" x2="30000" y2="30705"/>
                        <a14:foregroundMark x1="75938" y1="8974" x2="80361" y2="8974"/>
                        <a14:foregroundMark x1="82091" y1="8846" x2="82668" y2="8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48665" y="2249488"/>
            <a:ext cx="4722282" cy="354171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128588" y="4665306"/>
            <a:ext cx="1035698" cy="886408"/>
          </a:xfrm>
          <a:prstGeom prst="roundRect">
            <a:avLst/>
          </a:prstGeom>
          <a:solidFill>
            <a:schemeClr val="bg1">
              <a:alpha val="0"/>
            </a:schemeClr>
          </a:solidFill>
          <a:ln w="635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94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VLDB kit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Raúl Martín Lesma, PH-ESE-BE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15" y="1262567"/>
            <a:ext cx="3636818" cy="2727614"/>
          </a:xfrm>
          <a:prstGeom prst="rect">
            <a:avLst/>
          </a:prstGeom>
        </p:spPr>
      </p:pic>
      <p:pic>
        <p:nvPicPr>
          <p:cNvPr id="13" name="Content Placeholder 6" descr="C:\Users\rmartinl\Dropbox\CERN\FTEC informes trimestrales\Pictures\IMG_20151022_134740.jpg"/>
          <p:cNvPicPr>
            <a:picLocks noGrp="1"/>
          </p:cNvPicPr>
          <p:nvPr>
            <p:ph sz="half" idx="4294967295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10" b="93686" l="5865" r="95192">
                        <a14:foregroundMark x1="9423" y1="15929" x2="9014" y2="83109"/>
                        <a14:foregroundMark x1="10144" y1="9808" x2="74976" y2="9904"/>
                        <a14:foregroundMark x1="11803" y1="8429" x2="15288" y2="8429"/>
                        <a14:foregroundMark x1="23582" y1="8333" x2="27620" y2="8654"/>
                        <a14:foregroundMark x1="10601" y1="90096" x2="41490" y2="90192"/>
                        <a14:foregroundMark x1="7764" y1="79744" x2="7668" y2="75000"/>
                        <a14:foregroundMark x1="7668" y1="72051" x2="7524" y2="66763"/>
                        <a14:foregroundMark x1="7668" y1="64135" x2="7668" y2="59071"/>
                        <a14:foregroundMark x1="7596" y1="56442" x2="7452" y2="51058"/>
                        <a14:foregroundMark x1="7524" y1="48429" x2="7524" y2="43045"/>
                        <a14:foregroundMark x1="7596" y1="39968" x2="7596" y2="34808"/>
                        <a14:foregroundMark x1="7596" y1="32276" x2="7524" y2="27019"/>
                        <a14:foregroundMark x1="7524" y1="24167" x2="7524" y2="18686"/>
                        <a14:foregroundMark x1="67692" y1="70577" x2="77837" y2="68878"/>
                        <a14:foregroundMark x1="67452" y1="85865" x2="77043" y2="85545"/>
                        <a14:foregroundMark x1="30168" y1="43045" x2="30000" y2="30705"/>
                        <a14:foregroundMark x1="75938" y1="8974" x2="80361" y2="8974"/>
                        <a14:foregroundMark x1="82091" y1="8846" x2="82668" y2="8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15413" y="1751277"/>
            <a:ext cx="4722282" cy="3541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101256" y="1040811"/>
            <a:ext cx="4466689" cy="33500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846" y="4390828"/>
            <a:ext cx="1884599" cy="7874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555" y="4247759"/>
            <a:ext cx="2398904" cy="93051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93557" y="3605795"/>
            <a:ext cx="174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Daughter boards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132744" y="3540384"/>
            <a:ext cx="17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E-link FMC board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560170" y="5192871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VTRx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081101" y="5192871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USB-I</a:t>
            </a:r>
            <a:r>
              <a:rPr lang="en-GB" baseline="30000" dirty="0" smtClean="0"/>
              <a:t>2</a:t>
            </a:r>
            <a:r>
              <a:rPr lang="en-GB" dirty="0" smtClean="0"/>
              <a:t>C dongle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8942969" y="5696505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VLDB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84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5887</TotalTime>
  <Words>657</Words>
  <Application>Microsoft Office PowerPoint</Application>
  <PresentationFormat>Widescreen</PresentationFormat>
  <Paragraphs>113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Trebuchet MS</vt:lpstr>
      <vt:lpstr>Tw Cen MT</vt:lpstr>
      <vt:lpstr>Circuit</vt:lpstr>
      <vt:lpstr>Application engineer, Versatile link Demonstrator board</vt:lpstr>
      <vt:lpstr>introduction</vt:lpstr>
      <vt:lpstr>The GBTx</vt:lpstr>
      <vt:lpstr>VLDB (Versatile link demonstrator board)</vt:lpstr>
      <vt:lpstr>VLDB (Versatile link demonstrator board)</vt:lpstr>
      <vt:lpstr>VLDB (Versatile link demonstrator board)</vt:lpstr>
      <vt:lpstr>VLDB (Versatile link demonstrator board)</vt:lpstr>
      <vt:lpstr>VLDB (Versatile link demonstrator board)</vt:lpstr>
      <vt:lpstr>VLDB kit</vt:lpstr>
      <vt:lpstr>Tasks done (i)</vt:lpstr>
      <vt:lpstr>Tasks done (II)</vt:lpstr>
      <vt:lpstr>Actions planned for the next three months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 engineer, Versatile link Demonstrator board</dc:title>
  <dc:creator>Raul Martin Lesma</dc:creator>
  <cp:lastModifiedBy>Raul Martin Lesma</cp:lastModifiedBy>
  <cp:revision>41</cp:revision>
  <dcterms:created xsi:type="dcterms:W3CDTF">2015-10-22T08:53:10Z</dcterms:created>
  <dcterms:modified xsi:type="dcterms:W3CDTF">2015-10-26T11:00:52Z</dcterms:modified>
</cp:coreProperties>
</file>