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sldIdLst>
    <p:sldId id="259" r:id="rId2"/>
    <p:sldId id="261" r:id="rId3"/>
    <p:sldId id="262" r:id="rId4"/>
    <p:sldId id="268" r:id="rId5"/>
    <p:sldId id="271" r:id="rId6"/>
    <p:sldId id="279" r:id="rId7"/>
    <p:sldId id="273" r:id="rId8"/>
    <p:sldId id="274" r:id="rId9"/>
    <p:sldId id="275" r:id="rId10"/>
    <p:sldId id="276" r:id="rId11"/>
    <p:sldId id="278" r:id="rId12"/>
    <p:sldId id="277" r:id="rId1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153" autoAdjust="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146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10/26/2015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10/26/2015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10/26/2015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10/26/2015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10/26/2015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10/26/2015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10/26/2015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502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3. Actions plan in short-term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6629" y="6356350"/>
            <a:ext cx="3121727" cy="365125"/>
          </a:xfrm>
        </p:spPr>
        <p:txBody>
          <a:bodyPr/>
          <a:lstStyle/>
          <a:p>
            <a:r>
              <a:rPr lang="en-GB" dirty="0"/>
              <a:t>1st Workshop </a:t>
            </a:r>
            <a:r>
              <a:rPr lang="en-GB" dirty="0" smtClean="0"/>
              <a:t>FTEC </a:t>
            </a:r>
            <a:r>
              <a:rPr lang="en-GB" dirty="0"/>
              <a:t>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457200" y="1110435"/>
            <a:ext cx="8226854" cy="4667421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GB" dirty="0"/>
              <a:t>Follow-up on the procurement process.</a:t>
            </a:r>
          </a:p>
          <a:p>
            <a:pPr lvl="0"/>
            <a:r>
              <a:rPr lang="en-GB" dirty="0" smtClean="0"/>
              <a:t>Follow-up on the </a:t>
            </a:r>
            <a:r>
              <a:rPr lang="en-GB" dirty="0"/>
              <a:t>Laser measurement </a:t>
            </a:r>
            <a:r>
              <a:rPr lang="en-GB" dirty="0" smtClean="0"/>
              <a:t>system: design changes, </a:t>
            </a:r>
            <a:r>
              <a:rPr lang="en-GB" dirty="0"/>
              <a:t>manufacturing and assembly.</a:t>
            </a:r>
          </a:p>
          <a:p>
            <a:pPr lvl="0"/>
            <a:r>
              <a:rPr lang="en-GB" dirty="0"/>
              <a:t>Further development of LMA software.</a:t>
            </a:r>
          </a:p>
          <a:p>
            <a:pPr lvl="0"/>
            <a:r>
              <a:rPr lang="en-GB" dirty="0"/>
              <a:t>Laser calibration and initial testing.</a:t>
            </a:r>
          </a:p>
          <a:p>
            <a:pPr lvl="0"/>
            <a:r>
              <a:rPr lang="en-GB" dirty="0" smtClean="0"/>
              <a:t>Laser hardware </a:t>
            </a:r>
            <a:r>
              <a:rPr lang="en-GB" dirty="0"/>
              <a:t>integration with the expansion tooling</a:t>
            </a:r>
            <a:r>
              <a:rPr lang="en-GB" dirty="0" smtClean="0"/>
              <a:t>.</a:t>
            </a:r>
          </a:p>
          <a:p>
            <a:pPr lvl="0"/>
            <a:r>
              <a:rPr lang="en-US" dirty="0" smtClean="0"/>
              <a:t>Involvement in activities regarding Finite element analysis.</a:t>
            </a:r>
            <a:endParaRPr lang="en-GB" dirty="0"/>
          </a:p>
          <a:p>
            <a:pPr lvl="0"/>
            <a:r>
              <a:rPr lang="en-GB" dirty="0"/>
              <a:t>Course: </a:t>
            </a:r>
            <a:r>
              <a:rPr lang="en-GB" i="1" dirty="0"/>
              <a:t>CATIA-</a:t>
            </a:r>
            <a:r>
              <a:rPr lang="en-GB" i="1" dirty="0" err="1"/>
              <a:t>Smarteam</a:t>
            </a:r>
            <a:r>
              <a:rPr lang="en-GB" i="1" dirty="0"/>
              <a:t> Basics.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0440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6629" y="6356350"/>
            <a:ext cx="3121727" cy="365125"/>
          </a:xfrm>
        </p:spPr>
        <p:txBody>
          <a:bodyPr/>
          <a:lstStyle/>
          <a:p>
            <a:r>
              <a:rPr lang="en-GB" dirty="0"/>
              <a:t>1st Workshop </a:t>
            </a:r>
            <a:r>
              <a:rPr lang="en-GB" dirty="0" smtClean="0"/>
              <a:t>FTEC </a:t>
            </a:r>
            <a:r>
              <a:rPr lang="en-GB" dirty="0"/>
              <a:t>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605217"/>
            <a:ext cx="8226854" cy="940443"/>
          </a:xfrm>
        </p:spPr>
        <p:txBody>
          <a:bodyPr/>
          <a:lstStyle/>
          <a:p>
            <a:pPr algn="ctr"/>
            <a:r>
              <a:rPr lang="en-US" dirty="0" smtClean="0"/>
              <a:t>Thanks!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32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632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Magnet Design and Construction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3839351"/>
            <a:ext cx="5381624" cy="1238503"/>
          </a:xfrm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chemeClr val="accent6"/>
                </a:solidFill>
              </a:rPr>
              <a:t>José Luis Rudeiros </a:t>
            </a:r>
            <a:r>
              <a:rPr lang="en-US" sz="1800" dirty="0" err="1" smtClean="0">
                <a:solidFill>
                  <a:schemeClr val="accent6"/>
                </a:solidFill>
              </a:rPr>
              <a:t>Fernández</a:t>
            </a:r>
            <a:r>
              <a:rPr lang="en-US" sz="1800" dirty="0" smtClean="0">
                <a:solidFill>
                  <a:schemeClr val="accent6"/>
                </a:solidFill>
              </a:rPr>
              <a:t> (TE  MSC-LMF)</a:t>
            </a:r>
            <a:endParaRPr lang="en-US" sz="1800" dirty="0" smtClean="0">
              <a:solidFill>
                <a:schemeClr val="accent6"/>
              </a:solidFill>
            </a:endParaRPr>
          </a:p>
          <a:p>
            <a:r>
              <a:rPr lang="en-US" sz="1600" i="1" dirty="0" smtClean="0">
                <a:solidFill>
                  <a:schemeClr val="accent6"/>
                </a:solidFill>
              </a:rPr>
              <a:t>Supervisor: </a:t>
            </a:r>
            <a:r>
              <a:rPr lang="en-US" sz="1600" dirty="0" err="1">
                <a:solidFill>
                  <a:schemeClr val="accent6"/>
                </a:solidFill>
              </a:rPr>
              <a:t>Frédéric</a:t>
            </a:r>
            <a:r>
              <a:rPr lang="en-US" sz="1600" dirty="0">
                <a:solidFill>
                  <a:schemeClr val="accent6"/>
                </a:solidFill>
              </a:rPr>
              <a:t> </a:t>
            </a:r>
            <a:r>
              <a:rPr lang="en-US" sz="1600" dirty="0" err="1">
                <a:solidFill>
                  <a:schemeClr val="accent6"/>
                </a:solidFill>
              </a:rPr>
              <a:t>Savary</a:t>
            </a:r>
            <a:r>
              <a:rPr lang="en-US" sz="1600" dirty="0">
                <a:solidFill>
                  <a:schemeClr val="accent6"/>
                </a:solidFill>
              </a:rPr>
              <a:t> (TE  MSC-LMF)</a:t>
            </a:r>
          </a:p>
          <a:p>
            <a:endParaRPr lang="en-GB" sz="1800" dirty="0">
              <a:solidFill>
                <a:schemeClr val="accent6"/>
              </a:solidFill>
            </a:endParaRPr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457199" y="3391124"/>
            <a:ext cx="5381625" cy="419653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1st Workshop of the Spanish Traineeship Programme FTEC 2015</a:t>
            </a:r>
            <a:endParaRPr lang="en-GB" dirty="0"/>
          </a:p>
        </p:txBody>
      </p:sp>
      <p:pic>
        <p:nvPicPr>
          <p:cNvPr id="1028" name="Picture 4" descr="http://www.uv.es/desirex/figuras/logo_ciemat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111" y="5147804"/>
            <a:ext cx="2762250" cy="1481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5407278"/>
            <a:ext cx="1072237" cy="1072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37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3281"/>
            <a:ext cx="8226854" cy="4667421"/>
          </a:xfrm>
        </p:spPr>
        <p:txBody>
          <a:bodyPr/>
          <a:lstStyle/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3200" dirty="0"/>
              <a:t>Description and status of the project 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3200" dirty="0"/>
              <a:t>Challenges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/>
              <a:t>Actions planned in the short-term</a:t>
            </a:r>
            <a:endParaRPr lang="en-GB" sz="3200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6629" y="6356350"/>
            <a:ext cx="3121727" cy="365125"/>
          </a:xfrm>
        </p:spPr>
        <p:txBody>
          <a:bodyPr/>
          <a:lstStyle/>
          <a:p>
            <a:r>
              <a:rPr lang="en-GB" dirty="0"/>
              <a:t>1st Workshop </a:t>
            </a:r>
            <a:r>
              <a:rPr lang="en-GB" dirty="0" smtClean="0"/>
              <a:t>FTEC </a:t>
            </a:r>
            <a:r>
              <a:rPr lang="en-GB" dirty="0"/>
              <a:t>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29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1. Description and Status of the Project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6629" y="6356350"/>
            <a:ext cx="3121727" cy="365125"/>
          </a:xfrm>
        </p:spPr>
        <p:txBody>
          <a:bodyPr/>
          <a:lstStyle/>
          <a:p>
            <a:r>
              <a:rPr lang="en-GB" dirty="0"/>
              <a:t>1st Workshop </a:t>
            </a:r>
            <a:r>
              <a:rPr lang="en-GB" dirty="0" smtClean="0"/>
              <a:t>FTEC </a:t>
            </a:r>
            <a:r>
              <a:rPr lang="en-GB" dirty="0"/>
              <a:t>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8" name="Picture 4" descr="\\cern.ch\dfs\Users\d\dduarter\Desktop\layout with bellows.pn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91" b="52447"/>
          <a:stretch/>
        </p:blipFill>
        <p:spPr bwMode="auto">
          <a:xfrm>
            <a:off x="764054" y="5147274"/>
            <a:ext cx="7920000" cy="1001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457200" y="1102738"/>
            <a:ext cx="8226854" cy="4667421"/>
          </a:xfrm>
        </p:spPr>
        <p:txBody>
          <a:bodyPr/>
          <a:lstStyle/>
          <a:p>
            <a:pPr marL="36576" indent="0">
              <a:buNone/>
            </a:pPr>
            <a:r>
              <a:rPr lang="en-GB" dirty="0" smtClean="0">
                <a:solidFill>
                  <a:schemeClr val="accent6"/>
                </a:solidFill>
              </a:rPr>
              <a:t>Prototype of the 11T dipole (MBH) for HL-LHC </a:t>
            </a:r>
          </a:p>
          <a:p>
            <a:pPr marL="36576" indent="0">
              <a:buNone/>
            </a:pPr>
            <a:r>
              <a:rPr lang="en-GB" sz="2800" i="1" dirty="0" smtClean="0">
                <a:solidFill>
                  <a:schemeClr val="accent5"/>
                </a:solidFill>
              </a:rPr>
              <a:t>Procurement process</a:t>
            </a:r>
            <a:endParaRPr lang="en-GB" sz="2800" i="1" dirty="0">
              <a:solidFill>
                <a:schemeClr val="accent5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986971" y="5209637"/>
            <a:ext cx="7534177" cy="0"/>
          </a:xfrm>
          <a:prstGeom prst="straightConnector1">
            <a:avLst/>
          </a:prstGeom>
          <a:ln w="2222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811668" y="4910071"/>
            <a:ext cx="1824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15660 mm</a:t>
            </a:r>
            <a:endParaRPr lang="en-US" sz="1400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4" y="2291955"/>
            <a:ext cx="4783841" cy="27000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4" y="2291955"/>
            <a:ext cx="4783841" cy="27000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5666159" y="5386984"/>
            <a:ext cx="21564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11 T dipole cold mass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323850" y="2724150"/>
            <a:ext cx="3486150" cy="2124858"/>
          </a:xfrm>
          <a:prstGeom prst="straightConnector1">
            <a:avLst/>
          </a:prstGeom>
          <a:ln w="22225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45260" y="3783723"/>
            <a:ext cx="1824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6500 mm</a:t>
            </a:r>
            <a:endParaRPr lang="en-US" sz="1400" dirty="0"/>
          </a:p>
        </p:txBody>
      </p:sp>
      <p:grpSp>
        <p:nvGrpSpPr>
          <p:cNvPr id="32" name="Group 31"/>
          <p:cNvGrpSpPr>
            <a:grpSpLocks noChangeAspect="1"/>
          </p:cNvGrpSpPr>
          <p:nvPr/>
        </p:nvGrpSpPr>
        <p:grpSpPr>
          <a:xfrm>
            <a:off x="2924097" y="1890955"/>
            <a:ext cx="6276059" cy="2804873"/>
            <a:chOff x="-5700" y="2230062"/>
            <a:chExt cx="8759214" cy="3914636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167" t="2752" r="25833" b="11463"/>
            <a:stretch/>
          </p:blipFill>
          <p:spPr>
            <a:xfrm>
              <a:off x="2279806" y="2477577"/>
              <a:ext cx="3711303" cy="3667121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5794072" y="2230062"/>
              <a:ext cx="18247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/>
                <a:t>Shell</a:t>
              </a:r>
              <a:endParaRPr lang="en-US" sz="2400" b="1" dirty="0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H="1">
              <a:off x="5206174" y="2585352"/>
              <a:ext cx="784936" cy="382504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6051852" y="3369674"/>
              <a:ext cx="2701662" cy="11597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/>
                <a:t>Yoke Lamination</a:t>
              </a:r>
              <a:endParaRPr lang="en-US" sz="2400" b="1" dirty="0"/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flipH="1">
              <a:off x="5533248" y="4100118"/>
              <a:ext cx="696036" cy="34548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5778957" y="5286652"/>
              <a:ext cx="29745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/>
                <a:t>Central Lamination</a:t>
              </a:r>
              <a:endParaRPr lang="en-US" sz="2400" b="1" dirty="0"/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 flipH="1" flipV="1">
              <a:off x="4349080" y="4917303"/>
              <a:ext cx="1632877" cy="918051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-5699" y="3132656"/>
              <a:ext cx="18247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accent6"/>
                  </a:solidFill>
                </a:rPr>
                <a:t>Coils</a:t>
              </a:r>
              <a:endParaRPr lang="en-US" sz="2400" dirty="0">
                <a:solidFill>
                  <a:schemeClr val="accent6"/>
                </a:solidFill>
              </a:endParaRP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>
              <a:off x="1682618" y="3494239"/>
              <a:ext cx="1555193" cy="703534"/>
            </a:xfrm>
            <a:prstGeom prst="straightConnector1">
              <a:avLst/>
            </a:prstGeom>
            <a:ln w="31750">
              <a:solidFill>
                <a:schemeClr val="accent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-5700" y="3925375"/>
              <a:ext cx="18247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accent6"/>
                  </a:solidFill>
                </a:rPr>
                <a:t>Collars</a:t>
              </a:r>
              <a:endParaRPr lang="en-US" sz="2400" dirty="0">
                <a:solidFill>
                  <a:schemeClr val="accent6"/>
                </a:solidFill>
              </a:endParaRPr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>
              <a:off x="1692208" y="4311136"/>
              <a:ext cx="1678825" cy="475712"/>
            </a:xfrm>
            <a:prstGeom prst="straightConnector1">
              <a:avLst/>
            </a:prstGeom>
            <a:ln w="31750">
              <a:solidFill>
                <a:schemeClr val="accent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14037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9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1" t="13336" r="51398"/>
          <a:stretch/>
        </p:blipFill>
        <p:spPr>
          <a:xfrm>
            <a:off x="6114974" y="2450802"/>
            <a:ext cx="3029026" cy="37007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68" t="18568" r="14762" b="16740"/>
          <a:stretch/>
        </p:blipFill>
        <p:spPr>
          <a:xfrm>
            <a:off x="3376780" y="4507148"/>
            <a:ext cx="2738194" cy="163156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4" t="13224" r="10635" b="5489"/>
          <a:stretch/>
        </p:blipFill>
        <p:spPr>
          <a:xfrm>
            <a:off x="1105546" y="4928423"/>
            <a:ext cx="1514283" cy="9126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1. Description and Status of the Project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6629" y="6356350"/>
            <a:ext cx="3121727" cy="365125"/>
          </a:xfrm>
        </p:spPr>
        <p:txBody>
          <a:bodyPr/>
          <a:lstStyle/>
          <a:p>
            <a:r>
              <a:rPr lang="en-GB" dirty="0"/>
              <a:t>1st Workshop </a:t>
            </a:r>
            <a:r>
              <a:rPr lang="en-GB" dirty="0" smtClean="0"/>
              <a:t>FTEC </a:t>
            </a:r>
            <a:r>
              <a:rPr lang="en-GB" dirty="0"/>
              <a:t>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457200" y="1110435"/>
            <a:ext cx="8226854" cy="4667421"/>
          </a:xfrm>
        </p:spPr>
        <p:txBody>
          <a:bodyPr/>
          <a:lstStyle/>
          <a:p>
            <a:pPr marL="36576" indent="0">
              <a:buNone/>
            </a:pPr>
            <a:r>
              <a:rPr lang="en-GB" dirty="0" smtClean="0">
                <a:solidFill>
                  <a:schemeClr val="accent6"/>
                </a:solidFill>
              </a:rPr>
              <a:t>Prototype of the 11T dipole (MBH) for HL-LHC </a:t>
            </a:r>
          </a:p>
          <a:p>
            <a:pPr marL="36576" indent="0">
              <a:buNone/>
            </a:pPr>
            <a:r>
              <a:rPr lang="en-GB" sz="2800" i="1" dirty="0" smtClean="0">
                <a:solidFill>
                  <a:schemeClr val="accent5"/>
                </a:solidFill>
              </a:rPr>
              <a:t>Procurement process</a:t>
            </a:r>
          </a:p>
          <a:p>
            <a:r>
              <a:rPr lang="en-GB" sz="2800" i="1" dirty="0" smtClean="0">
                <a:solidFill>
                  <a:schemeClr val="accent6"/>
                </a:solidFill>
              </a:rPr>
              <a:t>Technical specifications.</a:t>
            </a:r>
          </a:p>
          <a:p>
            <a:r>
              <a:rPr lang="en-GB" sz="2800" i="1" dirty="0" smtClean="0">
                <a:solidFill>
                  <a:schemeClr val="accent6"/>
                </a:solidFill>
              </a:rPr>
              <a:t>Technical annex to the Tender form.</a:t>
            </a:r>
          </a:p>
          <a:p>
            <a:r>
              <a:rPr lang="en-GB" sz="2800" i="1" dirty="0" smtClean="0">
                <a:solidFill>
                  <a:schemeClr val="accent6"/>
                </a:solidFill>
              </a:rPr>
              <a:t>Departmental requests.</a:t>
            </a:r>
          </a:p>
          <a:p>
            <a:r>
              <a:rPr lang="en-GB" sz="2800" i="1" dirty="0" smtClean="0">
                <a:solidFill>
                  <a:schemeClr val="accent6"/>
                </a:solidFill>
              </a:rPr>
              <a:t>Search for potential bidders </a:t>
            </a:r>
            <a:br>
              <a:rPr lang="en-GB" sz="2800" i="1" dirty="0" smtClean="0">
                <a:solidFill>
                  <a:schemeClr val="accent6"/>
                </a:solidFill>
              </a:rPr>
            </a:br>
            <a:r>
              <a:rPr lang="en-GB" sz="2800" i="1" dirty="0" smtClean="0">
                <a:solidFill>
                  <a:schemeClr val="accent6"/>
                </a:solidFill>
              </a:rPr>
              <a:t>&amp; material suppliers.</a:t>
            </a:r>
          </a:p>
        </p:txBody>
      </p:sp>
    </p:spTree>
    <p:extLst>
      <p:ext uri="{BB962C8B-B14F-4D97-AF65-F5344CB8AC3E}">
        <p14:creationId xmlns:p14="http://schemas.microsoft.com/office/powerpoint/2010/main" val="2951059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1. Description and Status of the Project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6629" y="6356350"/>
            <a:ext cx="3121727" cy="365125"/>
          </a:xfrm>
        </p:spPr>
        <p:txBody>
          <a:bodyPr/>
          <a:lstStyle/>
          <a:p>
            <a:r>
              <a:rPr lang="en-GB" dirty="0"/>
              <a:t>1st Workshop </a:t>
            </a:r>
            <a:r>
              <a:rPr lang="en-GB" dirty="0" smtClean="0"/>
              <a:t>FTEC </a:t>
            </a:r>
            <a:r>
              <a:rPr lang="en-GB" dirty="0"/>
              <a:t>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457200" y="1110435"/>
            <a:ext cx="8226854" cy="4667421"/>
          </a:xfrm>
        </p:spPr>
        <p:txBody>
          <a:bodyPr/>
          <a:lstStyle/>
          <a:p>
            <a:pPr marL="36576" indent="0">
              <a:buNone/>
            </a:pPr>
            <a:r>
              <a:rPr lang="en-GB" dirty="0" smtClean="0">
                <a:solidFill>
                  <a:schemeClr val="accent6"/>
                </a:solidFill>
              </a:rPr>
              <a:t>Prototype of the 11T dipole (MBH) for HL-LHC </a:t>
            </a:r>
          </a:p>
          <a:p>
            <a:pPr marL="36576" indent="0">
              <a:buNone/>
            </a:pPr>
            <a:r>
              <a:rPr lang="en-GB" sz="2800" i="1" dirty="0" smtClean="0">
                <a:solidFill>
                  <a:schemeClr val="accent5"/>
                </a:solidFill>
              </a:rPr>
              <a:t>Finite element analysis</a:t>
            </a:r>
          </a:p>
          <a:p>
            <a:pPr marL="36576" indent="0">
              <a:buNone/>
            </a:pPr>
            <a:r>
              <a:rPr lang="en-GB" sz="2800" i="1" dirty="0">
                <a:solidFill>
                  <a:schemeClr val="accent6"/>
                </a:solidFill>
              </a:rPr>
              <a:t>Course - ANSYS Workbench advanced:</a:t>
            </a:r>
          </a:p>
          <a:p>
            <a:r>
              <a:rPr lang="en-US" sz="2800" i="1" dirty="0">
                <a:solidFill>
                  <a:schemeClr val="accent6"/>
                </a:solidFill>
              </a:rPr>
              <a:t>Non-linear analysis.</a:t>
            </a:r>
          </a:p>
          <a:p>
            <a:r>
              <a:rPr lang="en-US" sz="2800" i="1" dirty="0">
                <a:solidFill>
                  <a:schemeClr val="accent6"/>
                </a:solidFill>
              </a:rPr>
              <a:t>Advanced contact – interface</a:t>
            </a:r>
            <a:r>
              <a:rPr lang="en-US" sz="2800" i="1" dirty="0" smtClean="0">
                <a:solidFill>
                  <a:schemeClr val="accent6"/>
                </a:solidFill>
              </a:rPr>
              <a:t>.</a:t>
            </a:r>
          </a:p>
          <a:p>
            <a:r>
              <a:rPr lang="en-US" sz="2800" i="1" dirty="0" smtClean="0">
                <a:solidFill>
                  <a:schemeClr val="accent6"/>
                </a:solidFill>
              </a:rPr>
              <a:t>Advanced materials (e.g. </a:t>
            </a:r>
            <a:r>
              <a:rPr lang="en-US" sz="2800" i="1" dirty="0" err="1" smtClean="0">
                <a:solidFill>
                  <a:schemeClr val="accent6"/>
                </a:solidFill>
              </a:rPr>
              <a:t>hyperelasticity</a:t>
            </a:r>
            <a:r>
              <a:rPr lang="en-US" sz="2800" i="1" dirty="0" smtClean="0">
                <a:solidFill>
                  <a:schemeClr val="accent6"/>
                </a:solidFill>
              </a:rPr>
              <a:t>).</a:t>
            </a:r>
          </a:p>
          <a:p>
            <a:r>
              <a:rPr lang="en-US" sz="2800" i="1" dirty="0" smtClean="0">
                <a:solidFill>
                  <a:schemeClr val="accent6"/>
                </a:solidFill>
              </a:rPr>
              <a:t>MAPDL integration.</a:t>
            </a:r>
            <a:endParaRPr lang="en-US" sz="2800" i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97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1. Description and Status of the Project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6629" y="6356350"/>
            <a:ext cx="3121727" cy="365125"/>
          </a:xfrm>
        </p:spPr>
        <p:txBody>
          <a:bodyPr/>
          <a:lstStyle/>
          <a:p>
            <a:r>
              <a:rPr lang="en-GB" dirty="0"/>
              <a:t>1st Workshop </a:t>
            </a:r>
            <a:r>
              <a:rPr lang="en-GB" dirty="0" smtClean="0"/>
              <a:t>FTEC </a:t>
            </a:r>
            <a:r>
              <a:rPr lang="en-GB" dirty="0"/>
              <a:t>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457200" y="1110435"/>
            <a:ext cx="8226854" cy="4667421"/>
          </a:xfrm>
        </p:spPr>
        <p:txBody>
          <a:bodyPr/>
          <a:lstStyle/>
          <a:p>
            <a:pPr marL="36576" indent="0">
              <a:buNone/>
            </a:pPr>
            <a:r>
              <a:rPr lang="en-GB" dirty="0" smtClean="0">
                <a:solidFill>
                  <a:schemeClr val="accent6"/>
                </a:solidFill>
              </a:rPr>
              <a:t>Laser measurement system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687" b="16410"/>
          <a:stretch/>
        </p:blipFill>
        <p:spPr>
          <a:xfrm>
            <a:off x="2391" y="1733481"/>
            <a:ext cx="5450475" cy="3937138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4410554" y="3404588"/>
            <a:ext cx="0" cy="564908"/>
          </a:xfrm>
          <a:prstGeom prst="straightConnector1">
            <a:avLst/>
          </a:prstGeom>
          <a:ln w="31750">
            <a:solidFill>
              <a:schemeClr val="tx1">
                <a:lumMod val="40000"/>
                <a:lumOff val="6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4038600" y="3969496"/>
            <a:ext cx="371954" cy="292100"/>
          </a:xfrm>
          <a:prstGeom prst="straightConnector1">
            <a:avLst/>
          </a:prstGeom>
          <a:ln w="31750">
            <a:solidFill>
              <a:schemeClr val="tx1">
                <a:lumMod val="40000"/>
                <a:lumOff val="6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3981450" y="3740896"/>
            <a:ext cx="429104" cy="234628"/>
          </a:xfrm>
          <a:prstGeom prst="straightConnector1">
            <a:avLst/>
          </a:prstGeom>
          <a:ln w="31750">
            <a:solidFill>
              <a:schemeClr val="tx1">
                <a:lumMod val="40000"/>
                <a:lumOff val="6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4485178" y="5180969"/>
            <a:ext cx="1395980" cy="892738"/>
          </a:xfrm>
          <a:prstGeom prst="straightConnector1">
            <a:avLst/>
          </a:prstGeom>
          <a:ln w="69850" cmpd="dbl">
            <a:solidFill>
              <a:schemeClr val="tx1">
                <a:lumMod val="40000"/>
                <a:lumOff val="6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69064" y="3969496"/>
            <a:ext cx="1824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x</a:t>
            </a:r>
            <a:endParaRPr lang="en-US" sz="14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28095" y="3306469"/>
            <a:ext cx="1824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y</a:t>
            </a:r>
            <a:endParaRPr lang="en-US" sz="14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65167" y="3493009"/>
            <a:ext cx="1824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z</a:t>
            </a:r>
            <a:endParaRPr lang="en-US" sz="14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7063740" y="2605952"/>
            <a:ext cx="0" cy="564908"/>
          </a:xfrm>
          <a:prstGeom prst="straightConnector1">
            <a:avLst/>
          </a:prstGeom>
          <a:ln w="31750">
            <a:solidFill>
              <a:schemeClr val="tx1">
                <a:lumMod val="40000"/>
                <a:lumOff val="6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7063740" y="3170860"/>
            <a:ext cx="562841" cy="0"/>
          </a:xfrm>
          <a:prstGeom prst="straightConnector1">
            <a:avLst/>
          </a:prstGeom>
          <a:ln w="31750">
            <a:solidFill>
              <a:schemeClr val="tx1">
                <a:lumMod val="40000"/>
                <a:lumOff val="6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518550" y="3120611"/>
            <a:ext cx="3001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x</a:t>
            </a:r>
            <a:endParaRPr lang="en-US" sz="14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01606" y="2452063"/>
            <a:ext cx="2621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y</a:t>
            </a:r>
            <a:endParaRPr lang="en-US" sz="14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25" name="Straight Connector 24"/>
          <p:cNvCxnSpPr>
            <a:stCxn id="35" idx="2"/>
            <a:endCxn id="35" idx="6"/>
          </p:cNvCxnSpPr>
          <p:nvPr/>
        </p:nvCxnSpPr>
        <p:spPr>
          <a:xfrm>
            <a:off x="5561823" y="3171476"/>
            <a:ext cx="3005967" cy="0"/>
          </a:xfrm>
          <a:prstGeom prst="line">
            <a:avLst/>
          </a:prstGeom>
          <a:ln w="6350">
            <a:solidFill>
              <a:schemeClr val="accent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35" idx="0"/>
            <a:endCxn id="35" idx="4"/>
          </p:cNvCxnSpPr>
          <p:nvPr/>
        </p:nvCxnSpPr>
        <p:spPr>
          <a:xfrm>
            <a:off x="7064807" y="1668492"/>
            <a:ext cx="0" cy="3005967"/>
          </a:xfrm>
          <a:prstGeom prst="line">
            <a:avLst/>
          </a:prstGeom>
          <a:ln>
            <a:solidFill>
              <a:schemeClr val="accent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>
            <a:spLocks noChangeAspect="1"/>
          </p:cNvSpPr>
          <p:nvPr/>
        </p:nvSpPr>
        <p:spPr>
          <a:xfrm>
            <a:off x="5561823" y="1668492"/>
            <a:ext cx="3005967" cy="3005967"/>
          </a:xfrm>
          <a:prstGeom prst="ellipse">
            <a:avLst/>
          </a:prstGeom>
          <a:noFill/>
          <a:ln w="19050">
            <a:solidFill>
              <a:schemeClr val="accent6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6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7010825" y="3116021"/>
            <a:ext cx="108000" cy="108000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8" name="Text Box 10"/>
          <p:cNvSpPr txBox="1">
            <a:spLocks noChangeArrowheads="1"/>
          </p:cNvSpPr>
          <p:nvPr/>
        </p:nvSpPr>
        <p:spPr bwMode="auto">
          <a:xfrm>
            <a:off x="6584377" y="3177584"/>
            <a:ext cx="590824" cy="257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100" b="1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[x</a:t>
            </a:r>
            <a:r>
              <a:rPr lang="en-US" altLang="en-US" sz="1100" b="1" baseline="-250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en-US" altLang="en-US" sz="1100" b="1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,y</a:t>
            </a:r>
            <a:r>
              <a:rPr lang="en-US" altLang="en-US" sz="1100" b="1" baseline="-250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en-US" altLang="en-US" sz="1100" b="1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]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>
                  <a:lumMod val="40000"/>
                  <a:lumOff val="60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Oval 48"/>
          <p:cNvSpPr>
            <a:spLocks noChangeAspect="1"/>
          </p:cNvSpPr>
          <p:nvPr/>
        </p:nvSpPr>
        <p:spPr>
          <a:xfrm>
            <a:off x="5410572" y="1760836"/>
            <a:ext cx="3306336" cy="2821278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6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 flipH="1" flipV="1">
            <a:off x="7062380" y="1769694"/>
            <a:ext cx="0" cy="587603"/>
          </a:xfrm>
          <a:prstGeom prst="straightConnector1">
            <a:avLst/>
          </a:prstGeom>
          <a:ln w="101600" cmpd="sng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7064807" y="3979355"/>
            <a:ext cx="0" cy="586800"/>
          </a:xfrm>
          <a:prstGeom prst="straightConnector1">
            <a:avLst/>
          </a:prstGeom>
          <a:ln w="101600" cmpd="sng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H="1" flipV="1">
            <a:off x="5410572" y="4570725"/>
            <a:ext cx="1391034" cy="753869"/>
          </a:xfrm>
          <a:prstGeom prst="straightConnector1">
            <a:avLst/>
          </a:prstGeom>
          <a:ln w="69850" cmpd="dbl">
            <a:solidFill>
              <a:schemeClr val="tx1">
                <a:lumMod val="40000"/>
                <a:lumOff val="6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1625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 tmFilter="0, 0; .2, .5; .8, .5; 1, 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250" autoRev="1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20" grpId="0"/>
      <p:bldP spid="22" grpId="0"/>
      <p:bldP spid="35" grpId="0" animBg="1"/>
      <p:bldP spid="47" grpId="0" animBg="1"/>
      <p:bldP spid="48" grpId="0"/>
      <p:bldP spid="4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5636" y="2245406"/>
            <a:ext cx="6379208" cy="360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5635" y="2245406"/>
            <a:ext cx="6379209" cy="36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1. Description and Status of the Project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6629" y="6356350"/>
            <a:ext cx="3121727" cy="365125"/>
          </a:xfrm>
        </p:spPr>
        <p:txBody>
          <a:bodyPr/>
          <a:lstStyle/>
          <a:p>
            <a:r>
              <a:rPr lang="en-GB" dirty="0"/>
              <a:t>1st Workshop </a:t>
            </a:r>
            <a:r>
              <a:rPr lang="en-GB" dirty="0" smtClean="0"/>
              <a:t>FTEC </a:t>
            </a:r>
            <a:r>
              <a:rPr lang="en-GB" dirty="0"/>
              <a:t>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457200" y="1110435"/>
            <a:ext cx="8226854" cy="4667421"/>
          </a:xfrm>
        </p:spPr>
        <p:txBody>
          <a:bodyPr/>
          <a:lstStyle/>
          <a:p>
            <a:pPr marL="36576" indent="0">
              <a:buNone/>
            </a:pPr>
            <a:r>
              <a:rPr lang="en-GB" dirty="0" smtClean="0">
                <a:solidFill>
                  <a:schemeClr val="accent6"/>
                </a:solidFill>
              </a:rPr>
              <a:t>Laser measurement system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57200" y="4527212"/>
            <a:ext cx="37814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Laser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6"/>
                </a:solidFill>
              </a:rPr>
              <a:t>Laser triangulation sensor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6"/>
                </a:solidFill>
              </a:rPr>
              <a:t>Rotating platform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6"/>
                </a:solidFill>
              </a:rPr>
              <a:t>Motor + rotary encoder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6"/>
                </a:solidFill>
              </a:rPr>
              <a:t>Tilt sensor</a:t>
            </a:r>
            <a:endParaRPr lang="en-US" b="1" dirty="0">
              <a:solidFill>
                <a:schemeClr val="accent6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1785844" y="3889036"/>
            <a:ext cx="561975" cy="638176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719879" y="2332635"/>
            <a:ext cx="21963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Centering </a:t>
            </a:r>
            <a:br>
              <a:rPr lang="en-US" sz="2400" b="1" dirty="0" smtClean="0"/>
            </a:br>
            <a:r>
              <a:rPr lang="en-US" sz="2400" b="1" dirty="0" smtClean="0"/>
              <a:t>mechanisms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2893111" y="3924045"/>
            <a:ext cx="357294" cy="557212"/>
          </a:xfrm>
          <a:custGeom>
            <a:avLst/>
            <a:gdLst>
              <a:gd name="connsiteX0" fmla="*/ 28038 w 47088"/>
              <a:gd name="connsiteY0" fmla="*/ 752475 h 752475"/>
              <a:gd name="connsiteX1" fmla="*/ 47088 w 47088"/>
              <a:gd name="connsiteY1" fmla="*/ 0 h 752475"/>
              <a:gd name="connsiteX0" fmla="*/ 170919 w 189969"/>
              <a:gd name="connsiteY0" fmla="*/ 752475 h 752475"/>
              <a:gd name="connsiteX1" fmla="*/ 189969 w 189969"/>
              <a:gd name="connsiteY1" fmla="*/ 0 h 752475"/>
              <a:gd name="connsiteX0" fmla="*/ 193666 w 212716"/>
              <a:gd name="connsiteY0" fmla="*/ 752475 h 752475"/>
              <a:gd name="connsiteX1" fmla="*/ 212716 w 212716"/>
              <a:gd name="connsiteY1" fmla="*/ 0 h 752475"/>
              <a:gd name="connsiteX0" fmla="*/ 194501 w 211170"/>
              <a:gd name="connsiteY0" fmla="*/ 661988 h 661988"/>
              <a:gd name="connsiteX1" fmla="*/ 211170 w 211170"/>
              <a:gd name="connsiteY1" fmla="*/ 0 h 661988"/>
              <a:gd name="connsiteX0" fmla="*/ 164756 w 279056"/>
              <a:gd name="connsiteY0" fmla="*/ 585788 h 585788"/>
              <a:gd name="connsiteX1" fmla="*/ 279056 w 279056"/>
              <a:gd name="connsiteY1" fmla="*/ 0 h 585788"/>
              <a:gd name="connsiteX0" fmla="*/ 168012 w 282312"/>
              <a:gd name="connsiteY0" fmla="*/ 585788 h 585788"/>
              <a:gd name="connsiteX1" fmla="*/ 282312 w 282312"/>
              <a:gd name="connsiteY1" fmla="*/ 0 h 585788"/>
              <a:gd name="connsiteX0" fmla="*/ 163690 w 277990"/>
              <a:gd name="connsiteY0" fmla="*/ 585788 h 585788"/>
              <a:gd name="connsiteX1" fmla="*/ 277990 w 277990"/>
              <a:gd name="connsiteY1" fmla="*/ 0 h 585788"/>
              <a:gd name="connsiteX0" fmla="*/ 186972 w 301272"/>
              <a:gd name="connsiteY0" fmla="*/ 585788 h 585788"/>
              <a:gd name="connsiteX1" fmla="*/ 301272 w 301272"/>
              <a:gd name="connsiteY1" fmla="*/ 0 h 585788"/>
              <a:gd name="connsiteX0" fmla="*/ 186972 w 301272"/>
              <a:gd name="connsiteY0" fmla="*/ 585788 h 585788"/>
              <a:gd name="connsiteX1" fmla="*/ 301272 w 301272"/>
              <a:gd name="connsiteY1" fmla="*/ 0 h 585788"/>
              <a:gd name="connsiteX0" fmla="*/ 186972 w 301272"/>
              <a:gd name="connsiteY0" fmla="*/ 585788 h 585788"/>
              <a:gd name="connsiteX1" fmla="*/ 301272 w 301272"/>
              <a:gd name="connsiteY1" fmla="*/ 0 h 585788"/>
              <a:gd name="connsiteX0" fmla="*/ 198758 w 270196"/>
              <a:gd name="connsiteY0" fmla="*/ 550069 h 550069"/>
              <a:gd name="connsiteX1" fmla="*/ 270196 w 270196"/>
              <a:gd name="connsiteY1" fmla="*/ 0 h 550069"/>
              <a:gd name="connsiteX0" fmla="*/ 174752 w 339059"/>
              <a:gd name="connsiteY0" fmla="*/ 557212 h 557212"/>
              <a:gd name="connsiteX1" fmla="*/ 339059 w 339059"/>
              <a:gd name="connsiteY1" fmla="*/ 0 h 557212"/>
              <a:gd name="connsiteX0" fmla="*/ 172644 w 336951"/>
              <a:gd name="connsiteY0" fmla="*/ 557212 h 557212"/>
              <a:gd name="connsiteX1" fmla="*/ 336951 w 336951"/>
              <a:gd name="connsiteY1" fmla="*/ 0 h 557212"/>
              <a:gd name="connsiteX0" fmla="*/ 189519 w 353826"/>
              <a:gd name="connsiteY0" fmla="*/ 557212 h 557212"/>
              <a:gd name="connsiteX1" fmla="*/ 353826 w 353826"/>
              <a:gd name="connsiteY1" fmla="*/ 0 h 557212"/>
              <a:gd name="connsiteX0" fmla="*/ 144189 w 308496"/>
              <a:gd name="connsiteY0" fmla="*/ 557212 h 557212"/>
              <a:gd name="connsiteX1" fmla="*/ 308496 w 308496"/>
              <a:gd name="connsiteY1" fmla="*/ 0 h 557212"/>
              <a:gd name="connsiteX0" fmla="*/ 192987 w 357294"/>
              <a:gd name="connsiteY0" fmla="*/ 557212 h 557212"/>
              <a:gd name="connsiteX1" fmla="*/ 357294 w 357294"/>
              <a:gd name="connsiteY1" fmla="*/ 0 h 557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7294" h="557212">
                <a:moveTo>
                  <a:pt x="192987" y="557212"/>
                </a:moveTo>
                <a:cubicBezTo>
                  <a:pt x="-148324" y="500061"/>
                  <a:pt x="-1480" y="11905"/>
                  <a:pt x="357294" y="0"/>
                </a:cubicBezTo>
              </a:path>
            </a:pathLst>
          </a:custGeom>
          <a:noFill/>
          <a:ln w="47625">
            <a:solidFill>
              <a:srgbClr val="FF0000"/>
            </a:solidFill>
            <a:tailEnd type="triangle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6" name="Straight Arrow Connector 25"/>
          <p:cNvCxnSpPr>
            <a:stCxn id="24" idx="1"/>
          </p:cNvCxnSpPr>
          <p:nvPr/>
        </p:nvCxnSpPr>
        <p:spPr>
          <a:xfrm flipH="1" flipV="1">
            <a:off x="736600" y="2703868"/>
            <a:ext cx="983279" cy="44266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3331099" y="3155866"/>
            <a:ext cx="1342501" cy="1842362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6020958" y="5245769"/>
            <a:ext cx="0" cy="564908"/>
          </a:xfrm>
          <a:prstGeom prst="straightConnector1">
            <a:avLst/>
          </a:prstGeom>
          <a:ln w="31750">
            <a:solidFill>
              <a:schemeClr val="tx1">
                <a:lumMod val="40000"/>
                <a:lumOff val="6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5656147" y="5803534"/>
            <a:ext cx="371954" cy="292100"/>
          </a:xfrm>
          <a:prstGeom prst="straightConnector1">
            <a:avLst/>
          </a:prstGeom>
          <a:ln w="31750">
            <a:solidFill>
              <a:schemeClr val="tx1">
                <a:lumMod val="40000"/>
                <a:lumOff val="6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5508625" y="5553546"/>
            <a:ext cx="519477" cy="256016"/>
          </a:xfrm>
          <a:prstGeom prst="straightConnector1">
            <a:avLst/>
          </a:prstGeom>
          <a:ln w="31750">
            <a:solidFill>
              <a:schemeClr val="tx1">
                <a:lumMod val="40000"/>
                <a:lumOff val="6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387225" y="5844148"/>
            <a:ext cx="363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x</a:t>
            </a:r>
            <a:endParaRPr lang="en-US" sz="14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767515" y="5081724"/>
            <a:ext cx="2880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y</a:t>
            </a:r>
            <a:endParaRPr lang="en-US" sz="14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462521" y="5302640"/>
            <a:ext cx="2763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z</a:t>
            </a:r>
            <a:endParaRPr lang="en-US" sz="14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3117235" y="3666275"/>
            <a:ext cx="590824" cy="257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100" b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en-US" altLang="en-US" sz="1100" b="1" dirty="0" err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en-US" altLang="en-US" sz="1100" b="1" baseline="-25000" dirty="0" err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altLang="en-US" sz="1100" b="1" dirty="0" err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,y</a:t>
            </a:r>
            <a:r>
              <a:rPr lang="en-US" altLang="en-US" sz="1100" b="1" baseline="-25000" dirty="0" err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altLang="en-US" sz="1100" b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]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Text Box 10"/>
          <p:cNvSpPr txBox="1">
            <a:spLocks noChangeArrowheads="1"/>
          </p:cNvSpPr>
          <p:nvPr/>
        </p:nvSpPr>
        <p:spPr bwMode="auto">
          <a:xfrm>
            <a:off x="5334682" y="4895177"/>
            <a:ext cx="590824" cy="257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100" b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en-US" altLang="en-US" sz="1100" b="1" dirty="0" err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z</a:t>
            </a:r>
            <a:r>
              <a:rPr lang="en-US" altLang="en-US" sz="1100" b="1" baseline="-25000" dirty="0" err="1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altLang="en-US" sz="1100" b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]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417025" y="4928571"/>
            <a:ext cx="21963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Leica reflector </a:t>
            </a:r>
            <a:br>
              <a:rPr lang="en-US" sz="2400" b="1" dirty="0" smtClean="0"/>
            </a:br>
            <a:endParaRPr lang="en-US" b="1" dirty="0">
              <a:solidFill>
                <a:schemeClr val="accent6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H="1">
            <a:off x="4887466" y="5143617"/>
            <a:ext cx="1472172" cy="30138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8" name="Picture 4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8811" y="1612758"/>
            <a:ext cx="4085189" cy="3206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875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4" grpId="0"/>
      <p:bldP spid="25" grpId="0" animBg="1"/>
      <p:bldP spid="41" grpId="0"/>
      <p:bldP spid="42" grpId="0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2</a:t>
            </a:r>
            <a:r>
              <a:rPr lang="en-US" sz="3600" dirty="0" smtClean="0"/>
              <a:t>. Challenges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6629" y="6356350"/>
            <a:ext cx="3121727" cy="365125"/>
          </a:xfrm>
        </p:spPr>
        <p:txBody>
          <a:bodyPr/>
          <a:lstStyle/>
          <a:p>
            <a:r>
              <a:rPr lang="en-GB" dirty="0"/>
              <a:t>1st Workshop </a:t>
            </a:r>
            <a:r>
              <a:rPr lang="en-GB" dirty="0" smtClean="0"/>
              <a:t>FTEC </a:t>
            </a:r>
            <a:r>
              <a:rPr lang="en-GB" dirty="0"/>
              <a:t>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457200" y="1110435"/>
            <a:ext cx="8226854" cy="4667421"/>
          </a:xfrm>
        </p:spPr>
        <p:txBody>
          <a:bodyPr/>
          <a:lstStyle/>
          <a:p>
            <a:r>
              <a:rPr lang="en-US" dirty="0" smtClean="0"/>
              <a:t>Writing technical documents for procurement process.</a:t>
            </a:r>
          </a:p>
          <a:p>
            <a:r>
              <a:rPr lang="en-US" dirty="0" smtClean="0"/>
              <a:t>Specific Technical/Engineering terminology.</a:t>
            </a:r>
            <a:endParaRPr lang="en-GB" dirty="0" smtClean="0"/>
          </a:p>
          <a:p>
            <a:r>
              <a:rPr lang="en-GB" dirty="0" smtClean="0"/>
              <a:t>Communication in French.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767407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1174</TotalTime>
  <Words>348</Words>
  <Application>Microsoft Office PowerPoint</Application>
  <PresentationFormat>On-screen Show (4:3)</PresentationFormat>
  <Paragraphs>98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CERNCorporate4-3</vt:lpstr>
      <vt:lpstr>PowerPoint Presentation</vt:lpstr>
      <vt:lpstr>Magnet Design and Construction</vt:lpstr>
      <vt:lpstr>Contents</vt:lpstr>
      <vt:lpstr>1. Description and Status of the Project</vt:lpstr>
      <vt:lpstr>1. Description and Status of the Project</vt:lpstr>
      <vt:lpstr>1. Description and Status of the Project</vt:lpstr>
      <vt:lpstr>1. Description and Status of the Project</vt:lpstr>
      <vt:lpstr>1. Description and Status of the Project</vt:lpstr>
      <vt:lpstr>2. Challenges</vt:lpstr>
      <vt:lpstr>3. Actions plan in short-term</vt:lpstr>
      <vt:lpstr>Thanks!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 Luis Rudeiros Fernandez</dc:creator>
  <cp:lastModifiedBy>Jl RF</cp:lastModifiedBy>
  <cp:revision>57</cp:revision>
  <cp:lastPrinted>2015-10-26T10:18:12Z</cp:lastPrinted>
  <dcterms:created xsi:type="dcterms:W3CDTF">2015-10-20T13:40:55Z</dcterms:created>
  <dcterms:modified xsi:type="dcterms:W3CDTF">2015-10-26T18:35:58Z</dcterms:modified>
</cp:coreProperties>
</file>