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2" r:id="rId3"/>
    <p:sldId id="301" r:id="rId4"/>
    <p:sldId id="307" r:id="rId5"/>
    <p:sldId id="312" r:id="rId6"/>
    <p:sldId id="304" r:id="rId7"/>
    <p:sldId id="309" r:id="rId8"/>
    <p:sldId id="308" r:id="rId9"/>
    <p:sldId id="303" r:id="rId10"/>
    <p:sldId id="311" r:id="rId11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tserrat Bayon Laguna" initials="MBL" lastIdx="1" clrIdx="0">
    <p:extLst>
      <p:ext uri="{19B8F6BF-5375-455C-9EA6-DF929625EA0E}">
        <p15:presenceInfo xmlns:p15="http://schemas.microsoft.com/office/powerpoint/2012/main" userId="S-1-5-21-1526224874-1540688658-1361462980-33828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6F00"/>
    <a:srgbClr val="00CC00"/>
    <a:srgbClr val="080808"/>
    <a:srgbClr val="FF9933"/>
    <a:srgbClr val="1B4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126" y="396"/>
      </p:cViewPr>
      <p:guideLst>
        <p:guide orient="horz" pos="220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3508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3" cy="513508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r">
              <a:defRPr sz="1300"/>
            </a:lvl1pPr>
          </a:lstStyle>
          <a:p>
            <a:fld id="{168E5149-60F8-433B-B294-3D57C6C08EC3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r">
              <a:defRPr sz="1300"/>
            </a:lvl1pPr>
          </a:lstStyle>
          <a:p>
            <a:fld id="{A2D33AE7-F541-4768-B272-88F660A31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768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r">
              <a:defRPr sz="1300"/>
            </a:lvl1pPr>
          </a:lstStyle>
          <a:p>
            <a:fld id="{C778733A-5F73-489D-A7AF-273B5AF1706E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00" tIns="47750" rIns="95500" bIns="4775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5500" tIns="47750" rIns="95500" bIns="4775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r">
              <a:defRPr sz="13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49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8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71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262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237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8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478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5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246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175" y="2181663"/>
            <a:ext cx="2193450" cy="2171406"/>
          </a:xfrm>
          <a:prstGeom prst="rect">
            <a:avLst/>
          </a:prstGeom>
        </p:spPr>
      </p:pic>
      <p:pic>
        <p:nvPicPr>
          <p:cNvPr id="3" name="Screen Shot 2013-11-08 at 4.07.14 PM.png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3185975" y="4480490"/>
            <a:ext cx="2769849" cy="393215"/>
          </a:xfrm>
          <a:prstGeom prst="rect">
            <a:avLst/>
          </a:prstGeom>
          <a:ln w="12700">
            <a:miter lim="400000"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0930" y="2266275"/>
            <a:ext cx="8226854" cy="51913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GM </a:t>
            </a:r>
            <a:r>
              <a:rPr lang="en-US" dirty="0" err="1" smtClean="0"/>
              <a:t>Cryocooler</a:t>
            </a:r>
            <a:r>
              <a:rPr lang="en-US" dirty="0" smtClean="0"/>
              <a:t> Upgrade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38919" y="6353095"/>
            <a:ext cx="373943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Screen Shot 2013-11-08 at 4.07.14 PM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8295" y="6339049"/>
            <a:ext cx="2769849" cy="393215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571654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27/10/2015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571654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38919" y="6353095"/>
            <a:ext cx="373943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pic>
        <p:nvPicPr>
          <p:cNvPr id="9" name="Screen Shot 2013-11-08 at 4.07.14 PM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8295" y="6339049"/>
            <a:ext cx="2769849" cy="3932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1459044"/>
            <a:ext cx="1221946" cy="1535841"/>
          </a:xfrm>
          <a:prstGeom prst="rect">
            <a:avLst/>
          </a:prstGeom>
        </p:spPr>
      </p:pic>
      <p:pic>
        <p:nvPicPr>
          <p:cNvPr id="3" name="Screen Shot 2013-11-08 at 4.07.14 PM.png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3253370" y="3472024"/>
            <a:ext cx="2769849" cy="39321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smtClean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11/112014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52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097" y="2356709"/>
            <a:ext cx="2138150" cy="3548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Calculation </a:t>
            </a:r>
            <a:r>
              <a:rPr lang="en-US" dirty="0"/>
              <a:t>of the heat </a:t>
            </a:r>
            <a:r>
              <a:rPr lang="en-US" dirty="0" smtClean="0"/>
              <a:t>exchangers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49240" y="3578240"/>
            <a:ext cx="8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47 K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04075" y="4800742"/>
            <a:ext cx="8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9.3 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15056" y="1861878"/>
            <a:ext cx="847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293 K</a:t>
            </a:r>
          </a:p>
          <a:p>
            <a:r>
              <a:rPr lang="en-GB" dirty="0" smtClean="0"/>
              <a:t>4 bar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85565" y="3262571"/>
            <a:ext cx="8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?</a:t>
            </a:r>
            <a:r>
              <a:rPr lang="en-GB" dirty="0" smtClean="0">
                <a:solidFill>
                  <a:srgbClr val="FF0000"/>
                </a:solidFill>
              </a:rPr>
              <a:t> 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5564" y="3835554"/>
            <a:ext cx="8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?</a:t>
            </a:r>
            <a:r>
              <a:rPr lang="en-GB" dirty="0" smtClean="0">
                <a:solidFill>
                  <a:srgbClr val="FF0000"/>
                </a:solidFill>
              </a:rPr>
              <a:t> 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2013" y="3262571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CC00"/>
                </a:solidFill>
              </a:rPr>
              <a:t>58 K</a:t>
            </a:r>
            <a:endParaRPr lang="en-GB" dirty="0">
              <a:solidFill>
                <a:srgbClr val="00CC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6094" y="3835554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48 K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73952" y="4535800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CC00"/>
                </a:solidFill>
              </a:rPr>
              <a:t>14 K</a:t>
            </a:r>
            <a:endParaRPr lang="en-GB" dirty="0">
              <a:solidFill>
                <a:srgbClr val="00CC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73952" y="5018157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9.6 K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085564" y="4550176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CC00"/>
                </a:solidFill>
              </a:rPr>
              <a:t>12 K</a:t>
            </a:r>
            <a:endParaRPr lang="en-GB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7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80937" y="6353094"/>
            <a:ext cx="2133600" cy="365125"/>
          </a:xfrm>
        </p:spPr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Bayon Laguna. Advisor</a:t>
            </a:r>
            <a:r>
              <a:rPr lang="en-GB" dirty="0" smtClean="0"/>
              <a:t>: J. Bremer, T. Koettig </a:t>
            </a:r>
            <a:r>
              <a:rPr lang="en-US" dirty="0" smtClean="0"/>
              <a:t>- 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2650" y="3767737"/>
            <a:ext cx="311399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>
                <a:solidFill>
                  <a:srgbClr val="080808"/>
                </a:solidFill>
              </a:rPr>
              <a:t>Montserrat </a:t>
            </a:r>
            <a:r>
              <a:rPr lang="en-GB" u="sng" dirty="0" err="1" smtClean="0">
                <a:solidFill>
                  <a:srgbClr val="080808"/>
                </a:solidFill>
              </a:rPr>
              <a:t>Bayón</a:t>
            </a:r>
            <a:r>
              <a:rPr lang="en-GB" u="sng" dirty="0" smtClean="0">
                <a:solidFill>
                  <a:srgbClr val="080808"/>
                </a:solidFill>
              </a:rPr>
              <a:t> Laguna</a:t>
            </a: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  <a:p>
            <a:pPr algn="ctr"/>
            <a:endParaRPr lang="en-GB" sz="1400" i="1" u="sng" dirty="0" smtClean="0">
              <a:solidFill>
                <a:srgbClr val="080808"/>
              </a:solidFill>
            </a:endParaRPr>
          </a:p>
          <a:p>
            <a:pPr algn="ctr"/>
            <a:r>
              <a:rPr lang="en-GB" sz="1600" b="1" i="1" u="sng" dirty="0" smtClean="0">
                <a:solidFill>
                  <a:srgbClr val="080808"/>
                </a:solidFill>
              </a:rPr>
              <a:t>Advisors: </a:t>
            </a:r>
            <a:r>
              <a:rPr lang="en-GB" sz="1600" b="1" i="1" u="sng" dirty="0" err="1" smtClean="0">
                <a:solidFill>
                  <a:srgbClr val="080808"/>
                </a:solidFill>
              </a:rPr>
              <a:t>J.Bremer</a:t>
            </a:r>
            <a:r>
              <a:rPr lang="en-GB" sz="1600" b="1" i="1" u="sng" dirty="0" smtClean="0">
                <a:solidFill>
                  <a:srgbClr val="080808"/>
                </a:solidFill>
              </a:rPr>
              <a:t>, T. Koettig</a:t>
            </a:r>
            <a:endParaRPr lang="en-GB" sz="1600" b="1" i="1" dirty="0">
              <a:solidFill>
                <a:srgbClr val="080808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54279" y="1335741"/>
            <a:ext cx="7925568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Study on heat transfer at low temperatures</a:t>
            </a:r>
            <a:br>
              <a:rPr lang="en-US" sz="3200" dirty="0"/>
            </a:br>
            <a:r>
              <a:rPr lang="en-US" sz="3200" dirty="0"/>
              <a:t>TE3542 </a:t>
            </a:r>
            <a:r>
              <a:rPr lang="en-US" sz="3200" dirty="0" smtClean="0"/>
              <a:t>– FTEC 2015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b="1" dirty="0" smtClean="0"/>
              <a:t>Upgrade of a Two-stage </a:t>
            </a:r>
            <a:r>
              <a:rPr lang="en-US" sz="3200" b="1" dirty="0" err="1" smtClean="0"/>
              <a:t>Cryocooler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29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solidFill>
                  <a:schemeClr val="tx1">
                    <a:lumMod val="50000"/>
                  </a:schemeClr>
                </a:solidFill>
              </a:rPr>
              <a:t>Content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/>
              <a:t>Introduction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/>
              <a:t>Objective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 smtClean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/>
              <a:t>Current status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 smtClean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/>
              <a:t>Accomplished activities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 smtClean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492549" cy="735033"/>
          </a:xfrm>
        </p:spPr>
        <p:txBody>
          <a:bodyPr/>
          <a:lstStyle/>
          <a:p>
            <a:pPr marL="36576" indent="0">
              <a:buNone/>
            </a:pPr>
            <a:r>
              <a:rPr lang="en-GB" sz="2400" dirty="0" smtClean="0"/>
              <a:t>The Central Cryogenic Laboratory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919" y="2060640"/>
            <a:ext cx="4610830" cy="25923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372" y="2179121"/>
            <a:ext cx="3339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Provides support and </a:t>
            </a:r>
          </a:p>
          <a:p>
            <a:pPr algn="just"/>
            <a:r>
              <a:rPr lang="en-GB" dirty="0"/>
              <a:t>advice for users all over </a:t>
            </a:r>
            <a:r>
              <a:rPr lang="en-GB" dirty="0" smtClean="0"/>
              <a:t>CERN.</a:t>
            </a:r>
          </a:p>
          <a:p>
            <a:pPr algn="just"/>
            <a:endParaRPr lang="en-GB" dirty="0"/>
          </a:p>
          <a:p>
            <a:pPr algn="just"/>
            <a:r>
              <a:rPr lang="en-US" dirty="0"/>
              <a:t>I</a:t>
            </a:r>
            <a:r>
              <a:rPr lang="en-US" dirty="0" smtClean="0"/>
              <a:t>nvolved </a:t>
            </a:r>
            <a:r>
              <a:rPr lang="en-US" dirty="0"/>
              <a:t>in development and testing of components for accelerators and experiments at </a:t>
            </a:r>
            <a:r>
              <a:rPr lang="en-US" dirty="0" smtClean="0"/>
              <a:t>CERN.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Liquid </a:t>
            </a:r>
            <a:r>
              <a:rPr lang="en-US" dirty="0" smtClean="0"/>
              <a:t>nitrogen, argon </a:t>
            </a:r>
            <a:r>
              <a:rPr lang="en-US" dirty="0"/>
              <a:t>and helium are daily used in </a:t>
            </a:r>
            <a:r>
              <a:rPr lang="en-US" dirty="0" smtClean="0"/>
              <a:t>experiments.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4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858881"/>
            <a:ext cx="8131604" cy="4667421"/>
          </a:xfrm>
        </p:spPr>
        <p:txBody>
          <a:bodyPr/>
          <a:lstStyle/>
          <a:p>
            <a:pPr marL="36576" indent="0" algn="just">
              <a:buNone/>
            </a:pPr>
            <a:r>
              <a:rPr lang="en-GB" sz="2400" dirty="0"/>
              <a:t>Upgrade a </a:t>
            </a:r>
            <a:r>
              <a:rPr lang="en-GB" sz="2400" dirty="0" err="1"/>
              <a:t>cryocooler</a:t>
            </a:r>
            <a:r>
              <a:rPr lang="en-GB" sz="2400" dirty="0"/>
              <a:t> </a:t>
            </a:r>
            <a:r>
              <a:rPr lang="en-GB" sz="2400" dirty="0" smtClean="0"/>
              <a:t>which has </a:t>
            </a:r>
            <a:r>
              <a:rPr lang="en-GB" sz="2400" dirty="0" smtClean="0"/>
              <a:t>currently </a:t>
            </a:r>
            <a:r>
              <a:rPr lang="en-GB" sz="2400" dirty="0" smtClean="0"/>
              <a:t>a lowest reachable temperature (without any external heat load) of </a:t>
            </a:r>
            <a:r>
              <a:rPr lang="en-GB" sz="2400" dirty="0"/>
              <a:t>9 K</a:t>
            </a:r>
            <a:r>
              <a:rPr lang="en-GB" sz="2400" dirty="0" smtClean="0"/>
              <a:t>, to a lowest temp of </a:t>
            </a:r>
            <a:r>
              <a:rPr lang="en-GB" sz="2400" dirty="0"/>
              <a:t>4 K</a:t>
            </a:r>
            <a:r>
              <a:rPr lang="en-GB" sz="2400" dirty="0" smtClean="0"/>
              <a:t>. </a:t>
            </a:r>
            <a:endParaRPr lang="en-GB" sz="2400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8398" y="2034352"/>
            <a:ext cx="484838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algn="just"/>
            <a:endParaRPr lang="en-GB" dirty="0"/>
          </a:p>
          <a:p>
            <a:pPr algn="just"/>
            <a:r>
              <a:rPr lang="en-GB" b="1" dirty="0" smtClean="0"/>
              <a:t>WHY? :</a:t>
            </a:r>
          </a:p>
          <a:p>
            <a:pPr marL="742950" lvl="1" indent="-285750" algn="just">
              <a:buFontTx/>
              <a:buChar char="-"/>
            </a:pPr>
            <a:r>
              <a:rPr lang="en-GB" dirty="0" smtClean="0"/>
              <a:t>For </a:t>
            </a:r>
            <a:r>
              <a:rPr lang="en-GB" dirty="0"/>
              <a:t>small experimental test.</a:t>
            </a:r>
          </a:p>
          <a:p>
            <a:pPr marL="742950" lvl="1" indent="-285750" algn="just">
              <a:buFontTx/>
              <a:buChar char="-"/>
            </a:pPr>
            <a:r>
              <a:rPr lang="en-GB" dirty="0" smtClean="0"/>
              <a:t>Calibration </a:t>
            </a:r>
            <a:r>
              <a:rPr lang="en-GB" dirty="0"/>
              <a:t>of </a:t>
            </a:r>
            <a:r>
              <a:rPr lang="en-GB" dirty="0" smtClean="0"/>
              <a:t>temperature sensors.</a:t>
            </a:r>
            <a:endParaRPr lang="en-GB" dirty="0"/>
          </a:p>
          <a:p>
            <a:pPr marL="285750" indent="-285750" algn="just">
              <a:buFontTx/>
              <a:buChar char="-"/>
            </a:pPr>
            <a:endParaRPr lang="en-GB" dirty="0" smtClean="0"/>
          </a:p>
          <a:p>
            <a:pPr marL="285750" indent="-285750" algn="just">
              <a:buFontTx/>
              <a:buChar char="-"/>
            </a:pPr>
            <a:endParaRPr lang="en-GB" dirty="0"/>
          </a:p>
          <a:p>
            <a:pPr algn="just"/>
            <a:r>
              <a:rPr lang="en-GB" b="1" dirty="0" smtClean="0"/>
              <a:t>HOW? :</a:t>
            </a:r>
          </a:p>
          <a:p>
            <a:pPr lvl="1" algn="just"/>
            <a:r>
              <a:rPr lang="en-GB" dirty="0"/>
              <a:t> </a:t>
            </a:r>
            <a:r>
              <a:rPr lang="en-GB" dirty="0" smtClean="0"/>
              <a:t> -  Integration of an additional He circuit:</a:t>
            </a:r>
          </a:p>
          <a:p>
            <a:pPr lvl="2" algn="just"/>
            <a:r>
              <a:rPr lang="en-GB" sz="1600" dirty="0" smtClean="0"/>
              <a:t>Counter-flow circuit</a:t>
            </a:r>
          </a:p>
          <a:p>
            <a:pPr lvl="2" algn="just"/>
            <a:r>
              <a:rPr lang="en-GB" sz="1600" dirty="0" smtClean="0"/>
              <a:t>Heat exchangers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607" y="2034352"/>
            <a:ext cx="2139618" cy="367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7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800" y="1330132"/>
            <a:ext cx="3321423" cy="44285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35" y="1344706"/>
            <a:ext cx="3321423" cy="4428565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44952" y="891251"/>
            <a:ext cx="3391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Internal status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6423980" y="879601"/>
            <a:ext cx="226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vessel</a:t>
            </a:r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2658958" y="2164853"/>
            <a:ext cx="2541023" cy="369332"/>
            <a:chOff x="2658958" y="2164853"/>
            <a:chExt cx="2541023" cy="369332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2658958" y="2371151"/>
              <a:ext cx="1450055" cy="128333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4109013" y="2164853"/>
              <a:ext cx="1090968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</a:t>
              </a:r>
              <a:r>
                <a:rPr lang="en-GB" baseline="30000" dirty="0" smtClean="0">
                  <a:solidFill>
                    <a:srgbClr val="00B050"/>
                  </a:solidFill>
                </a:rPr>
                <a:t>st</a:t>
              </a:r>
              <a:r>
                <a:rPr lang="en-GB" dirty="0" smtClean="0">
                  <a:solidFill>
                    <a:srgbClr val="00B050"/>
                  </a:solidFill>
                </a:rPr>
                <a:t> stage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816936" y="4397586"/>
            <a:ext cx="2564755" cy="369332"/>
            <a:chOff x="2816936" y="4397586"/>
            <a:chExt cx="2580307" cy="369332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2816936" y="4589929"/>
              <a:ext cx="1292077" cy="0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132060" y="4397586"/>
              <a:ext cx="1265183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2</a:t>
              </a:r>
              <a:r>
                <a:rPr lang="en-GB" baseline="30000" dirty="0" smtClean="0">
                  <a:solidFill>
                    <a:srgbClr val="00B050"/>
                  </a:solidFill>
                </a:rPr>
                <a:t>nd</a:t>
              </a:r>
              <a:r>
                <a:rPr lang="en-GB" dirty="0" smtClean="0">
                  <a:solidFill>
                    <a:srgbClr val="00B050"/>
                  </a:solidFill>
                </a:rPr>
                <a:t> stage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009678" y="1457778"/>
            <a:ext cx="2598148" cy="913373"/>
            <a:chOff x="3009678" y="1457778"/>
            <a:chExt cx="2598148" cy="913373"/>
          </a:xfrm>
        </p:grpSpPr>
        <p:cxnSp>
          <p:nvCxnSpPr>
            <p:cNvPr id="27" name="Straight Arrow Connector 26"/>
            <p:cNvCxnSpPr/>
            <p:nvPr/>
          </p:nvCxnSpPr>
          <p:spPr>
            <a:xfrm flipH="1">
              <a:off x="3009678" y="1840375"/>
              <a:ext cx="1221215" cy="5307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230893" y="1457778"/>
              <a:ext cx="1376933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Temperature sensor</a:t>
              </a:r>
              <a:endParaRPr lang="en-GB" sz="16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658958" y="4397586"/>
            <a:ext cx="2948868" cy="929662"/>
            <a:chOff x="2658958" y="4397586"/>
            <a:chExt cx="2948868" cy="929662"/>
          </a:xfrm>
        </p:grpSpPr>
        <p:cxnSp>
          <p:nvCxnSpPr>
            <p:cNvPr id="28" name="Straight Arrow Connector 27"/>
            <p:cNvCxnSpPr/>
            <p:nvPr/>
          </p:nvCxnSpPr>
          <p:spPr>
            <a:xfrm flipH="1" flipV="1">
              <a:off x="2658958" y="4397586"/>
              <a:ext cx="1406171" cy="6564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75071" y="4804028"/>
              <a:ext cx="1532755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Ref. temperature sensor</a:t>
              </a:r>
              <a:endParaRPr lang="en-GB" sz="14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658960" y="4766920"/>
            <a:ext cx="2969839" cy="1139853"/>
            <a:chOff x="2658960" y="4766920"/>
            <a:chExt cx="2969839" cy="1139853"/>
          </a:xfrm>
        </p:grpSpPr>
        <p:cxnSp>
          <p:nvCxnSpPr>
            <p:cNvPr id="20" name="Straight Arrow Connector 19"/>
            <p:cNvCxnSpPr>
              <a:stCxn id="64" idx="1"/>
            </p:cNvCxnSpPr>
            <p:nvPr/>
          </p:nvCxnSpPr>
          <p:spPr>
            <a:xfrm flipH="1" flipV="1">
              <a:off x="2658960" y="4766920"/>
              <a:ext cx="1427142" cy="8782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4086102" y="5383553"/>
              <a:ext cx="1542697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2</a:t>
              </a:r>
              <a:r>
                <a:rPr lang="en-GB" sz="1400" baseline="30000" dirty="0" smtClean="0"/>
                <a:t>nd</a:t>
              </a:r>
              <a:r>
                <a:rPr lang="en-GB" sz="1400" dirty="0" smtClean="0"/>
                <a:t> temperature sensor</a:t>
              </a:r>
              <a:endParaRPr lang="en-GB" sz="1400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816937" y="2662518"/>
            <a:ext cx="2580306" cy="668585"/>
            <a:chOff x="2816937" y="2662518"/>
            <a:chExt cx="2580306" cy="668585"/>
          </a:xfrm>
        </p:grpSpPr>
        <p:cxnSp>
          <p:nvCxnSpPr>
            <p:cNvPr id="23" name="Straight Arrow Connector 22"/>
            <p:cNvCxnSpPr/>
            <p:nvPr/>
          </p:nvCxnSpPr>
          <p:spPr>
            <a:xfrm flipH="1" flipV="1">
              <a:off x="2816937" y="2662518"/>
              <a:ext cx="1434930" cy="14813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4251867" y="2684772"/>
              <a:ext cx="1145376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Heater 1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st</a:t>
              </a:r>
              <a:r>
                <a:rPr lang="en-GB" dirty="0" smtClean="0">
                  <a:solidFill>
                    <a:srgbClr val="FF0000"/>
                  </a:solidFill>
                </a:rPr>
                <a:t> stage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816935" y="3692149"/>
            <a:ext cx="2580308" cy="646331"/>
            <a:chOff x="2816935" y="3692149"/>
            <a:chExt cx="2580308" cy="646331"/>
          </a:xfrm>
        </p:grpSpPr>
        <p:cxnSp>
          <p:nvCxnSpPr>
            <p:cNvPr id="24" name="Straight Arrow Connector 23"/>
            <p:cNvCxnSpPr>
              <a:stCxn id="69" idx="1"/>
            </p:cNvCxnSpPr>
            <p:nvPr/>
          </p:nvCxnSpPr>
          <p:spPr>
            <a:xfrm flipH="1">
              <a:off x="2816935" y="4015315"/>
              <a:ext cx="1434932" cy="3231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251867" y="3692149"/>
              <a:ext cx="1145376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Heater 2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GB" dirty="0" smtClean="0">
                  <a:solidFill>
                    <a:srgbClr val="FF0000"/>
                  </a:solidFill>
                </a:rPr>
                <a:t> stage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20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ACCOMPLISHED ACTIVITIES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42830" y="2165196"/>
            <a:ext cx="4076700" cy="30966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8081" y="926394"/>
            <a:ext cx="7509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Assembly of the </a:t>
            </a:r>
            <a:r>
              <a:rPr lang="en-GB" sz="2400" dirty="0" err="1" smtClean="0">
                <a:solidFill>
                  <a:srgbClr val="002060"/>
                </a:solidFill>
              </a:rPr>
              <a:t>cryocooler</a:t>
            </a:r>
            <a:r>
              <a:rPr lang="en-GB" sz="2400" dirty="0" smtClean="0">
                <a:solidFill>
                  <a:srgbClr val="002060"/>
                </a:solidFill>
              </a:rPr>
              <a:t>/ vacuum chamber system</a:t>
            </a:r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940272" y="1676668"/>
            <a:ext cx="4076700" cy="700273"/>
            <a:chOff x="4940272" y="1676668"/>
            <a:chExt cx="4076700" cy="700273"/>
          </a:xfrm>
        </p:grpSpPr>
        <p:sp>
          <p:nvSpPr>
            <p:cNvPr id="9" name="TextBox 8"/>
            <p:cNvSpPr txBox="1"/>
            <p:nvPr/>
          </p:nvSpPr>
          <p:spPr>
            <a:xfrm>
              <a:off x="8328963" y="1676668"/>
              <a:ext cx="688009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Vacuum </a:t>
              </a:r>
            </a:p>
            <a:p>
              <a:pPr algn="ctr"/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f</a:t>
              </a:r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eed-</a:t>
              </a:r>
            </a:p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through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40272" y="1743663"/>
              <a:ext cx="69762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r>
                <a:rPr lang="en-GB" sz="1000" baseline="30000" dirty="0" smtClean="0">
                  <a:solidFill>
                    <a:schemeClr val="accent6">
                      <a:lumMod val="50000"/>
                    </a:schemeClr>
                  </a:solidFill>
                </a:rPr>
                <a:t>nd</a:t>
              </a:r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 stage</a:t>
              </a:r>
            </a:p>
            <a:p>
              <a:pPr algn="ctr"/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endParaRPr lang="en-GB" sz="1000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36207" y="1746010"/>
              <a:ext cx="6687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r>
                <a:rPr lang="en-GB" sz="1000" baseline="30000" dirty="0" smtClean="0">
                  <a:solidFill>
                    <a:schemeClr val="accent6">
                      <a:lumMod val="50000"/>
                    </a:schemeClr>
                  </a:solidFill>
                </a:rPr>
                <a:t>st</a:t>
              </a:r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 stage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9085" y="2007609"/>
              <a:ext cx="289629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44940" y="1677431"/>
              <a:ext cx="67358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Heat </a:t>
              </a:r>
            </a:p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intercept</a:t>
              </a:r>
            </a:p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@ 50 K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46315" y="1869120"/>
            <a:ext cx="43708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Analysis and implementation of the instrumentation (sensors and heaters).</a:t>
            </a:r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Design of the radiation shield</a:t>
            </a:r>
            <a:r>
              <a:rPr lang="en-GB" dirty="0" smtClean="0"/>
              <a:t>.</a:t>
            </a: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Installation </a:t>
            </a:r>
            <a:r>
              <a:rPr lang="en-GB" dirty="0" smtClean="0"/>
              <a:t>of  2 layers of superinsulation on 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</a:t>
            </a:r>
            <a:r>
              <a:rPr lang="en-GB" dirty="0" smtClean="0"/>
              <a:t>stage.</a:t>
            </a:r>
          </a:p>
          <a:p>
            <a:pPr algn="just"/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Application of 10 layers MLI on the radiation shield.</a:t>
            </a:r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Connection of DAQ, </a:t>
            </a:r>
            <a:r>
              <a:rPr lang="en-GB" dirty="0" err="1"/>
              <a:t>multimeters</a:t>
            </a:r>
            <a:r>
              <a:rPr lang="en-GB" dirty="0"/>
              <a:t> and power </a:t>
            </a:r>
            <a:r>
              <a:rPr lang="en-GB" dirty="0" smtClean="0"/>
              <a:t>supplies.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5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/ Conclusion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0754" y="854712"/>
            <a:ext cx="4381246" cy="280533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Bayon Laguna. Advisor</a:t>
            </a:r>
            <a:r>
              <a:rPr lang="en-GB" smtClean="0"/>
              <a:t>: J. Bremer, T. Koettig </a:t>
            </a:r>
            <a:r>
              <a:rPr lang="en-US" smtClean="0"/>
              <a:t>- TE/CRG-CI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021106"/>
            <a:ext cx="4425090" cy="30187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57200" y="3857192"/>
                <a:ext cx="364807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 smtClean="0"/>
                  <a:t>Cool down behaviour, stabilization after </a:t>
                </a:r>
                <a:r>
                  <a:rPr lang="en-GB" dirty="0" smtClean="0"/>
                  <a:t>1h and 20min  with:</a:t>
                </a:r>
              </a:p>
              <a:p>
                <a:pPr algn="just"/>
                <a:r>
                  <a:rPr lang="en-GB" dirty="0" smtClean="0"/>
                  <a:t>T</a:t>
                </a:r>
                <a:r>
                  <a:rPr lang="en-GB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 smtClean="0"/>
                  <a:t> 37.8 K </a:t>
                </a:r>
                <a:r>
                  <a:rPr lang="en-GB" dirty="0" smtClean="0"/>
                  <a:t> &amp; T</a:t>
                </a:r>
                <a:r>
                  <a:rPr lang="en-GB" baseline="-25000" dirty="0" smtClean="0"/>
                  <a:t>2</a:t>
                </a:r>
                <a:r>
                  <a:rPr lang="en-GB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 smtClean="0"/>
                  <a:t> 9.4 K. </a:t>
                </a:r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57192"/>
                <a:ext cx="3648075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338" t="-3974" r="-133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389367" y="1795713"/>
            <a:ext cx="3046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err="1" smtClean="0"/>
              <a:t>Cryocooler</a:t>
            </a:r>
            <a:r>
              <a:rPr lang="en-GB" dirty="0" smtClean="0"/>
              <a:t> performance applying different heat loads to both stages.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979619" y="5132439"/>
            <a:ext cx="6372452" cy="1038259"/>
            <a:chOff x="979619" y="5132439"/>
            <a:chExt cx="6372452" cy="1038259"/>
          </a:xfrm>
        </p:grpSpPr>
        <p:sp>
          <p:nvSpPr>
            <p:cNvPr id="3" name="Oval 2"/>
            <p:cNvSpPr/>
            <p:nvPr/>
          </p:nvSpPr>
          <p:spPr>
            <a:xfrm>
              <a:off x="6054213" y="5132439"/>
              <a:ext cx="1297858" cy="516194"/>
            </a:xfrm>
            <a:prstGeom prst="ellipse">
              <a:avLst/>
            </a:prstGeom>
            <a:noFill/>
            <a:ln w="15875">
              <a:solidFill>
                <a:srgbClr val="DE6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>
              <a:endCxn id="3" idx="2"/>
            </p:cNvCxnSpPr>
            <p:nvPr/>
          </p:nvCxnSpPr>
          <p:spPr>
            <a:xfrm flipV="1">
              <a:off x="3583858" y="5390536"/>
              <a:ext cx="2470355" cy="442452"/>
            </a:xfrm>
            <a:prstGeom prst="straightConnector1">
              <a:avLst/>
            </a:prstGeom>
            <a:ln w="12700">
              <a:solidFill>
                <a:srgbClr val="DE6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979619" y="5247368"/>
              <a:ext cx="26042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GB" dirty="0" smtClean="0"/>
                <a:t>Available cooling power</a:t>
              </a:r>
            </a:p>
            <a:p>
              <a:pPr algn="just"/>
              <a:r>
                <a:rPr lang="en-GB" dirty="0" smtClean="0"/>
                <a:t>for additional He circuit</a:t>
              </a:r>
            </a:p>
            <a:p>
              <a:pPr algn="just"/>
              <a:r>
                <a:rPr lang="en-GB" dirty="0" smtClean="0"/>
                <a:t>1 W @ T</a:t>
              </a:r>
              <a:r>
                <a:rPr lang="en-GB" baseline="-25000" dirty="0" smtClean="0"/>
                <a:t>2</a:t>
              </a:r>
              <a:r>
                <a:rPr lang="en-GB" dirty="0" smtClean="0"/>
                <a:t>&lt;9.5 K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17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353175"/>
            <a:ext cx="2133600" cy="365125"/>
          </a:xfrm>
        </p:spPr>
        <p:txBody>
          <a:bodyPr/>
          <a:lstStyle/>
          <a:p>
            <a:r>
              <a:rPr lang="en-US" smtClean="0"/>
              <a:t>27/10/2015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020392" y="6353175"/>
            <a:ext cx="3740150" cy="365125"/>
          </a:xfrm>
        </p:spPr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Bayon</a:t>
            </a:r>
            <a:r>
              <a:rPr lang="en-US" dirty="0" smtClean="0"/>
              <a:t> Laguna. Advisor</a:t>
            </a:r>
            <a:r>
              <a:rPr lang="en-GB" dirty="0" smtClean="0"/>
              <a:t>: J. Bremer, T. Koettig </a:t>
            </a:r>
            <a:r>
              <a:rPr lang="en-US" dirty="0" smtClean="0"/>
              <a:t>- TE/CRG-CI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29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8282</TotalTime>
  <Words>455</Words>
  <Application>Microsoft Office PowerPoint</Application>
  <PresentationFormat>On-screen Show (4:3)</PresentationFormat>
  <Paragraphs>124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Wingdings</vt:lpstr>
      <vt:lpstr>CERN(4-3)</vt:lpstr>
      <vt:lpstr>PowerPoint Presentation</vt:lpstr>
      <vt:lpstr>PowerPoint Presentation</vt:lpstr>
      <vt:lpstr>Content</vt:lpstr>
      <vt:lpstr>INTRODUCTION</vt:lpstr>
      <vt:lpstr>OBJECTIVE</vt:lpstr>
      <vt:lpstr>CURRENT STATUS</vt:lpstr>
      <vt:lpstr>ACCOMPLISHED ACTIVITIES</vt:lpstr>
      <vt:lpstr>Results / Conclusion</vt:lpstr>
      <vt:lpstr>PowerPoint Presentation</vt:lpstr>
      <vt:lpstr>PLANNED ACTIONS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Montserrat Bayon Laguna</cp:lastModifiedBy>
  <cp:revision>207</cp:revision>
  <cp:lastPrinted>2015-10-22T13:39:49Z</cp:lastPrinted>
  <dcterms:created xsi:type="dcterms:W3CDTF">2012-11-30T11:04:26Z</dcterms:created>
  <dcterms:modified xsi:type="dcterms:W3CDTF">2015-10-26T14:43:20Z</dcterms:modified>
</cp:coreProperties>
</file>