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9" r:id="rId3"/>
  </p:sldMasterIdLst>
  <p:handoutMasterIdLst>
    <p:handoutMasterId r:id="rId14"/>
  </p:handoutMasterIdLst>
  <p:sldIdLst>
    <p:sldId id="257" r:id="rId4"/>
    <p:sldId id="259" r:id="rId5"/>
    <p:sldId id="260" r:id="rId6"/>
    <p:sldId id="263" r:id="rId7"/>
    <p:sldId id="264" r:id="rId8"/>
    <p:sldId id="265" r:id="rId9"/>
    <p:sldId id="295" r:id="rId10"/>
    <p:sldId id="266" r:id="rId11"/>
    <p:sldId id="272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8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4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D3D9F-8193-4348-949B-D3A346793B04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971FF-0B09-454A-AC45-32FE3C189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906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704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3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253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0BEE-4121-5E45-A8CE-6E604CD771F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11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971" y="2637970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55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8"/>
            <a:ext cx="1470128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413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690" y="2794292"/>
            <a:ext cx="1629261" cy="1535841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5467740" y="3176967"/>
            <a:ext cx="3937435" cy="770490"/>
          </a:xfrm>
          <a:prstGeom prst="rect">
            <a:avLst/>
          </a:prstGeom>
          <a:blipFill dpi="0" rotWithShape="1">
            <a:blip r:embed="rId3">
              <a:alphaModFix amt="75000"/>
            </a:blip>
            <a:srcRect/>
            <a:stretch>
              <a:fillRect/>
            </a:stretch>
          </a:blipFill>
          <a:effectLst>
            <a:outerShdw blurRad="40000" dist="23000" dir="5400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368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"/>
            <a:ext cx="12192000" cy="980729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124747"/>
            <a:ext cx="10969139" cy="4868283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215682" y="6525927"/>
            <a:ext cx="52605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en-US" sz="1100" dirty="0">
                <a:solidFill>
                  <a:srgbClr val="0C377B"/>
                </a:solidFill>
              </a:rPr>
              <a:t>E. Cavanna, P. Ferracin, S. </a:t>
            </a:r>
            <a:r>
              <a:rPr lang="en-US" altLang="en-US" sz="1100" dirty="0" err="1">
                <a:solidFill>
                  <a:srgbClr val="0C377B"/>
                </a:solidFill>
              </a:rPr>
              <a:t>Izquierdo</a:t>
            </a:r>
            <a:r>
              <a:rPr lang="en-US" altLang="en-US" sz="1100" dirty="0">
                <a:solidFill>
                  <a:srgbClr val="0C377B"/>
                </a:solidFill>
              </a:rPr>
              <a:t> Bermudez, J. C. Perez</a:t>
            </a:r>
          </a:p>
          <a:p>
            <a:endParaRPr lang="en-US" altLang="en-US" sz="11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4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314536" y="3081686"/>
            <a:ext cx="5178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0" dirty="0" smtClean="0"/>
              <a:t>FTEC Follow-Up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9822"/>
            <a:ext cx="2600325" cy="11094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396" y="6000459"/>
            <a:ext cx="2812087" cy="58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9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314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0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80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87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72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80577" y="630932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89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3206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525344"/>
            <a:ext cx="10249472" cy="237406"/>
          </a:xfrm>
        </p:spPr>
        <p:txBody>
          <a:bodyPr>
            <a:normAutofit/>
          </a:bodyPr>
          <a:lstStyle>
            <a:lvl1pPr marL="36575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6106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525344"/>
            <a:ext cx="10249472" cy="237406"/>
          </a:xfrm>
        </p:spPr>
        <p:txBody>
          <a:bodyPr>
            <a:normAutofit/>
          </a:bodyPr>
          <a:lstStyle>
            <a:lvl1pPr marL="36575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9197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525344"/>
            <a:ext cx="10249472" cy="237406"/>
          </a:xfrm>
        </p:spPr>
        <p:txBody>
          <a:bodyPr>
            <a:normAutofit/>
          </a:bodyPr>
          <a:lstStyle>
            <a:lvl1pPr marL="36575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4904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525344"/>
            <a:ext cx="10249472" cy="237406"/>
          </a:xfrm>
        </p:spPr>
        <p:txBody>
          <a:bodyPr>
            <a:normAutofit/>
          </a:bodyPr>
          <a:lstStyle>
            <a:lvl1pPr marL="36575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091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22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295403"/>
            <a:ext cx="5588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95403"/>
            <a:ext cx="54864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245602" y="6335716"/>
            <a:ext cx="1528233" cy="365125"/>
          </a:xfrm>
          <a:prstGeom prst="rect">
            <a:avLst/>
          </a:prstGeo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C377B"/>
                </a:solidFill>
              </a:rPr>
              <a:t>01/04/2014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91477" y="6324603"/>
            <a:ext cx="78728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altLang="en-US" dirty="0" smtClean="0">
                <a:solidFill>
                  <a:srgbClr val="0C377B"/>
                </a:solidFill>
              </a:rPr>
              <a:t>E. Cavanna, N. Bourcey, P. Ferracin, S. Izquierdo Bermudez, J. Mazet, J. C. Perez, X. Sarasola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71200" y="6324603"/>
            <a:ext cx="8128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F978B0-7DEB-4CEB-A436-DEA996D962DE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8989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314536" y="3081686"/>
            <a:ext cx="5178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C377B">
                    <a:tint val="75000"/>
                  </a:srgbClr>
                </a:solidFill>
              </a:rPr>
              <a:t>FTEC Follow-Up Meeting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9822"/>
            <a:ext cx="2600325" cy="110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02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7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596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96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48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85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563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81313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22 March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10473265" y="3079447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Juan Carlos Perez    TE-MSC-MDT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4668" y="631462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fld id="{3F9A1DD1-5328-A040-8133-9FA65CEB21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 rot="16200000">
            <a:off x="-2222988" y="3020835"/>
            <a:ext cx="517835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prstClr val="black">
                    <a:tint val="75000"/>
                  </a:prstClr>
                </a:solidFill>
              </a:rPr>
              <a:t>TE-MSC Technical Seminar</a:t>
            </a:r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49" y="116632"/>
            <a:ext cx="1440160" cy="1080120"/>
          </a:xfrm>
          <a:prstGeom prst="rect">
            <a:avLst/>
          </a:prstGeom>
        </p:spPr>
      </p:pic>
      <p:pic>
        <p:nvPicPr>
          <p:cNvPr id="13" name="Picture 12" descr="Logo Eucard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675849" y="116632"/>
            <a:ext cx="2249616" cy="81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3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189" rtl="0" eaLnBrk="1" latinLnBrk="0" hangingPunct="1">
        <a:spcBef>
          <a:spcPct val="0"/>
        </a:spcBef>
        <a:buNone/>
        <a:defRPr sz="3200" b="1" kern="1200" cap="none" spc="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solidFill>
            <a:schemeClr val="tx2">
              <a:lumMod val="7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1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20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549559" y="6519447"/>
            <a:ext cx="1646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GB" sz="1600" dirty="0" smtClean="0">
                <a:solidFill>
                  <a:prstClr val="white"/>
                </a:solidFill>
              </a:rPr>
              <a:t>TE-MSC-MDT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82342" y="2929812"/>
            <a:ext cx="3937435" cy="770490"/>
          </a:xfrm>
          <a:prstGeom prst="rect">
            <a:avLst/>
          </a:pr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effectLst>
            <a:outerShdw blurRad="40000" dist="23000" dir="5400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2801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42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Activities Report</a:t>
            </a:r>
            <a:br>
              <a:rPr lang="en-GB" dirty="0" smtClean="0"/>
            </a:br>
            <a:r>
              <a:rPr lang="en-GB" b="0" dirty="0" smtClean="0"/>
              <a:t>FTEC CIEMAT-CERN</a:t>
            </a:r>
            <a:endParaRPr lang="en-GB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6749" y="5356126"/>
            <a:ext cx="8839200" cy="106668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Juan Carlos Perez          </a:t>
            </a:r>
            <a:r>
              <a:rPr lang="en-GB" sz="1800" dirty="0" smtClean="0">
                <a:solidFill>
                  <a:schemeClr val="tx2"/>
                </a:solidFill>
              </a:rPr>
              <a:t>TE-MSC-MDT</a:t>
            </a:r>
            <a:endParaRPr lang="en-GB" sz="1800" dirty="0" smtClean="0"/>
          </a:p>
          <a:p>
            <a:r>
              <a:rPr lang="en-GB" sz="1800" dirty="0" smtClean="0"/>
              <a:t>Jose </a:t>
            </a:r>
            <a:r>
              <a:rPr lang="en-GB" sz="1800" dirty="0"/>
              <a:t>Ferradas                 </a:t>
            </a:r>
            <a:r>
              <a:rPr lang="en-GB" sz="1800" dirty="0" smtClean="0">
                <a:solidFill>
                  <a:schemeClr val="tx2"/>
                </a:solidFill>
              </a:rPr>
              <a:t>TE-MSC-MDT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277" y="5828747"/>
            <a:ext cx="594067" cy="59406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575733" y="1181913"/>
            <a:ext cx="2208763" cy="1066688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27/10/2015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663" y="5929415"/>
            <a:ext cx="3490577" cy="73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8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GENERAL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8387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64770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124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Description and status of the project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43050" y="1265237"/>
            <a:ext cx="10010776" cy="4344988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Project TE3536: </a:t>
            </a:r>
            <a:r>
              <a:rPr lang="en-GB" sz="2200" cap="all" dirty="0" smtClean="0">
                <a:solidFill>
                  <a:srgbClr val="1F497D"/>
                </a:solidFill>
                <a:latin typeface="Calibri"/>
              </a:rPr>
              <a:t>Develop dimensional control techniques (using the FARO arm) for short and long Nb</a:t>
            </a:r>
            <a:r>
              <a:rPr lang="en-GB" sz="2200" cap="all" baseline="-25000" dirty="0" smtClean="0">
                <a:solidFill>
                  <a:srgbClr val="1F497D"/>
                </a:solidFill>
                <a:latin typeface="Calibri"/>
              </a:rPr>
              <a:t>3</a:t>
            </a:r>
            <a:r>
              <a:rPr lang="en-GB" sz="2200" cap="all" dirty="0" smtClean="0">
                <a:solidFill>
                  <a:srgbClr val="1F497D"/>
                </a:solidFill>
                <a:latin typeface="Calibri"/>
              </a:rPr>
              <a:t>Sn coils 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cap="all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Mechanical Engineer position at TE-MSC-MDT Section. Laboratory 927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cap="all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cap="all" dirty="0" smtClean="0">
                <a:solidFill>
                  <a:srgbClr val="1F497D"/>
                </a:solidFill>
                <a:latin typeface="Calibri"/>
              </a:rPr>
              <a:t>3 </a:t>
            </a:r>
            <a:r>
              <a:rPr lang="en-GB" dirty="0" smtClean="0">
                <a:solidFill>
                  <a:srgbClr val="1F497D"/>
                </a:solidFill>
                <a:latin typeface="Calibri"/>
              </a:rPr>
              <a:t>months of activities</a:t>
            </a:r>
          </a:p>
          <a:p>
            <a:pPr defTabSz="457200">
              <a:buClrTx/>
              <a:buSzTx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2 main activities during these 3 months: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TE3536 Main Project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MCBXF Orbit Corrector collaboration// CIEMAT – CERN Project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>
              <a:spcBef>
                <a:spcPct val="0"/>
              </a:spcBef>
            </a:pPr>
            <a:endParaRPr lang="en-GB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011" y="3315602"/>
            <a:ext cx="3059498" cy="2294623"/>
          </a:xfrm>
          <a:prstGeom prst="rect">
            <a:avLst/>
          </a:prstGeom>
          <a:effectLst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362303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2.MCBXF</a:t>
            </a:r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8387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64770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124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MCBXF Orbit Corrector: CIEMAT - CERN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43050" y="1265237"/>
            <a:ext cx="10010776" cy="4344988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Activities at Polymer Lab (CERN)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MCBXF Project:  Qualification tests for binder application and impregnation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7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MCBXF Cable: </a:t>
            </a:r>
            <a:r>
              <a:rPr lang="en-GB" sz="2200" dirty="0" err="1" smtClean="0">
                <a:solidFill>
                  <a:srgbClr val="1F497D"/>
                </a:solidFill>
                <a:latin typeface="Calibri"/>
              </a:rPr>
              <a:t>NbTi</a:t>
            </a: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smtClean="0">
                <a:solidFill>
                  <a:srgbClr val="1F497D"/>
                </a:solidFill>
                <a:latin typeface="Calibri"/>
              </a:rPr>
              <a:t>10-Stacks tests</a:t>
            </a: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Coil wounded in steps: Need of suitable binder</a:t>
            </a:r>
          </a:p>
          <a:p>
            <a:pPr defTabSz="457200">
              <a:buClrTx/>
              <a:buSzTx/>
            </a:pPr>
            <a:endParaRPr lang="en-GB" sz="8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Work developed: Binder application and impregnation tests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5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Result: 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Compatibility resin-binder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Upcoming tests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1200" dirty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endParaRPr lang="en-GB" dirty="0">
              <a:solidFill>
                <a:srgbClr val="1F497D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094" y="2441838"/>
            <a:ext cx="2557463" cy="3409950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48" r="19039"/>
          <a:stretch/>
        </p:blipFill>
        <p:spPr>
          <a:xfrm rot="5400000">
            <a:off x="3658802" y="4630352"/>
            <a:ext cx="1358845" cy="3096451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12" name="Picture 1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12" b="42644"/>
          <a:stretch/>
        </p:blipFill>
        <p:spPr bwMode="auto">
          <a:xfrm>
            <a:off x="5991469" y="5846824"/>
            <a:ext cx="3003430" cy="606141"/>
          </a:xfrm>
          <a:prstGeom prst="rect">
            <a:avLst/>
          </a:prstGeom>
          <a:ln>
            <a:noFill/>
          </a:ln>
          <a:effectLst>
            <a:softEdge rad="381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7204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838701" y="74925"/>
            <a:ext cx="2376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TE 3536</a:t>
            </a:r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7067551" y="74925"/>
            <a:ext cx="1548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477251" y="74925"/>
            <a:ext cx="1440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Main Activity: TE3536 at Building 927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43050" y="1265236"/>
            <a:ext cx="10010776" cy="4543135"/>
          </a:xfrm>
          <a:prstGeom prst="rect">
            <a:avLst/>
          </a:prstGeom>
        </p:spPr>
        <p:txBody>
          <a:bodyPr vert="horz" lIns="45720" tIns="0" rIns="45720" bIns="0" anchor="t" anchorCtr="0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n-GB" dirty="0" smtClean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0C377B"/>
              </a:solidFill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Supervisor: Juan Carlos Perez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TE-MSC-MDT: Superconducting Magnets Design and Technology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From functional specifications to the construction of short models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Projects:</a:t>
            </a:r>
          </a:p>
          <a:p>
            <a:pPr lvl="1" indent="0" defTabSz="457200">
              <a:buClrTx/>
              <a:buSzTx/>
            </a:pPr>
            <a:r>
              <a:rPr lang="en-GB" b="1" cap="all" dirty="0" smtClean="0">
                <a:solidFill>
                  <a:srgbClr val="1F497D"/>
                </a:solidFill>
                <a:latin typeface="Calibri"/>
              </a:rPr>
              <a:t>- 11T Dipole            – MQXF Project            - High Field Magnets R&amp;D (FRESCA2, SMC, RMC)</a:t>
            </a:r>
            <a:endParaRPr lang="en-GB" sz="600" b="1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Work developed: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Participation in a huge range of activities in the Lab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In charge of Metrology activities. Check and reports for a huge variety of applications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Metrology reports for LMF (Large Magnet Facility)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Participation in meetings inside and outside the section (CIEMAT, LARP (USA), CEA/SACLAY…)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Contact with suppliers and collaborators</a:t>
            </a: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217" y="580921"/>
            <a:ext cx="2865891" cy="297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5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768" y="5019090"/>
            <a:ext cx="3300909" cy="17256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209" y="4504116"/>
            <a:ext cx="2522100" cy="17880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288" y="1199997"/>
            <a:ext cx="2381210" cy="3336828"/>
          </a:xfrm>
          <a:prstGeom prst="rect">
            <a:avLst/>
          </a:prstGeom>
        </p:spPr>
      </p:pic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8387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6477000" y="74925"/>
            <a:ext cx="2387082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C377B">
                      <a:alpha val="40000"/>
                    </a:srgbClr>
                  </a:outerShdw>
                </a:effectLst>
              </a:rPr>
              <a:t>4.CHALLENGES</a:t>
            </a:r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696131" y="74925"/>
            <a:ext cx="1229356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Main Results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43050" y="1265237"/>
            <a:ext cx="10010776" cy="4344988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>
                <a:solidFill>
                  <a:srgbClr val="1F497D"/>
                </a:solidFill>
                <a:latin typeface="Calibri"/>
              </a:rPr>
              <a:t>Knowledge acquisition: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Superconducting Magnets </a:t>
            </a:r>
            <a:r>
              <a:rPr lang="en-GB" dirty="0">
                <a:solidFill>
                  <a:srgbClr val="1F497D"/>
                </a:solidFill>
                <a:latin typeface="Calibri"/>
              </a:rPr>
              <a:t>D</a:t>
            </a:r>
            <a:r>
              <a:rPr lang="en-GB" dirty="0" smtClean="0">
                <a:solidFill>
                  <a:srgbClr val="1F497D"/>
                </a:solidFill>
                <a:latin typeface="Calibri"/>
              </a:rPr>
              <a:t>esign </a:t>
            </a:r>
            <a:r>
              <a:rPr lang="en-GB" dirty="0">
                <a:solidFill>
                  <a:srgbClr val="1F497D"/>
                </a:solidFill>
                <a:latin typeface="Calibri"/>
              </a:rPr>
              <a:t>and </a:t>
            </a:r>
            <a:r>
              <a:rPr lang="en-GB" dirty="0" smtClean="0">
                <a:solidFill>
                  <a:srgbClr val="1F497D"/>
                </a:solidFill>
                <a:latin typeface="Calibri"/>
              </a:rPr>
              <a:t>Technology</a:t>
            </a:r>
            <a:endParaRPr lang="en-GB" dirty="0">
              <a:solidFill>
                <a:srgbClr val="1F497D"/>
              </a:solidFill>
              <a:latin typeface="Calibri"/>
            </a:endParaRP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Mechanical Engineering and Measurements</a:t>
            </a:r>
          </a:p>
          <a:p>
            <a:pPr lvl="1" indent="0" defTabSz="457200">
              <a:buClrTx/>
              <a:buSzTx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       (CMM Coordinate Measurement Machine)</a:t>
            </a:r>
          </a:p>
          <a:p>
            <a:pPr marL="342900" indent="-342900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n-GB" sz="1200" dirty="0" smtClean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0C377B"/>
              </a:solidFill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Metrology Reports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Analysis of Results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Magnets Construction / Other activities</a:t>
            </a:r>
          </a:p>
          <a:p>
            <a:pPr defTabSz="457200">
              <a:buClrTx/>
              <a:buSzTx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612" y="893416"/>
            <a:ext cx="2389043" cy="33368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363" y="4023636"/>
            <a:ext cx="2862278" cy="203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4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8387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6477000" y="74925"/>
            <a:ext cx="2387082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C377B">
                      <a:alpha val="40000"/>
                    </a:srgbClr>
                  </a:outerShdw>
                </a:effectLst>
              </a:rPr>
              <a:t>4.CHALLENGES</a:t>
            </a:r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8696131" y="74925"/>
            <a:ext cx="1229356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71650" y="693738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Main Results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24313" y="1262687"/>
            <a:ext cx="10010776" cy="4344988"/>
          </a:xfrm>
          <a:prstGeom prst="rect">
            <a:avLst/>
          </a:prstGeom>
        </p:spPr>
        <p:txBody>
          <a:bodyPr vert="horz" lIns="45720" tIns="0" rIns="45720" bIns="0" anchor="t" anchorCtr="0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n-GB" dirty="0" smtClean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0C377B"/>
              </a:solidFill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Special mention to RMC_03 Magnet: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Test bed for magnet construction and fabrication methods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High Field Magnet program: Nb</a:t>
            </a:r>
            <a:r>
              <a:rPr lang="en-GB" baseline="-25000" dirty="0" smtClean="0">
                <a:solidFill>
                  <a:srgbClr val="1F497D"/>
                </a:solidFill>
                <a:latin typeface="Calibri"/>
              </a:rPr>
              <a:t>3</a:t>
            </a:r>
            <a:r>
              <a:rPr lang="en-GB" dirty="0" smtClean="0">
                <a:solidFill>
                  <a:srgbClr val="1F497D"/>
                </a:solidFill>
                <a:latin typeface="Calibri"/>
              </a:rPr>
              <a:t>Sn Technology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Compound by two flat coils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Contribution to RMC_03 Magnet: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Coils measured and reported 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Shimming plan for </a:t>
            </a:r>
            <a:r>
              <a:rPr lang="en-GB" dirty="0" err="1" smtClean="0">
                <a:solidFill>
                  <a:srgbClr val="1F497D"/>
                </a:solidFill>
                <a:latin typeface="Calibri"/>
              </a:rPr>
              <a:t>coilpack</a:t>
            </a:r>
            <a:r>
              <a:rPr lang="en-GB" dirty="0" smtClean="0">
                <a:solidFill>
                  <a:srgbClr val="1F497D"/>
                </a:solidFill>
                <a:latin typeface="Calibri"/>
              </a:rPr>
              <a:t> assembly 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Participation in the assembly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Magnet reached a peak field of 16.2T. Corresponding to a current of 18.5kA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Domain of record dipole type fields. Joining LBNL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 marL="1362433" lvl="1" indent="-457200" defTabSz="457200">
              <a:buClrTx/>
              <a:buSzTx/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071" y="1090274"/>
            <a:ext cx="3716431" cy="2461532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082" y="3724219"/>
            <a:ext cx="3229180" cy="2089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646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1543050" y="1265237"/>
            <a:ext cx="10010776" cy="4344988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cap="all" dirty="0" smtClean="0">
                <a:solidFill>
                  <a:srgbClr val="1F497D"/>
                </a:solidFill>
                <a:latin typeface="Calibri"/>
              </a:rPr>
              <a:t>C</a:t>
            </a: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ontinue with activities concerning TE3536 Project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10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Analysis of coil geometry for 11T Dipoles production</a:t>
            </a:r>
          </a:p>
          <a:p>
            <a:pPr marL="1248133" lvl="1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Explain coil geometry linked to the tooling geometry and construction steps</a:t>
            </a:r>
          </a:p>
          <a:p>
            <a:pPr lvl="1" indent="0" defTabSz="457200">
              <a:buClrTx/>
              <a:buSzTx/>
            </a:pPr>
            <a:endParaRPr lang="en-GB" sz="10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Knowledge acquisition in Mechanical Engineering (Magnets Design and Technology)</a:t>
            </a: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dirty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Metrology and Mechanical Measurements present in huge variety of applications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4050" y="3269514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Industry Application (CDTI)</a:t>
            </a:r>
            <a:endParaRPr lang="en-US" dirty="0"/>
          </a:p>
        </p:txBody>
      </p:sp>
      <p:sp>
        <p:nvSpPr>
          <p:cNvPr id="12" name="Pentagon 11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4838701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6477001" y="74925"/>
            <a:ext cx="1620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7957399" y="74925"/>
            <a:ext cx="1944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5. NEXT</a:t>
            </a:r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9771826" y="74925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924050" y="743106"/>
            <a:ext cx="8229600" cy="568949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smtClean="0"/>
              <a:t>Planned Actions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920" y="4302376"/>
            <a:ext cx="2968781" cy="1829980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272" y="4302376"/>
            <a:ext cx="2762009" cy="1938930"/>
          </a:xfrm>
          <a:prstGeom prst="rect">
            <a:avLst/>
          </a:prstGeom>
          <a:effectLst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306697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30270" y="3306310"/>
            <a:ext cx="8229600" cy="56894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Thank you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43050" y="1265237"/>
            <a:ext cx="10010776" cy="4344988"/>
          </a:xfrm>
          <a:prstGeom prst="rect">
            <a:avLst/>
          </a:prstGeom>
        </p:spPr>
        <p:txBody>
          <a:bodyPr vert="horz" lIns="45720" tIns="0" rIns="4572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s-ES" dirty="0" smtClean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0C377B"/>
              </a:solidFill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s-ES" sz="2200" dirty="0" smtClean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1543050" y="76200"/>
            <a:ext cx="1781175" cy="447675"/>
          </a:xfrm>
          <a:prstGeom prst="homePlate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190876" y="76200"/>
            <a:ext cx="1782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4838701" y="74925"/>
            <a:ext cx="1434267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6113110" y="74925"/>
            <a:ext cx="1404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7375871" y="74925"/>
            <a:ext cx="1296000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8518849" y="74925"/>
            <a:ext cx="3034978" cy="446400"/>
          </a:xfrm>
          <a:prstGeom prst="chevron">
            <a:avLst/>
          </a:prstGeom>
          <a:solidFill>
            <a:schemeClr val="dk1">
              <a:alpha val="8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cap="all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acknowledgment</a:t>
            </a:r>
            <a:endParaRPr lang="en-GB" cap="all" dirty="0">
              <a:ln w="0"/>
              <a:solidFill>
                <a:srgbClr val="0C377B"/>
              </a:solidFill>
              <a:effectLst>
                <a:outerShdw blurRad="38100" dist="19050" dir="2700000" algn="tl" rotWithShape="0">
                  <a:srgbClr val="0C377B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4005493" y="3422125"/>
            <a:ext cx="8839200" cy="106668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Juan Carlos Perez          </a:t>
            </a:r>
            <a:r>
              <a:rPr lang="en-GB" sz="1800" dirty="0" smtClean="0">
                <a:solidFill>
                  <a:schemeClr val="tx2"/>
                </a:solidFill>
              </a:rPr>
              <a:t>TE-MSC-MDT</a:t>
            </a:r>
            <a:endParaRPr lang="en-GB" sz="1800" dirty="0" smtClean="0"/>
          </a:p>
          <a:p>
            <a:r>
              <a:rPr lang="en-GB" sz="1800" dirty="0" smtClean="0"/>
              <a:t>Jose </a:t>
            </a:r>
            <a:r>
              <a:rPr lang="en-GB" sz="1800" dirty="0"/>
              <a:t>Ferradas                 </a:t>
            </a:r>
            <a:r>
              <a:rPr lang="en-GB" sz="1800" dirty="0" smtClean="0">
                <a:solidFill>
                  <a:schemeClr val="tx2"/>
                </a:solidFill>
              </a:rPr>
              <a:t>TE-MSC-MDT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00171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405</Words>
  <Application>Microsoft Office PowerPoint</Application>
  <PresentationFormat>Widescreen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1_Office Theme</vt:lpstr>
      <vt:lpstr>CERNPre╠üsentation2</vt:lpstr>
      <vt:lpstr>1_CERNPre╠üsentation2</vt:lpstr>
      <vt:lpstr>PowerPoint Presentation</vt:lpstr>
      <vt:lpstr>Activities Report FTEC CIEMAT-CERN</vt:lpstr>
      <vt:lpstr>Description and status of the project</vt:lpstr>
      <vt:lpstr>MCBXF Orbit Corrector: CIEMAT - CERN</vt:lpstr>
      <vt:lpstr>Main Activity: TE3536 at Building 927</vt:lpstr>
      <vt:lpstr>Main Results</vt:lpstr>
      <vt:lpstr>Main Results</vt:lpstr>
      <vt:lpstr>Industry Application (CDTI)</vt:lpstr>
      <vt:lpstr>Thank you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Ferradas Troitino</dc:creator>
  <cp:lastModifiedBy>Jose Ferradas Troitino</cp:lastModifiedBy>
  <cp:revision>108</cp:revision>
  <dcterms:created xsi:type="dcterms:W3CDTF">2015-10-08T10:32:22Z</dcterms:created>
  <dcterms:modified xsi:type="dcterms:W3CDTF">2015-10-26T08:36:30Z</dcterms:modified>
</cp:coreProperties>
</file>