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9" r:id="rId2"/>
    <p:sldId id="261" r:id="rId3"/>
    <p:sldId id="271" r:id="rId4"/>
    <p:sldId id="283" r:id="rId5"/>
    <p:sldId id="278" r:id="rId6"/>
    <p:sldId id="277" r:id="rId7"/>
    <p:sldId id="279" r:id="rId8"/>
    <p:sldId id="282" r:id="rId9"/>
    <p:sldId id="275" r:id="rId10"/>
    <p:sldId id="284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se Vicente Lorenzo Gomez" initials="JVLG" lastIdx="2" clrIdx="0">
    <p:extLst>
      <p:ext uri="{19B8F6BF-5375-455C-9EA6-DF929625EA0E}">
        <p15:presenceInfo xmlns:p15="http://schemas.microsoft.com/office/powerpoint/2012/main" userId="S-1-5-21-1526224874-1540688658-1361462980-340432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614" autoAdjust="0"/>
    <p:restoredTop sz="94660"/>
  </p:normalViewPr>
  <p:slideViewPr>
    <p:cSldViewPr snapToGrid="0">
      <p:cViewPr varScale="1">
        <p:scale>
          <a:sx n="121" d="100"/>
          <a:sy n="121" d="100"/>
        </p:scale>
        <p:origin x="90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3B5EEE-156B-47C4-B4F6-D7AC4C3E7A10}" type="datetimeFigureOut">
              <a:rPr lang="en-GB" smtClean="0"/>
              <a:t>26/10/2015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2D2F40-EAB5-4591-B920-7F455D87EE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11950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6C996E-BC6A-4FD4-A3DB-8E7FAF2A7761}" type="datetimeFigureOut">
              <a:rPr lang="en-GB" smtClean="0"/>
              <a:t>26/10/2015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C8BFF3-8B9A-4160-86B7-1ADF72E96E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265593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C8BFF3-8B9A-4160-86B7-1ADF72E96E0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22266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C8BFF3-8B9A-4160-86B7-1ADF72E96E0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45052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C8BFF3-8B9A-4160-86B7-1ADF72E96E0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60349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C1F47-D148-47A1-AA0E-841FCC42B327}" type="datetime1">
              <a:rPr lang="en-GB" smtClean="0"/>
              <a:t>26/10/2015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FTEC 2015-SPANISH TRAINEE PROGRAM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453F3-A951-4C90-A877-A65B82FD0E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48495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4E223-F683-4268-BA80-B29533F75DDC}" type="datetime1">
              <a:rPr lang="en-GB" smtClean="0"/>
              <a:t>26/10/2015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FTEC 2015-SPANISH TRAINEE PROGRAM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453F3-A951-4C90-A877-A65B82FD0E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24568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2A264-AD13-4A38-BF90-1F3BEBD32A11}" type="datetime1">
              <a:rPr lang="en-GB" smtClean="0"/>
              <a:t>26/10/2015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FTEC 2015-SPANISH TRAINEE PROGRAM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453F3-A951-4C90-A877-A65B82FD0E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3567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EEF6D-148C-46CE-B3EF-FEAB817DA0CA}" type="datetime1">
              <a:rPr lang="en-GB" smtClean="0"/>
              <a:t>26/10/2015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FTEC 2015-SPANISH TRAINEE PROGRAM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453F3-A951-4C90-A877-A65B82FD0E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4465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AA9FF-CAB0-4A77-87F7-CFF50F49F8A2}" type="datetime1">
              <a:rPr lang="en-GB" smtClean="0"/>
              <a:t>26/10/2015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FTEC 2015-SPANISH TRAINEE PROGRAM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453F3-A951-4C90-A877-A65B82FD0E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6859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363CD-C380-4EE9-8BF9-5B6896E982FB}" type="datetime1">
              <a:rPr lang="en-GB" smtClean="0"/>
              <a:t>26/10/2015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FTEC 2015-SPANISH TRAINEE PROGRAM 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453F3-A951-4C90-A877-A65B82FD0E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83224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BB630-BE43-4A17-881D-B2B694101C1C}" type="datetime1">
              <a:rPr lang="en-GB" smtClean="0"/>
              <a:t>26/10/2015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FTEC 2015-SPANISH TRAINEE PROGRAM 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453F3-A951-4C90-A877-A65B82FD0E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1441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46DFF-35D2-4BD8-A055-AF61E5687CCF}" type="datetime1">
              <a:rPr lang="en-GB" smtClean="0"/>
              <a:t>26/10/2015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FTEC 2015-SPANISH TRAINEE PROGRAM 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453F3-A951-4C90-A877-A65B82FD0E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6240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3C15B-9EAA-48D1-B8A2-BB9FB6372E2F}" type="datetime1">
              <a:rPr lang="en-GB" smtClean="0"/>
              <a:t>26/10/2015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FTEC 2015-SPANISH TRAINEE PROGRAM 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453F3-A951-4C90-A877-A65B82FD0E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87522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A2842-1CBC-4331-8890-7CFEEAD305A8}" type="datetime1">
              <a:rPr lang="en-GB" smtClean="0"/>
              <a:t>26/10/2015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FTEC 2015-SPANISH TRAINEE PROGRAM 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453F3-A951-4C90-A877-A65B82FD0E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169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3633B-5562-4C1B-9B22-FA5AD60782F0}" type="datetime1">
              <a:rPr lang="en-GB" smtClean="0"/>
              <a:t>26/10/2015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FTEC 2015-SPANISH TRAINEE PROGRAM 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453F3-A951-4C90-A877-A65B82FD0E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59610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98EC1-4CAA-4F9D-BA9E-EBD7C56BD881}" type="datetime1">
              <a:rPr lang="en-GB" smtClean="0"/>
              <a:t>26/10/2015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FTEC 2015-SPANISH TRAINEE PROGRAM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C453F3-A951-4C90-A877-A65B82FD0E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3341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image" Target="../media/image3.png"/><Relationship Id="rId7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30.png"/><Relationship Id="rId4" Type="http://schemas.openxmlformats.org/officeDocument/2006/relationships/image" Target="../media/image2.jpeg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.jpe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.jpeg"/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8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1293" y="1703169"/>
            <a:ext cx="11469413" cy="2056907"/>
          </a:xfrm>
        </p:spPr>
        <p:txBody>
          <a:bodyPr anchor="ctr">
            <a:normAutofit fontScale="90000"/>
          </a:bodyPr>
          <a:lstStyle/>
          <a:p>
            <a:r>
              <a:rPr lang="en-GB" altLang="en-US" b="1" dirty="0" smtClean="0"/>
              <a:t>Design, construction follow-up and operation of cold powering test benches</a:t>
            </a:r>
            <a:endParaRPr lang="en-GB" sz="53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ubtitle 2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1524000" y="3760076"/>
                <a:ext cx="9144000" cy="3097924"/>
              </a:xfrm>
            </p:spPr>
            <p:txBody>
              <a:bodyPr>
                <a:normAutofit/>
              </a:bodyPr>
              <a:lstStyle/>
              <a:p>
                <a:r>
                  <a:rPr lang="en-GB" altLang="en-US" sz="1800" dirty="0" smtClean="0">
                    <a:latin typeface="+mj-lt"/>
                  </a:rPr>
                  <a:t>Thermal Models for Quench Simulation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altLang="en-US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altLang="en-US" sz="1800" b="0" i="0" smtClean="0">
                            <a:latin typeface="Cambria Math" panose="02040503050406030204" pitchFamily="18" charset="0"/>
                          </a:rPr>
                          <m:t>Nb</m:t>
                        </m:r>
                      </m:e>
                      <m:sub>
                        <m:r>
                          <a:rPr lang="en-GB" altLang="en-US" sz="1800" b="0" i="0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m:rPr>
                        <m:sty m:val="p"/>
                      </m:rPr>
                      <a:rPr lang="en-GB" altLang="en-US" sz="1800" b="0" i="0" smtClean="0">
                        <a:latin typeface="Cambria Math" panose="02040503050406030204" pitchFamily="18" charset="0"/>
                      </a:rPr>
                      <m:t>Sn</m:t>
                    </m:r>
                  </m:oMath>
                </a14:m>
                <a:r>
                  <a:rPr lang="en-GB" altLang="en-US" sz="1800" dirty="0" smtClean="0">
                    <a:latin typeface="+mj-lt"/>
                  </a:rPr>
                  <a:t> Cables</a:t>
                </a:r>
              </a:p>
              <a:p>
                <a:endParaRPr lang="en-GB" sz="1800" dirty="0" smtClean="0"/>
              </a:p>
              <a:p>
                <a:r>
                  <a:rPr lang="en-GB" sz="1800" dirty="0" smtClean="0">
                    <a:latin typeface="+mj-lt"/>
                  </a:rPr>
                  <a:t>H. Bajas</a:t>
                </a:r>
              </a:p>
              <a:p>
                <a:r>
                  <a:rPr lang="en-GB" sz="1800" dirty="0" smtClean="0">
                    <a:latin typeface="+mj-lt"/>
                  </a:rPr>
                  <a:t>M. </a:t>
                </a:r>
                <a:r>
                  <a:rPr lang="en-GB" sz="1800" dirty="0" err="1" smtClean="0">
                    <a:latin typeface="+mj-lt"/>
                  </a:rPr>
                  <a:t>Bajko</a:t>
                </a:r>
                <a:endParaRPr lang="en-GB" sz="1800" dirty="0" smtClean="0">
                  <a:latin typeface="+mj-lt"/>
                </a:endParaRPr>
              </a:p>
              <a:p>
                <a:r>
                  <a:rPr lang="en-GB" sz="1800" dirty="0" smtClean="0">
                    <a:latin typeface="+mj-lt"/>
                  </a:rPr>
                  <a:t>J. V. Lorenzo</a:t>
                </a:r>
              </a:p>
              <a:p>
                <a:endParaRPr lang="en-GB" sz="1800" dirty="0">
                  <a:latin typeface="+mj-lt"/>
                </a:endParaRPr>
              </a:p>
              <a:p>
                <a:r>
                  <a:rPr lang="en-GB" sz="1600" dirty="0" smtClean="0">
                    <a:latin typeface="+mj-lt"/>
                  </a:rPr>
                  <a:t>27</a:t>
                </a:r>
                <a:r>
                  <a:rPr lang="en-GB" sz="1600" baseline="30000" dirty="0" smtClean="0">
                    <a:latin typeface="+mj-lt"/>
                  </a:rPr>
                  <a:t>th</a:t>
                </a:r>
                <a:r>
                  <a:rPr lang="en-GB" sz="1600" dirty="0" smtClean="0">
                    <a:latin typeface="+mj-lt"/>
                  </a:rPr>
                  <a:t> October 2015</a:t>
                </a:r>
                <a:endParaRPr lang="en-GB" sz="1600" dirty="0">
                  <a:latin typeface="+mj-lt"/>
                </a:endParaRPr>
              </a:p>
            </p:txBody>
          </p:sp>
        </mc:Choice>
        <mc:Fallback xmlns="">
          <p:sp>
            <p:nvSpPr>
              <p:cNvPr id="3" name="Subtit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1524000" y="3760076"/>
                <a:ext cx="9144000" cy="3097924"/>
              </a:xfrm>
              <a:blipFill rotWithShape="0">
                <a:blip r:embed="rId3"/>
                <a:stretch>
                  <a:fillRect t="-196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ubtitle 2"/>
          <p:cNvSpPr txBox="1">
            <a:spLocks/>
          </p:cNvSpPr>
          <p:nvPr/>
        </p:nvSpPr>
        <p:spPr>
          <a:xfrm>
            <a:off x="0" y="-1"/>
            <a:ext cx="12192000" cy="807959"/>
          </a:xfrm>
          <a:prstGeom prst="rect">
            <a:avLst/>
          </a:prstGeom>
          <a:solidFill>
            <a:srgbClr val="0053A1"/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2800" dirty="0" smtClean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TE-MSC-TF</a:t>
            </a:r>
            <a:endParaRPr lang="en-GB" sz="2800" dirty="0">
              <a:solidFill>
                <a:schemeClr val="bg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06"/>
            <a:ext cx="812317" cy="810965"/>
          </a:xfrm>
          <a:prstGeom prst="rect">
            <a:avLst/>
          </a:prstGeom>
        </p:spPr>
      </p:pic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FTEC 2015-SPANISH TRAINEE PROGRAM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453F3-A951-4C90-A877-A65B82FD0E7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643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807958"/>
            <a:ext cx="12192000" cy="5548392"/>
          </a:xfrm>
        </p:spPr>
        <p:txBody>
          <a:bodyPr anchor="ctr">
            <a:normAutofit/>
          </a:bodyPr>
          <a:lstStyle/>
          <a:p>
            <a:r>
              <a:rPr lang="en-GB" sz="5400" b="1" dirty="0" smtClean="0">
                <a:latin typeface="+mj-lt"/>
                <a:ea typeface="Cambria Math" panose="02040503050406030204" pitchFamily="18" charset="0"/>
              </a:rPr>
              <a:t>THANK YOU</a:t>
            </a:r>
            <a:endParaRPr lang="en-GB" sz="5400" b="1" dirty="0">
              <a:latin typeface="+mj-lt"/>
              <a:ea typeface="Cambria Math" panose="02040503050406030204" pitchFamily="18" charset="0"/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0" y="-1"/>
            <a:ext cx="12192000" cy="807959"/>
          </a:xfrm>
          <a:prstGeom prst="rect">
            <a:avLst/>
          </a:prstGeom>
          <a:solidFill>
            <a:srgbClr val="0053A1"/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2800" dirty="0" smtClean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TE-MSC-TF</a:t>
            </a:r>
            <a:endParaRPr lang="en-GB" sz="2800" dirty="0">
              <a:solidFill>
                <a:schemeClr val="bg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06"/>
            <a:ext cx="812317" cy="810965"/>
          </a:xfrm>
          <a:prstGeom prst="rect">
            <a:avLst/>
          </a:prstGeom>
        </p:spPr>
      </p:pic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FTEC 2015-SPANISH TRAINEE PROGRAM 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453F3-A951-4C90-A877-A65B82FD0E79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4880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Subtitle 2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0" y="806184"/>
                <a:ext cx="12192000" cy="1012819"/>
              </a:xfrm>
            </p:spPr>
            <p:txBody>
              <a:bodyPr>
                <a:normAutofit/>
              </a:bodyPr>
              <a:lstStyle/>
              <a:p>
                <a:endParaRPr lang="en-GB" sz="14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GB" sz="14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Luminosity upgrade of the LHC (HL-LHC) → Superconducting magnets based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1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Nb</m:t>
                        </m:r>
                      </m:e>
                      <m:sub>
                        <m:r>
                          <a:rPr lang="en-GB" sz="1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m:rPr>
                        <m:sty m:val="p"/>
                      </m:rPr>
                      <a:rPr lang="en-GB" sz="1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Sn</m:t>
                    </m:r>
                  </m:oMath>
                </a14:m>
                <a:r>
                  <a:rPr lang="en-GB" sz="14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strands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GB" sz="14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Foreseen cables have been tested in a </a:t>
                </a:r>
                <a:r>
                  <a:rPr lang="en-GB" sz="1400" u="sng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simplified racetrack coil configuration</a:t>
                </a:r>
                <a:r>
                  <a:rPr lang="en-GB" sz="14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, the Short Model Coil (SMC)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1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14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14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1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14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1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14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1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14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1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14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GB" sz="1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GB" sz="18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GB" sz="18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18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18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18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18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18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18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18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18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18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Subtit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0" y="806184"/>
                <a:ext cx="12192000" cy="1012819"/>
              </a:xfr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" name="Group 10"/>
          <p:cNvGrpSpPr>
            <a:grpSpLocks/>
          </p:cNvGrpSpPr>
          <p:nvPr/>
        </p:nvGrpSpPr>
        <p:grpSpPr bwMode="auto">
          <a:xfrm>
            <a:off x="6227789" y="1812820"/>
            <a:ext cx="5668963" cy="3864218"/>
            <a:chOff x="1571600" y="25577734"/>
            <a:chExt cx="5669278" cy="3863959"/>
          </a:xfrm>
        </p:grpSpPr>
        <p:pic>
          <p:nvPicPr>
            <p:cNvPr id="12" name="Picture 19" descr="B215-no-HT-50x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59321" y="25577734"/>
              <a:ext cx="3994150" cy="31956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3"/>
                <p:cNvSpPr txBox="1">
                  <a:spLocks noChangeArrowheads="1"/>
                </p:cNvSpPr>
                <p:nvPr/>
              </p:nvSpPr>
              <p:spPr bwMode="auto">
                <a:xfrm>
                  <a:off x="1571600" y="28918508"/>
                  <a:ext cx="5669278" cy="52318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sz="4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 sz="4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 sz="4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 sz="4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 sz="4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/>
                  <a:r>
                    <a:rPr lang="en-GB" altLang="en-US" sz="1400" dirty="0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a:t>1.25 mm PIT strand </a:t>
                  </a:r>
                  <a:br>
                    <a:rPr lang="en-GB" altLang="en-US" sz="1400" dirty="0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</a:br>
                  <a:r>
                    <a:rPr lang="en-GB" altLang="en-US" sz="1400" dirty="0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a:t>(288 filaments, 50 </a:t>
                  </a:r>
                  <a14:m>
                    <m:oMath xmlns:m="http://schemas.openxmlformats.org/officeDocument/2006/math">
                      <m:r>
                        <a:rPr lang="en-GB" altLang="en-US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r>
                        <a:rPr lang="en-GB" alt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</m:oMath>
                  </a14:m>
                  <a:r>
                    <a:rPr lang="en-GB" altLang="en-US" sz="1400" dirty="0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a:t>)</a:t>
                  </a:r>
                  <a:endParaRPr lang="en-GB" altLang="en-US" sz="1400" baseline="30000" dirty="0">
                    <a:latin typeface="+mn-lt"/>
                  </a:endParaRPr>
                </a:p>
              </p:txBody>
            </p:sp>
          </mc:Choice>
          <mc:Fallback xmlns="">
            <p:sp>
              <p:nvSpPr>
                <p:cNvPr id="13" name="TextBox 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571600" y="28918508"/>
                  <a:ext cx="5669278" cy="523185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t="-2326" b="-10465"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4" name="Group 8"/>
          <p:cNvGrpSpPr>
            <a:grpSpLocks/>
          </p:cNvGrpSpPr>
          <p:nvPr/>
        </p:nvGrpSpPr>
        <p:grpSpPr bwMode="auto">
          <a:xfrm>
            <a:off x="812317" y="3972988"/>
            <a:ext cx="4825324" cy="1744016"/>
            <a:chOff x="10483454" y="26030236"/>
            <a:chExt cx="6434137" cy="2492697"/>
          </a:xfrm>
        </p:grpSpPr>
        <p:pic>
          <p:nvPicPr>
            <p:cNvPr id="15" name="Picture 20" descr="cable SMC3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0062" b="20743"/>
            <a:stretch>
              <a:fillRect/>
            </a:stretch>
          </p:blipFill>
          <p:spPr bwMode="auto">
            <a:xfrm>
              <a:off x="10483454" y="26030236"/>
              <a:ext cx="6434137" cy="15615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CCCCCC"/>
                    </a:outerShdw>
                  </a:effectLst>
                </a14:hiddenEffects>
              </a:ext>
            </a:extLst>
          </p:spPr>
        </p:pic>
        <p:sp>
          <p:nvSpPr>
            <p:cNvPr id="16" name="TextBox 27"/>
            <p:cNvSpPr txBox="1">
              <a:spLocks noChangeArrowheads="1"/>
            </p:cNvSpPr>
            <p:nvPr/>
          </p:nvSpPr>
          <p:spPr bwMode="auto">
            <a:xfrm>
              <a:off x="10517577" y="27775102"/>
              <a:ext cx="6261339" cy="747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4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4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4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4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4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1400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14-strand </a:t>
              </a:r>
              <a:r>
                <a:rPr lang="en-GB" altLang="en-US" sz="1400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Rutherford cable</a:t>
              </a:r>
              <a:br>
                <a:rPr lang="en-GB" altLang="en-US" sz="1400" dirty="0">
                  <a:latin typeface="Cambria Math" panose="02040503050406030204" pitchFamily="18" charset="0"/>
                  <a:ea typeface="Cambria Math" panose="02040503050406030204" pitchFamily="18" charset="0"/>
                </a:rPr>
              </a:br>
              <a:r>
                <a:rPr lang="en-GB" altLang="en-US" sz="1400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(10.1 mm x 2.6 mm)</a:t>
              </a:r>
            </a:p>
          </p:txBody>
        </p:sp>
      </p:grpSp>
      <p:pic>
        <p:nvPicPr>
          <p:cNvPr id="19" name="Picture 40" descr="IMG_161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99"/>
          <a:stretch>
            <a:fillRect/>
          </a:stretch>
        </p:blipFill>
        <p:spPr bwMode="auto">
          <a:xfrm>
            <a:off x="812317" y="1827107"/>
            <a:ext cx="4817915" cy="19306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sp>
        <p:nvSpPr>
          <p:cNvPr id="21" name="Rectangle 20"/>
          <p:cNvSpPr/>
          <p:nvPr/>
        </p:nvSpPr>
        <p:spPr>
          <a:xfrm>
            <a:off x="3205981" y="3985599"/>
            <a:ext cx="620201" cy="561113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3" name="Straight Arrow Connector 22"/>
          <p:cNvCxnSpPr>
            <a:stCxn id="21" idx="3"/>
          </p:cNvCxnSpPr>
          <p:nvPr/>
        </p:nvCxnSpPr>
        <p:spPr>
          <a:xfrm flipV="1">
            <a:off x="3826182" y="3644356"/>
            <a:ext cx="3914687" cy="621800"/>
          </a:xfrm>
          <a:prstGeom prst="straightConnector1">
            <a:avLst/>
          </a:prstGeom>
          <a:ln w="381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2332393" y="3511433"/>
            <a:ext cx="142793" cy="76102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Subtitle 2"/>
          <p:cNvSpPr txBox="1">
            <a:spLocks/>
          </p:cNvSpPr>
          <p:nvPr/>
        </p:nvSpPr>
        <p:spPr>
          <a:xfrm>
            <a:off x="0" y="-1"/>
            <a:ext cx="12192000" cy="807959"/>
          </a:xfrm>
          <a:prstGeom prst="rect">
            <a:avLst/>
          </a:prstGeom>
          <a:solidFill>
            <a:srgbClr val="0053A1"/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2800" dirty="0" smtClean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TE-MSC-TF</a:t>
            </a:r>
            <a:endParaRPr lang="en-GB" sz="2800" dirty="0">
              <a:solidFill>
                <a:schemeClr val="bg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06"/>
            <a:ext cx="812317" cy="81096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127699"/>
            <a:ext cx="1219200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2800" dirty="0" smtClean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Cable Geometry</a:t>
            </a:r>
            <a:endParaRPr lang="en-GB" sz="2800" dirty="0">
              <a:solidFill>
                <a:schemeClr val="bg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FTEC 2015-SPANISH TRAINEE PROGRAM 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453F3-A951-4C90-A877-A65B82FD0E79}" type="slidenum">
              <a:rPr lang="en-GB" smtClean="0"/>
              <a:t>2</a:t>
            </a:fld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860329" y="5755084"/>
                <a:ext cx="847133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Ansys model of heat propagation in impregnated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1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Nb</m:t>
                        </m:r>
                      </m:e>
                      <m:sub>
                        <m:r>
                          <a:rPr lang="en-GB" sz="1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m:rPr>
                        <m:sty m:val="p"/>
                      </m:rPr>
                      <a:rPr lang="en-GB" sz="1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Sn</m:t>
                    </m:r>
                  </m:oMath>
                </a14:m>
                <a:r>
                  <a:rPr lang="en-GB" sz="14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cable with nonlinear material properties in order to predict longitudinal and transverse propagation of a quench initiated by a spot heater in SMC.</a:t>
                </a:r>
                <a:endParaRPr lang="en-GB" sz="1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0329" y="5755084"/>
                <a:ext cx="8471337" cy="523220"/>
              </a:xfrm>
              <a:prstGeom prst="rect">
                <a:avLst/>
              </a:prstGeom>
              <a:blipFill rotWithShape="0">
                <a:blip r:embed="rId9"/>
                <a:stretch>
                  <a:fillRect t="-3488" b="-1046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/>
          <p:cNvSpPr/>
          <p:nvPr/>
        </p:nvSpPr>
        <p:spPr>
          <a:xfrm>
            <a:off x="1860329" y="5768761"/>
            <a:ext cx="8471337" cy="49586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3092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Subtitle 2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0" y="807958"/>
                <a:ext cx="7133897" cy="5548392"/>
              </a:xfrm>
              <a:noFill/>
            </p:spPr>
            <p:txBody>
              <a:bodyPr anchor="ctr">
                <a:normAutofit/>
              </a:bodyPr>
              <a:lstStyle/>
              <a:p>
                <a:pPr marL="285750" indent="-285750" algn="just">
                  <a:buFont typeface="Wingdings" panose="05000000000000000000" pitchFamily="2" charset="2"/>
                  <a:buChar char="Ø"/>
                </a:pPr>
                <a:r>
                  <a:rPr lang="en-GB" sz="14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Superconducting state is lost by either exceeding critical magnetic field, current density, temperature or strain → </a:t>
                </a:r>
                <a:r>
                  <a:rPr lang="en-GB" sz="1400" dirty="0" smtClean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Critical surface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GB" sz="1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GB" sz="1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1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GB" sz="1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sub>
                    </m:sSub>
                    <m:d>
                      <m:dPr>
                        <m:ctrlPr>
                          <a:rPr lang="en-GB" sz="1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1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  <m:r>
                          <a:rPr lang="en-GB" sz="1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GB" sz="1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  <m:r>
                          <a:rPr lang="en-GB" sz="1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GB" sz="1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e>
                    </m:d>
                  </m:oMath>
                </a14:m>
                <a:endParaRPr lang="en-GB" sz="1400" b="0" dirty="0" smtClean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285750" indent="-285750" algn="just">
                  <a:buFont typeface="Wingdings" panose="05000000000000000000" pitchFamily="2" charset="2"/>
                  <a:buChar char="Ø"/>
                </a:pPr>
                <a:r>
                  <a:rPr lang="en-GB" sz="14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A quench is a phase transition from superconducting to normal state.</a:t>
                </a:r>
                <a:endParaRPr lang="en-GB" sz="1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285750" indent="-285750" algn="just">
                  <a:buFont typeface="Wingdings" panose="05000000000000000000" pitchFamily="2" charset="2"/>
                  <a:buChar char="Ø"/>
                </a:pPr>
                <a:r>
                  <a:rPr lang="en-GB" sz="14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The quench can damage the conductor if the magnetic stored energy is not extracted by Joule heating over a large volume, that’s why quench propagation is important.</a:t>
                </a:r>
                <a:endParaRPr lang="en-GB" sz="1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285750" indent="-285750" algn="just">
                  <a:buFont typeface="Wingdings" panose="05000000000000000000" pitchFamily="2" charset="2"/>
                  <a:buChar char="Ø"/>
                </a:pPr>
                <a:r>
                  <a:rPr lang="en-GB" sz="14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We </a:t>
                </a:r>
                <a:r>
                  <a:rPr lang="en-GB" sz="1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aim to simulate the propagation of a quench provoked by </a:t>
                </a:r>
                <a:r>
                  <a:rPr lang="en-GB" sz="14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means </a:t>
                </a:r>
                <a:r>
                  <a:rPr lang="en-GB" sz="1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of a spot heater</a:t>
                </a:r>
                <a:r>
                  <a:rPr lang="en-GB" sz="14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.</a:t>
                </a:r>
                <a:endParaRPr lang="en-GB" sz="1400" i="1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GB" sz="1400" i="1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sub>
                      </m:sSub>
                      <m:sSub>
                        <m:sSubPr>
                          <m:ctrlP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sub>
                      </m:sSub>
                      <m:f>
                        <m:fPr>
                          <m:ctrlP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GB" sz="14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𝛻</m:t>
                      </m:r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⋅</m:t>
                      </m:r>
                      <m:d>
                        <m:dPr>
                          <m:ctrlP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̿"/>
                              <m:ctrlPr>
                                <a:rPr lang="en-GB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𝐾</m:t>
                              </m:r>
                            </m:e>
                          </m:acc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⋅</m:t>
                          </m:r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𝛻</m:t>
                          </m:r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sSup>
                        <m:sSupPr>
                          <m:ctrlP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</m:e>
                        <m:sup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𝑠𝑝𝑜𝑡</m:t>
                          </m:r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h𝑒𝑎𝑡𝑒𝑟</m:t>
                          </m:r>
                        </m:sub>
                      </m:sSub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𝑜𝑣𝑒𝑟</m:t>
                      </m:r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l-GR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</m:oMath>
                  </m:oMathPara>
                </a14:m>
                <a:endParaRPr lang="en-GB" sz="1400" dirty="0"/>
              </a:p>
              <a:p>
                <a:endParaRPr lang="en-GB" sz="14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̿"/>
                          <m:ctrlP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</m:t>
                          </m:r>
                        </m:e>
                      </m:acc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⋅</m:t>
                      </m:r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𝛻</m:t>
                      </m:r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𝑇</m:t>
                      </m:r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⋅</m:t>
                      </m:r>
                      <m:acc>
                        <m:accPr>
                          <m:chr m:val="⃗"/>
                          <m:ctrlP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e>
                      </m:acc>
                      <m:r>
                        <a:rPr lang="en-GB" sz="14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 </m:t>
                      </m:r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𝑜𝑣𝑒𝑟</m:t>
                      </m:r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𝜕</m:t>
                      </m:r>
                      <m:r>
                        <m:rPr>
                          <m:sty m:val="p"/>
                        </m:rPr>
                        <a:rPr lang="el-GR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</m:oMath>
                  </m:oMathPara>
                </a14:m>
                <a:endParaRPr lang="en-GB" sz="1400" dirty="0">
                  <a:ea typeface="Cambria Math" panose="02040503050406030204" pitchFamily="18" charset="0"/>
                </a:endParaRPr>
              </a:p>
              <a:p>
                <a:endParaRPr lang="en-GB" sz="1400" dirty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̿"/>
                                  <m:ctrlPr>
                                    <a:rPr lang="en-GB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𝐾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GB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𝐼</m:t>
                              </m:r>
                            </m:sub>
                          </m:sSub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⋅</m:t>
                          </m:r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𝛻</m:t>
                          </m:r>
                          <m:sSub>
                            <m:sSubPr>
                              <m:ctrlPr>
                                <a:rPr lang="en-GB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GB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𝐼</m:t>
                              </m:r>
                            </m:sub>
                          </m:sSub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̿"/>
                                  <m:ctrlPr>
                                    <a:rPr lang="en-GB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𝐾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GB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𝐼𝐼</m:t>
                              </m:r>
                            </m:sub>
                          </m:sSub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⋅</m:t>
                          </m:r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𝛻</m:t>
                          </m:r>
                          <m:sSub>
                            <m:sSubPr>
                              <m:ctrlPr>
                                <a:rPr lang="en-GB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GB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𝐼𝐼</m:t>
                              </m:r>
                            </m:sub>
                          </m:sSub>
                        </m:e>
                      </m:d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⋅</m:t>
                      </m:r>
                      <m:acc>
                        <m:accPr>
                          <m:chr m:val="⃗"/>
                          <m:ctrlP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e>
                      </m:acc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 </m:t>
                      </m:r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𝑜𝑛</m:t>
                      </m:r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𝑡h𝑒</m:t>
                      </m:r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𝑖𝑛𝑡𝑒𝑟𝑓𝑎𝑐𝑒𝑠</m:t>
                      </m:r>
                    </m:oMath>
                  </m:oMathPara>
                </a14:m>
                <a:endParaRPr lang="en-GB" sz="1400" dirty="0">
                  <a:ea typeface="Cambria Math" panose="02040503050406030204" pitchFamily="18" charset="0"/>
                </a:endParaRPr>
              </a:p>
              <a:p>
                <a:endParaRPr lang="en-GB" sz="1400" dirty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i="1">
                          <a:latin typeface="Cambria Math" panose="02040503050406030204" pitchFamily="18" charset="0"/>
                        </a:rPr>
                        <m:t>𝐼𝑛𝑖𝑡𝑖𝑎𝑙</m:t>
                      </m:r>
                      <m:r>
                        <a:rPr lang="en-GB" sz="14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400" i="1">
                          <a:latin typeface="Cambria Math" panose="02040503050406030204" pitchFamily="18" charset="0"/>
                        </a:rPr>
                        <m:t>𝑐𝑜𝑛𝑑𝑖𝑡𝑖𝑜𝑛</m:t>
                      </m:r>
                      <m:r>
                        <a:rPr lang="en-GB" sz="1400" i="1">
                          <a:latin typeface="Cambria Math" panose="02040503050406030204" pitchFamily="18" charset="0"/>
                        </a:rPr>
                        <m:t>: </m:t>
                      </m:r>
                      <m:r>
                        <a:rPr lang="en-GB" sz="1400" i="1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GB" sz="14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14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400" i="1">
                          <a:latin typeface="Cambria Math" panose="02040503050406030204" pitchFamily="18" charset="0"/>
                        </a:rPr>
                        <m:t>𝑎𝑡</m:t>
                      </m:r>
                      <m:r>
                        <a:rPr lang="en-GB" sz="14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400" i="1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GB" sz="1400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GB" sz="14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285750" indent="-285750" algn="just">
                  <a:buFont typeface="Wingdings" panose="05000000000000000000" pitchFamily="2" charset="2"/>
                  <a:buChar char="Ø"/>
                </a:pPr>
                <a:r>
                  <a:rPr lang="en-GB" sz="14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This is </a:t>
                </a:r>
                <a:r>
                  <a:rPr lang="en-GB" sz="1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a 3-D problem, therefore 3-D geometries should be </a:t>
                </a:r>
                <a:r>
                  <a:rPr lang="en-GB" sz="14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considered.</a:t>
                </a:r>
              </a:p>
              <a:p>
                <a:pPr marL="285750" indent="-285750" algn="just">
                  <a:buFont typeface="Wingdings" panose="05000000000000000000" pitchFamily="2" charset="2"/>
                  <a:buChar char="Ø"/>
                </a:pPr>
                <a:r>
                  <a:rPr lang="en-GB" sz="14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Different approaches for the modelling of the section are compared in terms of accuracy and computational cost. For this reason, the mesh is crucial and should be optimized.</a:t>
                </a:r>
              </a:p>
              <a:p>
                <a:pPr marL="285750" indent="-285750" algn="just">
                  <a:buFont typeface="Wingdings" panose="05000000000000000000" pitchFamily="2" charset="2"/>
                  <a:buChar char="Ø"/>
                </a:pPr>
                <a:r>
                  <a:rPr lang="en-GB" sz="14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Besides, experimental data is used to estimate the temperature on the cable</a:t>
                </a:r>
                <a:r>
                  <a:rPr lang="en-GB" sz="1400" baseline="300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[1]</a:t>
                </a:r>
                <a:r>
                  <a:rPr lang="en-GB" sz="14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.</a:t>
                </a:r>
                <a:endParaRPr lang="en-GB" sz="1400" baseline="30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Subtit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0" y="807958"/>
                <a:ext cx="7133897" cy="5548392"/>
              </a:xfrm>
              <a:blipFill rotWithShape="0">
                <a:blip r:embed="rId2"/>
                <a:stretch>
                  <a:fillRect l="-85" r="-2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9033" y="3885820"/>
            <a:ext cx="4882967" cy="275794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9033" y="896275"/>
            <a:ext cx="4882967" cy="275794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183160" y="3654224"/>
            <a:ext cx="31347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FF0000"/>
                </a:solidFill>
              </a:rPr>
              <a:t>Current profiles from real tests are used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0" y="-1"/>
            <a:ext cx="12192000" cy="807959"/>
          </a:xfrm>
          <a:prstGeom prst="rect">
            <a:avLst/>
          </a:prstGeom>
          <a:solidFill>
            <a:srgbClr val="0053A1"/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2800" dirty="0" smtClean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TE-MSC-TF</a:t>
            </a:r>
            <a:endParaRPr lang="en-GB" sz="2800" dirty="0">
              <a:solidFill>
                <a:schemeClr val="bg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06"/>
            <a:ext cx="812317" cy="81096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127699"/>
            <a:ext cx="1219200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2800" dirty="0" smtClean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Quench Propagation</a:t>
            </a:r>
            <a:endParaRPr lang="en-GB" sz="2800" dirty="0">
              <a:solidFill>
                <a:schemeClr val="bg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FTEC 2015-SPANISH TRAINEE PROGRAM 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1416912" y="2819108"/>
            <a:ext cx="4296104" cy="21334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0" y="6079351"/>
                <a:ext cx="712993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baseline="30000" dirty="0" smtClean="0"/>
                  <a:t>[1]</a:t>
                </a:r>
                <a:r>
                  <a:rPr lang="en-GB" sz="1200" i="1" dirty="0" smtClean="0"/>
                  <a:t>H. Bajas et al.</a:t>
                </a:r>
                <a:r>
                  <a:rPr lang="en-GB" sz="1200" dirty="0" smtClean="0"/>
                  <a:t>, “Quench analysis of high current density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1200" b="0" i="0" smtClean="0">
                            <a:latin typeface="Cambria Math" panose="02040503050406030204" pitchFamily="18" charset="0"/>
                          </a:rPr>
                          <m:t>Nb</m:t>
                        </m:r>
                      </m:e>
                      <m:sub>
                        <m:r>
                          <a:rPr lang="en-GB" sz="1200" b="0" i="0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m:rPr>
                        <m:sty m:val="p"/>
                      </m:rPr>
                      <a:rPr lang="en-GB" sz="1200" b="0" i="0" smtClean="0">
                        <a:latin typeface="Cambria Math" panose="02040503050406030204" pitchFamily="18" charset="0"/>
                      </a:rPr>
                      <m:t>Sn</m:t>
                    </m:r>
                  </m:oMath>
                </a14:m>
                <a:r>
                  <a:rPr lang="en-GB" sz="1200" dirty="0" smtClean="0"/>
                  <a:t> conductors in a racetrack coil configuration”.</a:t>
                </a:r>
                <a:endParaRPr lang="en-GB" sz="12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079351"/>
                <a:ext cx="7129930" cy="276999"/>
              </a:xfrm>
              <a:prstGeom prst="rect">
                <a:avLst/>
              </a:prstGeom>
              <a:blipFill rotWithShape="0">
                <a:blip r:embed="rId6"/>
                <a:stretch>
                  <a:fillRect b="-152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453F3-A951-4C90-A877-A65B82FD0E7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3229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/>
          <p:cNvSpPr txBox="1">
            <a:spLocks/>
          </p:cNvSpPr>
          <p:nvPr/>
        </p:nvSpPr>
        <p:spPr>
          <a:xfrm>
            <a:off x="0" y="193638"/>
            <a:ext cx="12192000" cy="6024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Summary</a:t>
            </a:r>
            <a:endParaRPr lang="en-GB" sz="28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9800327"/>
                  </p:ext>
                </p:extLst>
              </p:nvPr>
            </p:nvGraphicFramePr>
            <p:xfrm>
              <a:off x="1145918" y="935658"/>
              <a:ext cx="9900163" cy="502920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013997"/>
                    <a:gridCol w="2035493"/>
                    <a:gridCol w="2231376"/>
                    <a:gridCol w="2309648"/>
                    <a:gridCol w="2309649"/>
                  </a:tblGrid>
                  <a:tr h="324000">
                    <a:tc>
                      <a:txBody>
                        <a:bodyPr/>
                        <a:lstStyle/>
                        <a:p>
                          <a:pPr algn="ctr"/>
                          <a:endParaRPr lang="en-GB" sz="16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sz="16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0-D Model</a:t>
                          </a:r>
                          <a:endParaRPr lang="en-GB" sz="1600" b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2-D Simple</a:t>
                          </a:r>
                          <a:r>
                            <a:rPr lang="en-GB" sz="1600" b="1" baseline="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Model</a:t>
                          </a:r>
                          <a:endParaRPr lang="en-GB" sz="1600" b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2-D Detailed</a:t>
                          </a:r>
                          <a:r>
                            <a:rPr lang="en-GB" sz="1600" b="1" baseline="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Model</a:t>
                          </a:r>
                          <a:endParaRPr lang="en-GB" sz="1600" b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/>
                    </a:tc>
                  </a:tr>
                  <a:tr h="324000">
                    <a:tc rowSpan="7"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Section</a:t>
                          </a:r>
                          <a:endParaRPr lang="en-GB" sz="1600" b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Geometry</a:t>
                          </a:r>
                          <a:endParaRPr lang="en-GB" sz="1600" b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0-D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2-D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2-D</a:t>
                          </a:r>
                          <a:endParaRPr lang="en-GB" sz="160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24000">
                    <a:tc vMerge="1"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Math Model</a:t>
                          </a:r>
                          <a:endParaRPr lang="en-GB" sz="1600" b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Nonlinear ODE</a:t>
                          </a:r>
                          <a:r>
                            <a:rPr lang="en-GB" sz="1600" baseline="3000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[2]</a:t>
                          </a:r>
                          <a:endParaRPr lang="en-GB" sz="1600" baseline="300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Nonlinear PDE</a:t>
                          </a:r>
                          <a:r>
                            <a:rPr lang="en-GB" sz="1600" baseline="3000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[3]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Nonlinear</a:t>
                          </a:r>
                          <a:r>
                            <a:rPr lang="en-GB" sz="1600" baseline="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PDE</a:t>
                          </a:r>
                          <a:endParaRPr lang="en-GB" sz="16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24000">
                    <a:tc vMerge="1"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Heat Transport</a:t>
                          </a:r>
                          <a:endParaRPr lang="en-GB" sz="1600" b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None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2-D Conduction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2-D Conduction</a:t>
                          </a:r>
                          <a:endParaRPr lang="en-GB" sz="16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24000"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Boundary Conditions</a:t>
                          </a:r>
                          <a:endParaRPr lang="en-GB" sz="1600" b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Adiabatic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Adiabatic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Adiabatic</a:t>
                          </a:r>
                          <a:endParaRPr lang="en-GB" sz="160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24000">
                    <a:tc vMerge="1"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Solver</a:t>
                          </a:r>
                          <a:endParaRPr lang="en-GB" sz="1600" b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MATLAB</a:t>
                          </a:r>
                          <a:endParaRPr lang="en-GB" sz="16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dirty="0" err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Ansys</a:t>
                          </a:r>
                          <a:r>
                            <a:rPr lang="en-GB" sz="160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APDL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err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Ansys</a:t>
                          </a:r>
                          <a:r>
                            <a:rPr lang="en-GB" sz="160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APDL</a:t>
                          </a:r>
                          <a:endParaRPr lang="en-GB" sz="16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24000">
                    <a:tc vMerge="1"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baseline="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Nodes</a:t>
                          </a:r>
                          <a:endParaRPr lang="en-GB" sz="1600" b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</a:t>
                          </a:r>
                          <a:endParaRPr lang="en-GB" sz="16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11,611</a:t>
                          </a:r>
                          <a:endParaRPr lang="en-GB" sz="16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213,667</a:t>
                          </a:r>
                          <a:endParaRPr lang="en-GB" sz="16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24000">
                    <a:tc vMerge="1">
                      <a:txBody>
                        <a:bodyPr/>
                        <a:lstStyle/>
                        <a:p>
                          <a:pPr algn="ctr"/>
                          <a:endParaRPr lang="en-GB" b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Element</a:t>
                          </a:r>
                          <a:r>
                            <a:rPr lang="en-GB" sz="1600" b="1" baseline="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Type</a:t>
                          </a:r>
                          <a:endParaRPr lang="en-GB" sz="1600" b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-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PLANE55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PLANE55</a:t>
                          </a:r>
                          <a:endParaRPr lang="en-GB" sz="16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</a:tr>
                  <a:tr h="324000">
                    <a:tc rowSpan="7"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Cable</a:t>
                          </a:r>
                          <a:endParaRPr lang="en-GB" sz="1600" b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Geometry</a:t>
                          </a:r>
                          <a:endParaRPr lang="en-GB" sz="1600" b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1-D</a:t>
                          </a:r>
                          <a:endParaRPr lang="en-GB" sz="16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3-D</a:t>
                          </a:r>
                          <a:endParaRPr lang="en-GB" sz="16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3-D</a:t>
                          </a:r>
                          <a:endParaRPr lang="en-GB" sz="16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24000">
                    <a:tc vMerge="1"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Math Model</a:t>
                          </a:r>
                          <a:endParaRPr lang="en-GB" sz="1600" b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Nonlinear PDE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Nonlinear PDE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Nonlinear PDE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24000">
                    <a:tc vMerge="1"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Heat Transport</a:t>
                          </a:r>
                          <a:endParaRPr lang="en-GB" sz="1600" b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1-D Conduction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3-D Conduction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3-D Conduction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24000"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Boundary</a:t>
                          </a:r>
                          <a:r>
                            <a:rPr lang="en-GB" sz="1600" b="1" baseline="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Conditions</a:t>
                          </a:r>
                          <a:endParaRPr lang="en-GB" sz="1600" b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Adiabatic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Adiabatic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Adiabatic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24000">
                    <a:tc vMerge="1"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Solver</a:t>
                          </a:r>
                          <a:endParaRPr lang="en-GB" sz="1600" b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dirty="0" err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Ansys</a:t>
                          </a:r>
                          <a:r>
                            <a:rPr lang="en-GB" sz="160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APDL,</a:t>
                          </a:r>
                          <a:r>
                            <a:rPr lang="en-GB" sz="1600" baseline="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MATLAB</a:t>
                          </a:r>
                          <a:endParaRPr lang="en-GB" sz="1600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dirty="0" err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Ansys</a:t>
                          </a:r>
                          <a:r>
                            <a:rPr lang="en-GB" sz="160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APDL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dirty="0" err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Ansys</a:t>
                          </a:r>
                          <a:r>
                            <a:rPr lang="en-GB" sz="160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APDL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24000">
                    <a:tc vMerge="1"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Nodes</a:t>
                          </a:r>
                          <a:endParaRPr lang="en-GB" sz="1600" b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𝑓</m:t>
                                </m:r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𝑡𝑖𝑚𝑒</m:t>
                                </m:r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𝑠𝑡𝑒𝑝</m:t>
                                </m:r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GB" sz="16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~</m:t>
                                </m:r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40,000 </m:t>
                                </m:r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𝑛𝑜𝑑𝑒𝑠</m:t>
                                </m:r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𝑚𝑚</m:t>
                                </m:r>
                              </m:oMath>
                            </m:oMathPara>
                          </a14:m>
                          <a:endParaRPr lang="en-GB" sz="1600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~</m:t>
                                </m:r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12.8</m:t>
                                </m:r>
                                <m:r>
                                  <a:rPr lang="en-GB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GB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𝑚𝑖𝑙𝑙𝑖𝑜𝑛</m:t>
                                </m:r>
                                <m:r>
                                  <a:rPr lang="en-GB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GB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𝑚𝑚</m:t>
                                </m:r>
                              </m:oMath>
                            </m:oMathPara>
                          </a14:m>
                          <a:endParaRPr lang="en-GB" sz="16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24000">
                    <a:tc vMerge="1">
                      <a:txBody>
                        <a:bodyPr/>
                        <a:lstStyle/>
                        <a:p>
                          <a:pPr algn="ctr"/>
                          <a:endParaRPr lang="en-GB" b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Element Type</a:t>
                          </a:r>
                          <a:endParaRPr lang="en-GB" sz="1600" b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LINK68</a:t>
                          </a:r>
                          <a:endParaRPr lang="en-GB" sz="16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SOLID5, SOLID278</a:t>
                          </a:r>
                          <a:endParaRPr lang="en-GB" sz="16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SOLID5, SOLID278</a:t>
                          </a:r>
                          <a:endParaRPr lang="en-GB" sz="16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9800327"/>
                  </p:ext>
                </p:extLst>
              </p:nvPr>
            </p:nvGraphicFramePr>
            <p:xfrm>
              <a:off x="1145918" y="935658"/>
              <a:ext cx="9900163" cy="502920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013997"/>
                    <a:gridCol w="2035493"/>
                    <a:gridCol w="2231376"/>
                    <a:gridCol w="2309648"/>
                    <a:gridCol w="2309649"/>
                  </a:tblGrid>
                  <a:tr h="335280">
                    <a:tc>
                      <a:txBody>
                        <a:bodyPr/>
                        <a:lstStyle/>
                        <a:p>
                          <a:pPr algn="ctr"/>
                          <a:endParaRPr lang="en-GB" sz="16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sz="16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0-D Model</a:t>
                          </a:r>
                          <a:endParaRPr lang="en-GB" sz="1600" b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2-D Simple</a:t>
                          </a:r>
                          <a:r>
                            <a:rPr lang="en-GB" sz="1600" b="1" baseline="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Model</a:t>
                          </a:r>
                          <a:endParaRPr lang="en-GB" sz="1600" b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2-D Detailed</a:t>
                          </a:r>
                          <a:r>
                            <a:rPr lang="en-GB" sz="1600" b="1" baseline="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Model</a:t>
                          </a:r>
                          <a:endParaRPr lang="en-GB" sz="1600" b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/>
                    </a:tc>
                  </a:tr>
                  <a:tr h="335280">
                    <a:tc rowSpan="7"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Section</a:t>
                          </a:r>
                          <a:endParaRPr lang="en-GB" sz="1600" b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Geometry</a:t>
                          </a:r>
                          <a:endParaRPr lang="en-GB" sz="1600" b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0-D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2-D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2-D</a:t>
                          </a:r>
                          <a:endParaRPr lang="en-GB" sz="160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35280">
                    <a:tc vMerge="1"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Math Model</a:t>
                          </a:r>
                          <a:endParaRPr lang="en-GB" sz="1600" b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Nonlinear </a:t>
                          </a:r>
                          <a:r>
                            <a:rPr lang="en-GB" sz="160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ODE</a:t>
                          </a:r>
                          <a:r>
                            <a:rPr lang="en-GB" sz="1600" baseline="3000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[2]</a:t>
                          </a:r>
                          <a:endParaRPr lang="en-GB" sz="1600" baseline="300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Nonlinear </a:t>
                          </a:r>
                          <a:r>
                            <a:rPr lang="en-GB" sz="160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PDE</a:t>
                          </a:r>
                          <a:r>
                            <a:rPr lang="en-GB" sz="1600" baseline="3000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[3]</a:t>
                          </a:r>
                          <a:endParaRPr lang="en-GB" sz="1600" baseline="30000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Nonlinear</a:t>
                          </a:r>
                          <a:r>
                            <a:rPr lang="en-GB" sz="1600" baseline="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PDE</a:t>
                          </a:r>
                          <a:endParaRPr lang="en-GB" sz="16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35280">
                    <a:tc vMerge="1"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Heat Transport</a:t>
                          </a:r>
                          <a:endParaRPr lang="en-GB" sz="1600" b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None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2-D Conduction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2-D Conduction</a:t>
                          </a:r>
                          <a:endParaRPr lang="en-GB" sz="16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35280"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Boundary Conditions</a:t>
                          </a:r>
                          <a:endParaRPr lang="en-GB" sz="1600" b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Adiabatic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Adiabatic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Adiabatic</a:t>
                          </a:r>
                          <a:endParaRPr lang="en-GB" sz="160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35280">
                    <a:tc vMerge="1"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Solver</a:t>
                          </a:r>
                          <a:endParaRPr lang="en-GB" sz="1600" b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MATLAB</a:t>
                          </a:r>
                          <a:endParaRPr lang="en-GB" sz="16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dirty="0" err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Ansys</a:t>
                          </a:r>
                          <a:r>
                            <a:rPr lang="en-GB" sz="160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APDL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err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Ansys</a:t>
                          </a:r>
                          <a:r>
                            <a:rPr lang="en-GB" sz="160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APDL</a:t>
                          </a:r>
                          <a:endParaRPr lang="en-GB" sz="16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35280">
                    <a:tc vMerge="1"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baseline="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Nodes</a:t>
                          </a:r>
                          <a:endParaRPr lang="en-GB" sz="1600" b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</a:t>
                          </a:r>
                          <a:endParaRPr lang="en-GB" sz="16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11,611</a:t>
                          </a:r>
                          <a:endParaRPr lang="en-GB" sz="16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213,667</a:t>
                          </a:r>
                          <a:endParaRPr lang="en-GB" sz="16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35280">
                    <a:tc vMerge="1">
                      <a:txBody>
                        <a:bodyPr/>
                        <a:lstStyle/>
                        <a:p>
                          <a:pPr algn="ctr"/>
                          <a:endParaRPr lang="en-GB" b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Element</a:t>
                          </a:r>
                          <a:r>
                            <a:rPr lang="en-GB" sz="1600" b="1" baseline="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Type</a:t>
                          </a:r>
                          <a:endParaRPr lang="en-GB" sz="1600" b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-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PLANE55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PLANE55</a:t>
                          </a:r>
                          <a:endParaRPr lang="en-GB" sz="16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</a:tr>
                  <a:tr h="335280">
                    <a:tc rowSpan="7"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Cable</a:t>
                          </a:r>
                          <a:endParaRPr lang="en-GB" sz="1600" b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Geometry</a:t>
                          </a:r>
                          <a:endParaRPr lang="en-GB" sz="1600" b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1-D</a:t>
                          </a:r>
                          <a:endParaRPr lang="en-GB" sz="16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3-D</a:t>
                          </a:r>
                          <a:endParaRPr lang="en-GB" sz="16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3-D</a:t>
                          </a:r>
                          <a:endParaRPr lang="en-GB" sz="16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35280">
                    <a:tc vMerge="1"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Math Model</a:t>
                          </a:r>
                          <a:endParaRPr lang="en-GB" sz="1600" b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Nonlinear PDE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Nonlinear PDE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Nonlinear PDE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35280">
                    <a:tc vMerge="1"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Heat Transport</a:t>
                          </a:r>
                          <a:endParaRPr lang="en-GB" sz="1600" b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1-D Conduction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3-D Conduction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3-D Conduction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35280"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Boundary</a:t>
                          </a:r>
                          <a:r>
                            <a:rPr lang="en-GB" sz="1600" b="1" baseline="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Conditions</a:t>
                          </a:r>
                          <a:endParaRPr lang="en-GB" sz="1600" b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Adiabatic</a:t>
                          </a: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Adiabatic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Adiabatic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35280">
                    <a:tc vMerge="1"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Solver</a:t>
                          </a:r>
                          <a:endParaRPr lang="en-GB" sz="1600" b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dirty="0" err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Ansys</a:t>
                          </a:r>
                          <a:r>
                            <a:rPr lang="en-GB" sz="160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APDL,</a:t>
                          </a:r>
                          <a:r>
                            <a:rPr lang="en-GB" sz="1600" baseline="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MATLAB</a:t>
                          </a:r>
                          <a:endParaRPr lang="en-GB" sz="1600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dirty="0" err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Ansys</a:t>
                          </a:r>
                          <a:r>
                            <a:rPr lang="en-GB" sz="160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APDL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dirty="0" err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Ansys</a:t>
                          </a:r>
                          <a:r>
                            <a:rPr lang="en-GB" sz="160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APDL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35280">
                    <a:tc vMerge="1">
                      <a:txBody>
                        <a:bodyPr/>
                        <a:lstStyle/>
                        <a:p>
                          <a:pPr algn="ctr"/>
                          <a:endParaRPr lang="en-GB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Nodes</a:t>
                          </a:r>
                          <a:endParaRPr lang="en-GB" sz="1600" b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3"/>
                          <a:stretch>
                            <a:fillRect l="-137158" t="-1309091" r="-207923" b="-1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3"/>
                          <a:stretch>
                            <a:fillRect l="-228421" t="-1309091" r="-100263" b="-1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3"/>
                          <a:stretch>
                            <a:fillRect l="-329288" t="-1309091" r="-528" b="-120000"/>
                          </a:stretch>
                        </a:blipFill>
                      </a:tcPr>
                    </a:tc>
                  </a:tr>
                  <a:tr h="335280">
                    <a:tc vMerge="1">
                      <a:txBody>
                        <a:bodyPr/>
                        <a:lstStyle/>
                        <a:p>
                          <a:pPr algn="ctr"/>
                          <a:endParaRPr lang="en-GB" b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Element Type</a:t>
                          </a:r>
                          <a:endParaRPr lang="en-GB" sz="1600" b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LINK68</a:t>
                          </a:r>
                          <a:endParaRPr lang="en-GB" sz="16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SOLID5, SOLID278</a:t>
                          </a:r>
                          <a:endParaRPr lang="en-GB" sz="16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SOLID5, SOLID278</a:t>
                          </a:r>
                          <a:endParaRPr lang="en-GB" sz="16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31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Subtitle 2"/>
          <p:cNvSpPr txBox="1">
            <a:spLocks/>
          </p:cNvSpPr>
          <p:nvPr/>
        </p:nvSpPr>
        <p:spPr>
          <a:xfrm>
            <a:off x="0" y="-1"/>
            <a:ext cx="12192000" cy="807959"/>
          </a:xfrm>
          <a:prstGeom prst="rect">
            <a:avLst/>
          </a:prstGeom>
          <a:solidFill>
            <a:srgbClr val="0053A1"/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2800" dirty="0" smtClean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TE-MSC-TF</a:t>
            </a:r>
            <a:endParaRPr lang="en-GB" sz="2800" dirty="0">
              <a:solidFill>
                <a:schemeClr val="bg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09304" cy="80795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127699"/>
            <a:ext cx="1219200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2800" dirty="0" smtClean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Contents</a:t>
            </a:r>
            <a:endParaRPr lang="en-GB" sz="2800" dirty="0">
              <a:solidFill>
                <a:schemeClr val="bg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FTEC 2015-SPANISH TRAINEE PROGRAM </a:t>
            </a:r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1145918" y="5964858"/>
            <a:ext cx="9900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aseline="30000" dirty="0" smtClean="0"/>
              <a:t>[2]</a:t>
            </a:r>
            <a:r>
              <a:rPr lang="en-GB" sz="1200" dirty="0"/>
              <a:t> </a:t>
            </a:r>
            <a:r>
              <a:rPr lang="en-GB" sz="1200" dirty="0" smtClean="0"/>
              <a:t>Ordinary Differential Equation</a:t>
            </a:r>
          </a:p>
          <a:p>
            <a:r>
              <a:rPr lang="en-GB" sz="1200" baseline="30000" dirty="0" smtClean="0"/>
              <a:t>[3]</a:t>
            </a:r>
            <a:r>
              <a:rPr lang="en-GB" sz="1200" dirty="0" smtClean="0"/>
              <a:t> Partial Differential Equation</a:t>
            </a:r>
            <a:endParaRPr lang="en-GB" sz="1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453F3-A951-4C90-A877-A65B82FD0E7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4305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Subtitle 2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0" y="807958"/>
                <a:ext cx="12192000" cy="6050042"/>
              </a:xfrm>
            </p:spPr>
            <p:txBody>
              <a:bodyPr>
                <a:normAutofit/>
              </a:bodyPr>
              <a:lstStyle/>
              <a:p>
                <a:pPr algn="l"/>
                <a:endParaRPr lang="en-GB" sz="16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r>
                  <a:rPr lang="en-GB" sz="14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Results can be compared to those from a simpler model where the </a:t>
                </a:r>
                <a:r>
                  <a:rPr lang="en-GB" sz="1400" u="sng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temperature is supposed </a:t>
                </a:r>
                <a:r>
                  <a:rPr lang="en-GB" sz="1400" u="sng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to be uniform over the section</a:t>
                </a:r>
                <a:r>
                  <a:rPr lang="en-GB" sz="1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, so that thermal diffusion vanishes</a:t>
                </a:r>
                <a:r>
                  <a:rPr lang="en-GB" sz="14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.</a:t>
                </a:r>
              </a:p>
              <a:p>
                <a:r>
                  <a:rPr lang="en-GB" sz="1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Math model is </a:t>
                </a:r>
                <a:r>
                  <a:rPr lang="en-GB" sz="14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an </a:t>
                </a:r>
                <a:r>
                  <a:rPr lang="en-GB" sz="1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ODE which can be easily solved with MATLAB,</a:t>
                </a:r>
              </a:p>
              <a:p>
                <a:endParaRPr lang="en-GB" sz="1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𝑑𝑇</m:t>
                          </m:r>
                        </m:num>
                        <m:den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GB" sz="14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GB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GB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𝜌</m:t>
                                      </m:r>
                                    </m:e>
                                    <m:sub>
                                      <m:r>
                                        <a:rPr lang="en-GB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𝑒</m:t>
                                      </m:r>
                                    </m:sub>
                                  </m:sSub>
                                  <m:r>
                                    <a:rPr lang="en-GB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GB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𝐵</m:t>
                                  </m:r>
                                  <m:r>
                                    <a:rPr lang="en-GB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GB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𝑇</m:t>
                                  </m:r>
                                  <m:r>
                                    <a:rPr lang="en-GB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</m:d>
                            </m:e>
                            <m:sub>
                              <m:r>
                                <a:rPr lang="en-GB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𝐶𝑢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GB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GB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𝐶𝑢</m:t>
                              </m:r>
                            </m:sub>
                          </m:sSub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𝑉𝐻𝐶</m:t>
                          </m:r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den>
                      </m:f>
                      <m:sSup>
                        <m:sSupPr>
                          <m:ctrlP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𝐼</m:t>
                          </m:r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sz="14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GB" sz="1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1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Volumetric</m:t>
                      </m:r>
                      <m:r>
                        <a:rPr lang="en-GB" sz="1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 sz="1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Heat</m:t>
                      </m:r>
                      <m:r>
                        <a:rPr lang="en-GB" sz="1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 sz="1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Capacity</m:t>
                      </m:r>
                      <m:r>
                        <a:rPr lang="en-GB" sz="1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 sz="1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from</m:t>
                      </m:r>
                      <m:r>
                        <a:rPr lang="en-GB" sz="1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 sz="1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mixture</m:t>
                      </m:r>
                      <m:r>
                        <a:rPr lang="en-GB" sz="1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 sz="1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law</m:t>
                      </m:r>
                      <m:r>
                        <a:rPr lang="en-GB" sz="1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  </m:t>
                      </m:r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𝑉𝐻𝐶</m:t>
                      </m:r>
                      <m:d>
                        <m:dPr>
                          <m:ctrlP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𝐶𝑢</m:t>
                          </m:r>
                        </m:sub>
                      </m:sSub>
                      <m:sSub>
                        <m:sSubPr>
                          <m:ctrlP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GB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a:rPr lang="en-GB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𝑣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GB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GB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𝑃</m:t>
                                  </m:r>
                                </m:sub>
                              </m:sSub>
                            </m:e>
                          </m:d>
                        </m:e>
                        <m:sub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𝐶𝑢</m:t>
                          </m:r>
                        </m:sub>
                      </m:sSub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sSub>
                            <m:sSubPr>
                              <m:ctrlPr>
                                <a:rPr lang="en-GB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𝑁𝑏</m:t>
                              </m:r>
                            </m:e>
                            <m:sub>
                              <m:r>
                                <a:rPr lang="en-GB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𝑆𝑛</m:t>
                          </m:r>
                        </m:sub>
                      </m:sSub>
                      <m:sSub>
                        <m:sSubPr>
                          <m:ctrlP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GB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a:rPr lang="en-GB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𝑣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GB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GB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𝑃</m:t>
                                  </m:r>
                                </m:sub>
                              </m:sSub>
                            </m:e>
                          </m:d>
                        </m:e>
                        <m:sub>
                          <m:sSub>
                            <m:sSubPr>
                              <m:ctrlPr>
                                <a:rPr lang="en-GB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𝑁𝑏</m:t>
                              </m:r>
                            </m:e>
                            <m:sub>
                              <m:r>
                                <a:rPr lang="en-GB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𝑆𝑛</m:t>
                          </m:r>
                        </m:sub>
                      </m:sSub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𝐺</m:t>
                          </m:r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sub>
                      </m:sSub>
                      <m:sSub>
                        <m:sSubPr>
                          <m:ctrlP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GB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a:rPr lang="en-GB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𝑣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GB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GB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𝑃</m:t>
                                  </m:r>
                                </m:sub>
                              </m:sSub>
                            </m:e>
                          </m:d>
                        </m:e>
                        <m:sub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𝐺</m:t>
                          </m:r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sub>
                      </m:sSub>
                      <m:r>
                        <a:rPr lang="en-GB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</m:t>
                          </m:r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−2 </m:t>
                          </m:r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𝑔𝑙𝑎𝑠𝑠</m:t>
                          </m:r>
                        </m:sub>
                      </m:sSub>
                      <m:sSub>
                        <m:sSubPr>
                          <m:ctrlP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GB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a:rPr lang="en-GB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𝑣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GB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GB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𝑃</m:t>
                                  </m:r>
                                </m:sub>
                              </m:sSub>
                            </m:e>
                          </m:d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</m:t>
                          </m:r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−2 </m:t>
                          </m:r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𝑔𝑙𝑎𝑠𝑠</m:t>
                          </m:r>
                        </m:sub>
                      </m:sSub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  </m:t>
                      </m:r>
                      <m:sSub>
                        <m:sSubPr>
                          <m:ctrlP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GB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1400" dirty="0" smtClean="0">
                  <a:solidFill>
                    <a:srgbClr val="FF0000"/>
                  </a:solidFill>
                  <a:ea typeface="Cambria Math" panose="02040503050406030204" pitchFamily="18" charset="0"/>
                </a:endParaRPr>
              </a:p>
              <a:p>
                <a:endParaRPr lang="en-GB" sz="1500" dirty="0" smtClean="0">
                  <a:solidFill>
                    <a:srgbClr val="FF0000"/>
                  </a:solidFill>
                  <a:ea typeface="Cambria Math" panose="02040503050406030204" pitchFamily="18" charset="0"/>
                </a:endParaRPr>
              </a:p>
              <a:p>
                <a:endParaRPr lang="en-GB" sz="1500" dirty="0">
                  <a:solidFill>
                    <a:srgbClr val="FF0000"/>
                  </a:solidFill>
                  <a:ea typeface="Cambria Math" panose="02040503050406030204" pitchFamily="18" charset="0"/>
                </a:endParaRPr>
              </a:p>
              <a:p>
                <a:endParaRPr lang="en-GB" sz="1500" dirty="0" smtClean="0">
                  <a:solidFill>
                    <a:srgbClr val="FF0000"/>
                  </a:solidFill>
                  <a:ea typeface="Cambria Math" panose="02040503050406030204" pitchFamily="18" charset="0"/>
                </a:endParaRPr>
              </a:p>
              <a:p>
                <a:endParaRPr lang="en-GB" sz="1500" dirty="0">
                  <a:solidFill>
                    <a:srgbClr val="FF0000"/>
                  </a:solidFill>
                  <a:ea typeface="Cambria Math" panose="02040503050406030204" pitchFamily="18" charset="0"/>
                </a:endParaRPr>
              </a:p>
              <a:p>
                <a:endParaRPr lang="en-GB" sz="1500" dirty="0" smtClean="0">
                  <a:solidFill>
                    <a:srgbClr val="FF0000"/>
                  </a:solidFill>
                  <a:ea typeface="Cambria Math" panose="02040503050406030204" pitchFamily="18" charset="0"/>
                </a:endParaRPr>
              </a:p>
              <a:p>
                <a:endParaRPr lang="en-GB" sz="1500" dirty="0">
                  <a:solidFill>
                    <a:srgbClr val="FF0000"/>
                  </a:solidFill>
                  <a:ea typeface="Cambria Math" panose="02040503050406030204" pitchFamily="18" charset="0"/>
                </a:endParaRPr>
              </a:p>
              <a:p>
                <a:endParaRPr lang="en-GB" sz="1500" dirty="0" smtClean="0">
                  <a:solidFill>
                    <a:srgbClr val="FF0000"/>
                  </a:solidFill>
                  <a:ea typeface="Cambria Math" panose="02040503050406030204" pitchFamily="18" charset="0"/>
                </a:endParaRPr>
              </a:p>
              <a:p>
                <a:endParaRPr lang="en-GB" sz="1500" dirty="0">
                  <a:solidFill>
                    <a:srgbClr val="FF0000"/>
                  </a:solidFill>
                  <a:ea typeface="Cambria Math" panose="02040503050406030204" pitchFamily="18" charset="0"/>
                </a:endParaRPr>
              </a:p>
              <a:p>
                <a:endParaRPr lang="en-GB" sz="1500" dirty="0">
                  <a:solidFill>
                    <a:srgbClr val="FF0000"/>
                  </a:solidFill>
                  <a:ea typeface="Cambria Math" panose="02040503050406030204" pitchFamily="18" charset="0"/>
                </a:endParaRPr>
              </a:p>
              <a:p>
                <a:endParaRPr lang="en-GB" sz="16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Subtit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0" y="807958"/>
                <a:ext cx="12192000" cy="6050042"/>
              </a:xfr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0520" y="3245735"/>
            <a:ext cx="5951480" cy="336145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45735"/>
            <a:ext cx="5943598" cy="335700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186449" y="1961723"/>
            <a:ext cx="50055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Material properties are nonlinear temperature-dependent</a:t>
            </a:r>
          </a:p>
          <a:p>
            <a:pPr algn="ctr"/>
            <a:r>
              <a:rPr lang="en-GB" sz="1400" dirty="0" smtClean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Only densities are taken to be constant</a:t>
            </a:r>
            <a:endParaRPr lang="en-GB" sz="1400" dirty="0">
              <a:solidFill>
                <a:srgbClr val="FF00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0" y="-1"/>
            <a:ext cx="12192000" cy="807959"/>
          </a:xfrm>
          <a:prstGeom prst="rect">
            <a:avLst/>
          </a:prstGeom>
          <a:solidFill>
            <a:srgbClr val="0053A1"/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2800" dirty="0" smtClean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TE-MSC-TF</a:t>
            </a:r>
            <a:endParaRPr lang="en-GB" sz="2800" dirty="0">
              <a:solidFill>
                <a:schemeClr val="bg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06"/>
            <a:ext cx="812317" cy="81096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127699"/>
            <a:ext cx="1219200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2800" dirty="0" smtClean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0-D Model</a:t>
            </a:r>
            <a:endParaRPr lang="en-GB" sz="2800" dirty="0">
              <a:solidFill>
                <a:schemeClr val="bg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FTEC 2015-SPANISH TRAINEE PROGRAM 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453F3-A951-4C90-A877-A65B82FD0E79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8741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Subtitle 2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0" y="3339305"/>
                <a:ext cx="6984124" cy="3518695"/>
              </a:xfrm>
            </p:spPr>
            <p:txBody>
              <a:bodyPr>
                <a:normAutofit/>
              </a:bodyPr>
              <a:lstStyle/>
              <a:p>
                <a:r>
                  <a:rPr lang="en-GB" sz="1400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2-D: </a:t>
                </a:r>
                <a14:m>
                  <m:oMath xmlns:m="http://schemas.openxmlformats.org/officeDocument/2006/math">
                    <m:r>
                      <a:rPr lang="en-GB" sz="1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11611 </m:t>
                    </m:r>
                    <m:r>
                      <a:rPr lang="en-GB" sz="1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𝑛𝑜𝑑𝑒𝑠</m:t>
                    </m:r>
                  </m:oMath>
                </a14:m>
                <a:r>
                  <a:rPr lang="en-GB" sz="1400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→ 3-D: </a:t>
                </a:r>
                <a14:m>
                  <m:oMath xmlns:m="http://schemas.openxmlformats.org/officeDocument/2006/math">
                    <m:r>
                      <a:rPr lang="en-GB" sz="1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~0.7 </m:t>
                    </m:r>
                    <m:r>
                      <a:rPr lang="en-GB" sz="1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𝑚𝑖𝑙𝑙𝑖𝑜𝑛</m:t>
                    </m:r>
                    <m:r>
                      <a:rPr lang="en-GB" sz="1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sz="1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𝑛𝑜𝑑𝑒𝑠</m:t>
                    </m:r>
                    <m:r>
                      <a:rPr lang="en-GB" sz="1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GB" sz="1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𝑚𝑚</m:t>
                    </m:r>
                  </m:oMath>
                </a14:m>
                <a:endParaRPr lang="en-GB" sz="14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r>
                  <a:rPr lang="en-GB" sz="14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However, the </a:t>
                </a:r>
                <a:r>
                  <a:rPr lang="en-GB" sz="1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number of nodes can be dramatically reduced by </a:t>
                </a:r>
                <a:r>
                  <a:rPr lang="en-GB" sz="14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coarsening the mesh.</a:t>
                </a:r>
                <a:endParaRPr lang="en-GB" sz="1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GB" sz="1400" dirty="0" smtClean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GB" sz="1400" dirty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GB" sz="1400" dirty="0" smtClean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GB" sz="1400" dirty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GB" sz="1400" dirty="0" smtClean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GB" sz="1400" dirty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GB" sz="1400" dirty="0" smtClean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r>
                  <a:rPr lang="en-GB" sz="1400" dirty="0" smtClean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2-D</a:t>
                </a:r>
                <a:r>
                  <a:rPr lang="en-GB" sz="1400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: </a:t>
                </a:r>
                <a14:m>
                  <m:oMath xmlns:m="http://schemas.openxmlformats.org/officeDocument/2006/math">
                    <m:r>
                      <a:rPr lang="en-GB" sz="1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1966</m:t>
                    </m:r>
                    <m:r>
                      <a:rPr lang="en-GB" sz="1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sz="1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𝑛𝑜𝑑𝑒𝑠</m:t>
                    </m:r>
                  </m:oMath>
                </a14:m>
                <a:r>
                  <a:rPr lang="en-GB" sz="1400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→ 3-D: </a:t>
                </a:r>
                <a14:m>
                  <m:oMath xmlns:m="http://schemas.openxmlformats.org/officeDocument/2006/math">
                    <m:r>
                      <a:rPr lang="en-GB" sz="1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GB" sz="1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40,000</m:t>
                    </m:r>
                    <m:r>
                      <a:rPr lang="en-GB" sz="1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sz="1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𝑛𝑜𝑑𝑒𝑠</m:t>
                    </m:r>
                    <m:r>
                      <a:rPr lang="en-GB" sz="1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GB" sz="1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𝑚𝑚</m:t>
                    </m:r>
                  </m:oMath>
                </a14:m>
                <a:endParaRPr lang="en-GB" sz="1600" dirty="0" smtClean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Subtit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0" y="3339305"/>
                <a:ext cx="6984124" cy="3518695"/>
              </a:xfrm>
              <a:blipFill rotWithShape="0">
                <a:blip r:embed="rId2"/>
                <a:stretch>
                  <a:fillRect t="-104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4366" y="3596925"/>
            <a:ext cx="5317634" cy="300345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7166" y="805585"/>
            <a:ext cx="3832034" cy="279371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615" y="3962324"/>
            <a:ext cx="7027844" cy="227265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1010543"/>
            <a:ext cx="7081459" cy="2286093"/>
          </a:xfrm>
          <a:prstGeom prst="rect">
            <a:avLst/>
          </a:prstGeom>
        </p:spPr>
      </p:pic>
      <p:sp>
        <p:nvSpPr>
          <p:cNvPr id="10" name="Subtitle 2"/>
          <p:cNvSpPr txBox="1">
            <a:spLocks/>
          </p:cNvSpPr>
          <p:nvPr/>
        </p:nvSpPr>
        <p:spPr>
          <a:xfrm>
            <a:off x="0" y="-1"/>
            <a:ext cx="12192000" cy="807959"/>
          </a:xfrm>
          <a:prstGeom prst="rect">
            <a:avLst/>
          </a:prstGeom>
          <a:solidFill>
            <a:srgbClr val="0053A1"/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2800" dirty="0" smtClean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TE-MSC-TF</a:t>
            </a:r>
            <a:endParaRPr lang="en-GB" sz="2800" dirty="0">
              <a:solidFill>
                <a:schemeClr val="bg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06"/>
            <a:ext cx="812317" cy="81096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0" y="127699"/>
            <a:ext cx="1219200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2800" dirty="0" smtClean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2-D Simplified Geometry</a:t>
            </a:r>
            <a:endParaRPr lang="en-GB" sz="2800" dirty="0">
              <a:solidFill>
                <a:schemeClr val="bg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FTEC 2015-SPANISH TRAINEE PROGRAM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453F3-A951-4C90-A877-A65B82FD0E79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1279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Subtitle 2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1" y="3208283"/>
                <a:ext cx="6647130" cy="3649716"/>
              </a:xfrm>
            </p:spPr>
            <p:txBody>
              <a:bodyPr>
                <a:normAutofit/>
              </a:bodyPr>
              <a:lstStyle/>
              <a:p>
                <a:r>
                  <a:rPr lang="en-GB" sz="14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In this approach </a:t>
                </a:r>
                <a:r>
                  <a:rPr lang="en-GB" sz="1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we </a:t>
                </a:r>
                <a:r>
                  <a:rPr lang="en-GB" sz="14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think </a:t>
                </a:r>
                <a:r>
                  <a:rPr lang="en-GB" sz="1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of exactly reproducing the strands in the cable</a:t>
                </a:r>
                <a:r>
                  <a:rPr lang="en-GB" sz="14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.</a:t>
                </a:r>
                <a:endParaRPr lang="en-GB" sz="1400" dirty="0"/>
              </a:p>
              <a:p>
                <a:r>
                  <a:rPr lang="en-GB" sz="1400" dirty="0">
                    <a:solidFill>
                      <a:srgbClr val="FF0000"/>
                    </a:solidFill>
                    <a:ea typeface="Cambria Math" panose="02040503050406030204" pitchFamily="18" charset="0"/>
                  </a:rPr>
                  <a:t>2-D: </a:t>
                </a:r>
                <a14:m>
                  <m:oMath xmlns:m="http://schemas.openxmlformats.org/officeDocument/2006/math">
                    <m:r>
                      <a:rPr lang="en-GB" sz="1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213667 </m:t>
                    </m:r>
                    <m:r>
                      <a:rPr lang="en-GB" sz="1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𝑛𝑜𝑑𝑒𝑠</m:t>
                    </m:r>
                  </m:oMath>
                </a14:m>
                <a:r>
                  <a:rPr lang="en-GB" sz="1400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→ 3-D: </a:t>
                </a:r>
                <a14:m>
                  <m:oMath xmlns:m="http://schemas.openxmlformats.org/officeDocument/2006/math">
                    <m:r>
                      <a:rPr lang="en-GB" sz="1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~12.8 </m:t>
                    </m:r>
                    <m:r>
                      <a:rPr lang="en-GB" sz="1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𝑚𝑖𝑙𝑙𝑖𝑜𝑛</m:t>
                    </m:r>
                    <m:r>
                      <a:rPr lang="en-GB" sz="1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sz="1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𝑛𝑜𝑑𝑒𝑠</m:t>
                    </m:r>
                    <m:r>
                      <a:rPr lang="en-GB" sz="1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GB" sz="1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𝑚𝑚</m:t>
                    </m:r>
                  </m:oMath>
                </a14:m>
                <a:endParaRPr lang="en-GB" sz="1400" dirty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GB" sz="1600" dirty="0" smtClean="0"/>
              </a:p>
              <a:p>
                <a:endParaRPr lang="en-GB" sz="16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Subtit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1" y="3208283"/>
                <a:ext cx="6647130" cy="3649716"/>
              </a:xfrm>
              <a:blipFill rotWithShape="0">
                <a:blip r:embed="rId2"/>
                <a:stretch>
                  <a:fillRect t="-100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7132" y="3547448"/>
            <a:ext cx="5544866" cy="313179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7057" y="804643"/>
            <a:ext cx="3805015" cy="274280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004231"/>
            <a:ext cx="6696519" cy="221522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35760" y="3798954"/>
            <a:ext cx="2538248" cy="268940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2502" y="3798954"/>
            <a:ext cx="2750756" cy="2689401"/>
          </a:xfrm>
          <a:prstGeom prst="rect">
            <a:avLst/>
          </a:prstGeom>
        </p:spPr>
      </p:pic>
      <p:sp>
        <p:nvSpPr>
          <p:cNvPr id="9" name="Subtitle 2"/>
          <p:cNvSpPr txBox="1">
            <a:spLocks/>
          </p:cNvSpPr>
          <p:nvPr/>
        </p:nvSpPr>
        <p:spPr>
          <a:xfrm>
            <a:off x="0" y="-1"/>
            <a:ext cx="12192000" cy="807959"/>
          </a:xfrm>
          <a:prstGeom prst="rect">
            <a:avLst/>
          </a:prstGeom>
          <a:solidFill>
            <a:srgbClr val="0053A1"/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2800" dirty="0" smtClean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TE-MSC-TF</a:t>
            </a:r>
            <a:endParaRPr lang="en-GB" sz="2800" dirty="0">
              <a:solidFill>
                <a:schemeClr val="bg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06"/>
            <a:ext cx="812317" cy="81096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0" y="127699"/>
            <a:ext cx="1219200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2800" dirty="0" smtClean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2-D Detailed Geometry</a:t>
            </a:r>
            <a:endParaRPr lang="en-GB" sz="2800" dirty="0">
              <a:solidFill>
                <a:schemeClr val="bg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FTEC 2015-SPANISH TRAINEE PROGRAM 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453F3-A951-4C90-A877-A65B82FD0E79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9575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968262"/>
            <a:ext cx="12192000" cy="1388088"/>
          </a:xfrm>
        </p:spPr>
        <p:txBody>
          <a:bodyPr anchor="ctr">
            <a:norm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Results from </a:t>
            </a:r>
            <a:r>
              <a:rPr lang="en-GB" sz="1400" dirty="0">
                <a:latin typeface="Cambria Math" panose="02040503050406030204" pitchFamily="18" charset="0"/>
                <a:ea typeface="Cambria Math" panose="02040503050406030204" pitchFamily="18" charset="0"/>
              </a:rPr>
              <a:t>simplified 2-D geometry slightly </a:t>
            </a:r>
            <a:r>
              <a:rPr lang="en-GB" sz="1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overestimate the </a:t>
            </a:r>
            <a:r>
              <a:rPr lang="en-GB" sz="1400" dirty="0">
                <a:latin typeface="Cambria Math" panose="02040503050406030204" pitchFamily="18" charset="0"/>
                <a:ea typeface="Cambria Math" panose="02040503050406030204" pitchFamily="18" charset="0"/>
              </a:rPr>
              <a:t>hot spot temperature, </a:t>
            </a:r>
            <a:r>
              <a:rPr lang="en-GB" sz="1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so it turns out to be a conservative approach when working on </a:t>
            </a:r>
            <a:r>
              <a:rPr lang="en-GB" sz="1400" dirty="0">
                <a:latin typeface="Cambria Math" panose="02040503050406030204" pitchFamily="18" charset="0"/>
                <a:ea typeface="Cambria Math" panose="02040503050406030204" pitchFamily="18" charset="0"/>
              </a:rPr>
              <a:t>simpler 3-D models</a:t>
            </a:r>
            <a:r>
              <a:rPr lang="en-GB" sz="1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.</a:t>
            </a:r>
            <a:endParaRPr lang="en-GB" sz="14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It’s interesting to note that both 0-D Model and 2-D Detailed Model provide similar results. This might be due to the fact that in the detailed geometry it’s easier for the heat in copper to diffuse.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35657"/>
            <a:ext cx="7139755" cy="4032605"/>
          </a:xfrm>
          <a:prstGeom prst="rect">
            <a:avLst/>
          </a:prstGeom>
        </p:spPr>
      </p:pic>
      <p:sp>
        <p:nvSpPr>
          <p:cNvPr id="8" name="Subtitle 2"/>
          <p:cNvSpPr txBox="1">
            <a:spLocks/>
          </p:cNvSpPr>
          <p:nvPr/>
        </p:nvSpPr>
        <p:spPr>
          <a:xfrm>
            <a:off x="0" y="-1"/>
            <a:ext cx="12192000" cy="807959"/>
          </a:xfrm>
          <a:prstGeom prst="rect">
            <a:avLst/>
          </a:prstGeom>
          <a:solidFill>
            <a:srgbClr val="0053A1"/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2800" dirty="0" smtClean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TE-MSC-TF</a:t>
            </a:r>
            <a:endParaRPr lang="en-GB" sz="2800" dirty="0">
              <a:solidFill>
                <a:schemeClr val="bg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06"/>
            <a:ext cx="812317" cy="81096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0" y="127699"/>
            <a:ext cx="1219200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2800" dirty="0" smtClean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Results</a:t>
            </a:r>
            <a:endParaRPr lang="en-GB" sz="2800" dirty="0">
              <a:solidFill>
                <a:schemeClr val="bg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81505"/>
              </p:ext>
            </p:extLst>
          </p:nvPr>
        </p:nvGraphicFramePr>
        <p:xfrm>
          <a:off x="7139755" y="1860422"/>
          <a:ext cx="4258442" cy="1920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0"/>
                <a:gridCol w="217564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0-D Model</a:t>
                      </a:r>
                      <a:endParaRPr lang="en-GB" sz="1800" b="1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Too simple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A priori estimation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2-D Simple</a:t>
                      </a:r>
                      <a:r>
                        <a:rPr lang="en-GB" sz="1800" b="1" baseline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 Model</a:t>
                      </a:r>
                      <a:endParaRPr lang="en-GB" sz="1800" b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Transversal heat transfer is modelled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2-D Detailed</a:t>
                      </a:r>
                      <a:r>
                        <a:rPr lang="en-GB" sz="1800" b="1" baseline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 Model</a:t>
                      </a:r>
                      <a:endParaRPr lang="en-GB" sz="1800" b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Accurate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Too expensive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FTEC 2015-SPANISH TRAINEE PROGRAM 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453F3-A951-4C90-A877-A65B82FD0E79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715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937956"/>
            <a:ext cx="12192000" cy="662244"/>
          </a:xfrm>
        </p:spPr>
        <p:txBody>
          <a:bodyPr>
            <a:normAutofit/>
          </a:bodyPr>
          <a:lstStyle/>
          <a:p>
            <a:r>
              <a:rPr lang="en-GB" sz="1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A thermo-electrical model is needed (SOLID5 with TEMP and VOLT degrees of freedom for superconductor and copper).</a:t>
            </a:r>
          </a:p>
          <a:p>
            <a:r>
              <a:rPr lang="en-GB" sz="1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Quenches are intended to be provoked by a spot heater located somewhere along the </a:t>
            </a:r>
            <a:r>
              <a:rPr lang="en-GB" sz="1400" dirty="0" smtClean="0"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150 mm long straight part</a:t>
            </a:r>
            <a:r>
              <a:rPr lang="en-GB" sz="1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 of the Short Model Coil. </a:t>
            </a:r>
            <a:endParaRPr lang="en-GB" sz="14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00200"/>
            <a:ext cx="5209635" cy="350458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600200"/>
            <a:ext cx="5578484" cy="4166826"/>
          </a:xfrm>
          <a:prstGeom prst="rect">
            <a:avLst/>
          </a:prstGeom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0" y="5767026"/>
            <a:ext cx="12192000" cy="6622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600" dirty="0" smtClean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r>
              <a:rPr lang="en-GB" sz="1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So, symmetry is lost and the whole cable must be simulated.</a:t>
            </a:r>
            <a:endParaRPr lang="en-GB" sz="14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0" y="-1"/>
            <a:ext cx="12192000" cy="807959"/>
          </a:xfrm>
          <a:prstGeom prst="rect">
            <a:avLst/>
          </a:prstGeom>
          <a:solidFill>
            <a:srgbClr val="0053A1"/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2800" dirty="0" smtClean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TE-MSC-TF</a:t>
            </a:r>
            <a:endParaRPr lang="en-GB" sz="2800" dirty="0">
              <a:solidFill>
                <a:schemeClr val="bg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06"/>
            <a:ext cx="812317" cy="81096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0" y="127699"/>
            <a:ext cx="1219200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2800" dirty="0" smtClean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3-D Geometry</a:t>
            </a:r>
            <a:endParaRPr lang="en-GB" sz="2800" dirty="0">
              <a:solidFill>
                <a:schemeClr val="bg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FTEC 2015-SPANISH TRAINEE PROGRAM 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453F3-A951-4C90-A877-A65B82FD0E79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3473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12440</TotalTime>
  <Words>553</Words>
  <Application>Microsoft Office PowerPoint</Application>
  <PresentationFormat>Widescreen</PresentationFormat>
  <Paragraphs>201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Cambria Math</vt:lpstr>
      <vt:lpstr>Wingdings</vt:lpstr>
      <vt:lpstr>Office Theme</vt:lpstr>
      <vt:lpstr>Design, construction follow-up and operation of cold powering test benches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Jose Vicente Lorenzo Gomez</dc:creator>
  <cp:lastModifiedBy>Jose Vicente Lorenzo Gomez</cp:lastModifiedBy>
  <cp:revision>473</cp:revision>
  <dcterms:created xsi:type="dcterms:W3CDTF">2015-09-02T14:54:57Z</dcterms:created>
  <dcterms:modified xsi:type="dcterms:W3CDTF">2015-10-26T15:48:33Z</dcterms:modified>
</cp:coreProperties>
</file>