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61" r:id="rId2"/>
    <p:sldId id="256" r:id="rId3"/>
    <p:sldId id="259" r:id="rId4"/>
    <p:sldId id="257" r:id="rId5"/>
    <p:sldId id="262" r:id="rId6"/>
    <p:sldId id="264" r:id="rId7"/>
    <p:sldId id="266" r:id="rId8"/>
    <p:sldId id="267" r:id="rId9"/>
    <p:sldId id="268" r:id="rId10"/>
    <p:sldId id="260" r:id="rId11"/>
    <p:sldId id="258" r:id="rId12"/>
    <p:sldId id="263" r:id="rId13"/>
  </p:sldIdLst>
  <p:sldSz cx="12192000" cy="6858000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20" autoAdjust="0"/>
    <p:restoredTop sz="94660"/>
  </p:normalViewPr>
  <p:slideViewPr>
    <p:cSldViewPr snapToGrid="0">
      <p:cViewPr varScale="1">
        <p:scale>
          <a:sx n="129" d="100"/>
          <a:sy n="129" d="100"/>
        </p:scale>
        <p:origin x="144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64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64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3A9256-77A1-44BB-B78C-B57CE92B49AC}" type="datetimeFigureOut">
              <a:rPr lang="en-GB" smtClean="0"/>
              <a:t>26/10/2015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64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64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56F3A4-E52F-4501-A472-AD4CE7F1F4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32779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64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64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96DA13-9A9E-420D-A3C5-C4BB79F80FBA}" type="datetimeFigureOut">
              <a:rPr lang="en-GB" smtClean="0"/>
              <a:t>26/10/2015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413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73892"/>
            <a:ext cx="5486400" cy="366045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64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64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D94B40-387F-40BD-B5E2-7C78C33D45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35998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D94B40-387F-40BD-B5E2-7C78C33D451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03574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C9B51-9B7F-4D21-A8DE-26700C5FF685}" type="datetimeFigureOut">
              <a:rPr lang="en-GB" smtClean="0"/>
              <a:t>26/10/2015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42AC3-B482-433C-A45F-6819598660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63080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C9B51-9B7F-4D21-A8DE-26700C5FF685}" type="datetimeFigureOut">
              <a:rPr lang="en-GB" smtClean="0"/>
              <a:t>26/10/2015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42AC3-B482-433C-A45F-6819598660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0370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C9B51-9B7F-4D21-A8DE-26700C5FF685}" type="datetimeFigureOut">
              <a:rPr lang="en-GB" smtClean="0"/>
              <a:t>26/10/2015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42AC3-B482-433C-A45F-6819598660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8245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C9B51-9B7F-4D21-A8DE-26700C5FF685}" type="datetimeFigureOut">
              <a:rPr lang="en-GB" smtClean="0"/>
              <a:t>26/10/2015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42AC3-B482-433C-A45F-6819598660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10104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C9B51-9B7F-4D21-A8DE-26700C5FF685}" type="datetimeFigureOut">
              <a:rPr lang="en-GB" smtClean="0"/>
              <a:t>26/10/2015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42AC3-B482-433C-A45F-6819598660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1613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C9B51-9B7F-4D21-A8DE-26700C5FF685}" type="datetimeFigureOut">
              <a:rPr lang="en-GB" smtClean="0"/>
              <a:t>26/10/2015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42AC3-B482-433C-A45F-6819598660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5242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C9B51-9B7F-4D21-A8DE-26700C5FF685}" type="datetimeFigureOut">
              <a:rPr lang="en-GB" smtClean="0"/>
              <a:t>26/10/2015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42AC3-B482-433C-A45F-6819598660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46469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C9B51-9B7F-4D21-A8DE-26700C5FF685}" type="datetimeFigureOut">
              <a:rPr lang="en-GB" smtClean="0"/>
              <a:t>26/10/2015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42AC3-B482-433C-A45F-6819598660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22640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C9B51-9B7F-4D21-A8DE-26700C5FF685}" type="datetimeFigureOut">
              <a:rPr lang="en-GB" smtClean="0"/>
              <a:t>26/10/2015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42AC3-B482-433C-A45F-6819598660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3761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C9B51-9B7F-4D21-A8DE-26700C5FF685}" type="datetimeFigureOut">
              <a:rPr lang="en-GB" smtClean="0"/>
              <a:t>26/10/2015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42AC3-B482-433C-A45F-6819598660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34156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C9B51-9B7F-4D21-A8DE-26700C5FF685}" type="datetimeFigureOut">
              <a:rPr lang="en-GB" smtClean="0"/>
              <a:t>26/10/2015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42AC3-B482-433C-A45F-6819598660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4976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6C9B51-9B7F-4D21-A8DE-26700C5FF685}" type="datetimeFigureOut">
              <a:rPr lang="en-GB" smtClean="0"/>
              <a:t>26/10/2015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742AC3-B482-433C-A45F-6819598660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2969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g"/><Relationship Id="rId4" Type="http://schemas.openxmlformats.org/officeDocument/2006/relationships/image" Target="../media/image1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13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38424" y="1689100"/>
            <a:ext cx="7115175" cy="2740025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>
                <a:solidFill>
                  <a:schemeClr val="accent1"/>
                </a:solidFill>
                <a:latin typeface="+mn-lt"/>
              </a:rPr>
              <a:t>FTEC 2015 - Workshop I</a:t>
            </a:r>
            <a:br>
              <a:rPr lang="en-GB" b="1" dirty="0">
                <a:solidFill>
                  <a:schemeClr val="accent1"/>
                </a:solidFill>
                <a:latin typeface="+mn-lt"/>
              </a:rPr>
            </a:br>
            <a:r>
              <a:rPr lang="en-GB" b="1" dirty="0" smtClean="0">
                <a:solidFill>
                  <a:schemeClr val="accent1"/>
                </a:solidFill>
                <a:latin typeface="+mn-lt"/>
              </a:rPr>
              <a:t/>
            </a:r>
            <a:br>
              <a:rPr lang="en-GB" b="1" dirty="0" smtClean="0">
                <a:solidFill>
                  <a:schemeClr val="accent1"/>
                </a:solidFill>
                <a:latin typeface="+mn-lt"/>
              </a:rPr>
            </a:br>
            <a:r>
              <a:rPr lang="en-GB" b="1" dirty="0" smtClean="0">
                <a:solidFill>
                  <a:schemeClr val="accent1"/>
                </a:solidFill>
                <a:latin typeface="+mn-lt"/>
              </a:rPr>
              <a:t>Cooling </a:t>
            </a:r>
            <a:r>
              <a:rPr lang="en-GB" b="1" dirty="0">
                <a:solidFill>
                  <a:schemeClr val="accent1"/>
                </a:solidFill>
                <a:latin typeface="+mn-lt"/>
              </a:rPr>
              <a:t>and ventilation </a:t>
            </a:r>
            <a:r>
              <a:rPr lang="en-GB" b="1" dirty="0" smtClean="0">
                <a:solidFill>
                  <a:schemeClr val="accent1"/>
                </a:solidFill>
                <a:latin typeface="+mn-lt"/>
              </a:rPr>
              <a:t>projects</a:t>
            </a:r>
            <a:br>
              <a:rPr lang="en-GB" b="1" dirty="0" smtClean="0">
                <a:solidFill>
                  <a:schemeClr val="accent1"/>
                </a:solidFill>
                <a:latin typeface="+mn-lt"/>
              </a:rPr>
            </a:br>
            <a:r>
              <a:rPr lang="en-GB" b="1" dirty="0">
                <a:solidFill>
                  <a:schemeClr val="accent1"/>
                </a:solidFill>
                <a:latin typeface="+mn-lt"/>
              </a:rPr>
              <a:t/>
            </a:r>
            <a:br>
              <a:rPr lang="en-GB" b="1" dirty="0">
                <a:solidFill>
                  <a:schemeClr val="accent1"/>
                </a:solidFill>
                <a:latin typeface="+mn-lt"/>
              </a:rPr>
            </a:br>
            <a:r>
              <a:rPr lang="en-GB" b="1" dirty="0">
                <a:solidFill>
                  <a:schemeClr val="accent1"/>
                </a:solidFill>
                <a:latin typeface="+mn-lt"/>
              </a:rPr>
              <a:t/>
            </a:r>
            <a:br>
              <a:rPr lang="en-GB" b="1" dirty="0">
                <a:solidFill>
                  <a:schemeClr val="accent1"/>
                </a:solidFill>
                <a:latin typeface="+mn-lt"/>
              </a:rPr>
            </a:br>
            <a:endParaRPr lang="en-GB" b="1" dirty="0">
              <a:solidFill>
                <a:schemeClr val="accent1"/>
              </a:solidFill>
              <a:latin typeface="+mn-lt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000"/>
          <a:stretch/>
        </p:blipFill>
        <p:spPr>
          <a:xfrm>
            <a:off x="10439399" y="5934972"/>
            <a:ext cx="1266825" cy="619125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237" y="5658538"/>
            <a:ext cx="923925" cy="89555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8217504" y="5783151"/>
            <a:ext cx="131959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chemeClr val="accent1"/>
                </a:solidFill>
              </a:rPr>
              <a:t>A. </a:t>
            </a:r>
            <a:r>
              <a:rPr lang="en-GB" b="1" dirty="0" smtClean="0">
                <a:solidFill>
                  <a:schemeClr val="accent1"/>
                </a:solidFill>
              </a:rPr>
              <a:t>Zamalloa</a:t>
            </a:r>
          </a:p>
          <a:p>
            <a:r>
              <a:rPr lang="en-GB" b="1" dirty="0" smtClean="0">
                <a:solidFill>
                  <a:schemeClr val="accent1"/>
                </a:solidFill>
              </a:rPr>
              <a:t>M. </a:t>
            </a:r>
            <a:r>
              <a:rPr lang="en-GB" b="1" dirty="0" smtClean="0">
                <a:solidFill>
                  <a:schemeClr val="accent1"/>
                </a:solidFill>
              </a:rPr>
              <a:t>Battistin</a:t>
            </a:r>
          </a:p>
          <a:p>
            <a:r>
              <a:rPr lang="en-GB" b="1" dirty="0" smtClean="0">
                <a:solidFill>
                  <a:schemeClr val="accent1"/>
                </a:solidFill>
              </a:rPr>
              <a:t>27/10/2015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93916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6599" y="1027288"/>
            <a:ext cx="10041052" cy="542911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en-US" sz="3000" b="1" dirty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  <a:p>
            <a:pPr marL="0" indent="0">
              <a:buNone/>
            </a:pPr>
            <a:r>
              <a:rPr lang="en-US" sz="8400" b="1" dirty="0" smtClean="0">
                <a:latin typeface="+mj-lt"/>
                <a:ea typeface="+mj-ea"/>
                <a:cs typeface="+mj-cs"/>
              </a:rPr>
              <a:t>-Conclusions</a:t>
            </a:r>
            <a:endParaRPr lang="en-US" sz="8400" dirty="0"/>
          </a:p>
          <a:p>
            <a:pPr marL="0" indent="0">
              <a:buNone/>
            </a:pPr>
            <a:endParaRPr lang="en-US" sz="3000" b="1" dirty="0" smtClean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  <a:p>
            <a:pPr marL="0" indent="0">
              <a:buNone/>
            </a:pPr>
            <a:endParaRPr lang="en-US" sz="3000" b="1" dirty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  <a:p>
            <a:pPr marL="0" indent="0">
              <a:buNone/>
            </a:pPr>
            <a:endParaRPr lang="en-US" sz="3000" b="1" dirty="0" smtClean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  <a:p>
            <a:pPr marL="0" indent="0">
              <a:buNone/>
            </a:pPr>
            <a:endParaRPr lang="en-US" sz="3000" b="1" dirty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endParaRPr lang="en-GB" dirty="0"/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000"/>
          <a:stretch/>
        </p:blipFill>
        <p:spPr>
          <a:xfrm>
            <a:off x="10439399" y="6016435"/>
            <a:ext cx="1266825" cy="6191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943" y="6100886"/>
            <a:ext cx="595313" cy="57703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579142" y="6211669"/>
            <a:ext cx="25812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accent1"/>
                </a:solidFill>
              </a:rPr>
              <a:t>FTEC 2015 - Workshop I</a:t>
            </a:r>
            <a:br>
              <a:rPr lang="en-GB" b="1" dirty="0">
                <a:solidFill>
                  <a:schemeClr val="accent1"/>
                </a:solidFill>
              </a:rPr>
            </a:br>
            <a:endParaRPr lang="en-GB" dirty="0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427036" y="5887743"/>
            <a:ext cx="11610975" cy="944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736600" y="-81555"/>
            <a:ext cx="10515600" cy="1325563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chemeClr val="accent1"/>
                </a:solidFill>
              </a:rPr>
              <a:t>New CV contract policy</a:t>
            </a:r>
          </a:p>
        </p:txBody>
      </p:sp>
      <p:sp>
        <p:nvSpPr>
          <p:cNvPr id="2" name="Rectangle 1"/>
          <p:cNvSpPr/>
          <p:nvPr/>
        </p:nvSpPr>
        <p:spPr>
          <a:xfrm>
            <a:off x="1567947" y="2037091"/>
            <a:ext cx="1924826" cy="46091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4</a:t>
            </a:r>
            <a:r>
              <a:rPr lang="en-GB" dirty="0" smtClean="0"/>
              <a:t> frame contracts</a:t>
            </a:r>
            <a:endParaRPr lang="en-GB" dirty="0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3492773" y="1834116"/>
            <a:ext cx="542692" cy="3791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4035155" y="1636616"/>
            <a:ext cx="1924826" cy="46091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Cooling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4035155" y="2488059"/>
            <a:ext cx="1924826" cy="46091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Ventilation</a:t>
            </a:r>
            <a:endParaRPr lang="en-GB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3492773" y="2322727"/>
            <a:ext cx="538512" cy="3957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6223763" y="1529715"/>
            <a:ext cx="1135471" cy="33735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Supplier A</a:t>
            </a:r>
            <a:endParaRPr lang="en-GB" sz="1600" dirty="0"/>
          </a:p>
        </p:txBody>
      </p:sp>
      <p:sp>
        <p:nvSpPr>
          <p:cNvPr id="17" name="Rectangle 16"/>
          <p:cNvSpPr/>
          <p:nvPr/>
        </p:nvSpPr>
        <p:spPr>
          <a:xfrm>
            <a:off x="6217633" y="1964646"/>
            <a:ext cx="1135471" cy="33735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Supplier B</a:t>
            </a:r>
            <a:endParaRPr lang="en-GB" sz="1600" dirty="0"/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5959981" y="1669608"/>
            <a:ext cx="263782" cy="1790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6223763" y="2381158"/>
            <a:ext cx="1135471" cy="33735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Supplier C</a:t>
            </a:r>
            <a:endParaRPr lang="en-GB" sz="1600" dirty="0"/>
          </a:p>
        </p:txBody>
      </p:sp>
      <p:sp>
        <p:nvSpPr>
          <p:cNvPr id="21" name="Rectangle 20"/>
          <p:cNvSpPr/>
          <p:nvPr/>
        </p:nvSpPr>
        <p:spPr>
          <a:xfrm>
            <a:off x="6244661" y="2816847"/>
            <a:ext cx="1135471" cy="33735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Supplier D</a:t>
            </a:r>
            <a:endParaRPr lang="en-GB" sz="1600" dirty="0"/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5956110" y="2504038"/>
            <a:ext cx="263782" cy="1790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endCxn id="21" idx="1"/>
          </p:cNvCxnSpPr>
          <p:nvPr/>
        </p:nvCxnSpPr>
        <p:spPr>
          <a:xfrm>
            <a:off x="5963851" y="2794100"/>
            <a:ext cx="280810" cy="1914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5963851" y="1967921"/>
            <a:ext cx="253782" cy="1812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1478737" y="3618337"/>
            <a:ext cx="2014036" cy="46091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2 blanket contracts</a:t>
            </a:r>
            <a:endParaRPr lang="en-GB" dirty="0"/>
          </a:p>
        </p:txBody>
      </p:sp>
      <p:cxnSp>
        <p:nvCxnSpPr>
          <p:cNvPr id="34" name="Straight Arrow Connector 33"/>
          <p:cNvCxnSpPr/>
          <p:nvPr/>
        </p:nvCxnSpPr>
        <p:spPr>
          <a:xfrm flipV="1">
            <a:off x="3488593" y="3422741"/>
            <a:ext cx="542692" cy="3791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4030975" y="3225241"/>
            <a:ext cx="1924826" cy="46091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Pumps</a:t>
            </a:r>
            <a:endParaRPr lang="en-GB" dirty="0"/>
          </a:p>
        </p:txBody>
      </p:sp>
      <p:sp>
        <p:nvSpPr>
          <p:cNvPr id="36" name="Rectangle 35"/>
          <p:cNvSpPr/>
          <p:nvPr/>
        </p:nvSpPr>
        <p:spPr>
          <a:xfrm>
            <a:off x="4030975" y="4076684"/>
            <a:ext cx="1924826" cy="46091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AHU</a:t>
            </a:r>
            <a:endParaRPr lang="en-GB" dirty="0"/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3488593" y="3911352"/>
            <a:ext cx="538512" cy="3957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37"/>
          <p:cNvPicPr>
            <a:picLocks noChangeAspect="1"/>
          </p:cNvPicPr>
          <p:nvPr/>
        </p:nvPicPr>
        <p:blipFill rotWithShape="1">
          <a:blip r:embed="rId4"/>
          <a:srcRect l="2698" t="37904" r="69244" b="20826"/>
          <a:stretch/>
        </p:blipFill>
        <p:spPr>
          <a:xfrm>
            <a:off x="7854681" y="3156999"/>
            <a:ext cx="4183330" cy="1923030"/>
          </a:xfrm>
          <a:prstGeom prst="rect">
            <a:avLst/>
          </a:prstGeom>
        </p:spPr>
      </p:pic>
      <p:sp>
        <p:nvSpPr>
          <p:cNvPr id="27" name="Content Placeholder 2"/>
          <p:cNvSpPr txBox="1">
            <a:spLocks/>
          </p:cNvSpPr>
          <p:nvPr/>
        </p:nvSpPr>
        <p:spPr>
          <a:xfrm>
            <a:off x="736599" y="4997114"/>
            <a:ext cx="10041052" cy="542911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sz="3000" b="1" dirty="0" smtClean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8400" b="1" dirty="0" smtClean="0">
                <a:latin typeface="+mj-lt"/>
                <a:ea typeface="+mj-ea"/>
                <a:cs typeface="+mj-cs"/>
              </a:rPr>
              <a:t>The blanket contracts will have a price-list provided by CERN</a:t>
            </a:r>
            <a:endParaRPr lang="en-US" sz="840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sz="3000" b="1" dirty="0" smtClean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3000" b="1" dirty="0" smtClean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3000" b="1" dirty="0" smtClean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3000" b="1" dirty="0" smtClean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95321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000"/>
          <a:stretch/>
        </p:blipFill>
        <p:spPr>
          <a:xfrm>
            <a:off x="10439399" y="6016435"/>
            <a:ext cx="1266825" cy="6191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943" y="6100886"/>
            <a:ext cx="595313" cy="57703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579142" y="6211669"/>
            <a:ext cx="25812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accent1"/>
                </a:solidFill>
              </a:rPr>
              <a:t>FTEC 2015 - Workshop I</a:t>
            </a:r>
            <a:br>
              <a:rPr lang="en-GB" b="1" dirty="0">
                <a:solidFill>
                  <a:schemeClr val="accent1"/>
                </a:solidFill>
              </a:rPr>
            </a:br>
            <a:endParaRPr lang="en-GB" dirty="0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427036" y="5887743"/>
            <a:ext cx="11610975" cy="944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/>
          <p:cNvSpPr txBox="1">
            <a:spLocks/>
          </p:cNvSpPr>
          <p:nvPr/>
        </p:nvSpPr>
        <p:spPr>
          <a:xfrm>
            <a:off x="736599" y="837482"/>
            <a:ext cx="6905703" cy="1460974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sz="3000" b="1" dirty="0" smtClean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6400" b="1" dirty="0" smtClean="0">
                <a:latin typeface="+mj-lt"/>
                <a:ea typeface="+mj-ea"/>
                <a:cs typeface="+mj-cs"/>
              </a:rPr>
              <a:t>-</a:t>
            </a:r>
            <a:r>
              <a:rPr lang="en-US" sz="8800" dirty="0"/>
              <a:t>Reorganization of EDMS structure of </a:t>
            </a:r>
            <a:r>
              <a:rPr lang="en-US" sz="8800" dirty="0" smtClean="0"/>
              <a:t>CV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8800" dirty="0" smtClean="0"/>
              <a:t>	-Current structure analysis </a:t>
            </a:r>
            <a:r>
              <a:rPr lang="en-US" sz="8800" dirty="0" smtClean="0">
                <a:solidFill>
                  <a:srgbClr val="00B050"/>
                </a:solidFill>
              </a:rPr>
              <a:t>DONE</a:t>
            </a:r>
            <a:endParaRPr lang="en-US" sz="8800" dirty="0">
              <a:solidFill>
                <a:srgbClr val="00B05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8800" dirty="0"/>
              <a:t>	</a:t>
            </a:r>
            <a:r>
              <a:rPr lang="en-US" sz="8800" dirty="0" smtClean="0"/>
              <a:t>-New structure </a:t>
            </a:r>
            <a:r>
              <a:rPr lang="en-US" sz="8800" dirty="0"/>
              <a:t>proposal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8800" dirty="0"/>
              <a:t>	-File transfer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8800" dirty="0"/>
              <a:t>-Maintain cost data base updated for cost estimate</a:t>
            </a:r>
          </a:p>
          <a:p>
            <a:pPr marL="0" indent="0">
              <a:buNone/>
            </a:pPr>
            <a:endParaRPr lang="en-US" sz="8800" b="1" dirty="0" smtClean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3000" b="1" dirty="0" smtClean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3000" b="1" dirty="0" smtClean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3000" b="1" dirty="0" smtClean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dirty="0" smtClean="0"/>
          </a:p>
          <a:p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/>
          <a:srcRect l="318" t="7683" r="50119" b="3429"/>
          <a:stretch/>
        </p:blipFill>
        <p:spPr>
          <a:xfrm>
            <a:off x="3865756" y="2852267"/>
            <a:ext cx="5394428" cy="3023299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36599" y="331296"/>
            <a:ext cx="4685371" cy="770260"/>
          </a:xfrm>
        </p:spPr>
        <p:txBody>
          <a:bodyPr>
            <a:normAutofit/>
          </a:bodyPr>
          <a:lstStyle/>
          <a:p>
            <a:r>
              <a:rPr lang="en-US" sz="2600" b="1" dirty="0" smtClean="0">
                <a:solidFill>
                  <a:schemeClr val="accent1"/>
                </a:solidFill>
              </a:rPr>
              <a:t>Quality</a:t>
            </a:r>
            <a:endParaRPr lang="en-GB" sz="2600" dirty="0"/>
          </a:p>
        </p:txBody>
      </p:sp>
    </p:spTree>
    <p:extLst>
      <p:ext uri="{BB962C8B-B14F-4D97-AF65-F5344CB8AC3E}">
        <p14:creationId xmlns:p14="http://schemas.microsoft.com/office/powerpoint/2010/main" val="11701048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000"/>
          <a:stretch/>
        </p:blipFill>
        <p:spPr>
          <a:xfrm>
            <a:off x="10439399" y="6016435"/>
            <a:ext cx="1266825" cy="6191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943" y="6100886"/>
            <a:ext cx="595313" cy="57703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579142" y="6211669"/>
            <a:ext cx="25812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accent1"/>
                </a:solidFill>
              </a:rPr>
              <a:t>FTEC 2015 - Workshop I</a:t>
            </a:r>
            <a:br>
              <a:rPr lang="en-GB" b="1" dirty="0">
                <a:solidFill>
                  <a:schemeClr val="accent1"/>
                </a:solidFill>
              </a:rPr>
            </a:br>
            <a:endParaRPr lang="en-GB" dirty="0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427036" y="5887743"/>
            <a:ext cx="11610975" cy="944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736600" y="-81555"/>
            <a:ext cx="10515600" cy="1325563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chemeClr val="accent1"/>
                </a:solidFill>
              </a:rPr>
              <a:t>Future Projects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736599" y="656285"/>
            <a:ext cx="5441176" cy="450977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sz="3000" b="1" dirty="0" smtClean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6400" b="1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-</a:t>
            </a:r>
            <a:r>
              <a:rPr lang="en-US" sz="8800" dirty="0" smtClean="0"/>
              <a:t>Small-medium </a:t>
            </a:r>
            <a:r>
              <a:rPr lang="en-US" sz="8800" dirty="0"/>
              <a:t>Cooling or Ventilation Project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3000" b="1" dirty="0" smtClean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3000" b="1" dirty="0" smtClean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3000" b="1" dirty="0" smtClean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dirty="0" smtClean="0"/>
          </a:p>
          <a:p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/>
          <a:srcRect l="5672" t="7096" r="55134" b="4129"/>
          <a:stretch/>
        </p:blipFill>
        <p:spPr>
          <a:xfrm>
            <a:off x="2539314" y="1208509"/>
            <a:ext cx="6660931" cy="4714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67147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000"/>
          <a:stretch/>
        </p:blipFill>
        <p:spPr>
          <a:xfrm>
            <a:off x="10439399" y="6016435"/>
            <a:ext cx="1266825" cy="61912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943" y="6100886"/>
            <a:ext cx="595313" cy="577036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4579142" y="6211669"/>
            <a:ext cx="25812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accent1"/>
                </a:solidFill>
              </a:rPr>
              <a:t>FTEC 2015 - Workshop I</a:t>
            </a:r>
            <a:br>
              <a:rPr lang="en-GB" b="1" dirty="0">
                <a:solidFill>
                  <a:schemeClr val="accent1"/>
                </a:solidFill>
              </a:rPr>
            </a:br>
            <a:endParaRPr lang="en-GB" dirty="0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427036" y="5887743"/>
            <a:ext cx="11610975" cy="944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/>
          <a:srcRect l="20469" t="19000" r="60416" b="7000"/>
          <a:stretch/>
        </p:blipFill>
        <p:spPr>
          <a:xfrm>
            <a:off x="3968125" y="733831"/>
            <a:ext cx="4166225" cy="5040337"/>
          </a:xfrm>
          <a:prstGeom prst="rect">
            <a:avLst/>
          </a:prstGeom>
        </p:spPr>
      </p:pic>
      <p:sp>
        <p:nvSpPr>
          <p:cNvPr id="13" name="Title 1"/>
          <p:cNvSpPr txBox="1">
            <a:spLocks/>
          </p:cNvSpPr>
          <p:nvPr/>
        </p:nvSpPr>
        <p:spPr>
          <a:xfrm>
            <a:off x="-229131" y="441424"/>
            <a:ext cx="4749800" cy="51634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b="1" dirty="0" smtClean="0">
                <a:solidFill>
                  <a:schemeClr val="accent1"/>
                </a:solidFill>
              </a:rPr>
              <a:t>Department Structure</a:t>
            </a:r>
            <a:endParaRPr lang="en-GB" sz="2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36248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600" y="-81555"/>
            <a:ext cx="10515600" cy="1325563"/>
          </a:xfrm>
        </p:spPr>
        <p:txBody>
          <a:bodyPr>
            <a:normAutofit/>
          </a:bodyPr>
          <a:lstStyle/>
          <a:p>
            <a:r>
              <a:rPr lang="en-GB" sz="2800" b="1" dirty="0" smtClean="0">
                <a:solidFill>
                  <a:schemeClr val="accent1"/>
                </a:solidFill>
              </a:rPr>
              <a:t>CV: The Cooling and Ventilation Group</a:t>
            </a:r>
            <a:endParaRPr lang="en-GB" sz="28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6600" y="766891"/>
            <a:ext cx="10515600" cy="22570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 smtClean="0"/>
              <a:t>The mandate: The operation and maintenance in PS, SPS, LHC, </a:t>
            </a:r>
            <a:r>
              <a:rPr lang="en-GB" sz="2400" dirty="0" err="1" smtClean="0"/>
              <a:t>LHCsub</a:t>
            </a:r>
            <a:r>
              <a:rPr lang="en-GB" sz="2400" dirty="0" smtClean="0"/>
              <a:t>-detectors:</a:t>
            </a:r>
          </a:p>
          <a:p>
            <a:pPr marL="0" indent="0">
              <a:buNone/>
            </a:pPr>
            <a:r>
              <a:rPr lang="en-GB" sz="2400" b="1" dirty="0" smtClean="0"/>
              <a:t>cooling systems</a:t>
            </a:r>
          </a:p>
          <a:p>
            <a:pPr marL="0" indent="0">
              <a:buNone/>
            </a:pPr>
            <a:r>
              <a:rPr lang="en-GB" sz="2400" b="1" dirty="0" smtClean="0"/>
              <a:t>pumping stations</a:t>
            </a:r>
          </a:p>
          <a:p>
            <a:pPr marL="0" indent="0">
              <a:buNone/>
            </a:pPr>
            <a:r>
              <a:rPr lang="en-GB" sz="2400" b="1" dirty="0" smtClean="0"/>
              <a:t>air conditioning installations</a:t>
            </a:r>
          </a:p>
          <a:p>
            <a:pPr marL="0" indent="0">
              <a:buNone/>
            </a:pPr>
            <a:r>
              <a:rPr lang="en-GB" sz="2400" b="1" dirty="0" smtClean="0"/>
              <a:t>fluid distribution systems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548" y="2387553"/>
            <a:ext cx="4788752" cy="3175471"/>
          </a:xfrm>
          <a:prstGeom prst="rect">
            <a:avLst/>
          </a:prstGeom>
        </p:spPr>
      </p:pic>
      <p:pic>
        <p:nvPicPr>
          <p:cNvPr id="5" name="Content Placeholder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000"/>
          <a:stretch/>
        </p:blipFill>
        <p:spPr>
          <a:xfrm>
            <a:off x="10439399" y="6016435"/>
            <a:ext cx="1266825" cy="6191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943" y="6100886"/>
            <a:ext cx="595313" cy="57703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579142" y="6211669"/>
            <a:ext cx="25812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accent1"/>
                </a:solidFill>
              </a:rPr>
              <a:t>FTEC 2015 - Workshop I</a:t>
            </a:r>
            <a:br>
              <a:rPr lang="en-GB" b="1" dirty="0">
                <a:solidFill>
                  <a:schemeClr val="accent1"/>
                </a:solidFill>
              </a:rPr>
            </a:br>
            <a:endParaRPr lang="en-GB" dirty="0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427036" y="5887743"/>
            <a:ext cx="11610975" cy="944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86744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000"/>
          <a:stretch/>
        </p:blipFill>
        <p:spPr>
          <a:xfrm>
            <a:off x="10439399" y="6016435"/>
            <a:ext cx="1266825" cy="6191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943" y="6100886"/>
            <a:ext cx="595313" cy="57703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579142" y="6211669"/>
            <a:ext cx="25812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accent1"/>
                </a:solidFill>
              </a:rPr>
              <a:t>FTEC 2015 - Workshop I</a:t>
            </a:r>
            <a:br>
              <a:rPr lang="en-GB" b="1" dirty="0">
                <a:solidFill>
                  <a:schemeClr val="accent1"/>
                </a:solidFill>
              </a:rPr>
            </a:br>
            <a:endParaRPr lang="en-GB" dirty="0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427036" y="5887743"/>
            <a:ext cx="11610975" cy="944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/>
          <a:srcRect l="6398" t="28000" r="60891" b="48337"/>
          <a:stretch/>
        </p:blipFill>
        <p:spPr>
          <a:xfrm>
            <a:off x="87086" y="1372232"/>
            <a:ext cx="12032343" cy="2720103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-572031" y="384552"/>
            <a:ext cx="4749800" cy="51634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b="1" dirty="0" smtClean="0">
                <a:solidFill>
                  <a:schemeClr val="accent1"/>
                </a:solidFill>
              </a:rPr>
              <a:t>CV Group Structure</a:t>
            </a:r>
            <a:endParaRPr lang="en-GB" sz="2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09462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36600" y="107130"/>
            <a:ext cx="10515600" cy="1325563"/>
          </a:xfrm>
        </p:spPr>
        <p:txBody>
          <a:bodyPr>
            <a:normAutofit/>
          </a:bodyPr>
          <a:lstStyle/>
          <a:p>
            <a:r>
              <a:rPr lang="en-GB" sz="2800" b="1" dirty="0" smtClean="0">
                <a:solidFill>
                  <a:schemeClr val="accent1"/>
                </a:solidFill>
              </a:rPr>
              <a:t>PJ: Projects and CFD</a:t>
            </a:r>
            <a:endParaRPr lang="en-GB" sz="2800" b="1" dirty="0">
              <a:solidFill>
                <a:schemeClr val="accent1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736600" y="1071691"/>
            <a:ext cx="10515600" cy="288118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400" dirty="0"/>
              <a:t>Mandate: </a:t>
            </a:r>
            <a:endParaRPr lang="en-GB" sz="2400" dirty="0" smtClean="0"/>
          </a:p>
          <a:p>
            <a:pPr marL="0" indent="0">
              <a:buNone/>
            </a:pPr>
            <a:r>
              <a:rPr lang="en-GB" sz="2400" dirty="0" smtClean="0"/>
              <a:t>The </a:t>
            </a:r>
            <a:r>
              <a:rPr lang="en-GB" sz="2400" dirty="0"/>
              <a:t>Project Section is in charge of cooling and ventilation large projects for LS1 and consolidation of the CV </a:t>
            </a:r>
            <a:r>
              <a:rPr lang="en-GB" sz="2400" dirty="0" smtClean="0"/>
              <a:t>installations, with the support of all the sections.</a:t>
            </a:r>
          </a:p>
          <a:p>
            <a:pPr marL="0" indent="0">
              <a:buNone/>
            </a:pPr>
            <a:r>
              <a:rPr lang="en-GB" sz="2400" dirty="0" smtClean="0"/>
              <a:t>The CFD team is part of the section - study on ventilation, heat transfer, smoke behaviour, gas propagation and radiation protection.</a:t>
            </a:r>
            <a:endParaRPr lang="en-GB" sz="2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4860" y="3220662"/>
            <a:ext cx="3071400" cy="255234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32857" t="46794" r="56032" b="25651"/>
          <a:stretch/>
        </p:blipFill>
        <p:spPr>
          <a:xfrm>
            <a:off x="6696040" y="3033869"/>
            <a:ext cx="3743359" cy="2901103"/>
          </a:xfrm>
          <a:prstGeom prst="rect">
            <a:avLst/>
          </a:prstGeom>
        </p:spPr>
      </p:pic>
      <p:pic>
        <p:nvPicPr>
          <p:cNvPr id="9" name="Content Placeholder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000"/>
          <a:stretch/>
        </p:blipFill>
        <p:spPr>
          <a:xfrm>
            <a:off x="10439399" y="6016435"/>
            <a:ext cx="1266825" cy="61912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943" y="6100886"/>
            <a:ext cx="595313" cy="577036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4579142" y="6211669"/>
            <a:ext cx="25812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accent1"/>
                </a:solidFill>
              </a:rPr>
              <a:t>FTEC 2015 - Workshop I</a:t>
            </a:r>
            <a:br>
              <a:rPr lang="en-GB" b="1" dirty="0">
                <a:solidFill>
                  <a:schemeClr val="accent1"/>
                </a:solidFill>
              </a:rPr>
            </a:br>
            <a:endParaRPr lang="en-GB" dirty="0"/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427036" y="5887743"/>
            <a:ext cx="11610975" cy="944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12267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503487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New CV contract </a:t>
            </a:r>
            <a:r>
              <a:rPr lang="en-US" dirty="0" smtClean="0">
                <a:solidFill>
                  <a:schemeClr val="accent1"/>
                </a:solidFill>
              </a:rPr>
              <a:t>policy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Quality</a:t>
            </a:r>
          </a:p>
          <a:p>
            <a:r>
              <a:rPr lang="en-US" dirty="0">
                <a:solidFill>
                  <a:schemeClr val="accent1"/>
                </a:solidFill>
              </a:rPr>
              <a:t>Future </a:t>
            </a:r>
            <a:r>
              <a:rPr lang="en-US" dirty="0" smtClean="0">
                <a:solidFill>
                  <a:schemeClr val="accent1"/>
                </a:solidFill>
              </a:rPr>
              <a:t>Projects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500062"/>
            <a:ext cx="10515600" cy="1325563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chemeClr val="accent1"/>
                </a:solidFill>
              </a:rPr>
              <a:t>Main activities</a:t>
            </a:r>
            <a:endParaRPr lang="en-US" sz="2800" b="1" dirty="0">
              <a:solidFill>
                <a:schemeClr val="accent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3542" t="16000" r="64427" b="25500"/>
          <a:stretch/>
        </p:blipFill>
        <p:spPr>
          <a:xfrm>
            <a:off x="6457950" y="1720614"/>
            <a:ext cx="3448050" cy="2861148"/>
          </a:xfrm>
          <a:prstGeom prst="rect">
            <a:avLst/>
          </a:prstGeom>
        </p:spPr>
      </p:pic>
      <p:pic>
        <p:nvPicPr>
          <p:cNvPr id="6" name="Content Placeholder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000"/>
          <a:stretch/>
        </p:blipFill>
        <p:spPr>
          <a:xfrm>
            <a:off x="10439399" y="6016435"/>
            <a:ext cx="1266825" cy="6191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943" y="6100886"/>
            <a:ext cx="595313" cy="57703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579142" y="6211669"/>
            <a:ext cx="25812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accent1"/>
                </a:solidFill>
              </a:rPr>
              <a:t>FTEC 2015 - Workshop I</a:t>
            </a:r>
            <a:br>
              <a:rPr lang="en-GB" b="1" dirty="0">
                <a:solidFill>
                  <a:schemeClr val="accent1"/>
                </a:solidFill>
              </a:rPr>
            </a:br>
            <a:endParaRPr lang="en-GB" dirty="0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427036" y="5887743"/>
            <a:ext cx="11610975" cy="944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51196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2693" y="622474"/>
            <a:ext cx="10709507" cy="1472537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endParaRPr lang="en-US" sz="3000" b="1" dirty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  <a:p>
            <a:pPr marL="0" indent="0">
              <a:buNone/>
            </a:pPr>
            <a:r>
              <a:rPr lang="en-US" sz="3800" dirty="0" smtClean="0"/>
              <a:t>-Present situation: </a:t>
            </a:r>
            <a:r>
              <a:rPr lang="en-US" sz="3800" dirty="0"/>
              <a:t>Market Survey + Invitation to Tender + </a:t>
            </a:r>
            <a:r>
              <a:rPr lang="en-US" sz="3800" dirty="0" smtClean="0"/>
              <a:t>Contract for each equipment</a:t>
            </a:r>
          </a:p>
          <a:p>
            <a:pPr marL="0" indent="0">
              <a:buNone/>
            </a:pPr>
            <a:r>
              <a:rPr lang="en-US" sz="3800" dirty="0" smtClean="0"/>
              <a:t>-</a:t>
            </a:r>
            <a:r>
              <a:rPr lang="en-GB" sz="3800" dirty="0"/>
              <a:t>Aim: make shorter purchasing and commissioning </a:t>
            </a:r>
            <a:r>
              <a:rPr lang="en-GB" sz="3800" dirty="0" smtClean="0"/>
              <a:t>lifecycle</a:t>
            </a:r>
            <a:r>
              <a:rPr lang="en-GB" sz="3800" dirty="0"/>
              <a:t> </a:t>
            </a:r>
            <a:r>
              <a:rPr lang="en-GB" sz="3800" dirty="0" smtClean="0"/>
              <a:t>for certain equipment generating different frame-contracts</a:t>
            </a:r>
            <a:r>
              <a:rPr lang="en-GB" sz="9600" dirty="0"/>
              <a:t/>
            </a:r>
            <a:br>
              <a:rPr lang="en-GB" sz="9600" dirty="0"/>
            </a:b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endParaRPr lang="en-GB" dirty="0"/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000"/>
          <a:stretch/>
        </p:blipFill>
        <p:spPr>
          <a:xfrm>
            <a:off x="10439399" y="6016435"/>
            <a:ext cx="1266825" cy="6191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943" y="6100886"/>
            <a:ext cx="595313" cy="57703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579142" y="6211669"/>
            <a:ext cx="25812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accent1"/>
                </a:solidFill>
              </a:rPr>
              <a:t>FTEC 2015 - Workshop I</a:t>
            </a:r>
            <a:br>
              <a:rPr lang="en-GB" b="1" dirty="0">
                <a:solidFill>
                  <a:schemeClr val="accent1"/>
                </a:solidFill>
              </a:rPr>
            </a:br>
            <a:endParaRPr lang="en-GB" dirty="0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427036" y="5887743"/>
            <a:ext cx="11610975" cy="944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736600" y="-81555"/>
            <a:ext cx="10515600" cy="1325563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chemeClr val="accent1"/>
                </a:solidFill>
              </a:rPr>
              <a:t>New CV contract policy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l="4167" t="16584" r="54897" b="3500"/>
          <a:stretch/>
        </p:blipFill>
        <p:spPr>
          <a:xfrm>
            <a:off x="2689859" y="1844040"/>
            <a:ext cx="6572352" cy="4009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35685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2693" y="919341"/>
            <a:ext cx="9158097" cy="554135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en-US" sz="3000" b="1" dirty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  <a:p>
            <a:pPr marL="0" indent="0">
              <a:buNone/>
            </a:pPr>
            <a:r>
              <a:rPr lang="en-GB" sz="8400" dirty="0" smtClean="0"/>
              <a:t>-For which equipment are we going to generate the frame contract?</a:t>
            </a:r>
          </a:p>
          <a:p>
            <a:pPr marL="0" indent="0">
              <a:buNone/>
            </a:pPr>
            <a:endParaRPr lang="en-GB" sz="9600" dirty="0"/>
          </a:p>
          <a:p>
            <a:pPr marL="0" indent="0">
              <a:buNone/>
            </a:pPr>
            <a:endParaRPr lang="en-US" sz="3000" b="1" dirty="0" smtClean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  <a:p>
            <a:pPr marL="0" indent="0">
              <a:buNone/>
            </a:pPr>
            <a:endParaRPr lang="en-US" sz="3000" b="1" dirty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  <a:p>
            <a:pPr marL="0" indent="0">
              <a:buNone/>
            </a:pPr>
            <a:endParaRPr lang="en-US" sz="3000" b="1" dirty="0" smtClean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  <a:p>
            <a:pPr marL="0" indent="0">
              <a:buNone/>
            </a:pPr>
            <a:endParaRPr lang="en-US" sz="3000" b="1" dirty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endParaRPr lang="en-GB" dirty="0"/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000"/>
          <a:stretch/>
        </p:blipFill>
        <p:spPr>
          <a:xfrm>
            <a:off x="10439399" y="6016435"/>
            <a:ext cx="1266825" cy="6191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943" y="6100886"/>
            <a:ext cx="595313" cy="57703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579142" y="6211669"/>
            <a:ext cx="25812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accent1"/>
                </a:solidFill>
              </a:rPr>
              <a:t>FTEC 2015 - Workshop I</a:t>
            </a:r>
            <a:br>
              <a:rPr lang="en-GB" b="1" dirty="0">
                <a:solidFill>
                  <a:schemeClr val="accent1"/>
                </a:solidFill>
              </a:rPr>
            </a:br>
            <a:endParaRPr lang="en-GB" dirty="0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427036" y="5887743"/>
            <a:ext cx="11610975" cy="944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736600" y="-81555"/>
            <a:ext cx="10515600" cy="1325563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chemeClr val="accent1"/>
                </a:solidFill>
              </a:rPr>
              <a:t>New CV contract policy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2693" y="1702944"/>
            <a:ext cx="9158097" cy="395533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5"/>
          <a:srcRect l="12515" t="15537" r="65388" b="23818"/>
          <a:stretch/>
        </p:blipFill>
        <p:spPr>
          <a:xfrm>
            <a:off x="10213102" y="1391427"/>
            <a:ext cx="1223032" cy="1048951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6"/>
          <a:srcRect l="4271" t="28000" r="71146" b="10666"/>
          <a:stretch/>
        </p:blipFill>
        <p:spPr>
          <a:xfrm>
            <a:off x="10102283" y="2723225"/>
            <a:ext cx="1167995" cy="91064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7"/>
          <a:srcRect l="9896" t="28000" r="76250" b="12000"/>
          <a:stretch/>
        </p:blipFill>
        <p:spPr>
          <a:xfrm>
            <a:off x="10255826" y="4052478"/>
            <a:ext cx="996374" cy="1348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65507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4256" y="1737097"/>
            <a:ext cx="9158097" cy="554135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en-US" sz="3000" b="1" dirty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  <a:p>
            <a:pPr marL="0" indent="0">
              <a:buNone/>
            </a:pPr>
            <a:r>
              <a:rPr lang="en-GB" sz="8400" dirty="0" smtClean="0"/>
              <a:t>-Generate the documents for tendering and market survey:</a:t>
            </a:r>
          </a:p>
          <a:p>
            <a:r>
              <a:rPr lang="en-GB" sz="8400" dirty="0"/>
              <a:t>Qualification Criteria</a:t>
            </a:r>
          </a:p>
          <a:p>
            <a:r>
              <a:rPr lang="en-GB" sz="8400" dirty="0"/>
              <a:t>Technical Questionnaire</a:t>
            </a:r>
          </a:p>
          <a:p>
            <a:r>
              <a:rPr lang="en-GB" sz="8400" dirty="0"/>
              <a:t>Technical Description</a:t>
            </a:r>
            <a:endParaRPr lang="en-US" sz="8400" dirty="0"/>
          </a:p>
          <a:p>
            <a:pPr marL="0" indent="0">
              <a:buNone/>
            </a:pPr>
            <a:endParaRPr lang="en-GB" sz="8400" dirty="0" smtClean="0"/>
          </a:p>
          <a:p>
            <a:pPr marL="0" indent="0">
              <a:buNone/>
            </a:pPr>
            <a:endParaRPr lang="en-GB" sz="9600" dirty="0"/>
          </a:p>
          <a:p>
            <a:pPr marL="0" indent="0">
              <a:buNone/>
            </a:pPr>
            <a:endParaRPr lang="en-US" sz="3000" b="1" dirty="0" smtClean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  <a:p>
            <a:pPr marL="0" indent="0">
              <a:buNone/>
            </a:pPr>
            <a:endParaRPr lang="en-US" sz="3000" b="1" dirty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  <a:p>
            <a:pPr marL="0" indent="0">
              <a:buNone/>
            </a:pPr>
            <a:endParaRPr lang="en-US" sz="3000" b="1" dirty="0" smtClean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  <a:p>
            <a:pPr marL="0" indent="0">
              <a:buNone/>
            </a:pPr>
            <a:endParaRPr lang="en-US" sz="3000" b="1" dirty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endParaRPr lang="en-GB" dirty="0"/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000"/>
          <a:stretch/>
        </p:blipFill>
        <p:spPr>
          <a:xfrm>
            <a:off x="10439399" y="6016435"/>
            <a:ext cx="1266825" cy="6191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943" y="6100886"/>
            <a:ext cx="595313" cy="57703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579142" y="6211669"/>
            <a:ext cx="25812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accent1"/>
                </a:solidFill>
              </a:rPr>
              <a:t>FTEC 2015 - Workshop I</a:t>
            </a:r>
            <a:br>
              <a:rPr lang="en-GB" b="1" dirty="0">
                <a:solidFill>
                  <a:schemeClr val="accent1"/>
                </a:solidFill>
              </a:rPr>
            </a:br>
            <a:endParaRPr lang="en-GB" dirty="0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427036" y="5887743"/>
            <a:ext cx="11610975" cy="944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736600" y="-81555"/>
            <a:ext cx="10515600" cy="1325563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chemeClr val="accent1"/>
                </a:solidFill>
              </a:rPr>
              <a:t>New CV contract policy</a:t>
            </a:r>
          </a:p>
        </p:txBody>
      </p:sp>
    </p:spTree>
    <p:extLst>
      <p:ext uri="{BB962C8B-B14F-4D97-AF65-F5344CB8AC3E}">
        <p14:creationId xmlns:p14="http://schemas.microsoft.com/office/powerpoint/2010/main" val="25965071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1023</TotalTime>
  <Words>297</Words>
  <Application>Microsoft Office PowerPoint</Application>
  <PresentationFormat>Widescreen</PresentationFormat>
  <Paragraphs>128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FTEC 2015 - Workshop I  Cooling and ventilation projects   </vt:lpstr>
      <vt:lpstr>PowerPoint Presentation</vt:lpstr>
      <vt:lpstr>CV: The Cooling and Ventilation Group</vt:lpstr>
      <vt:lpstr>PowerPoint Presentation</vt:lpstr>
      <vt:lpstr>PJ: Projects and CFD</vt:lpstr>
      <vt:lpstr>Main activities</vt:lpstr>
      <vt:lpstr>New CV contract policy</vt:lpstr>
      <vt:lpstr>New CV contract policy</vt:lpstr>
      <vt:lpstr>New CV contract policy</vt:lpstr>
      <vt:lpstr>New CV contract policy</vt:lpstr>
      <vt:lpstr>Quality</vt:lpstr>
      <vt:lpstr>Future Projects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Ander Zamalloa Diaz</dc:creator>
  <cp:lastModifiedBy>Ander Zamalloa Diaz</cp:lastModifiedBy>
  <cp:revision>59</cp:revision>
  <cp:lastPrinted>2015-10-21T13:15:22Z</cp:lastPrinted>
  <dcterms:created xsi:type="dcterms:W3CDTF">2015-10-16T13:41:47Z</dcterms:created>
  <dcterms:modified xsi:type="dcterms:W3CDTF">2015-10-26T16:27:56Z</dcterms:modified>
</cp:coreProperties>
</file>