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60" r:id="rId4"/>
    <p:sldId id="263" r:id="rId5"/>
    <p:sldId id="261" r:id="rId6"/>
    <p:sldId id="262" r:id="rId7"/>
    <p:sldId id="25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 snapToObjects="1">
      <p:cViewPr varScale="1">
        <p:scale>
          <a:sx n="120" d="100"/>
          <a:sy n="120" d="100"/>
        </p:scale>
        <p:origin x="108" y="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6484" y="5630442"/>
            <a:ext cx="1241300" cy="8236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2513" y="6404172"/>
            <a:ext cx="471541" cy="317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2513" y="6404172"/>
            <a:ext cx="471541" cy="317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2513" y="6404172"/>
            <a:ext cx="471541" cy="317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2513" y="6404172"/>
            <a:ext cx="471541" cy="317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480" y="2796780"/>
            <a:ext cx="3075535" cy="115218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977" y="2918460"/>
            <a:ext cx="1385823" cy="919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12.jp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7" Type="http://schemas.openxmlformats.org/officeDocument/2006/relationships/image" Target="../media/image23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jpg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79"/>
          <a:stretch/>
        </p:blipFill>
        <p:spPr>
          <a:xfrm>
            <a:off x="429848" y="385122"/>
            <a:ext cx="2511425" cy="31432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1" r="15663"/>
          <a:stretch/>
        </p:blipFill>
        <p:spPr>
          <a:xfrm>
            <a:off x="6508985" y="907925"/>
            <a:ext cx="2190751" cy="2089400"/>
          </a:xfrm>
          <a:prstGeom prst="rect">
            <a:avLst/>
          </a:prstGeom>
        </p:spPr>
      </p:pic>
      <p:pic>
        <p:nvPicPr>
          <p:cNvPr id="6" name="Picture 5" descr="http://www.armedforces-int.com/upload/image_files/suppliers/gallery/478/telerob_bomb_disposal_robots/small-eod-robo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44236" y="3307771"/>
            <a:ext cx="2571680" cy="23050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2311" y="2263071"/>
            <a:ext cx="3876674" cy="1590675"/>
          </a:xfrm>
        </p:spPr>
        <p:txBody>
          <a:bodyPr>
            <a:normAutofit fontScale="90000"/>
          </a:bodyPr>
          <a:lstStyle/>
          <a:p>
            <a:pPr algn="ctr"/>
            <a:r>
              <a:rPr lang="en-US" i="1" dirty="0" smtClean="0"/>
              <a:t>Robotic projects </a:t>
            </a:r>
            <a:br>
              <a:rPr lang="en-US" i="1" dirty="0" smtClean="0"/>
            </a:br>
            <a:r>
              <a:rPr lang="en-US" i="1" dirty="0" smtClean="0"/>
              <a:t>low level control </a:t>
            </a:r>
            <a:br>
              <a:rPr lang="en-US" i="1" dirty="0" smtClean="0"/>
            </a:br>
            <a:r>
              <a:rPr lang="en-US" i="1" dirty="0" smtClean="0"/>
              <a:t>development</a:t>
            </a:r>
            <a:endParaRPr lang="en-US" i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800" y="4143375"/>
            <a:ext cx="8265984" cy="1314449"/>
          </a:xfrm>
        </p:spPr>
        <p:txBody>
          <a:bodyPr>
            <a:normAutofit fontScale="92500" lnSpcReduction="10000"/>
          </a:bodyPr>
          <a:lstStyle/>
          <a:p>
            <a:r>
              <a:rPr lang="en-US" i="1" dirty="0" smtClean="0"/>
              <a:t>Alejandro Diaz Fontalva</a:t>
            </a:r>
          </a:p>
          <a:p>
            <a:r>
              <a:rPr lang="en-US" dirty="0" smtClean="0"/>
              <a:t>Advisor</a:t>
            </a:r>
            <a:r>
              <a:rPr lang="en-US" dirty="0" smtClean="0"/>
              <a:t>: </a:t>
            </a:r>
            <a:r>
              <a:rPr lang="en-US" i="1" dirty="0" smtClean="0"/>
              <a:t>Mario Di Castro</a:t>
            </a:r>
          </a:p>
          <a:p>
            <a:r>
              <a:rPr lang="en-US" dirty="0" smtClean="0"/>
              <a:t>Section: </a:t>
            </a:r>
            <a:r>
              <a:rPr lang="en-US" i="1" dirty="0" smtClean="0"/>
              <a:t>EN-STI-ECE</a:t>
            </a:r>
          </a:p>
          <a:p>
            <a:r>
              <a:rPr lang="en-US" dirty="0" smtClean="0"/>
              <a:t>Ref. Number</a:t>
            </a:r>
            <a:r>
              <a:rPr lang="en-US" i="1" dirty="0" smtClean="0"/>
              <a:t>: </a:t>
            </a:r>
            <a:r>
              <a:rPr lang="en-US" i="1" dirty="0"/>
              <a:t>EN2734</a:t>
            </a: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1657350" y="814387"/>
            <a:ext cx="6429375" cy="1138238"/>
          </a:xfrm>
          <a:prstGeom prst="rect">
            <a:avLst/>
          </a:prstGeom>
        </p:spPr>
        <p:txBody>
          <a:bodyPr vert="horz" lIns="45720" tIns="0" rIns="45720" bIns="0" anchor="t">
            <a:normAutofit lnSpcReduction="10000"/>
          </a:bodyPr>
          <a:lstStyle>
            <a:lvl1pPr marL="0" indent="0" algn="l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kumimoji="0" sz="2800" b="0" i="0" kern="1200">
                <a:solidFill>
                  <a:schemeClr val="accent4"/>
                </a:solidFill>
                <a:effectLst/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None/>
              <a:defRPr kumimoji="0" sz="18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None/>
              <a:defRPr kumimoji="0" sz="16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None/>
              <a:defRPr kumimoji="0" sz="14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b="0" i="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i="1" dirty="0"/>
              <a:t>1</a:t>
            </a:r>
            <a:r>
              <a:rPr lang="en-US" i="1" baseline="30000" dirty="0"/>
              <a:t>st</a:t>
            </a:r>
            <a:r>
              <a:rPr lang="en-US" i="1" dirty="0"/>
              <a:t> WORKSHOP </a:t>
            </a:r>
            <a:r>
              <a:rPr lang="en-US" i="1" dirty="0" smtClean="0"/>
              <a:t>FTEC-2015 </a:t>
            </a:r>
          </a:p>
          <a:p>
            <a:pPr algn="ctr"/>
            <a:r>
              <a:rPr lang="en-US" i="1" dirty="0" smtClean="0"/>
              <a:t>SPANISH </a:t>
            </a:r>
            <a:r>
              <a:rPr lang="en-US" i="1" dirty="0"/>
              <a:t>TRAINEESHIP </a:t>
            </a:r>
            <a:endParaRPr lang="en-US" i="1" dirty="0" smtClean="0"/>
          </a:p>
          <a:p>
            <a:pPr algn="ctr"/>
            <a:r>
              <a:rPr lang="en-US" i="1" dirty="0" smtClean="0"/>
              <a:t>PROGRAMME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smtClean="0"/>
              <a:t>Train Inspection Monorail (TIM)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907569"/>
            <a:ext cx="8226425" cy="525510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b="1" i="1" dirty="0" smtClean="0"/>
              <a:t>Goal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GB" dirty="0" smtClean="0"/>
              <a:t>Development of</a:t>
            </a:r>
            <a:r>
              <a:rPr lang="en-GB" dirty="0" smtClean="0">
                <a:sym typeface="Wingdings" panose="05000000000000000000" pitchFamily="2" charset="2"/>
              </a:rPr>
              <a:t> Unmanned tasks along LHC</a:t>
            </a:r>
          </a:p>
          <a:p>
            <a:pPr marL="0" indent="0">
              <a:buNone/>
            </a:pPr>
            <a:endParaRPr lang="en-GB" b="1" i="1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GB" b="1" i="1" dirty="0" smtClean="0">
                <a:sym typeface="Wingdings" panose="05000000000000000000" pitchFamily="2" charset="2"/>
              </a:rPr>
              <a:t>Features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>
                <a:sym typeface="Wingdings" panose="05000000000000000000" pitchFamily="2" charset="2"/>
              </a:rPr>
              <a:t>Attached to ceiling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>
                <a:sym typeface="Wingdings" panose="05000000000000000000" pitchFamily="2" charset="2"/>
              </a:rPr>
              <a:t>5 Wagons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>
                <a:sym typeface="Wingdings" panose="05000000000000000000" pitchFamily="2" charset="2"/>
              </a:rPr>
              <a:t>3G UMTS / </a:t>
            </a:r>
            <a:r>
              <a:rPr lang="en-GB" dirty="0" err="1" smtClean="0">
                <a:sym typeface="Wingdings" panose="05000000000000000000" pitchFamily="2" charset="2"/>
              </a:rPr>
              <a:t>Wi-fi</a:t>
            </a:r>
            <a:r>
              <a:rPr lang="en-GB" dirty="0" smtClean="0">
                <a:sym typeface="Wingdings" panose="05000000000000000000" pitchFamily="2" charset="2"/>
              </a:rPr>
              <a:t>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>
                <a:sym typeface="Wingdings" panose="05000000000000000000" pitchFamily="2" charset="2"/>
              </a:rPr>
              <a:t>LabVIEW GUI</a:t>
            </a:r>
          </a:p>
          <a:p>
            <a:pPr marL="0" indent="0">
              <a:buNone/>
            </a:pPr>
            <a:endParaRPr lang="en-GB" b="1" i="1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GB" sz="2900" b="1" i="1" dirty="0" smtClean="0">
                <a:sym typeface="Wingdings" panose="05000000000000000000" pitchFamily="2" charset="2"/>
              </a:rPr>
              <a:t>Main Tasks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GB" sz="2400" dirty="0" smtClean="0">
                <a:sym typeface="Wingdings" panose="05000000000000000000" pitchFamily="2" charset="2"/>
              </a:rPr>
              <a:t>Checking of collimators displacements.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GB" sz="2400" dirty="0" smtClean="0">
                <a:sym typeface="Wingdings" panose="05000000000000000000" pitchFamily="2" charset="2"/>
              </a:rPr>
              <a:t>Measuring </a:t>
            </a:r>
            <a:r>
              <a:rPr lang="en-GB" sz="2400" dirty="0">
                <a:sym typeface="Wingdings" panose="05000000000000000000" pitchFamily="2" charset="2"/>
              </a:rPr>
              <a:t>of </a:t>
            </a:r>
            <a:r>
              <a:rPr lang="en-GB" sz="2400" dirty="0" smtClean="0">
                <a:sym typeface="Wingdings" panose="05000000000000000000" pitchFamily="2" charset="2"/>
              </a:rPr>
              <a:t>RP dose and Temperature, TIM position, images, etc.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2759" y="1803306"/>
            <a:ext cx="4794490" cy="3196327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821550" y="4581373"/>
            <a:ext cx="7655699" cy="1648869"/>
            <a:chOff x="2950571" y="-2054258"/>
            <a:chExt cx="7498152" cy="1842411"/>
          </a:xfrm>
        </p:grpSpPr>
        <p:sp>
          <p:nvSpPr>
            <p:cNvPr id="36" name="Rectangle 35"/>
            <p:cNvSpPr/>
            <p:nvPr/>
          </p:nvSpPr>
          <p:spPr>
            <a:xfrm>
              <a:off x="3979271" y="-1502298"/>
              <a:ext cx="1028700" cy="685800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Command </a:t>
              </a:r>
            </a:p>
            <a:p>
              <a:pPr algn="ctr"/>
              <a:r>
                <a:rPr lang="en-US" sz="9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Wagon</a:t>
              </a: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5126742" y="-1502298"/>
              <a:ext cx="1028700" cy="685800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Battery</a:t>
              </a:r>
            </a:p>
            <a:p>
              <a:pPr algn="ctr"/>
              <a:r>
                <a:rPr lang="en-US" sz="9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</a:p>
            <a:p>
              <a:pPr algn="ctr"/>
              <a:r>
                <a:rPr lang="en-US" sz="9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Wagon</a:t>
              </a: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6269742" y="-1494286"/>
              <a:ext cx="1028700" cy="685800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Motor</a:t>
              </a:r>
            </a:p>
            <a:p>
              <a:pPr algn="ctr"/>
              <a:r>
                <a:rPr lang="en-US" sz="9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</a:p>
            <a:p>
              <a:pPr algn="ctr"/>
              <a:r>
                <a:rPr lang="en-US" sz="9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Wagon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7412742" y="-1502298"/>
              <a:ext cx="1028700" cy="685800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Payload </a:t>
              </a:r>
            </a:p>
            <a:p>
              <a:pPr algn="ctr"/>
              <a:r>
                <a:rPr lang="en-US" sz="9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</a:p>
            <a:p>
              <a:pPr algn="ctr"/>
              <a:r>
                <a:rPr lang="en-US" sz="9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Wagon</a:t>
              </a: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8554414" y="-1495354"/>
              <a:ext cx="1087178" cy="685800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Reconnaissance </a:t>
              </a:r>
            </a:p>
            <a:p>
              <a:pPr algn="ctr"/>
              <a:r>
                <a:rPr lang="en-US" sz="9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Wagon</a:t>
              </a:r>
            </a:p>
          </p:txBody>
        </p:sp>
        <p:pic>
          <p:nvPicPr>
            <p:cNvPr id="41" name="Picture 2" descr="https://www.sick.com/media/ZOOM/5/55/555/IM0007555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509610" y="-1651316"/>
              <a:ext cx="661481" cy="914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2" name="Right Arrow 41"/>
            <p:cNvSpPr/>
            <p:nvPr/>
          </p:nvSpPr>
          <p:spPr>
            <a:xfrm>
              <a:off x="8905673" y="-586033"/>
              <a:ext cx="1543050" cy="148589"/>
            </a:xfrm>
            <a:prstGeom prst="rightArrow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9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9576293" y="-442679"/>
              <a:ext cx="787395" cy="230832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9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Upstream 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582073" y="-2054258"/>
              <a:ext cx="957313" cy="230832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9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Downstream </a:t>
              </a:r>
            </a:p>
          </p:txBody>
        </p:sp>
        <p:sp>
          <p:nvSpPr>
            <p:cNvPr id="45" name="Right Arrow 44"/>
            <p:cNvSpPr/>
            <p:nvPr/>
          </p:nvSpPr>
          <p:spPr>
            <a:xfrm rot="10800000">
              <a:off x="2950571" y="-1860716"/>
              <a:ext cx="1543050" cy="148589"/>
            </a:xfrm>
            <a:prstGeom prst="rightArrow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9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4814114" y="-1194116"/>
              <a:ext cx="3798779" cy="42731"/>
            </a:xfrm>
            <a:prstGeom prst="rect">
              <a:avLst/>
            </a:prstGeom>
            <a:solidFill>
              <a:srgbClr val="FFFF00"/>
            </a:solidFill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9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pic>
          <p:nvPicPr>
            <p:cNvPr id="47" name="Picture 2" descr="https://www.sick.com/media/ZOOM/5/55/555/IM0007555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39452" y="-1608586"/>
              <a:ext cx="661481" cy="914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966" y="928453"/>
            <a:ext cx="8226854" cy="4946031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3645842" y="3501665"/>
            <a:ext cx="4505409" cy="1437597"/>
            <a:chOff x="3645842" y="3501665"/>
            <a:chExt cx="4505409" cy="1437597"/>
          </a:xfrm>
        </p:grpSpPr>
        <p:grpSp>
          <p:nvGrpSpPr>
            <p:cNvPr id="10" name="Group 9"/>
            <p:cNvGrpSpPr/>
            <p:nvPr/>
          </p:nvGrpSpPr>
          <p:grpSpPr>
            <a:xfrm>
              <a:off x="3645842" y="3712757"/>
              <a:ext cx="2792659" cy="1219733"/>
              <a:chOff x="8194246" y="1635413"/>
              <a:chExt cx="2792659" cy="1219733"/>
            </a:xfrm>
          </p:grpSpPr>
          <p:pic>
            <p:nvPicPr>
              <p:cNvPr id="31" name="Picture 30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402963" y="2015657"/>
                <a:ext cx="1583942" cy="839489"/>
              </a:xfrm>
              <a:prstGeom prst="rect">
                <a:avLst/>
              </a:prstGeom>
            </p:spPr>
          </p:pic>
          <p:pic>
            <p:nvPicPr>
              <p:cNvPr id="28" name="Picture 27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304960" y="1635413"/>
                <a:ext cx="628524" cy="628524"/>
              </a:xfrm>
              <a:prstGeom prst="rect">
                <a:avLst/>
              </a:prstGeom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8194246" y="1635413"/>
                <a:ext cx="136701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>
                    <a:solidFill>
                      <a:schemeClr val="bg1"/>
                    </a:solidFill>
                  </a:rPr>
                  <a:t>Mission Data</a:t>
                </a:r>
                <a:endParaRPr lang="en-GB" dirty="0">
                  <a:solidFill>
                    <a:schemeClr val="bg1"/>
                  </a:solidFill>
                  <a:sym typeface="Wingdings" panose="05000000000000000000" pitchFamily="2" charset="2"/>
                </a:endParaRPr>
              </a:p>
            </p:txBody>
          </p:sp>
        </p:grpSp>
        <p:sp>
          <p:nvSpPr>
            <p:cNvPr id="12" name="Left Arrow 11"/>
            <p:cNvSpPr/>
            <p:nvPr/>
          </p:nvSpPr>
          <p:spPr>
            <a:xfrm rot="16200000">
              <a:off x="5340842" y="3574419"/>
              <a:ext cx="679624" cy="534116"/>
            </a:xfrm>
            <a:prstGeom prst="lef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ight Arrow 12"/>
            <p:cNvSpPr/>
            <p:nvPr/>
          </p:nvSpPr>
          <p:spPr>
            <a:xfrm>
              <a:off x="6315869" y="4181289"/>
              <a:ext cx="1124709" cy="591500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390541" y="3738933"/>
              <a:ext cx="76071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2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?</a:t>
              </a:r>
              <a:endParaRPr lang="en-GB" sz="7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68492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b="1" dirty="0" smtClean="0"/>
              <a:t>Monitoring and Measurements Treatment</a:t>
            </a:r>
            <a:endParaRPr lang="en-GB" b="1" dirty="0"/>
          </a:p>
        </p:txBody>
      </p:sp>
      <p:sp>
        <p:nvSpPr>
          <p:cNvPr id="4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949333"/>
            <a:ext cx="8226425" cy="53267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i="1" dirty="0" smtClean="0"/>
              <a:t>Goals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GB" dirty="0" smtClean="0"/>
              <a:t>Data Management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GB" dirty="0" smtClean="0"/>
              <a:t>Graphical information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GB" dirty="0" smtClean="0"/>
              <a:t>Show images 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GB" dirty="0" smtClean="0"/>
              <a:t>Check TIM position</a:t>
            </a:r>
          </a:p>
          <a:p>
            <a:pPr marL="0" indent="0">
              <a:buNone/>
            </a:pPr>
            <a:endParaRPr lang="en-GB" b="1" i="1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GB" b="1" i="1" dirty="0" smtClean="0">
                <a:sym typeface="Wingdings" panose="05000000000000000000" pitchFamily="2" charset="2"/>
              </a:rPr>
              <a:t>Contribution</a:t>
            </a:r>
          </a:p>
          <a:p>
            <a:pPr lvl="1">
              <a:buFont typeface="Wingdings" panose="05000000000000000000" pitchFamily="2" charset="2"/>
              <a:buChar char="v"/>
            </a:pPr>
            <a:endParaRPr lang="en-GB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GB" b="1" i="1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GB" dirty="0" smtClean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GB" dirty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GB" dirty="0" smtClean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GB" dirty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GB" dirty="0" smtClean="0">
              <a:sym typeface="Wingdings" panose="05000000000000000000" pitchFamily="2" charset="2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309505" y="3452371"/>
            <a:ext cx="4501352" cy="1289446"/>
            <a:chOff x="3309505" y="3452371"/>
            <a:chExt cx="4501352" cy="1289446"/>
          </a:xfrm>
        </p:grpSpPr>
        <p:sp>
          <p:nvSpPr>
            <p:cNvPr id="11" name="Left-Right Arrow 10"/>
            <p:cNvSpPr/>
            <p:nvPr/>
          </p:nvSpPr>
          <p:spPr>
            <a:xfrm>
              <a:off x="5105594" y="4080895"/>
              <a:ext cx="1082040" cy="403860"/>
            </a:xfrm>
            <a:prstGeom prst="left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9505" y="3902328"/>
              <a:ext cx="1583942" cy="839489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89727" y="3967018"/>
              <a:ext cx="1421130" cy="631613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74977" y="3452371"/>
              <a:ext cx="628524" cy="628524"/>
            </a:xfrm>
            <a:prstGeom prst="rect">
              <a:avLst/>
            </a:prstGeom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177" y="958241"/>
            <a:ext cx="8169877" cy="50147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18"/>
          <a:stretch/>
        </p:blipFill>
        <p:spPr>
          <a:xfrm>
            <a:off x="475812" y="949333"/>
            <a:ext cx="8226854" cy="5023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898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Monitoring and Measurements Treatment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71443" y="949333"/>
            <a:ext cx="8226425" cy="5324467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GB" sz="3600" b="1" i="1" dirty="0" smtClean="0"/>
              <a:t>Management options</a:t>
            </a:r>
            <a:endParaRPr lang="en-GB" sz="3600" b="1" i="1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3600" dirty="0" smtClean="0"/>
              <a:t>Insert new Missions in DB</a:t>
            </a:r>
            <a:endParaRPr lang="en-GB" sz="36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3600" dirty="0" smtClean="0"/>
              <a:t>Queries to the DB </a:t>
            </a:r>
            <a:endParaRPr lang="en-GB" sz="36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3600" dirty="0" smtClean="0"/>
              <a:t>Show list of the inserted Missions</a:t>
            </a:r>
          </a:p>
          <a:p>
            <a:pPr marL="0" indent="0">
              <a:buNone/>
            </a:pPr>
            <a:endParaRPr lang="en-GB" b="1" i="1" dirty="0" smtClean="0"/>
          </a:p>
          <a:p>
            <a:pPr marL="0" indent="0">
              <a:buNone/>
            </a:pPr>
            <a:r>
              <a:rPr lang="en-GB" sz="3600" b="1" i="1" dirty="0" smtClean="0"/>
              <a:t>2 Tables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3600" b="1" i="1" dirty="0" smtClean="0"/>
              <a:t>Table Missions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3600" b="1" i="1" dirty="0" smtClean="0"/>
              <a:t>Table Data</a:t>
            </a:r>
            <a:endParaRPr lang="en-GB" sz="3600" b="1" i="1" dirty="0"/>
          </a:p>
          <a:p>
            <a:pPr marL="0" indent="0">
              <a:buNone/>
            </a:pPr>
            <a:endParaRPr lang="en-GB" b="1" i="1" dirty="0" smtClean="0"/>
          </a:p>
          <a:p>
            <a:pPr marL="0" indent="0">
              <a:buNone/>
            </a:pPr>
            <a:r>
              <a:rPr lang="en-GB" sz="3600" b="1" i="1" dirty="0" smtClean="0"/>
              <a:t>New Requirements</a:t>
            </a:r>
          </a:p>
          <a:p>
            <a:pPr marL="0" indent="0">
              <a:buNone/>
            </a:pPr>
            <a:endParaRPr lang="en-GB" sz="3600" b="1" i="1" dirty="0" smtClean="0"/>
          </a:p>
          <a:p>
            <a:pPr marL="0" indent="0">
              <a:buNone/>
            </a:pPr>
            <a:r>
              <a:rPr lang="en-GB" sz="3600" b="1" i="1" dirty="0" smtClean="0"/>
              <a:t>Challenges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3600" dirty="0" smtClean="0">
                <a:solidFill>
                  <a:srgbClr val="FF0000"/>
                </a:solidFill>
              </a:rPr>
              <a:t>ERROR</a:t>
            </a:r>
            <a:r>
              <a:rPr lang="en-GB" sz="3600" dirty="0" smtClean="0"/>
              <a:t> Uploading Images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GB" sz="3200" b="1" i="1" dirty="0"/>
          </a:p>
          <a:p>
            <a:pPr marL="0" indent="0">
              <a:buNone/>
            </a:pPr>
            <a:r>
              <a:rPr lang="en-GB" sz="3600" b="1" i="1" dirty="0" smtClean="0"/>
              <a:t>Status: </a:t>
            </a:r>
            <a:r>
              <a:rPr lang="en-GB" sz="3600" i="1" dirty="0" smtClean="0"/>
              <a:t>Operational</a:t>
            </a:r>
          </a:p>
          <a:p>
            <a:pPr marL="0" indent="0">
              <a:buNone/>
            </a:pPr>
            <a:endParaRPr lang="en-GB" i="1" dirty="0" smtClean="0"/>
          </a:p>
          <a:p>
            <a:pPr lvl="1">
              <a:buFont typeface="Wingdings" panose="05000000000000000000" pitchFamily="2" charset="2"/>
              <a:buChar char="v"/>
            </a:pPr>
            <a:endParaRPr lang="en-GB" dirty="0" smtClean="0"/>
          </a:p>
          <a:p>
            <a:pPr marL="231775" lvl="1" indent="0">
              <a:buNone/>
            </a:pP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40635" t="26095" r="37539" b="29334"/>
          <a:stretch/>
        </p:blipFill>
        <p:spPr>
          <a:xfrm>
            <a:off x="5003756" y="1058485"/>
            <a:ext cx="3635771" cy="4753607"/>
          </a:xfrm>
          <a:prstGeom prst="rect">
            <a:avLst/>
          </a:prstGeom>
        </p:spPr>
      </p:pic>
      <p:sp>
        <p:nvSpPr>
          <p:cNvPr id="11" name="Rounded Rectangle 10"/>
          <p:cNvSpPr/>
          <p:nvPr/>
        </p:nvSpPr>
        <p:spPr>
          <a:xfrm>
            <a:off x="5003755" y="3514724"/>
            <a:ext cx="1836000" cy="25200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ounded Rectangle 13"/>
          <p:cNvSpPr/>
          <p:nvPr/>
        </p:nvSpPr>
        <p:spPr>
          <a:xfrm>
            <a:off x="7105649" y="1324906"/>
            <a:ext cx="1533877" cy="25200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3342642" y="2868393"/>
            <a:ext cx="13175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 smtClean="0">
                <a:solidFill>
                  <a:srgbClr val="FF0000"/>
                </a:solidFill>
              </a:rPr>
              <a:t>PRIMARY KEYS</a:t>
            </a:r>
            <a:endParaRPr lang="en-GB" b="1" i="1" dirty="0">
              <a:solidFill>
                <a:srgbClr val="FF0000"/>
              </a:solidFill>
            </a:endParaRPr>
          </a:p>
        </p:txBody>
      </p:sp>
      <p:cxnSp>
        <p:nvCxnSpPr>
          <p:cNvPr id="19" name="Straight Arrow Connector 18"/>
          <p:cNvCxnSpPr>
            <a:stCxn id="15" idx="3"/>
            <a:endCxn id="11" idx="1"/>
          </p:cNvCxnSpPr>
          <p:nvPr/>
        </p:nvCxnSpPr>
        <p:spPr>
          <a:xfrm>
            <a:off x="4660222" y="3191559"/>
            <a:ext cx="343533" cy="44916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6" name="Curved Connector 35"/>
          <p:cNvCxnSpPr/>
          <p:nvPr/>
        </p:nvCxnSpPr>
        <p:spPr>
          <a:xfrm flipV="1">
            <a:off x="4660222" y="1450906"/>
            <a:ext cx="2512103" cy="1740652"/>
          </a:xfrm>
          <a:prstGeom prst="curvedConnector3">
            <a:avLst>
              <a:gd name="adj1" fmla="val 30663"/>
            </a:avLst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696542" y="1200859"/>
            <a:ext cx="13175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 smtClean="0">
                <a:solidFill>
                  <a:srgbClr val="FF0000"/>
                </a:solidFill>
              </a:rPr>
              <a:t>FOREIGN KEYS</a:t>
            </a:r>
            <a:endParaRPr lang="en-GB" b="1" i="1" dirty="0">
              <a:solidFill>
                <a:srgbClr val="FF0000"/>
              </a:solidFill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5003756" y="3694856"/>
            <a:ext cx="1836000" cy="25200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5147" t="4114" r="12839" b="10775"/>
          <a:stretch/>
        </p:blipFill>
        <p:spPr>
          <a:xfrm>
            <a:off x="485257" y="949333"/>
            <a:ext cx="8226854" cy="519851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7487" y="4444882"/>
            <a:ext cx="1735105" cy="867553"/>
          </a:xfrm>
          <a:prstGeom prst="rect">
            <a:avLst/>
          </a:prstGeom>
        </p:spPr>
      </p:pic>
      <p:sp>
        <p:nvSpPr>
          <p:cNvPr id="8" name="Left-Right Arrow 7"/>
          <p:cNvSpPr/>
          <p:nvPr/>
        </p:nvSpPr>
        <p:spPr>
          <a:xfrm rot="21147358">
            <a:off x="4999279" y="3836172"/>
            <a:ext cx="1484458" cy="403860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1796" y="3488723"/>
            <a:ext cx="1421130" cy="63161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746" y="3974516"/>
            <a:ext cx="1583942" cy="839489"/>
          </a:xfrm>
          <a:prstGeom prst="rect">
            <a:avLst/>
          </a:prstGeom>
        </p:spPr>
      </p:pic>
      <p:sp>
        <p:nvSpPr>
          <p:cNvPr id="12" name="Left Arrow 11"/>
          <p:cNvSpPr/>
          <p:nvPr/>
        </p:nvSpPr>
        <p:spPr>
          <a:xfrm rot="509152">
            <a:off x="4960592" y="4543434"/>
            <a:ext cx="1369992" cy="462205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8115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4" grpId="0" animBg="1"/>
      <p:bldP spid="14" grpId="1" animBg="1"/>
      <p:bldP spid="15" grpId="0"/>
      <p:bldP spid="15" grpId="1"/>
      <p:bldP spid="38" grpId="0"/>
      <p:bldP spid="38" grpId="1"/>
      <p:bldP spid="39" grpId="0" animBg="1"/>
      <p:bldP spid="39" grpId="1" animBg="1"/>
      <p:bldP spid="8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 err="1" smtClean="0"/>
              <a:t>Telemanipulation</a:t>
            </a:r>
            <a:r>
              <a:rPr lang="en-GB" b="1" dirty="0" smtClean="0"/>
              <a:t> force feedback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b="1" i="1" dirty="0" smtClean="0"/>
              <a:t>Goal</a:t>
            </a:r>
            <a:endParaRPr lang="en-GB" b="1" i="1" dirty="0"/>
          </a:p>
          <a:p>
            <a:pPr lvl="1">
              <a:buFont typeface="Wingdings" panose="05000000000000000000" pitchFamily="2" charset="2"/>
              <a:buChar char="v"/>
            </a:pPr>
            <a:r>
              <a:rPr lang="en-GB" dirty="0" smtClean="0"/>
              <a:t>Force feedback in </a:t>
            </a:r>
            <a:r>
              <a:rPr lang="en-GB" dirty="0" err="1" smtClean="0"/>
              <a:t>telemanipulated</a:t>
            </a:r>
            <a:r>
              <a:rPr lang="en-GB" dirty="0" smtClean="0"/>
              <a:t> robotic arms</a:t>
            </a:r>
          </a:p>
          <a:p>
            <a:pPr marL="231775" lvl="1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b="1" i="1" dirty="0" smtClean="0">
                <a:sym typeface="Wingdings" panose="05000000000000000000" pitchFamily="2" charset="2"/>
              </a:rPr>
              <a:t>Starting idea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 smtClean="0">
                <a:sym typeface="Wingdings" panose="05000000000000000000" pitchFamily="2" charset="2"/>
              </a:rPr>
              <a:t>Bracelet user + Sensors in gripper + Wireless Comm.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GB" b="1" i="1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GB" b="1" i="1" dirty="0" smtClean="0">
                <a:sym typeface="Wingdings" panose="05000000000000000000" pitchFamily="2" charset="2"/>
              </a:rPr>
              <a:t>First tests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 err="1" smtClean="0">
                <a:sym typeface="Wingdings" panose="05000000000000000000" pitchFamily="2" charset="2"/>
              </a:rPr>
              <a:t>TakkTile</a:t>
            </a:r>
            <a:r>
              <a:rPr lang="en-GB" dirty="0" smtClean="0">
                <a:sym typeface="Wingdings" panose="05000000000000000000" pitchFamily="2" charset="2"/>
              </a:rPr>
              <a:t> sensors	</a:t>
            </a:r>
          </a:p>
          <a:p>
            <a:pPr marL="0" indent="0">
              <a:buNone/>
            </a:pPr>
            <a:endParaRPr lang="en-GB" b="1" i="1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GB" b="1" i="1" dirty="0" smtClean="0">
                <a:sym typeface="Wingdings" panose="05000000000000000000" pitchFamily="2" charset="2"/>
              </a:rPr>
              <a:t>Challenges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 smtClean="0">
                <a:sym typeface="Wingdings" panose="05000000000000000000" pitchFamily="2" charset="2"/>
              </a:rPr>
              <a:t>Change </a:t>
            </a:r>
            <a:r>
              <a:rPr lang="en-GB" dirty="0" err="1" smtClean="0">
                <a:sym typeface="Wingdings" panose="05000000000000000000" pitchFamily="2" charset="2"/>
              </a:rPr>
              <a:t>TakkTile</a:t>
            </a:r>
            <a:r>
              <a:rPr lang="en-GB" dirty="0" smtClean="0">
                <a:sym typeface="Wingdings" panose="05000000000000000000" pitchFamily="2" charset="2"/>
              </a:rPr>
              <a:t>  </a:t>
            </a:r>
            <a:r>
              <a:rPr lang="en-GB" dirty="0" err="1" smtClean="0">
                <a:sym typeface="Wingdings" panose="05000000000000000000" pitchFamily="2" charset="2"/>
              </a:rPr>
              <a:t>Flexiforce</a:t>
            </a:r>
            <a:endParaRPr lang="en-GB" dirty="0" smtClean="0"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n-GB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GB" b="1" i="1" dirty="0" smtClean="0"/>
              <a:t>Status</a:t>
            </a:r>
            <a:r>
              <a:rPr lang="en-GB" b="1" i="1" dirty="0"/>
              <a:t>: </a:t>
            </a:r>
            <a:r>
              <a:rPr lang="en-GB" i="1" dirty="0" smtClean="0"/>
              <a:t>R&amp;D</a:t>
            </a:r>
            <a:endParaRPr lang="en-GB" i="1" dirty="0"/>
          </a:p>
          <a:p>
            <a:pPr marL="0" indent="0">
              <a:buNone/>
            </a:pPr>
            <a:endParaRPr lang="en-GB" b="1" i="1" dirty="0"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v"/>
            </a:pPr>
            <a:endParaRPr lang="en-GB" dirty="0">
              <a:sym typeface="Wingdings" panose="05000000000000000000" pitchFamily="2" charset="2"/>
            </a:endParaRPr>
          </a:p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6250" y="3247972"/>
            <a:ext cx="4397804" cy="256141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169"/>
          <a:stretch/>
        </p:blipFill>
        <p:spPr>
          <a:xfrm>
            <a:off x="557302" y="3459346"/>
            <a:ext cx="4238625" cy="213866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1142" y="3062004"/>
            <a:ext cx="2893551" cy="289355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658" y="3152776"/>
            <a:ext cx="2517495" cy="2815264"/>
          </a:xfrm>
          <a:prstGeom prst="rect">
            <a:avLst/>
          </a:prstGeom>
        </p:spPr>
      </p:pic>
      <p:sp>
        <p:nvSpPr>
          <p:cNvPr id="18" name="Right Arrow 17"/>
          <p:cNvSpPr/>
          <p:nvPr/>
        </p:nvSpPr>
        <p:spPr>
          <a:xfrm>
            <a:off x="3719684" y="3991868"/>
            <a:ext cx="2233198" cy="92002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95" t="22754" r="16899" b="24939"/>
          <a:stretch/>
        </p:blipFill>
        <p:spPr>
          <a:xfrm>
            <a:off x="6017648" y="3644059"/>
            <a:ext cx="1982223" cy="1677065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5802771" y="3459346"/>
            <a:ext cx="2114290" cy="1983428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492" y="3215435"/>
            <a:ext cx="3782826" cy="2762951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H="1">
            <a:off x="1762125" y="3931679"/>
            <a:ext cx="4190758" cy="66523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1451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P spid="12" grpId="0" animBg="1"/>
      <p:bldP spid="12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 smtClean="0"/>
              <a:t>Future Guideline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Continue working on DB and Force Feedback Projects</a:t>
            </a:r>
          </a:p>
          <a:p>
            <a:pPr marL="0" indent="0">
              <a:buNone/>
            </a:pPr>
            <a:endParaRPr lang="en-GB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2 New Projects: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GB" dirty="0" smtClean="0"/>
              <a:t>Integration of Survey Wagon in TIM.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GB" dirty="0" smtClean="0"/>
              <a:t>Reverse Engineering of Robotic arm.</a:t>
            </a:r>
            <a:endParaRPr lang="en-GB" dirty="0"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894670" y="3893230"/>
            <a:ext cx="6398759" cy="194151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5" r="55159" b="20773"/>
          <a:stretch/>
        </p:blipFill>
        <p:spPr>
          <a:xfrm>
            <a:off x="6221435" y="2583315"/>
            <a:ext cx="2288448" cy="3186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904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0911188_01-A4-at-144-dpi.jpg"/>
          <p:cNvPicPr>
            <a:picLocks noChangeAspect="1"/>
          </p:cNvPicPr>
          <p:nvPr/>
        </p:nvPicPr>
        <p:blipFill>
          <a:blip r:embed="rId2" cstate="print"/>
          <a:srcRect l="5579" r="5174"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304131" y="1947862"/>
            <a:ext cx="6535738" cy="1609725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</a:rPr>
              <a:t>THANK YOU FOR YOUR ATTENTION</a:t>
            </a:r>
            <a:endParaRPr lang="en-US" sz="4800" b="1" dirty="0">
              <a:solidFill>
                <a:schemeClr val="bg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774" y="5592777"/>
            <a:ext cx="1017952" cy="101795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500" y="5592777"/>
            <a:ext cx="1371600" cy="11110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6940" y="5736464"/>
            <a:ext cx="1241300" cy="823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33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Workshop 1</Template>
  <TotalTime>1235</TotalTime>
  <Words>201</Words>
  <Application>Microsoft Office PowerPoint</Application>
  <PresentationFormat>On-screen Show (4:3)</PresentationFormat>
  <Paragraphs>92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Ubuntu</vt:lpstr>
      <vt:lpstr>Ubuntu Light</vt:lpstr>
      <vt:lpstr>Verdana</vt:lpstr>
      <vt:lpstr>Wingdings</vt:lpstr>
      <vt:lpstr>CERN_ENdept_Presentation_ArialFont copy</vt:lpstr>
      <vt:lpstr>Robotic projects  low level control  development</vt:lpstr>
      <vt:lpstr>Train Inspection Monorail (TIM)</vt:lpstr>
      <vt:lpstr>Monitoring and Measurements Treatment</vt:lpstr>
      <vt:lpstr>Monitoring and Measurements Treatment</vt:lpstr>
      <vt:lpstr>Telemanipulation force feedback</vt:lpstr>
      <vt:lpstr>Future Guideline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Robotic projects low level control development</dc:title>
  <dc:creator>Alejandro Diaz Fontalva</dc:creator>
  <cp:lastModifiedBy>Alejandro Diaz Fontalva</cp:lastModifiedBy>
  <cp:revision>138</cp:revision>
  <dcterms:created xsi:type="dcterms:W3CDTF">2015-10-22T07:31:46Z</dcterms:created>
  <dcterms:modified xsi:type="dcterms:W3CDTF">2015-10-26T15:04:33Z</dcterms:modified>
</cp:coreProperties>
</file>