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62" r:id="rId4"/>
    <p:sldId id="259" r:id="rId5"/>
    <p:sldId id="261" r:id="rId6"/>
    <p:sldId id="260" r:id="rId7"/>
    <p:sldId id="265" r:id="rId8"/>
    <p:sldId id="266" r:id="rId9"/>
    <p:sldId id="267" r:id="rId10"/>
    <p:sldId id="268" r:id="rId11"/>
    <p:sldId id="264" r:id="rId12"/>
    <p:sldId id="269" r:id="rId13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41EA86-727D-3A48-9A91-7465A9A51D03}" type="datetimeFigureOut">
              <a:rPr lang="en-US" smtClean="0"/>
              <a:t>10/26/2015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AC7998-1992-3342-8476-16DB599D9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8097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control system is data</a:t>
            </a:r>
            <a:r>
              <a:rPr lang="en-US" baseline="0" dirty="0" smtClean="0"/>
              <a:t> driven, largely based on the data management infrastructure provided by my section – Data Services.  In particular, I am working in the domain of Configuration Data Management for the accelerator control systems.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AC7998-1992-3342-8476-16DB599D9EE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3233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26/10/2015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45080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26/10/2015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894062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26/10/2015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623966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26/10/2015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317100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26/10/2015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63728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26/10/2015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785365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26/10/2015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644052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26/10/2015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539289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26/10/2015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444820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26/10/2015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080778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26/10/2015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120647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26/10/2015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708473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26/10/2015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341363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26/10/2015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696147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26/10/2015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19381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26/10/2015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888739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847CFC-816F-41D0-AAC0-9BF4FEBC753E}" type="datetimeFigureOut">
              <a:rPr lang="es-ES" smtClean="0"/>
              <a:pPr/>
              <a:t>26/10/2015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415207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23528" y="5085184"/>
            <a:ext cx="6676566" cy="1096899"/>
          </a:xfrm>
        </p:spPr>
        <p:txBody>
          <a:bodyPr>
            <a:normAutofit/>
          </a:bodyPr>
          <a:lstStyle/>
          <a:p>
            <a:r>
              <a:rPr lang="en-US" sz="1600" b="1" i="1" dirty="0" smtClean="0">
                <a:solidFill>
                  <a:schemeClr val="accent6"/>
                </a:solidFill>
              </a:rPr>
              <a:t>Instrumentation of the Controls Configuration Directory Service</a:t>
            </a:r>
            <a:endParaRPr lang="en-US" sz="1600" b="1" dirty="0" smtClean="0">
              <a:solidFill>
                <a:schemeClr val="accent6"/>
              </a:solidFill>
            </a:endParaRPr>
          </a:p>
          <a:p>
            <a:r>
              <a:rPr lang="en-US" sz="1600" b="1" dirty="0" smtClean="0">
                <a:solidFill>
                  <a:schemeClr val="accent6"/>
                </a:solidFill>
              </a:rPr>
              <a:t>J. Luis </a:t>
            </a:r>
            <a:r>
              <a:rPr lang="en-US" sz="1600" b="1" dirty="0" err="1" smtClean="0">
                <a:solidFill>
                  <a:schemeClr val="accent6"/>
                </a:solidFill>
              </a:rPr>
              <a:t>González</a:t>
            </a:r>
            <a:r>
              <a:rPr lang="en-US" sz="1600" b="1" dirty="0" smtClean="0">
                <a:solidFill>
                  <a:schemeClr val="accent6"/>
                </a:solidFill>
              </a:rPr>
              <a:t> Arias</a:t>
            </a:r>
          </a:p>
          <a:p>
            <a:r>
              <a:rPr lang="es-ES" sz="1600" b="1" dirty="0" smtClean="0">
                <a:solidFill>
                  <a:schemeClr val="accent6"/>
                </a:solidFill>
              </a:rPr>
              <a:t>BE3528</a:t>
            </a:r>
          </a:p>
        </p:txBody>
      </p:sp>
      <p:sp>
        <p:nvSpPr>
          <p:cNvPr id="4" name="AutoShape 2" descr="Resultado de imagen de ciema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5" name="Group 4"/>
          <p:cNvGrpSpPr/>
          <p:nvPr/>
        </p:nvGrpSpPr>
        <p:grpSpPr>
          <a:xfrm>
            <a:off x="1179927" y="404664"/>
            <a:ext cx="5698095" cy="631185"/>
            <a:chOff x="0" y="6246857"/>
            <a:chExt cx="5698095" cy="631185"/>
          </a:xfrm>
        </p:grpSpPr>
        <p:pic>
          <p:nvPicPr>
            <p:cNvPr id="1028" name="Picture 4" descr="https://www.ucm.es/data/cont/docs/342-2014-03-28-CIEMAT2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6246857"/>
              <a:ext cx="5076056" cy="611142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0" name="Picture 6" descr="https://upload.wikimedia.org/wikipedia/commons/thumb/7/74/CERN-Logo.svg/2000px-CERN-Logo.svg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6056" y="6246858"/>
              <a:ext cx="622039" cy="631184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0" name="1 Título"/>
          <p:cNvSpPr>
            <a:spLocks noGrp="1"/>
          </p:cNvSpPr>
          <p:nvPr>
            <p:ph type="ctrTitle"/>
          </p:nvPr>
        </p:nvSpPr>
        <p:spPr>
          <a:xfrm>
            <a:off x="1069504" y="2217322"/>
            <a:ext cx="5826719" cy="164630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4400" dirty="0" smtClean="0"/>
              <a:t>Software Developer for the Accelerator </a:t>
            </a:r>
            <a:r>
              <a:rPr lang="en-US" sz="4400" b="1" dirty="0" smtClean="0"/>
              <a:t>C</a:t>
            </a:r>
            <a:r>
              <a:rPr lang="en-US" sz="4400" dirty="0" smtClean="0"/>
              <a:t>ontrols</a:t>
            </a:r>
            <a:br>
              <a:rPr lang="en-US" sz="4400" dirty="0" smtClean="0"/>
            </a:br>
            <a:r>
              <a:rPr lang="en-US" sz="4400" b="1" dirty="0" smtClean="0"/>
              <a:t>C</a:t>
            </a:r>
            <a:r>
              <a:rPr lang="en-US" sz="4400" dirty="0" smtClean="0"/>
              <a:t>onfiguration </a:t>
            </a:r>
            <a:r>
              <a:rPr lang="en-US" sz="4400" b="1" dirty="0" smtClean="0"/>
              <a:t>S</a:t>
            </a:r>
            <a:r>
              <a:rPr lang="en-US" sz="4400" dirty="0" smtClean="0"/>
              <a:t>ervice</a:t>
            </a:r>
            <a:endParaRPr lang="es-E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3" name="Picture 7" descr="C:\Users\luis\Desktop\lo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31182" y="3140968"/>
            <a:ext cx="1080120" cy="1080120"/>
          </a:xfrm>
          <a:prstGeom prst="rect">
            <a:avLst/>
          </a:prstGeom>
          <a:noFill/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Project Challenges</a:t>
            </a:r>
            <a:endParaRPr lang="en-GB" dirty="0"/>
          </a:p>
        </p:txBody>
      </p:sp>
      <p:sp>
        <p:nvSpPr>
          <p:cNvPr id="21" name="Right Arrow 3"/>
          <p:cNvSpPr/>
          <p:nvPr/>
        </p:nvSpPr>
        <p:spPr>
          <a:xfrm>
            <a:off x="1538510" y="3697700"/>
            <a:ext cx="677363" cy="28925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5"/>
          <p:cNvSpPr txBox="1"/>
          <p:nvPr/>
        </p:nvSpPr>
        <p:spPr>
          <a:xfrm>
            <a:off x="1341459" y="3229109"/>
            <a:ext cx="1208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generate</a:t>
            </a:r>
            <a:endParaRPr lang="en-GB" dirty="0"/>
          </a:p>
        </p:txBody>
      </p:sp>
      <p:sp>
        <p:nvSpPr>
          <p:cNvPr id="23" name="TextBox 6"/>
          <p:cNvSpPr txBox="1"/>
          <p:nvPr/>
        </p:nvSpPr>
        <p:spPr>
          <a:xfrm>
            <a:off x="3435128" y="2060848"/>
            <a:ext cx="2438508" cy="7346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Elastic Search</a:t>
            </a:r>
          </a:p>
          <a:p>
            <a:pPr algn="ctr"/>
            <a:r>
              <a:rPr lang="en-GB" dirty="0" smtClean="0"/>
              <a:t>(search and analyze)</a:t>
            </a:r>
            <a:endParaRPr lang="en-GB" dirty="0"/>
          </a:p>
        </p:txBody>
      </p:sp>
      <p:pic>
        <p:nvPicPr>
          <p:cNvPr id="24" name="Picture 12" descr="list, user interface, window ico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6845" y="2797431"/>
            <a:ext cx="1146875" cy="138571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Box 14"/>
          <p:cNvSpPr txBox="1"/>
          <p:nvPr/>
        </p:nvSpPr>
        <p:spPr>
          <a:xfrm>
            <a:off x="5508104" y="4221088"/>
            <a:ext cx="243850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err="1" smtClean="0"/>
              <a:t>Kibana</a:t>
            </a:r>
            <a:endParaRPr lang="en-GB" dirty="0"/>
          </a:p>
          <a:p>
            <a:pPr algn="ctr"/>
            <a:r>
              <a:rPr lang="en-GB" sz="1400" dirty="0"/>
              <a:t>(</a:t>
            </a:r>
            <a:r>
              <a:rPr lang="en-GB" sz="1400" dirty="0" smtClean="0"/>
              <a:t>show/explore usage data)</a:t>
            </a:r>
            <a:endParaRPr lang="en-GB" sz="1400" dirty="0"/>
          </a:p>
        </p:txBody>
      </p:sp>
      <p:sp>
        <p:nvSpPr>
          <p:cNvPr id="26" name="Right Arrow 3"/>
          <p:cNvSpPr/>
          <p:nvPr/>
        </p:nvSpPr>
        <p:spPr>
          <a:xfrm>
            <a:off x="3367392" y="3697700"/>
            <a:ext cx="677363" cy="28925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ight Arrow 3"/>
          <p:cNvSpPr/>
          <p:nvPr/>
        </p:nvSpPr>
        <p:spPr>
          <a:xfrm>
            <a:off x="5365311" y="3715809"/>
            <a:ext cx="677363" cy="28925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TextBox 14"/>
          <p:cNvSpPr txBox="1"/>
          <p:nvPr/>
        </p:nvSpPr>
        <p:spPr>
          <a:xfrm>
            <a:off x="-252536" y="2348880"/>
            <a:ext cx="243850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Directory Service</a:t>
            </a:r>
          </a:p>
          <a:p>
            <a:pPr algn="ctr"/>
            <a:r>
              <a:rPr lang="en-GB" sz="1600" dirty="0" smtClean="0"/>
              <a:t>(to be instrumented)</a:t>
            </a:r>
            <a:endParaRPr lang="en-GB" sz="1600" dirty="0"/>
          </a:p>
        </p:txBody>
      </p:sp>
      <p:pic>
        <p:nvPicPr>
          <p:cNvPr id="1026" name="Picture 2" descr="application, settings ico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397" y="3001887"/>
            <a:ext cx="1219200" cy="12192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analytics icon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2880" y="3106209"/>
            <a:ext cx="1219200" cy="12192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609600"/>
            <a:ext cx="6984776" cy="731168"/>
          </a:xfrm>
        </p:spPr>
        <p:txBody>
          <a:bodyPr>
            <a:normAutofit/>
          </a:bodyPr>
          <a:lstStyle/>
          <a:p>
            <a:r>
              <a:rPr lang="en-GB" sz="3200" dirty="0" smtClean="0"/>
              <a:t>Work in Progress and future actions</a:t>
            </a:r>
            <a:endParaRPr lang="en-GB" sz="32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504" y="1270000"/>
            <a:ext cx="7096705" cy="436720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43808" y="4509120"/>
            <a:ext cx="5057775" cy="1914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0634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2708920"/>
            <a:ext cx="6347713" cy="1320800"/>
          </a:xfrm>
        </p:spPr>
        <p:txBody>
          <a:bodyPr/>
          <a:lstStyle/>
          <a:p>
            <a:pPr algn="ctr"/>
            <a:r>
              <a:rPr lang="en-GB" dirty="0" smtClean="0"/>
              <a:t>Thank you !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4941168"/>
            <a:ext cx="6048672" cy="836362"/>
          </a:xfrm>
        </p:spPr>
        <p:txBody>
          <a:bodyPr/>
          <a:lstStyle/>
          <a:p>
            <a:pPr marL="0" indent="0" algn="r">
              <a:buNone/>
            </a:pPr>
            <a:r>
              <a:rPr lang="en-GB" dirty="0" smtClean="0">
                <a:solidFill>
                  <a:schemeClr val="accent2"/>
                </a:solidFill>
              </a:rPr>
              <a:t>J. Luis </a:t>
            </a:r>
            <a:r>
              <a:rPr lang="en-GB" dirty="0" err="1" smtClean="0">
                <a:solidFill>
                  <a:schemeClr val="accent2"/>
                </a:solidFill>
              </a:rPr>
              <a:t>Gonz</a:t>
            </a:r>
            <a:r>
              <a:rPr lang="es-ES" dirty="0" err="1" smtClean="0">
                <a:solidFill>
                  <a:schemeClr val="accent2"/>
                </a:solidFill>
              </a:rPr>
              <a:t>ález</a:t>
            </a:r>
            <a:r>
              <a:rPr lang="es-ES" dirty="0" smtClean="0">
                <a:solidFill>
                  <a:schemeClr val="accent2"/>
                </a:solidFill>
              </a:rPr>
              <a:t> Arias</a:t>
            </a:r>
          </a:p>
          <a:p>
            <a:pPr marL="0" indent="0" algn="r">
              <a:buNone/>
            </a:pPr>
            <a:r>
              <a:rPr lang="en-GB" dirty="0">
                <a:solidFill>
                  <a:schemeClr val="accent2"/>
                </a:solidFill>
              </a:rPr>
              <a:t>Chris Roderick </a:t>
            </a:r>
            <a:r>
              <a:rPr lang="en-GB" dirty="0" smtClean="0">
                <a:solidFill>
                  <a:schemeClr val="accent2"/>
                </a:solidFill>
              </a:rPr>
              <a:t>(</a:t>
            </a:r>
            <a:r>
              <a:rPr lang="es-ES" dirty="0" smtClean="0">
                <a:solidFill>
                  <a:schemeClr val="accent2"/>
                </a:solidFill>
              </a:rPr>
              <a:t>Supervisor</a:t>
            </a:r>
            <a:r>
              <a:rPr lang="en-GB" dirty="0" smtClean="0">
                <a:solidFill>
                  <a:schemeClr val="accent2"/>
                </a:solidFill>
              </a:rPr>
              <a:t>)</a:t>
            </a:r>
            <a:endParaRPr lang="en-GB" dirty="0">
              <a:solidFill>
                <a:schemeClr val="accent2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79512" y="260648"/>
            <a:ext cx="6525679" cy="936104"/>
            <a:chOff x="0" y="6246857"/>
            <a:chExt cx="5698095" cy="631185"/>
          </a:xfrm>
        </p:grpSpPr>
        <p:pic>
          <p:nvPicPr>
            <p:cNvPr id="5" name="Picture 4" descr="https://www.ucm.es/data/cont/docs/342-2014-03-28-CIEMAT2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6246857"/>
              <a:ext cx="5076056" cy="611142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6" descr="https://upload.wikimedia.org/wikipedia/commons/thumb/7/74/CERN-Logo.svg/2000px-CERN-Logo.svg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6056" y="6246858"/>
              <a:ext cx="622039" cy="631184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967185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Summary</a:t>
            </a:r>
            <a:r>
              <a:rPr lang="es-ES" dirty="0" smtClean="0"/>
              <a:t>	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s-ES" dirty="0" err="1" smtClean="0"/>
              <a:t>Background</a:t>
            </a:r>
            <a:endParaRPr lang="es-ES" dirty="0" smtClean="0"/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Getting started</a:t>
            </a:r>
          </a:p>
          <a:p>
            <a:pPr marL="514350" indent="-514350">
              <a:buFont typeface="+mj-lt"/>
              <a:buAutoNum type="arabicPeriod"/>
            </a:pPr>
            <a:r>
              <a:rPr lang="es-ES" dirty="0" smtClean="0"/>
              <a:t>Project </a:t>
            </a:r>
            <a:r>
              <a:rPr lang="es-ES" dirty="0" err="1" smtClean="0"/>
              <a:t>overview</a:t>
            </a:r>
            <a:endParaRPr lang="es-ES" dirty="0" smtClean="0"/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Project Challenges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Work in Progress and future actions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467544" y="1484784"/>
            <a:ext cx="1944216" cy="1008112"/>
          </a:xfrm>
          <a:prstGeom prst="rect">
            <a:avLst/>
          </a:prstGeom>
          <a:ln>
            <a:solidFill>
              <a:schemeClr val="accent3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BE-CO</a:t>
            </a:r>
          </a:p>
          <a:p>
            <a:pPr algn="ctr"/>
            <a:r>
              <a:rPr lang="es-ES" sz="1600" dirty="0" smtClean="0"/>
              <a:t>(</a:t>
            </a:r>
            <a:r>
              <a:rPr lang="es-ES" sz="1600" dirty="0" err="1" smtClean="0"/>
              <a:t>Beams</a:t>
            </a:r>
            <a:r>
              <a:rPr lang="es-ES" sz="1600" dirty="0" smtClean="0"/>
              <a:t> </a:t>
            </a:r>
            <a:r>
              <a:rPr lang="es-ES" sz="1600" dirty="0" err="1" smtClean="0"/>
              <a:t>controls</a:t>
            </a:r>
            <a:r>
              <a:rPr lang="es-ES" sz="1600" dirty="0" smtClean="0"/>
              <a:t>)</a:t>
            </a:r>
            <a:endParaRPr lang="es-ES" sz="1600" dirty="0"/>
          </a:p>
        </p:txBody>
      </p:sp>
      <p:sp>
        <p:nvSpPr>
          <p:cNvPr id="5" name="4 Rectángulo"/>
          <p:cNvSpPr/>
          <p:nvPr/>
        </p:nvSpPr>
        <p:spPr>
          <a:xfrm>
            <a:off x="2195736" y="3319480"/>
            <a:ext cx="3024336" cy="1008112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BE-CO-DS</a:t>
            </a:r>
          </a:p>
          <a:p>
            <a:pPr algn="ctr"/>
            <a:r>
              <a:rPr lang="es-ES" sz="1600" dirty="0" smtClean="0"/>
              <a:t>(</a:t>
            </a:r>
            <a:r>
              <a:rPr lang="es-ES" sz="1600" dirty="0" err="1" smtClean="0"/>
              <a:t>Beams</a:t>
            </a:r>
            <a:r>
              <a:rPr lang="es-ES" sz="1600" dirty="0" smtClean="0"/>
              <a:t> </a:t>
            </a:r>
            <a:r>
              <a:rPr lang="es-ES" sz="1600" dirty="0" err="1" smtClean="0"/>
              <a:t>controls</a:t>
            </a:r>
            <a:r>
              <a:rPr lang="es-ES" sz="1600" dirty="0" smtClean="0"/>
              <a:t> Data </a:t>
            </a:r>
            <a:r>
              <a:rPr lang="es-ES" sz="1600" dirty="0" err="1" smtClean="0"/>
              <a:t>Services</a:t>
            </a:r>
            <a:r>
              <a:rPr lang="es-ES" sz="1600" dirty="0" smtClean="0"/>
              <a:t>)</a:t>
            </a:r>
            <a:endParaRPr lang="es-ES" sz="1600" dirty="0"/>
          </a:p>
        </p:txBody>
      </p:sp>
      <p:sp>
        <p:nvSpPr>
          <p:cNvPr id="12" name="11 Rectángulo redondeado"/>
          <p:cNvSpPr/>
          <p:nvPr/>
        </p:nvSpPr>
        <p:spPr>
          <a:xfrm>
            <a:off x="2924864" y="4539883"/>
            <a:ext cx="4032448" cy="100811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Configuration Data Management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for </a:t>
            </a:r>
            <a:r>
              <a:rPr lang="en-US" dirty="0"/>
              <a:t>the accelerator control systems.</a:t>
            </a:r>
          </a:p>
        </p:txBody>
      </p:sp>
      <p:sp>
        <p:nvSpPr>
          <p:cNvPr id="15" name="14 Rectángulo redondeado"/>
          <p:cNvSpPr/>
          <p:nvPr/>
        </p:nvSpPr>
        <p:spPr>
          <a:xfrm>
            <a:off x="2500605" y="1497372"/>
            <a:ext cx="4456707" cy="1279823"/>
          </a:xfrm>
          <a:prstGeom prst="roundRect">
            <a:avLst/>
          </a:prstGeom>
          <a:ln>
            <a:solidFill>
              <a:schemeClr val="accent3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smtClean="0"/>
              <a:t>Specification, design, procurement, integration, installation, commissioning and operation of the controls infrastructure for all CERN accelerators</a:t>
            </a:r>
            <a:endParaRPr lang="es-ES" dirty="0" smtClean="0"/>
          </a:p>
        </p:txBody>
      </p:sp>
      <p:sp>
        <p:nvSpPr>
          <p:cNvPr id="16" name="1 Título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947192"/>
          </a:xfrm>
        </p:spPr>
        <p:txBody>
          <a:bodyPr/>
          <a:lstStyle/>
          <a:p>
            <a:r>
              <a:rPr lang="es-ES" dirty="0" err="1" smtClean="0"/>
              <a:t>Background</a:t>
            </a:r>
            <a:endParaRPr lang="es-ES" dirty="0"/>
          </a:p>
        </p:txBody>
      </p:sp>
      <p:cxnSp>
        <p:nvCxnSpPr>
          <p:cNvPr id="7" name="Elbow Connector 6"/>
          <p:cNvCxnSpPr>
            <a:endCxn id="5" idx="1"/>
          </p:cNvCxnSpPr>
          <p:nvPr/>
        </p:nvCxnSpPr>
        <p:spPr>
          <a:xfrm rot="16200000" flipH="1">
            <a:off x="1215467" y="2843267"/>
            <a:ext cx="1312466" cy="648072"/>
          </a:xfrm>
          <a:prstGeom prst="bentConnector2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Getting started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35083" y="2321496"/>
            <a:ext cx="6696744" cy="3123728"/>
          </a:xfrm>
        </p:spPr>
        <p:txBody>
          <a:bodyPr>
            <a:normAutofit/>
          </a:bodyPr>
          <a:lstStyle/>
          <a:p>
            <a:r>
              <a:rPr lang="en-GB" dirty="0" smtClean="0"/>
              <a:t>First month</a:t>
            </a:r>
          </a:p>
          <a:p>
            <a:pPr lvl="1"/>
            <a:r>
              <a:rPr lang="en-US" dirty="0" smtClean="0"/>
              <a:t>Entrance</a:t>
            </a:r>
            <a:r>
              <a:rPr lang="es-ES" dirty="0" smtClean="0"/>
              <a:t> </a:t>
            </a:r>
            <a:r>
              <a:rPr lang="en-US" dirty="0" smtClean="0"/>
              <a:t>formalities</a:t>
            </a:r>
          </a:p>
          <a:p>
            <a:pPr lvl="1"/>
            <a:r>
              <a:rPr lang="en-GB" dirty="0" smtClean="0"/>
              <a:t>Getting familiar with Work </a:t>
            </a:r>
            <a:r>
              <a:rPr lang="en-GB" dirty="0"/>
              <a:t>process </a:t>
            </a:r>
          </a:p>
          <a:p>
            <a:pPr lvl="1"/>
            <a:r>
              <a:rPr lang="en-GB" dirty="0" smtClean="0"/>
              <a:t>Usage of Different  tools (integrating, developing, testing and tracing)</a:t>
            </a:r>
          </a:p>
          <a:p>
            <a:pPr lvl="1"/>
            <a:r>
              <a:rPr lang="en-GB" dirty="0" smtClean="0"/>
              <a:t>Learn about several technologies (DB, Monitoring, PL-SQL)</a:t>
            </a:r>
          </a:p>
          <a:p>
            <a:pPr lvl="1"/>
            <a:r>
              <a:rPr lang="en-GB" dirty="0" smtClean="0"/>
              <a:t>Fix issues (Support team)</a:t>
            </a:r>
            <a:endParaRPr lang="en-GB" dirty="0"/>
          </a:p>
          <a:p>
            <a:endParaRPr lang="es-ES" dirty="0"/>
          </a:p>
        </p:txBody>
      </p:sp>
      <p:pic>
        <p:nvPicPr>
          <p:cNvPr id="4" name="3 Imagen" descr="descarg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4716016" y="692696"/>
            <a:ext cx="2096216" cy="24371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1560" y="332656"/>
            <a:ext cx="6347713" cy="864096"/>
          </a:xfrm>
        </p:spPr>
        <p:txBody>
          <a:bodyPr/>
          <a:lstStyle/>
          <a:p>
            <a:r>
              <a:rPr lang="es-ES" dirty="0" smtClean="0"/>
              <a:t>Project </a:t>
            </a:r>
            <a:r>
              <a:rPr lang="es-ES" dirty="0" err="1" smtClean="0"/>
              <a:t>overview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54535" y="1124744"/>
            <a:ext cx="8892480" cy="5733256"/>
          </a:xfrm>
        </p:spPr>
        <p:txBody>
          <a:bodyPr>
            <a:normAutofit/>
          </a:bodyPr>
          <a:lstStyle/>
          <a:p>
            <a:r>
              <a:rPr lang="en-GB" dirty="0" smtClean="0"/>
              <a:t>Title:</a:t>
            </a:r>
          </a:p>
          <a:p>
            <a:pPr lvl="1">
              <a:buFont typeface="Wingdings" pitchFamily="2" charset="2"/>
              <a:buChar char="Ø"/>
            </a:pPr>
            <a:r>
              <a:rPr lang="en-GB" i="1" dirty="0" smtClean="0"/>
              <a:t> Instrumentation of the Controls Configuration Directory Service</a:t>
            </a:r>
            <a:r>
              <a:rPr lang="en-GB" dirty="0" smtClean="0"/>
              <a:t>.</a:t>
            </a:r>
          </a:p>
          <a:p>
            <a:r>
              <a:rPr lang="en-GB" dirty="0" smtClean="0"/>
              <a:t>Purpose of the Directory Service:</a:t>
            </a:r>
          </a:p>
          <a:p>
            <a:pPr lvl="1">
              <a:buFont typeface="Wingdings" pitchFamily="2" charset="2"/>
              <a:buChar char="Ø"/>
            </a:pPr>
            <a:r>
              <a:rPr lang="en-US" i="1" dirty="0" smtClean="0"/>
              <a:t>Provide a mean to Extract data from the Controls Configuration Database</a:t>
            </a:r>
          </a:p>
          <a:p>
            <a:r>
              <a:rPr lang="en-US" i="1" dirty="0" smtClean="0"/>
              <a:t>Background of the project:</a:t>
            </a:r>
          </a:p>
          <a:p>
            <a:pPr lvl="1">
              <a:buFont typeface="Wingdings" pitchFamily="2" charset="2"/>
              <a:buChar char="Ø"/>
            </a:pPr>
            <a:r>
              <a:rPr lang="en-US" i="1" dirty="0" smtClean="0"/>
              <a:t>Current Directory Service is an important but legacy system</a:t>
            </a:r>
          </a:p>
          <a:p>
            <a:pPr lvl="2">
              <a:buFont typeface="Wingdings" pitchFamily="2" charset="2"/>
              <a:buChar char="Ø"/>
            </a:pPr>
            <a:r>
              <a:rPr lang="en-US" i="1" dirty="0" smtClean="0"/>
              <a:t>lots of technical debt </a:t>
            </a:r>
          </a:p>
          <a:p>
            <a:pPr lvl="2">
              <a:buFont typeface="Wingdings" pitchFamily="2" charset="2"/>
              <a:buChar char="Ø"/>
            </a:pPr>
            <a:r>
              <a:rPr lang="en-US" i="1" dirty="0" smtClean="0"/>
              <a:t>a bottleneck for evolution </a:t>
            </a:r>
          </a:p>
          <a:p>
            <a:r>
              <a:rPr lang="en-GB" dirty="0" smtClean="0"/>
              <a:t>Objectives of </a:t>
            </a:r>
            <a:r>
              <a:rPr lang="en-GB" dirty="0"/>
              <a:t>the project: </a:t>
            </a:r>
          </a:p>
          <a:p>
            <a:pPr lvl="1"/>
            <a:r>
              <a:rPr lang="en-GB" dirty="0" smtClean="0"/>
              <a:t>Clearly </a:t>
            </a:r>
            <a:r>
              <a:rPr lang="en-GB" dirty="0"/>
              <a:t>establish usage data (</a:t>
            </a:r>
            <a:r>
              <a:rPr lang="en-US" b="1" i="1" dirty="0"/>
              <a:t>Who</a:t>
            </a:r>
            <a:r>
              <a:rPr lang="en-US" i="1" dirty="0"/>
              <a:t> …? </a:t>
            </a:r>
            <a:r>
              <a:rPr lang="en-US" b="1" i="1" dirty="0"/>
              <a:t>Which particular aspects </a:t>
            </a:r>
            <a:r>
              <a:rPr lang="en-US" i="1" dirty="0"/>
              <a:t>…?)</a:t>
            </a:r>
          </a:p>
          <a:p>
            <a:pPr lvl="1"/>
            <a:r>
              <a:rPr lang="en-US" b="1" i="1" dirty="0" err="1"/>
              <a:t>Analyse</a:t>
            </a:r>
            <a:r>
              <a:rPr lang="en-US" i="1" dirty="0"/>
              <a:t> captured </a:t>
            </a:r>
            <a:r>
              <a:rPr lang="en-US" b="1" i="1" dirty="0"/>
              <a:t>data </a:t>
            </a:r>
            <a:r>
              <a:rPr lang="en-US" i="1" dirty="0"/>
              <a:t>(Impact of changes, improve the service</a:t>
            </a:r>
            <a:r>
              <a:rPr lang="en-US" i="1" dirty="0" smtClean="0"/>
              <a:t>)</a:t>
            </a:r>
            <a:endParaRPr lang="en-GB" dirty="0" smtClean="0"/>
          </a:p>
          <a:p>
            <a:r>
              <a:rPr lang="en-GB" dirty="0" smtClean="0"/>
              <a:t>Tasks of the project:</a:t>
            </a:r>
          </a:p>
          <a:p>
            <a:pPr lvl="1">
              <a:buFont typeface="Wingdings" pitchFamily="2" charset="2"/>
              <a:buChar char="Ø"/>
            </a:pPr>
            <a:r>
              <a:rPr lang="en-US" b="1" i="1" dirty="0"/>
              <a:t>Instrument</a:t>
            </a:r>
            <a:r>
              <a:rPr lang="en-US" i="1" dirty="0"/>
              <a:t> the existing Directory Service server-side code</a:t>
            </a:r>
          </a:p>
          <a:p>
            <a:pPr lvl="2">
              <a:buFont typeface="Wingdings" pitchFamily="2" charset="2"/>
              <a:buChar char="Ø"/>
            </a:pPr>
            <a:r>
              <a:rPr lang="en-US" i="1" dirty="0"/>
              <a:t>Logging the usage data in the BE-CO </a:t>
            </a:r>
            <a:r>
              <a:rPr lang="en-US" b="1" i="1" dirty="0"/>
              <a:t>Tracing System (based on Elastic Search)</a:t>
            </a:r>
            <a:endParaRPr lang="en-US" i="1" dirty="0"/>
          </a:p>
          <a:p>
            <a:pPr lvl="1">
              <a:buFont typeface="Wingdings" pitchFamily="2" charset="2"/>
              <a:buChar char="Ø"/>
            </a:pPr>
            <a:r>
              <a:rPr lang="en-US" i="1" dirty="0"/>
              <a:t>Prototype a dashboard to </a:t>
            </a:r>
            <a:r>
              <a:rPr lang="en-US" b="1" i="1" dirty="0"/>
              <a:t>explore the data (based on </a:t>
            </a:r>
            <a:r>
              <a:rPr lang="en-US" b="1" i="1" dirty="0" err="1"/>
              <a:t>Kibana</a:t>
            </a:r>
            <a:r>
              <a:rPr lang="en-US" b="1" i="1" dirty="0"/>
              <a:t>)</a:t>
            </a:r>
            <a:endParaRPr lang="en-GB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Project Challenges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Project Challenges</a:t>
            </a:r>
            <a:endParaRPr lang="en-GB" dirty="0"/>
          </a:p>
        </p:txBody>
      </p:sp>
      <p:sp>
        <p:nvSpPr>
          <p:cNvPr id="28" name="TextBox 14"/>
          <p:cNvSpPr txBox="1"/>
          <p:nvPr/>
        </p:nvSpPr>
        <p:spPr>
          <a:xfrm>
            <a:off x="-252536" y="2348880"/>
            <a:ext cx="243850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Directory Service</a:t>
            </a:r>
          </a:p>
          <a:p>
            <a:pPr algn="ctr"/>
            <a:r>
              <a:rPr lang="en-GB" sz="1600" dirty="0" smtClean="0"/>
              <a:t>(to be instrumented)</a:t>
            </a:r>
            <a:endParaRPr lang="en-GB" sz="1600" dirty="0"/>
          </a:p>
        </p:txBody>
      </p:sp>
      <p:pic>
        <p:nvPicPr>
          <p:cNvPr id="1026" name="Picture 2" descr="application, settings ico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397" y="3001887"/>
            <a:ext cx="1219200" cy="12192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3" name="Picture 7" descr="C:\Users\luis\Desktop\lo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31182" y="3140968"/>
            <a:ext cx="1080120" cy="1080120"/>
          </a:xfrm>
          <a:prstGeom prst="rect">
            <a:avLst/>
          </a:prstGeom>
          <a:noFill/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Project Challenges</a:t>
            </a:r>
            <a:endParaRPr lang="en-GB" dirty="0"/>
          </a:p>
        </p:txBody>
      </p:sp>
      <p:sp>
        <p:nvSpPr>
          <p:cNvPr id="21" name="Right Arrow 3"/>
          <p:cNvSpPr/>
          <p:nvPr/>
        </p:nvSpPr>
        <p:spPr>
          <a:xfrm>
            <a:off x="1538510" y="3697700"/>
            <a:ext cx="677363" cy="28925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5"/>
          <p:cNvSpPr txBox="1"/>
          <p:nvPr/>
        </p:nvSpPr>
        <p:spPr>
          <a:xfrm>
            <a:off x="1341459" y="3229109"/>
            <a:ext cx="1208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generate</a:t>
            </a:r>
            <a:endParaRPr lang="en-GB" dirty="0"/>
          </a:p>
        </p:txBody>
      </p:sp>
      <p:sp>
        <p:nvSpPr>
          <p:cNvPr id="28" name="TextBox 14"/>
          <p:cNvSpPr txBox="1"/>
          <p:nvPr/>
        </p:nvSpPr>
        <p:spPr>
          <a:xfrm>
            <a:off x="-252536" y="2348880"/>
            <a:ext cx="243850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Directory Service</a:t>
            </a:r>
          </a:p>
          <a:p>
            <a:pPr algn="ctr"/>
            <a:r>
              <a:rPr lang="en-GB" sz="1600" dirty="0" smtClean="0"/>
              <a:t>(to be instrumented)</a:t>
            </a:r>
            <a:endParaRPr lang="en-GB" sz="1600" dirty="0"/>
          </a:p>
        </p:txBody>
      </p:sp>
      <p:pic>
        <p:nvPicPr>
          <p:cNvPr id="1026" name="Picture 2" descr="application, settings ico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397" y="3001887"/>
            <a:ext cx="1219200" cy="12192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3" name="Picture 7" descr="C:\Users\luis\Desktop\lo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31182" y="3140968"/>
            <a:ext cx="1080120" cy="1080120"/>
          </a:xfrm>
          <a:prstGeom prst="rect">
            <a:avLst/>
          </a:prstGeom>
          <a:noFill/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Project Challenges</a:t>
            </a:r>
            <a:endParaRPr lang="en-GB" dirty="0"/>
          </a:p>
        </p:txBody>
      </p:sp>
      <p:sp>
        <p:nvSpPr>
          <p:cNvPr id="21" name="Right Arrow 3"/>
          <p:cNvSpPr/>
          <p:nvPr/>
        </p:nvSpPr>
        <p:spPr>
          <a:xfrm>
            <a:off x="1538510" y="3697700"/>
            <a:ext cx="677363" cy="28925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5"/>
          <p:cNvSpPr txBox="1"/>
          <p:nvPr/>
        </p:nvSpPr>
        <p:spPr>
          <a:xfrm>
            <a:off x="1341459" y="3229109"/>
            <a:ext cx="1208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generate</a:t>
            </a:r>
            <a:endParaRPr lang="en-GB" dirty="0"/>
          </a:p>
        </p:txBody>
      </p:sp>
      <p:sp>
        <p:nvSpPr>
          <p:cNvPr id="23" name="TextBox 6"/>
          <p:cNvSpPr txBox="1"/>
          <p:nvPr/>
        </p:nvSpPr>
        <p:spPr>
          <a:xfrm>
            <a:off x="3435128" y="2060848"/>
            <a:ext cx="2438508" cy="7346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Elastic Search</a:t>
            </a:r>
          </a:p>
          <a:p>
            <a:pPr algn="ctr"/>
            <a:r>
              <a:rPr lang="en-GB" dirty="0" smtClean="0"/>
              <a:t>(search and analyze)</a:t>
            </a:r>
            <a:endParaRPr lang="en-GB" dirty="0"/>
          </a:p>
        </p:txBody>
      </p:sp>
      <p:sp>
        <p:nvSpPr>
          <p:cNvPr id="26" name="Right Arrow 3"/>
          <p:cNvSpPr/>
          <p:nvPr/>
        </p:nvSpPr>
        <p:spPr>
          <a:xfrm>
            <a:off x="3367392" y="3697700"/>
            <a:ext cx="677363" cy="28925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TextBox 14"/>
          <p:cNvSpPr txBox="1"/>
          <p:nvPr/>
        </p:nvSpPr>
        <p:spPr>
          <a:xfrm>
            <a:off x="-252536" y="2348880"/>
            <a:ext cx="243850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Directory Service</a:t>
            </a:r>
          </a:p>
          <a:p>
            <a:pPr algn="ctr"/>
            <a:r>
              <a:rPr lang="en-GB" sz="1600" dirty="0" smtClean="0"/>
              <a:t>(to be instrumented)</a:t>
            </a:r>
            <a:endParaRPr lang="en-GB" sz="1600" dirty="0"/>
          </a:p>
        </p:txBody>
      </p:sp>
      <p:pic>
        <p:nvPicPr>
          <p:cNvPr id="1026" name="Picture 2" descr="application, settings ico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397" y="3001887"/>
            <a:ext cx="1219200" cy="12192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analytics ico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2880" y="3106209"/>
            <a:ext cx="1219200" cy="12192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3544</TotalTime>
  <Words>347</Words>
  <Application>Microsoft Office PowerPoint</Application>
  <PresentationFormat>On-screen Show (4:3)</PresentationFormat>
  <Paragraphs>68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Trebuchet MS</vt:lpstr>
      <vt:lpstr>Wingdings</vt:lpstr>
      <vt:lpstr>Wingdings 3</vt:lpstr>
      <vt:lpstr>Facet</vt:lpstr>
      <vt:lpstr>             Software Developer for the Accelerator Controls Configuration Service</vt:lpstr>
      <vt:lpstr>Summary </vt:lpstr>
      <vt:lpstr>Background</vt:lpstr>
      <vt:lpstr>Getting started</vt:lpstr>
      <vt:lpstr>Project overview</vt:lpstr>
      <vt:lpstr>Project Challenges</vt:lpstr>
      <vt:lpstr>Project Challenges</vt:lpstr>
      <vt:lpstr>Project Challenges</vt:lpstr>
      <vt:lpstr>Project Challenges</vt:lpstr>
      <vt:lpstr>Project Challenges</vt:lpstr>
      <vt:lpstr>Work in Progress and future actions</vt:lpstr>
      <vt:lpstr>Thank you 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Software Developer for the Accelerator Control System Configuration Service</dc:title>
  <dc:creator>luis</dc:creator>
  <cp:lastModifiedBy>Jose Luis Gonzalez Arias</cp:lastModifiedBy>
  <cp:revision>115</cp:revision>
  <dcterms:created xsi:type="dcterms:W3CDTF">2015-10-18T15:51:03Z</dcterms:created>
  <dcterms:modified xsi:type="dcterms:W3CDTF">2015-10-26T16:35:13Z</dcterms:modified>
</cp:coreProperties>
</file>