
<file path=[Content_Types].xml><?xml version="1.0" encoding="utf-8"?>
<Types xmlns="http://schemas.openxmlformats.org/package/2006/content-types">
  <Default Extension="png" ContentType="image/png"/>
  <Default Extension="tmp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>
  <p:sldMasterIdLst>
    <p:sldMasterId id="2147483675" r:id="rId1"/>
  </p:sldMasterIdLst>
  <p:notesMasterIdLst>
    <p:notesMasterId r:id="rId39"/>
  </p:notesMasterIdLst>
  <p:sldIdLst>
    <p:sldId id="256" r:id="rId2"/>
    <p:sldId id="377" r:id="rId3"/>
    <p:sldId id="378" r:id="rId4"/>
    <p:sldId id="386" r:id="rId5"/>
    <p:sldId id="406" r:id="rId6"/>
    <p:sldId id="414" r:id="rId7"/>
    <p:sldId id="367" r:id="rId8"/>
    <p:sldId id="415" r:id="rId9"/>
    <p:sldId id="391" r:id="rId10"/>
    <p:sldId id="399" r:id="rId11"/>
    <p:sldId id="395" r:id="rId12"/>
    <p:sldId id="394" r:id="rId13"/>
    <p:sldId id="397" r:id="rId14"/>
    <p:sldId id="402" r:id="rId15"/>
    <p:sldId id="403" r:id="rId16"/>
    <p:sldId id="405" r:id="rId17"/>
    <p:sldId id="404" r:id="rId18"/>
    <p:sldId id="372" r:id="rId19"/>
    <p:sldId id="330" r:id="rId20"/>
    <p:sldId id="385" r:id="rId21"/>
    <p:sldId id="289" r:id="rId22"/>
    <p:sldId id="416" r:id="rId23"/>
    <p:sldId id="417" r:id="rId24"/>
    <p:sldId id="383" r:id="rId25"/>
    <p:sldId id="382" r:id="rId26"/>
    <p:sldId id="387" r:id="rId27"/>
    <p:sldId id="365" r:id="rId28"/>
    <p:sldId id="410" r:id="rId29"/>
    <p:sldId id="411" r:id="rId30"/>
    <p:sldId id="388" r:id="rId31"/>
    <p:sldId id="390" r:id="rId32"/>
    <p:sldId id="368" r:id="rId33"/>
    <p:sldId id="392" r:id="rId34"/>
    <p:sldId id="412" r:id="rId35"/>
    <p:sldId id="408" r:id="rId36"/>
    <p:sldId id="409" r:id="rId37"/>
    <p:sldId id="401" r:id="rId38"/>
  </p:sldIdLst>
  <p:sldSz cx="13439775" cy="7559675"/>
  <p:notesSz cx="7772400" cy="10058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420E"/>
    <a:srgbClr val="FFB2B2"/>
    <a:srgbClr val="0000FF"/>
    <a:srgbClr val="B5CAE3"/>
    <a:srgbClr val="FF9933"/>
    <a:srgbClr val="A94040"/>
    <a:srgbClr val="61D836"/>
    <a:srgbClr val="FF0000"/>
    <a:srgbClr val="53A947"/>
    <a:srgbClr val="00B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5268" autoAdjust="0"/>
  </p:normalViewPr>
  <p:slideViewPr>
    <p:cSldViewPr snapToGrid="0">
      <p:cViewPr varScale="1">
        <p:scale>
          <a:sx n="79" d="100"/>
          <a:sy n="79" d="100"/>
        </p:scale>
        <p:origin x="538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0" d="100"/>
          <a:sy n="60" d="100"/>
        </p:scale>
        <p:origin x="3091" y="3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26232655293088369"/>
          <c:y val="5.0925925925925923E-2"/>
          <c:w val="0.47534689413823272"/>
          <c:h val="0.79224482356372117"/>
        </c:manualLayout>
      </c:layout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00A2FF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1-0724-4364-B04C-4A4FE5ACE8BA}"/>
              </c:ext>
            </c:extLst>
          </c:dPt>
          <c:dPt>
            <c:idx val="1"/>
            <c:bubble3D val="0"/>
            <c:spPr>
              <a:solidFill>
                <a:srgbClr val="FF000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3-0724-4364-B04C-4A4FE5ACE8BA}"/>
              </c:ext>
            </c:extLst>
          </c:dPt>
          <c:dPt>
            <c:idx val="2"/>
            <c:bubble3D val="0"/>
            <c:spPr>
              <a:solidFill>
                <a:srgbClr val="F6BF0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5-0724-4364-B04C-4A4FE5ACE8BA}"/>
              </c:ext>
            </c:extLst>
          </c:dPt>
          <c:dPt>
            <c:idx val="3"/>
            <c:bubble3D val="0"/>
            <c:spPr>
              <a:solidFill>
                <a:srgbClr val="61D83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7-0724-4364-B04C-4A4FE5ACE8BA}"/>
              </c:ext>
            </c:extLst>
          </c:dPt>
          <c:dPt>
            <c:idx val="4"/>
            <c:bubble3D val="0"/>
            <c:spPr>
              <a:solidFill>
                <a:srgbClr val="C2488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  <c:extLst>
              <c:ext xmlns:c16="http://schemas.microsoft.com/office/drawing/2014/chart" uri="{C3380CC4-5D6E-409C-BE32-E72D297353CC}">
                <c16:uniqueId val="{00000009-0724-4364-B04C-4A4FE5ACE8BA}"/>
              </c:ext>
            </c:extLst>
          </c:dPt>
          <c:dLbls>
            <c:delete val="1"/>
          </c:dLbls>
          <c:val>
            <c:numRef>
              <c:f>Sheet1!$B$3:$B$7</c:f>
              <c:numCache>
                <c:formatCode>General</c:formatCode>
                <c:ptCount val="5"/>
                <c:pt idx="0">
                  <c:v>74</c:v>
                </c:pt>
                <c:pt idx="1">
                  <c:v>12</c:v>
                </c:pt>
                <c:pt idx="2">
                  <c:v>10</c:v>
                </c:pt>
                <c:pt idx="3">
                  <c:v>3</c:v>
                </c:pt>
                <c:pt idx="4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0724-4364-B04C-4A4FE5ACE8BA}"/>
            </c:ext>
          </c:extLst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402138" y="0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C54207-8746-4F49-8634-802A21E6A7D7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869950" y="1257300"/>
            <a:ext cx="6032500" cy="339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77875" y="4840288"/>
            <a:ext cx="6216650" cy="39608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402138" y="9553575"/>
            <a:ext cx="3368675" cy="5048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E513E7-4F20-4711-9185-79852EDBF1A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949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Connector 8"/>
          <p:cNvCxnSpPr/>
          <p:nvPr userDrawn="1"/>
        </p:nvCxnSpPr>
        <p:spPr>
          <a:xfrm>
            <a:off x="252216" y="419982"/>
            <a:ext cx="12963563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 userDrawn="1"/>
        </p:nvCxnSpPr>
        <p:spPr>
          <a:xfrm>
            <a:off x="223996" y="7223689"/>
            <a:ext cx="12963563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Slide Number Placeholder 5"/>
          <p:cNvSpPr txBox="1">
            <a:spLocks/>
          </p:cNvSpPr>
          <p:nvPr userDrawn="1"/>
        </p:nvSpPr>
        <p:spPr>
          <a:xfrm>
            <a:off x="87549" y="7157192"/>
            <a:ext cx="4503906" cy="402483"/>
          </a:xfrm>
          <a:prstGeom prst="rect">
            <a:avLst/>
          </a:prstGeom>
        </p:spPr>
        <p:txBody>
          <a:bodyPr vert="horz" lIns="100796" tIns="50398" rIns="100796" bIns="5039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l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1323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23/05/2019 – LRT – </a:t>
            </a:r>
            <a:r>
              <a:rPr lang="en-US" sz="1400" dirty="0" err="1"/>
              <a:t>Laboratorio</a:t>
            </a:r>
            <a:r>
              <a:rPr lang="en-US" sz="1400" dirty="0"/>
              <a:t> </a:t>
            </a:r>
            <a:r>
              <a:rPr lang="en-US" sz="1400" dirty="0" err="1"/>
              <a:t>Subterráneo</a:t>
            </a:r>
            <a:r>
              <a:rPr lang="en-US" sz="1400" dirty="0"/>
              <a:t> de Canfranc </a:t>
            </a:r>
            <a:endParaRPr kumimoji="0" lang="en-US" sz="1323" b="0" i="0" u="none" strike="noStrike" kern="1200" cap="none" spc="0" normalizeH="0" baseline="0" noProof="0" dirty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Placeholder 1">
            <a:extLst>
              <a:ext uri="{FF2B5EF4-FFF2-40B4-BE49-F238E27FC236}">
                <a16:creationId xmlns:a16="http://schemas.microsoft.com/office/drawing/2014/main" id="{9F4C2F76-2C16-43E9-BC46-D7EA667157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7880" y="19382"/>
            <a:ext cx="12095798" cy="365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defRPr sz="3527"/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013439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rp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10303827" y="7157194"/>
            <a:ext cx="3135948" cy="402483"/>
          </a:xfrm>
          <a:prstGeom prst="rect">
            <a:avLst/>
          </a:prstGeom>
        </p:spPr>
        <p:txBody>
          <a:bodyPr vert="horz" lIns="100796" tIns="50398" rIns="100796" bIns="5039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0" marR="0" lvl="0" indent="0" algn="r" defTabSz="1007943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B6F15528-21DE-4FAA-801E-634DDDAF4B2B}" type="slidenum">
              <a:rPr kumimoji="0" lang="en-US" sz="1323" b="0" i="0" u="none" strike="noStrike" kern="1200" cap="none" spc="0" normalizeH="0" baseline="0" noProof="0" smtClean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pPr marL="0" marR="0" lvl="0" indent="0" algn="r" defTabSz="1007943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r>
              <a:rPr kumimoji="0" lang="en-US" sz="1323" b="0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tint val="7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/17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52216" y="419982"/>
            <a:ext cx="12963563" cy="0"/>
          </a:xfrm>
          <a:prstGeom prst="line">
            <a:avLst/>
          </a:prstGeom>
          <a:ln w="254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2A5AEBF8-72B3-449E-BFC8-138D10F477A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6099" y="1007958"/>
            <a:ext cx="12095798" cy="39478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  <p:sp>
        <p:nvSpPr>
          <p:cNvPr id="11" name="Title Placeholder 1">
            <a:extLst>
              <a:ext uri="{FF2B5EF4-FFF2-40B4-BE49-F238E27FC236}">
                <a16:creationId xmlns:a16="http://schemas.microsoft.com/office/drawing/2014/main" id="{5992858C-828E-45E7-B9C0-E0342D1778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9447" y="22615"/>
            <a:ext cx="12946333" cy="3650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3086"/>
            </a:lvl1pPr>
          </a:lstStyle>
          <a:p>
            <a:r>
              <a:rPr lang="en-US" dirty="0"/>
              <a:t>Click to edit Master title style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59151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B4225C-351E-4EFC-939D-3CD2375097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" y="20124"/>
            <a:ext cx="13439775" cy="730594"/>
          </a:xfrm>
        </p:spPr>
        <p:txBody>
          <a:bodyPr/>
          <a:lstStyle>
            <a:lvl1pPr algn="ctr">
              <a:defRPr b="1">
                <a:solidFill>
                  <a:srgbClr val="00B05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C59AC7-C9A1-48C4-9C5A-A2A669FE5C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3985" y="1044456"/>
            <a:ext cx="11591806" cy="4796544"/>
          </a:xfrm>
        </p:spPr>
        <p:txBody>
          <a:bodyPr/>
          <a:lstStyle>
            <a:lvl1pPr>
              <a:defRPr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>
              <a:defRPr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>
              <a:defRPr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>
              <a:defRPr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>
              <a:defRPr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6B3991-1FCB-4040-B351-AB6B3C92BE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</a:lstStyle>
          <a:p>
            <a:fld id="{C99D5C8D-A1A9-46CD-B78C-75B59DFB05AE}" type="datetime1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E339AF-C242-4598-B5DB-C03BCDD88B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CC6A7A-86EE-48A7-9CCC-7E7298126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</a:lstStyle>
          <a:p>
            <a:fld id="{BD64D7BD-CC01-4A2F-BBB7-418F78C96273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C692272-795D-4D54-A69A-C00897E5EBC3}"/>
              </a:ext>
            </a:extLst>
          </p:cNvPr>
          <p:cNvCxnSpPr/>
          <p:nvPr userDrawn="1"/>
        </p:nvCxnSpPr>
        <p:spPr>
          <a:xfrm>
            <a:off x="-63998" y="750718"/>
            <a:ext cx="13607772" cy="0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6761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1989" y="302737"/>
            <a:ext cx="12095798" cy="12599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it-IT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1989" y="1763925"/>
            <a:ext cx="12095798" cy="49890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1988" y="7006700"/>
            <a:ext cx="313594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C0E3A-6E9A-439A-8608-626850B40FAC}" type="datetimeFigureOut">
              <a:rPr lang="it-IT" smtClean="0"/>
              <a:pPr/>
              <a:t>22/05/2019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91924" y="7006700"/>
            <a:ext cx="4255929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31839" y="7006700"/>
            <a:ext cx="313594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F5FF7-A777-4B22-B7ED-1D9D402D1940}" type="slidenum">
              <a:rPr lang="it-IT" smtClean="0"/>
              <a:pPr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9359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82" r:id="rId3"/>
  </p:sldLayoutIdLst>
  <p:txStyles>
    <p:titleStyle>
      <a:lvl1pPr algn="ctr" defTabSz="1007943" rtl="0" eaLnBrk="1" latinLnBrk="0" hangingPunct="1">
        <a:spcBef>
          <a:spcPct val="0"/>
        </a:spcBef>
        <a:buNone/>
        <a:defRPr sz="4850" b="1" kern="1200">
          <a:solidFill>
            <a:schemeClr val="tx1"/>
          </a:solidFill>
          <a:latin typeface="CMU Serif" panose="02000603000000000000" pitchFamily="2" charset="0"/>
          <a:ea typeface="CMU Serif" panose="02000603000000000000" pitchFamily="2" charset="0"/>
          <a:cs typeface="CMU Serif" panose="02000603000000000000" pitchFamily="2" charset="0"/>
        </a:defRPr>
      </a:lvl1pPr>
    </p:titleStyle>
    <p:bodyStyle>
      <a:lvl1pPr marL="377979" indent="-377979" algn="l" defTabSz="1007943" rtl="0" eaLnBrk="1" latinLnBrk="0" hangingPunct="1">
        <a:spcBef>
          <a:spcPct val="20000"/>
        </a:spcBef>
        <a:buFont typeface="Arial" pitchFamily="34" charset="0"/>
        <a:buChar char="•"/>
        <a:defRPr sz="3527" kern="1200">
          <a:solidFill>
            <a:schemeClr val="tx1"/>
          </a:solidFill>
          <a:latin typeface="CMU Serif" panose="02000603000000000000" pitchFamily="2" charset="0"/>
          <a:ea typeface="CMU Serif" panose="02000603000000000000" pitchFamily="2" charset="0"/>
          <a:cs typeface="CMU Serif" panose="02000603000000000000" pitchFamily="2" charset="0"/>
        </a:defRPr>
      </a:lvl1pPr>
      <a:lvl2pPr marL="818954" indent="-314982" algn="l" defTabSz="1007943" rtl="0" eaLnBrk="1" latinLnBrk="0" hangingPunct="1">
        <a:spcBef>
          <a:spcPct val="20000"/>
        </a:spcBef>
        <a:buFont typeface="Arial" pitchFamily="34" charset="0"/>
        <a:buChar char="–"/>
        <a:defRPr sz="3086" kern="1200">
          <a:solidFill>
            <a:schemeClr val="tx1"/>
          </a:solidFill>
          <a:latin typeface="CMU Serif" panose="02000603000000000000" pitchFamily="2" charset="0"/>
          <a:ea typeface="CMU Serif" panose="02000603000000000000" pitchFamily="2" charset="0"/>
          <a:cs typeface="CMU Serif" panose="02000603000000000000" pitchFamily="2" charset="0"/>
        </a:defRPr>
      </a:lvl2pPr>
      <a:lvl3pPr marL="1259929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646" kern="1200">
          <a:solidFill>
            <a:schemeClr val="tx1"/>
          </a:solidFill>
          <a:latin typeface="CMU Serif" panose="02000603000000000000" pitchFamily="2" charset="0"/>
          <a:ea typeface="CMU Serif" panose="02000603000000000000" pitchFamily="2" charset="0"/>
          <a:cs typeface="CMU Serif" panose="02000603000000000000" pitchFamily="2" charset="0"/>
        </a:defRPr>
      </a:lvl3pPr>
      <a:lvl4pPr marL="1763900" indent="-251986" algn="l" defTabSz="1007943" rtl="0" eaLnBrk="1" latinLnBrk="0" hangingPunct="1">
        <a:spcBef>
          <a:spcPct val="20000"/>
        </a:spcBef>
        <a:buFont typeface="Arial" pitchFamily="34" charset="0"/>
        <a:buChar char="–"/>
        <a:defRPr sz="2205" kern="1200">
          <a:solidFill>
            <a:schemeClr val="tx1"/>
          </a:solidFill>
          <a:latin typeface="CMU Serif" panose="02000603000000000000" pitchFamily="2" charset="0"/>
          <a:ea typeface="CMU Serif" panose="02000603000000000000" pitchFamily="2" charset="0"/>
          <a:cs typeface="CMU Serif" panose="02000603000000000000" pitchFamily="2" charset="0"/>
        </a:defRPr>
      </a:lvl4pPr>
      <a:lvl5pPr marL="2267872" indent="-251986" algn="l" defTabSz="1007943" rtl="0" eaLnBrk="1" latinLnBrk="0" hangingPunct="1">
        <a:spcBef>
          <a:spcPct val="20000"/>
        </a:spcBef>
        <a:buFont typeface="Arial" pitchFamily="34" charset="0"/>
        <a:buChar char="»"/>
        <a:defRPr sz="2205" kern="1200">
          <a:solidFill>
            <a:schemeClr val="tx1"/>
          </a:solidFill>
          <a:latin typeface="CMU Serif" panose="02000603000000000000" pitchFamily="2" charset="0"/>
          <a:ea typeface="CMU Serif" panose="02000603000000000000" pitchFamily="2" charset="0"/>
          <a:cs typeface="CMU Serif" panose="02000603000000000000" pitchFamily="2" charset="0"/>
        </a:defRPr>
      </a:lvl5pPr>
      <a:lvl6pPr marL="2771844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spcBef>
          <a:spcPct val="20000"/>
        </a:spcBef>
        <a:buFont typeface="Arial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tmp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sv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Relationship Id="rId5" Type="http://schemas.openxmlformats.org/officeDocument/2006/relationships/image" Target="../media/image39.png"/><Relationship Id="rId4" Type="http://schemas.openxmlformats.org/officeDocument/2006/relationships/image" Target="../media/image1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tmp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svg"/><Relationship Id="rId5" Type="http://schemas.openxmlformats.org/officeDocument/2006/relationships/image" Target="../media/image5.png"/><Relationship Id="rId4" Type="http://schemas.openxmlformats.org/officeDocument/2006/relationships/image" Target="../media/image44.sv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tmp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gif"/><Relationship Id="rId4" Type="http://schemas.openxmlformats.org/officeDocument/2006/relationships/image" Target="../media/image9.sv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45.tmp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tmp"/><Relationship Id="rId2" Type="http://schemas.openxmlformats.org/officeDocument/2006/relationships/image" Target="../media/image46.tmp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tmp"/><Relationship Id="rId2" Type="http://schemas.openxmlformats.org/officeDocument/2006/relationships/image" Target="../media/image48.tmp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tmp"/><Relationship Id="rId7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7.gif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1.tmp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6" Type="http://schemas.openxmlformats.org/officeDocument/2006/relationships/image" Target="../media/image50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52.tmp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Relationship Id="rId4" Type="http://schemas.openxmlformats.org/officeDocument/2006/relationships/image" Target="../media/image53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54.tmp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sv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tmp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sv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sv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Relationship Id="rId6" Type="http://schemas.openxmlformats.org/officeDocument/2006/relationships/image" Target="../media/image13.png"/><Relationship Id="rId5" Type="http://schemas.openxmlformats.org/officeDocument/2006/relationships/image" Target="../media/image12.sv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6" Type="http://schemas.openxmlformats.org/officeDocument/2006/relationships/image" Target="../media/image18.png"/><Relationship Id="rId5" Type="http://schemas.openxmlformats.org/officeDocument/2006/relationships/image" Target="../media/image17.svg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1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image" Target="../media/image18.png"/><Relationship Id="rId5" Type="http://schemas.openxmlformats.org/officeDocument/2006/relationships/image" Target="../media/image20.tmp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tmp"/><Relationship Id="rId2" Type="http://schemas.openxmlformats.org/officeDocument/2006/relationships/image" Target="../media/image22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9.xml"/><Relationship Id="rId1" Type="http://schemas.openxmlformats.org/officeDocument/2006/relationships/tags" Target="../tags/tag8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extShape 1"/>
          <p:cNvSpPr txBox="1"/>
          <p:nvPr/>
        </p:nvSpPr>
        <p:spPr>
          <a:xfrm>
            <a:off x="644963" y="1465119"/>
            <a:ext cx="12149846" cy="2732809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5400" b="1" dirty="0">
                <a:solidFill>
                  <a:srgbClr val="00B05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Final results of the CUPID-0 Phase I experiment</a:t>
            </a:r>
            <a:endParaRPr lang="en-US" sz="5400" b="1" spc="-1" dirty="0">
              <a:solidFill>
                <a:srgbClr val="00B050"/>
              </a:solidFill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83" name="TextShape 2"/>
          <p:cNvSpPr txBox="1"/>
          <p:nvPr/>
        </p:nvSpPr>
        <p:spPr>
          <a:xfrm>
            <a:off x="3445282" y="4897084"/>
            <a:ext cx="6549207" cy="949239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txBody>
          <a:bodyPr lIns="0" tIns="0" rIns="0" bIns="0">
            <a:normAutofit fontScale="85000" lnSpcReduction="10000"/>
          </a:bodyPr>
          <a:lstStyle/>
          <a:p>
            <a:pPr algn="ctr">
              <a:spcAft>
                <a:spcPts val="1417"/>
              </a:spcAft>
            </a:pPr>
            <a:r>
              <a:rPr lang="en-US" sz="3200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Mattia Beretta</a:t>
            </a:r>
          </a:p>
          <a:p>
            <a:pPr algn="ctr">
              <a:spcAft>
                <a:spcPts val="1417"/>
              </a:spcAft>
            </a:pPr>
            <a:r>
              <a:rPr lang="it-IT" sz="3200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On </a:t>
            </a:r>
            <a:r>
              <a:rPr lang="it-IT" sz="3200" spc="-1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behalf</a:t>
            </a:r>
            <a:r>
              <a:rPr lang="it-IT" sz="3200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of the CUPID-0 collaboration</a:t>
            </a:r>
            <a:endParaRPr lang="en-US" sz="3200" spc="-1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624"/>
    </mc:Choice>
    <mc:Fallback xmlns="">
      <p:transition spd="slow" advTm="562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2D189F5-1D22-4801-8662-703B0138E90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4714" y="1932528"/>
            <a:ext cx="3813491" cy="967898"/>
          </a:xfrm>
          <a:ln w="28575">
            <a:solidFill>
              <a:schemeClr val="tx1"/>
            </a:solidFill>
          </a:ln>
        </p:spPr>
        <p:txBody>
          <a:bodyPr anchor="ctr">
            <a:normAutofit fontScale="92500" lnSpcReduction="20000"/>
          </a:bodyPr>
          <a:lstStyle/>
          <a:p>
            <a:pPr marL="0" indent="0" algn="ctr">
              <a:buNone/>
            </a:pPr>
            <a:r>
              <a:rPr lang="en-US" dirty="0"/>
              <a:t>EXPERIMENTAL DATA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1014239-8BB2-4E69-9915-7692BE47D2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Background Model</a:t>
            </a:r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13C0525D-53DA-4AD0-A8FD-B1F8CB25F214}"/>
              </a:ext>
            </a:extLst>
          </p:cNvPr>
          <p:cNvSpPr txBox="1">
            <a:spLocks/>
          </p:cNvSpPr>
          <p:nvPr/>
        </p:nvSpPr>
        <p:spPr>
          <a:xfrm>
            <a:off x="8931571" y="1932528"/>
            <a:ext cx="3813490" cy="967898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indent="0" algn="ctr" defTabSz="1007943">
              <a:spcBef>
                <a:spcPct val="20000"/>
              </a:spcBef>
              <a:buFont typeface="Arial" pitchFamily="34" charset="0"/>
              <a:buNone/>
              <a:defRPr sz="3527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defTabSz="1007943">
              <a:spcBef>
                <a:spcPct val="20000"/>
              </a:spcBef>
              <a:buFont typeface="Arial" pitchFamily="34" charset="0"/>
              <a:buChar char="–"/>
              <a:defRPr sz="3086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defTabSz="1007943">
              <a:spcBef>
                <a:spcPct val="20000"/>
              </a:spcBef>
              <a:buFont typeface="Arial" pitchFamily="34" charset="0"/>
              <a:buChar char="•"/>
              <a:defRPr sz="2646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defTabSz="1007943">
              <a:spcBef>
                <a:spcPct val="20000"/>
              </a:spcBef>
              <a:buFont typeface="Arial" pitchFamily="34" charset="0"/>
              <a:buChar char="–"/>
              <a:defRPr sz="2205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defTabSz="1007943">
              <a:spcBef>
                <a:spcPct val="20000"/>
              </a:spcBef>
              <a:buFont typeface="Arial" pitchFamily="34" charset="0"/>
              <a:buChar char="»"/>
              <a:defRPr sz="2205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defTabSz="1007943">
              <a:spcBef>
                <a:spcPct val="20000"/>
              </a:spcBef>
              <a:buFont typeface="Arial" pitchFamily="34" charset="0"/>
              <a:buChar char="•"/>
              <a:defRPr sz="2205"/>
            </a:lvl6pPr>
            <a:lvl7pPr marL="3275815" indent="-251986" defTabSz="1007943">
              <a:spcBef>
                <a:spcPct val="20000"/>
              </a:spcBef>
              <a:buFont typeface="Arial" pitchFamily="34" charset="0"/>
              <a:buChar char="•"/>
              <a:defRPr sz="2205"/>
            </a:lvl7pPr>
            <a:lvl8pPr marL="3779787" indent="-251986" defTabSz="1007943">
              <a:spcBef>
                <a:spcPct val="20000"/>
              </a:spcBef>
              <a:buFont typeface="Arial" pitchFamily="34" charset="0"/>
              <a:buChar char="•"/>
              <a:defRPr sz="2205"/>
            </a:lvl8pPr>
            <a:lvl9pPr marL="4283758" indent="-251986" defTabSz="1007943">
              <a:spcBef>
                <a:spcPct val="20000"/>
              </a:spcBef>
              <a:buFont typeface="Arial" pitchFamily="34" charset="0"/>
              <a:buChar char="•"/>
              <a:defRPr sz="2205"/>
            </a:lvl9pPr>
          </a:lstStyle>
          <a:p>
            <a:r>
              <a:rPr lang="en-US" dirty="0"/>
              <a:t>BACKGROUND SOURCES</a:t>
            </a: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DAFA6DE9-3C49-4C95-9567-EF49EEB6B779}"/>
              </a:ext>
            </a:extLst>
          </p:cNvPr>
          <p:cNvSpPr txBox="1">
            <a:spLocks/>
          </p:cNvSpPr>
          <p:nvPr/>
        </p:nvSpPr>
        <p:spPr>
          <a:xfrm>
            <a:off x="918154" y="545115"/>
            <a:ext cx="12095798" cy="69892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A complete model of the background </a:t>
            </a:r>
            <a:r>
              <a:rPr lang="it-IT" dirty="0" err="1"/>
              <a:t>sources</a:t>
            </a:r>
            <a:r>
              <a:rPr lang="it-IT" dirty="0"/>
              <a:t> 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72568E75-BAAC-4294-A0B6-55C74DB924C7}"/>
              </a:ext>
            </a:extLst>
          </p:cNvPr>
          <p:cNvCxnSpPr>
            <a:stCxn id="2" idx="3"/>
            <a:endCxn id="7" idx="1"/>
          </p:cNvCxnSpPr>
          <p:nvPr/>
        </p:nvCxnSpPr>
        <p:spPr>
          <a:xfrm>
            <a:off x="4508205" y="2416477"/>
            <a:ext cx="442336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138A646-8267-40CE-A3DD-3DA215FC527D}"/>
              </a:ext>
            </a:extLst>
          </p:cNvPr>
          <p:cNvSpPr txBox="1">
            <a:spLocks/>
          </p:cNvSpPr>
          <p:nvPr/>
        </p:nvSpPr>
        <p:spPr>
          <a:xfrm>
            <a:off x="5468938" y="1921896"/>
            <a:ext cx="2501897" cy="409185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Analysis</a:t>
            </a:r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4F74E8AF-858B-4696-B37F-A78B4462F6B7}"/>
              </a:ext>
            </a:extLst>
          </p:cNvPr>
          <p:cNvSpPr txBox="1">
            <a:spLocks/>
          </p:cNvSpPr>
          <p:nvPr/>
        </p:nvSpPr>
        <p:spPr>
          <a:xfrm>
            <a:off x="7875440" y="4239981"/>
            <a:ext cx="2501897" cy="9678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Monte Carlo </a:t>
            </a:r>
            <a:r>
              <a:rPr lang="it-IT" dirty="0" err="1"/>
              <a:t>Simulations</a:t>
            </a:r>
            <a:endParaRPr lang="en-US" dirty="0"/>
          </a:p>
        </p:txBody>
      </p:sp>
      <p:cxnSp>
        <p:nvCxnSpPr>
          <p:cNvPr id="14" name="Connector: Elbow 13">
            <a:extLst>
              <a:ext uri="{FF2B5EF4-FFF2-40B4-BE49-F238E27FC236}">
                <a16:creationId xmlns:a16="http://schemas.microsoft.com/office/drawing/2014/main" id="{D102EC4A-1434-487A-996F-9A06B1573282}"/>
              </a:ext>
            </a:extLst>
          </p:cNvPr>
          <p:cNvCxnSpPr>
            <a:stCxn id="7" idx="2"/>
            <a:endCxn id="12" idx="3"/>
          </p:cNvCxnSpPr>
          <p:nvPr/>
        </p:nvCxnSpPr>
        <p:spPr>
          <a:xfrm rot="5400000">
            <a:off x="9696077" y="3581687"/>
            <a:ext cx="1823501" cy="460979"/>
          </a:xfrm>
          <a:prstGeom prst="bentConnector2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Connector: Elbow 16">
            <a:extLst>
              <a:ext uri="{FF2B5EF4-FFF2-40B4-BE49-F238E27FC236}">
                <a16:creationId xmlns:a16="http://schemas.microsoft.com/office/drawing/2014/main" id="{1FF19359-6E73-4DE1-98F2-9FB1BDFCD225}"/>
              </a:ext>
            </a:extLst>
          </p:cNvPr>
          <p:cNvCxnSpPr>
            <a:stCxn id="2" idx="2"/>
            <a:endCxn id="12" idx="1"/>
          </p:cNvCxnSpPr>
          <p:nvPr/>
        </p:nvCxnSpPr>
        <p:spPr>
          <a:xfrm rot="16200000" flipH="1">
            <a:off x="4326700" y="1175186"/>
            <a:ext cx="1823501" cy="5273980"/>
          </a:xfrm>
          <a:prstGeom prst="bentConnector2">
            <a:avLst/>
          </a:prstGeom>
          <a:ln w="76200">
            <a:solidFill>
              <a:srgbClr val="FF0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D8FEBC5C-8C5C-4214-A2D9-246DF41BE18D}"/>
              </a:ext>
            </a:extLst>
          </p:cNvPr>
          <p:cNvSpPr txBox="1">
            <a:spLocks/>
          </p:cNvSpPr>
          <p:nvPr/>
        </p:nvSpPr>
        <p:spPr>
          <a:xfrm>
            <a:off x="1013847" y="5904279"/>
            <a:ext cx="3813490" cy="967898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indent="0" algn="ctr" defTabSz="1007943">
              <a:spcBef>
                <a:spcPct val="20000"/>
              </a:spcBef>
              <a:buFont typeface="Arial" pitchFamily="34" charset="0"/>
              <a:buNone/>
              <a:defRPr sz="3527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defTabSz="1007943">
              <a:spcBef>
                <a:spcPct val="20000"/>
              </a:spcBef>
              <a:buFont typeface="Arial" pitchFamily="34" charset="0"/>
              <a:buChar char="–"/>
              <a:defRPr sz="3086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defTabSz="1007943">
              <a:spcBef>
                <a:spcPct val="20000"/>
              </a:spcBef>
              <a:buFont typeface="Arial" pitchFamily="34" charset="0"/>
              <a:buChar char="•"/>
              <a:defRPr sz="2646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defTabSz="1007943">
              <a:spcBef>
                <a:spcPct val="20000"/>
              </a:spcBef>
              <a:buFont typeface="Arial" pitchFamily="34" charset="0"/>
              <a:buChar char="–"/>
              <a:defRPr sz="2205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defTabSz="1007943">
              <a:spcBef>
                <a:spcPct val="20000"/>
              </a:spcBef>
              <a:buFont typeface="Arial" pitchFamily="34" charset="0"/>
              <a:buChar char="»"/>
              <a:defRPr sz="2205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defTabSz="1007943">
              <a:spcBef>
                <a:spcPct val="20000"/>
              </a:spcBef>
              <a:buFont typeface="Arial" pitchFamily="34" charset="0"/>
              <a:buChar char="•"/>
              <a:defRPr sz="2205"/>
            </a:lvl6pPr>
            <a:lvl7pPr marL="3275815" indent="-251986" defTabSz="1007943">
              <a:spcBef>
                <a:spcPct val="20000"/>
              </a:spcBef>
              <a:buFont typeface="Arial" pitchFamily="34" charset="0"/>
              <a:buChar char="•"/>
              <a:defRPr sz="2205"/>
            </a:lvl7pPr>
            <a:lvl8pPr marL="3779787" indent="-251986" defTabSz="1007943">
              <a:spcBef>
                <a:spcPct val="20000"/>
              </a:spcBef>
              <a:buFont typeface="Arial" pitchFamily="34" charset="0"/>
              <a:buChar char="•"/>
              <a:defRPr sz="2205"/>
            </a:lvl8pPr>
            <a:lvl9pPr marL="4283758" indent="-251986" defTabSz="1007943">
              <a:spcBef>
                <a:spcPct val="20000"/>
              </a:spcBef>
              <a:buFont typeface="Arial" pitchFamily="34" charset="0"/>
              <a:buChar char="•"/>
              <a:defRPr sz="2205"/>
            </a:lvl9pPr>
          </a:lstStyle>
          <a:p>
            <a:r>
              <a:rPr lang="en-US" dirty="0"/>
              <a:t>Reproduction of measured activity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EFDE8CC-915D-41C8-B75C-F67166F10C07}"/>
              </a:ext>
            </a:extLst>
          </p:cNvPr>
          <p:cNvSpPr txBox="1">
            <a:spLocks/>
          </p:cNvSpPr>
          <p:nvPr/>
        </p:nvSpPr>
        <p:spPr>
          <a:xfrm>
            <a:off x="2633356" y="3681669"/>
            <a:ext cx="2501897" cy="96789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Bayesian</a:t>
            </a:r>
            <a:r>
              <a:rPr lang="it-IT" dirty="0"/>
              <a:t> </a:t>
            </a:r>
            <a:r>
              <a:rPr lang="it-IT" dirty="0" err="1"/>
              <a:t>fit</a:t>
            </a:r>
            <a:r>
              <a:rPr lang="it-IT" dirty="0"/>
              <a:t> to data</a:t>
            </a:r>
            <a:endParaRPr lang="en-US" dirty="0"/>
          </a:p>
        </p:txBody>
      </p:sp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873C70A6-E2D8-4E6A-857C-F5FE1A120CF1}"/>
              </a:ext>
            </a:extLst>
          </p:cNvPr>
          <p:cNvSpPr txBox="1">
            <a:spLocks/>
          </p:cNvSpPr>
          <p:nvPr/>
        </p:nvSpPr>
        <p:spPr>
          <a:xfrm>
            <a:off x="6084226" y="6557505"/>
            <a:ext cx="2501897" cy="6293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Predictions</a:t>
            </a:r>
            <a:endParaRPr lang="en-US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7D9DCBC4-AADD-409E-BEE9-496F44BBF1DC}"/>
              </a:ext>
            </a:extLst>
          </p:cNvPr>
          <p:cNvSpPr txBox="1">
            <a:spLocks/>
          </p:cNvSpPr>
          <p:nvPr/>
        </p:nvSpPr>
        <p:spPr>
          <a:xfrm>
            <a:off x="6084226" y="5589607"/>
            <a:ext cx="3192791" cy="62934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Comprehension</a:t>
            </a:r>
            <a:endParaRPr lang="en-US" dirty="0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31A7A399-5F2E-4E38-A860-39FD2B5F1343}"/>
              </a:ext>
            </a:extLst>
          </p:cNvPr>
          <p:cNvCxnSpPr>
            <a:stCxn id="20" idx="3"/>
            <a:endCxn id="22" idx="1"/>
          </p:cNvCxnSpPr>
          <p:nvPr/>
        </p:nvCxnSpPr>
        <p:spPr>
          <a:xfrm>
            <a:off x="4827337" y="6388228"/>
            <a:ext cx="1256889" cy="4839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64463B5E-1628-4681-BA60-B85E322710E9}"/>
              </a:ext>
            </a:extLst>
          </p:cNvPr>
          <p:cNvCxnSpPr>
            <a:stCxn id="20" idx="3"/>
            <a:endCxn id="23" idx="1"/>
          </p:cNvCxnSpPr>
          <p:nvPr/>
        </p:nvCxnSpPr>
        <p:spPr>
          <a:xfrm flipV="1">
            <a:off x="4827337" y="5904279"/>
            <a:ext cx="1256889" cy="483949"/>
          </a:xfrm>
          <a:prstGeom prst="bentConnector3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Rectangle 17">
            <a:extLst>
              <a:ext uri="{FF2B5EF4-FFF2-40B4-BE49-F238E27FC236}">
                <a16:creationId xmlns:a16="http://schemas.microsoft.com/office/drawing/2014/main" id="{1695F7BC-17CE-4399-BB0E-81AA8ECCAE50}"/>
              </a:ext>
            </a:extLst>
          </p:cNvPr>
          <p:cNvSpPr/>
          <p:nvPr/>
        </p:nvSpPr>
        <p:spPr>
          <a:xfrm>
            <a:off x="0" y="7217178"/>
            <a:ext cx="5821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Azzolini et al. (CUPID), (2019), arXiv:1904.10397 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[</a:t>
            </a:r>
            <a:r>
              <a:rPr lang="en-US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nucl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-ex].</a:t>
            </a:r>
            <a:endParaRPr lang="en-US" sz="1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0104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159"/>
    </mc:Choice>
    <mc:Fallback xmlns="">
      <p:transition spd="slow" advTm="40159"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E07BDC4-947F-4E3A-B80D-49CB930B7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Experimental</a:t>
            </a:r>
            <a:r>
              <a:rPr lang="it-IT" dirty="0"/>
              <a:t> data for the model</a:t>
            </a:r>
            <a:endParaRPr lang="en-US" dirty="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C5B13941-62C0-4FC6-B338-7350647F694B}"/>
              </a:ext>
            </a:extLst>
          </p:cNvPr>
          <p:cNvGrpSpPr/>
          <p:nvPr/>
        </p:nvGrpSpPr>
        <p:grpSpPr>
          <a:xfrm>
            <a:off x="1278078" y="3259764"/>
            <a:ext cx="2215893" cy="3281842"/>
            <a:chOff x="927881" y="2805134"/>
            <a:chExt cx="2215893" cy="3281842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2E58C8A-8B84-43C8-9513-12E3EF2CC3DB}"/>
                </a:ext>
              </a:extLst>
            </p:cNvPr>
            <p:cNvSpPr/>
            <p:nvPr/>
          </p:nvSpPr>
          <p:spPr>
            <a:xfrm>
              <a:off x="927882" y="2805134"/>
              <a:ext cx="1211149" cy="1536970"/>
            </a:xfrm>
            <a:prstGeom prst="rect">
              <a:avLst/>
            </a:prstGeom>
            <a:solidFill>
              <a:srgbClr val="FF9933">
                <a:alpha val="64706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17221364-6C70-4BA7-91A6-9DFB646BFC14}"/>
                </a:ext>
              </a:extLst>
            </p:cNvPr>
            <p:cNvSpPr/>
            <p:nvPr/>
          </p:nvSpPr>
          <p:spPr>
            <a:xfrm>
              <a:off x="927881" y="4550006"/>
              <a:ext cx="1211149" cy="1536970"/>
            </a:xfrm>
            <a:prstGeom prst="rect">
              <a:avLst/>
            </a:prstGeom>
            <a:solidFill>
              <a:srgbClr val="FF9933">
                <a:alpha val="64706"/>
              </a:srgbClr>
            </a:solidFill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B91A72BB-9DE1-48B8-8E6A-52D04D89AE4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633249" y="2919689"/>
              <a:ext cx="1510525" cy="410358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Explosion: 8 Points 7">
              <a:extLst>
                <a:ext uri="{FF2B5EF4-FFF2-40B4-BE49-F238E27FC236}">
                  <a16:creationId xmlns:a16="http://schemas.microsoft.com/office/drawing/2014/main" id="{748E262F-CA52-46AC-B1EE-138B7CC20D81}"/>
                </a:ext>
              </a:extLst>
            </p:cNvPr>
            <p:cNvSpPr/>
            <p:nvPr/>
          </p:nvSpPr>
          <p:spPr>
            <a:xfrm>
              <a:off x="1525197" y="3093015"/>
              <a:ext cx="330740" cy="443250"/>
            </a:xfrm>
            <a:prstGeom prst="irregularSeal1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" name="Straight Arrow Connector 12">
              <a:extLst>
                <a:ext uri="{FF2B5EF4-FFF2-40B4-BE49-F238E27FC236}">
                  <a16:creationId xmlns:a16="http://schemas.microsoft.com/office/drawing/2014/main" id="{F3B6DA12-7A2E-47DC-A49F-35E5DE9B6FC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808391" y="5176568"/>
              <a:ext cx="1335382" cy="45309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Explosion: 8 Points 13">
              <a:extLst>
                <a:ext uri="{FF2B5EF4-FFF2-40B4-BE49-F238E27FC236}">
                  <a16:creationId xmlns:a16="http://schemas.microsoft.com/office/drawing/2014/main" id="{5FE116C6-F26A-42E7-9278-A3505D830E5D}"/>
                </a:ext>
              </a:extLst>
            </p:cNvPr>
            <p:cNvSpPr/>
            <p:nvPr/>
          </p:nvSpPr>
          <p:spPr>
            <a:xfrm>
              <a:off x="1733559" y="3776996"/>
              <a:ext cx="330740" cy="443250"/>
            </a:xfrm>
            <a:prstGeom prst="irregularSeal1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5C108695-8CAE-4265-992D-8F612B254101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14206" y="3998621"/>
              <a:ext cx="84723" cy="1156971"/>
            </a:xfrm>
            <a:prstGeom prst="straightConnector1">
              <a:avLst/>
            </a:prstGeom>
            <a:ln w="38100">
              <a:solidFill>
                <a:srgbClr val="00B05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xplosion: 8 Points 17">
              <a:extLst>
                <a:ext uri="{FF2B5EF4-FFF2-40B4-BE49-F238E27FC236}">
                  <a16:creationId xmlns:a16="http://schemas.microsoft.com/office/drawing/2014/main" id="{883C2096-B699-47E6-BBB6-CB8D63965C0F}"/>
                </a:ext>
              </a:extLst>
            </p:cNvPr>
            <p:cNvSpPr/>
            <p:nvPr/>
          </p:nvSpPr>
          <p:spPr>
            <a:xfrm>
              <a:off x="1648836" y="4950524"/>
              <a:ext cx="330740" cy="443250"/>
            </a:xfrm>
            <a:prstGeom prst="irregularSeal1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E0E0123B-EA39-4A40-A7B4-9D7025E4C428}"/>
              </a:ext>
            </a:extLst>
          </p:cNvPr>
          <p:cNvSpPr txBox="1">
            <a:spLocks/>
          </p:cNvSpPr>
          <p:nvPr/>
        </p:nvSpPr>
        <p:spPr>
          <a:xfrm>
            <a:off x="7744265" y="546936"/>
            <a:ext cx="5455247" cy="157467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>
                <a:solidFill>
                  <a:srgbClr val="0000FF"/>
                </a:solidFill>
              </a:rPr>
              <a:t>M1 </a:t>
            </a:r>
            <a:r>
              <a:rPr lang="el-GR" dirty="0">
                <a:solidFill>
                  <a:srgbClr val="0000FF"/>
                </a:solidFill>
              </a:rPr>
              <a:t>α</a:t>
            </a:r>
            <a:r>
              <a:rPr lang="it-IT" dirty="0">
                <a:solidFill>
                  <a:srgbClr val="0000FF"/>
                </a:solidFill>
              </a:rPr>
              <a:t> – </a:t>
            </a:r>
            <a:r>
              <a:rPr lang="el-GR" dirty="0">
                <a:solidFill>
                  <a:srgbClr val="0000FF"/>
                </a:solidFill>
              </a:rPr>
              <a:t>β</a:t>
            </a:r>
            <a:r>
              <a:rPr lang="it-IT" dirty="0">
                <a:solidFill>
                  <a:srgbClr val="0000FF"/>
                </a:solidFill>
              </a:rPr>
              <a:t>/</a:t>
            </a:r>
            <a:r>
              <a:rPr lang="el-GR" dirty="0">
                <a:solidFill>
                  <a:srgbClr val="0000FF"/>
                </a:solidFill>
              </a:rPr>
              <a:t>γ</a:t>
            </a:r>
            <a:endParaRPr lang="it-IT" dirty="0">
              <a:solidFill>
                <a:srgbClr val="0000FF"/>
              </a:solidFill>
            </a:endParaRPr>
          </a:p>
          <a:p>
            <a:r>
              <a:rPr lang="it-IT" dirty="0">
                <a:solidFill>
                  <a:srgbClr val="00B050"/>
                </a:solidFill>
              </a:rPr>
              <a:t>M2 / M2 sum (</a:t>
            </a:r>
            <a:r>
              <a:rPr lang="el-GR" dirty="0">
                <a:solidFill>
                  <a:srgbClr val="00B050"/>
                </a:solidFill>
              </a:rPr>
              <a:t>Σ</a:t>
            </a:r>
            <a:r>
              <a:rPr lang="it-IT" dirty="0">
                <a:solidFill>
                  <a:srgbClr val="00B050"/>
                </a:solidFill>
              </a:rPr>
              <a:t>2)</a:t>
            </a:r>
          </a:p>
          <a:p>
            <a:r>
              <a:rPr lang="it-IT" dirty="0"/>
              <a:t>M&gt;3 (to </a:t>
            </a:r>
            <a:r>
              <a:rPr lang="it-IT" dirty="0" err="1"/>
              <a:t>constraint</a:t>
            </a:r>
            <a:r>
              <a:rPr lang="it-IT" dirty="0"/>
              <a:t> </a:t>
            </a:r>
            <a:r>
              <a:rPr lang="it-IT" dirty="0" err="1"/>
              <a:t>Muons</a:t>
            </a:r>
            <a:r>
              <a:rPr lang="it-IT" dirty="0"/>
              <a:t>)</a:t>
            </a:r>
            <a:endParaRPr lang="en-US" dirty="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07F7647-30EA-44E0-9C28-08C1710F67A9}"/>
              </a:ext>
            </a:extLst>
          </p:cNvPr>
          <p:cNvSpPr/>
          <p:nvPr/>
        </p:nvSpPr>
        <p:spPr>
          <a:xfrm>
            <a:off x="312164" y="2365451"/>
            <a:ext cx="3142976" cy="70788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2000" b="1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Multiplicity</a:t>
            </a:r>
            <a:r>
              <a:rPr lang="it-IT" sz="20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(M)</a:t>
            </a:r>
          </a:p>
          <a:p>
            <a:pPr algn="ctr"/>
            <a:r>
              <a:rPr lang="it-IT" sz="20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Crystals</a:t>
            </a:r>
            <a:r>
              <a:rPr 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sz="20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triggered</a:t>
            </a:r>
            <a:r>
              <a:rPr 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in 20ms </a:t>
            </a:r>
            <a:endParaRPr lang="en-US" sz="20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29" name="Content Placeholder 1">
            <a:extLst>
              <a:ext uri="{FF2B5EF4-FFF2-40B4-BE49-F238E27FC236}">
                <a16:creationId xmlns:a16="http://schemas.microsoft.com/office/drawing/2014/main" id="{4A48FF96-A56A-45D4-919C-E044C43931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8631" y="755253"/>
            <a:ext cx="6157609" cy="115700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it-IT" dirty="0" err="1"/>
              <a:t>Divided</a:t>
            </a:r>
            <a:r>
              <a:rPr lang="it-IT" dirty="0"/>
              <a:t> </a:t>
            </a:r>
            <a:r>
              <a:rPr lang="it-IT" dirty="0" err="1"/>
              <a:t>according</a:t>
            </a:r>
            <a:r>
              <a:rPr lang="it-IT" dirty="0"/>
              <a:t> to </a:t>
            </a:r>
            <a:r>
              <a:rPr lang="it-IT" dirty="0" err="1"/>
              <a:t>multiplicity</a:t>
            </a:r>
            <a:r>
              <a:rPr lang="it-IT" dirty="0"/>
              <a:t> and </a:t>
            </a:r>
            <a:r>
              <a:rPr lang="it-IT" dirty="0" err="1"/>
              <a:t>particle</a:t>
            </a:r>
            <a:r>
              <a:rPr lang="it-IT" dirty="0"/>
              <a:t> </a:t>
            </a:r>
            <a:r>
              <a:rPr lang="it-IT" dirty="0" err="1"/>
              <a:t>type</a:t>
            </a:r>
            <a:endParaRPr lang="en-US" dirty="0"/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7669C066-9769-47CF-91EE-3406CF839AE5}"/>
              </a:ext>
            </a:extLst>
          </p:cNvPr>
          <p:cNvCxnSpPr>
            <a:cxnSpLocks/>
            <a:stCxn id="29" idx="3"/>
            <a:endCxn id="20" idx="1"/>
          </p:cNvCxnSpPr>
          <p:nvPr/>
        </p:nvCxnSpPr>
        <p:spPr>
          <a:xfrm>
            <a:off x="6456240" y="1333755"/>
            <a:ext cx="1288025" cy="5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39" name="Picture 38">
            <a:extLst>
              <a:ext uri="{FF2B5EF4-FFF2-40B4-BE49-F238E27FC236}">
                <a16:creationId xmlns:a16="http://schemas.microsoft.com/office/drawing/2014/main" id="{A1BB415F-2A3A-48E7-8680-8397EC9CE05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9395" y="2413448"/>
            <a:ext cx="7497126" cy="4016014"/>
          </a:xfrm>
          <a:prstGeom prst="rect">
            <a:avLst/>
          </a:prstGeom>
        </p:spPr>
      </p:pic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16223572-E541-4F83-8BD3-0D43270478A5}"/>
              </a:ext>
            </a:extLst>
          </p:cNvPr>
          <p:cNvSpPr txBox="1">
            <a:spLocks/>
          </p:cNvSpPr>
          <p:nvPr/>
        </p:nvSpPr>
        <p:spPr>
          <a:xfrm>
            <a:off x="5893668" y="6658796"/>
            <a:ext cx="5408579" cy="70788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Background source identification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EDB7004-E8CA-4580-AB14-2F09F1304F41}"/>
              </a:ext>
            </a:extLst>
          </p:cNvPr>
          <p:cNvSpPr/>
          <p:nvPr/>
        </p:nvSpPr>
        <p:spPr>
          <a:xfrm>
            <a:off x="0" y="7217178"/>
            <a:ext cx="5821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Azzolini et al. (CUPID), (2019), arXiv:1904.10397 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[</a:t>
            </a:r>
            <a:r>
              <a:rPr lang="en-US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nucl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-ex].</a:t>
            </a:r>
            <a:endParaRPr lang="en-US" sz="1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470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303"/>
    </mc:Choice>
    <mc:Fallback xmlns="">
      <p:transition spd="slow" advTm="38303"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F090-73A3-4778-ABD2-CD7F89B9F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29630" y="598475"/>
            <a:ext cx="5043964" cy="588478"/>
          </a:xfrm>
        </p:spPr>
        <p:txBody>
          <a:bodyPr>
            <a:normAutofit lnSpcReduction="10000"/>
          </a:bodyPr>
          <a:lstStyle/>
          <a:p>
            <a:r>
              <a:rPr lang="it-IT" dirty="0" err="1"/>
              <a:t>Radiation</a:t>
            </a:r>
            <a:r>
              <a:rPr lang="it-IT" dirty="0"/>
              <a:t> </a:t>
            </a:r>
            <a:r>
              <a:rPr lang="it-IT" dirty="0" err="1"/>
              <a:t>type</a:t>
            </a:r>
            <a:endParaRPr lang="it-IT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07BDC4-947F-4E3A-B80D-49CB930B7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</a:t>
            </a:r>
            <a:r>
              <a:rPr lang="it-IT" dirty="0" err="1"/>
              <a:t>sources</a:t>
            </a:r>
            <a:endParaRPr lang="en-US" dirty="0"/>
          </a:p>
        </p:txBody>
      </p:sp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F72CBF2A-526E-4C89-A60E-B2378F40D24F}"/>
              </a:ext>
            </a:extLst>
          </p:cNvPr>
          <p:cNvSpPr txBox="1">
            <a:spLocks/>
          </p:cNvSpPr>
          <p:nvPr/>
        </p:nvSpPr>
        <p:spPr>
          <a:xfrm>
            <a:off x="7696453" y="5569671"/>
            <a:ext cx="5177141" cy="782711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Monte Carlo </a:t>
            </a:r>
            <a:r>
              <a:rPr lang="it-IT" dirty="0" err="1"/>
              <a:t>simulations</a:t>
            </a:r>
            <a:endParaRPr lang="en-US" b="1" dirty="0"/>
          </a:p>
        </p:txBody>
      </p:sp>
      <p:pic>
        <p:nvPicPr>
          <p:cNvPr id="33" name="Graphic 32">
            <a:extLst>
              <a:ext uri="{FF2B5EF4-FFF2-40B4-BE49-F238E27FC236}">
                <a16:creationId xmlns:a16="http://schemas.microsoft.com/office/drawing/2014/main" id="{0D4DA86A-DAA0-43B8-A806-CDB20B500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7358" y="1217002"/>
            <a:ext cx="4722099" cy="2693213"/>
          </a:xfrm>
          <a:prstGeom prst="rect">
            <a:avLst/>
          </a:prstGeom>
        </p:spPr>
      </p:pic>
      <p:sp>
        <p:nvSpPr>
          <p:cNvPr id="36" name="Content Placeholder 1">
            <a:extLst>
              <a:ext uri="{FF2B5EF4-FFF2-40B4-BE49-F238E27FC236}">
                <a16:creationId xmlns:a16="http://schemas.microsoft.com/office/drawing/2014/main" id="{C7200D0A-2229-41CC-9965-E349F1AFE893}"/>
              </a:ext>
            </a:extLst>
          </p:cNvPr>
          <p:cNvSpPr txBox="1">
            <a:spLocks/>
          </p:cNvSpPr>
          <p:nvPr/>
        </p:nvSpPr>
        <p:spPr>
          <a:xfrm>
            <a:off x="232207" y="592590"/>
            <a:ext cx="6212403" cy="5884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Localization</a:t>
            </a:r>
            <a:r>
              <a:rPr lang="it-IT" dirty="0"/>
              <a:t> in the detector</a:t>
            </a:r>
            <a:endParaRPr lang="en-US" dirty="0"/>
          </a:p>
        </p:txBody>
      </p:sp>
      <p:sp>
        <p:nvSpPr>
          <p:cNvPr id="37" name="Content Placeholder 1">
            <a:extLst>
              <a:ext uri="{FF2B5EF4-FFF2-40B4-BE49-F238E27FC236}">
                <a16:creationId xmlns:a16="http://schemas.microsoft.com/office/drawing/2014/main" id="{30526A4A-8549-4F56-90B6-5A7415297F8A}"/>
              </a:ext>
            </a:extLst>
          </p:cNvPr>
          <p:cNvSpPr txBox="1">
            <a:spLocks/>
          </p:cNvSpPr>
          <p:nvPr/>
        </p:nvSpPr>
        <p:spPr>
          <a:xfrm>
            <a:off x="530211" y="4545288"/>
            <a:ext cx="6212402" cy="588478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Depth of </a:t>
            </a:r>
            <a:r>
              <a:rPr lang="it-IT" dirty="0" err="1"/>
              <a:t>contamination</a:t>
            </a:r>
            <a:endParaRPr lang="it-IT" dirty="0"/>
          </a:p>
          <a:p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C5D052D-A9A7-46BA-8134-C003636920C7}"/>
              </a:ext>
            </a:extLst>
          </p:cNvPr>
          <p:cNvGrpSpPr/>
          <p:nvPr/>
        </p:nvGrpSpPr>
        <p:grpSpPr>
          <a:xfrm>
            <a:off x="734668" y="5243415"/>
            <a:ext cx="2756139" cy="1774859"/>
            <a:chOff x="584286" y="5184086"/>
            <a:chExt cx="3101846" cy="1997483"/>
          </a:xfrm>
        </p:grpSpPr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CC7ACA3-7AA6-45B9-9916-EFACFA8F37FA}"/>
                </a:ext>
              </a:extLst>
            </p:cNvPr>
            <p:cNvSpPr/>
            <p:nvPr/>
          </p:nvSpPr>
          <p:spPr>
            <a:xfrm rot="5400000">
              <a:off x="1136467" y="4631905"/>
              <a:ext cx="1997483" cy="3101846"/>
            </a:xfrm>
            <a:prstGeom prst="rect">
              <a:avLst/>
            </a:prstGeom>
            <a:gradFill flip="none" rotWithShape="1">
              <a:gsLst>
                <a:gs pos="64000">
                  <a:srgbClr val="FF9933"/>
                </a:gs>
                <a:gs pos="88000">
                  <a:srgbClr val="83A441"/>
                </a:gs>
                <a:gs pos="100000">
                  <a:srgbClr val="00B050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39" name="Content Placeholder 1">
              <a:extLst>
                <a:ext uri="{FF2B5EF4-FFF2-40B4-BE49-F238E27FC236}">
                  <a16:creationId xmlns:a16="http://schemas.microsoft.com/office/drawing/2014/main" id="{69F91FD4-2A65-4AF8-B0F4-BA08DE752270}"/>
                </a:ext>
              </a:extLst>
            </p:cNvPr>
            <p:cNvSpPr txBox="1">
              <a:spLocks/>
            </p:cNvSpPr>
            <p:nvPr/>
          </p:nvSpPr>
          <p:spPr>
            <a:xfrm>
              <a:off x="1447963" y="5888590"/>
              <a:ext cx="1338280" cy="5884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200" b="1" dirty="0"/>
                <a:t>Bulk</a:t>
              </a:r>
            </a:p>
          </p:txBody>
        </p:sp>
      </p:grpSp>
      <p:sp>
        <p:nvSpPr>
          <p:cNvPr id="40" name="Content Placeholder 1">
            <a:extLst>
              <a:ext uri="{FF2B5EF4-FFF2-40B4-BE49-F238E27FC236}">
                <a16:creationId xmlns:a16="http://schemas.microsoft.com/office/drawing/2014/main" id="{E72075C0-2672-4354-8B1A-8016BC7BDFBE}"/>
              </a:ext>
            </a:extLst>
          </p:cNvPr>
          <p:cNvSpPr txBox="1">
            <a:spLocks/>
          </p:cNvSpPr>
          <p:nvPr/>
        </p:nvSpPr>
        <p:spPr>
          <a:xfrm>
            <a:off x="4054195" y="5379950"/>
            <a:ext cx="1948859" cy="3794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>
                <a:solidFill>
                  <a:srgbClr val="53A947"/>
                </a:solidFill>
              </a:rPr>
              <a:t>Surface</a:t>
            </a:r>
            <a:endParaRPr lang="en-US" sz="3200" dirty="0">
              <a:solidFill>
                <a:srgbClr val="53A947"/>
              </a:solidFill>
            </a:endParaRPr>
          </a:p>
        </p:txBody>
      </p:sp>
      <p:sp>
        <p:nvSpPr>
          <p:cNvPr id="45" name="Content Placeholder 1">
            <a:extLst>
              <a:ext uri="{FF2B5EF4-FFF2-40B4-BE49-F238E27FC236}">
                <a16:creationId xmlns:a16="http://schemas.microsoft.com/office/drawing/2014/main" id="{D3C385B2-10C3-4C5B-964A-09E91001828D}"/>
              </a:ext>
            </a:extLst>
          </p:cNvPr>
          <p:cNvSpPr txBox="1">
            <a:spLocks/>
          </p:cNvSpPr>
          <p:nvPr/>
        </p:nvSpPr>
        <p:spPr>
          <a:xfrm>
            <a:off x="3814124" y="6130845"/>
            <a:ext cx="2429003" cy="88895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Exponential</a:t>
            </a:r>
            <a:r>
              <a:rPr lang="it-IT" dirty="0"/>
              <a:t> </a:t>
            </a:r>
            <a:r>
              <a:rPr lang="it-IT" dirty="0" err="1"/>
              <a:t>profile</a:t>
            </a:r>
            <a:endParaRPr lang="en-US" dirty="0"/>
          </a:p>
        </p:txBody>
      </p:sp>
      <p:sp>
        <p:nvSpPr>
          <p:cNvPr id="46" name="Content Placeholder 1">
            <a:extLst>
              <a:ext uri="{FF2B5EF4-FFF2-40B4-BE49-F238E27FC236}">
                <a16:creationId xmlns:a16="http://schemas.microsoft.com/office/drawing/2014/main" id="{2ACB5D22-E584-4626-B52E-1C2519E409D5}"/>
              </a:ext>
            </a:extLst>
          </p:cNvPr>
          <p:cNvSpPr txBox="1">
            <a:spLocks/>
          </p:cNvSpPr>
          <p:nvPr/>
        </p:nvSpPr>
        <p:spPr>
          <a:xfrm>
            <a:off x="8672450" y="1556290"/>
            <a:ext cx="4581891" cy="153291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b="1" dirty="0"/>
              <a:t>Natural </a:t>
            </a:r>
            <a:r>
              <a:rPr lang="it-IT" b="1" dirty="0" err="1"/>
              <a:t>Chains</a:t>
            </a:r>
            <a:endParaRPr lang="it-IT" b="1" dirty="0"/>
          </a:p>
          <a:p>
            <a:r>
              <a:rPr lang="it-IT" dirty="0"/>
              <a:t>Fathers + </a:t>
            </a:r>
            <a:r>
              <a:rPr lang="it-IT" dirty="0" err="1"/>
              <a:t>saecular</a:t>
            </a:r>
            <a:r>
              <a:rPr lang="it-IT" dirty="0"/>
              <a:t> </a:t>
            </a:r>
            <a:r>
              <a:rPr lang="it-IT" dirty="0" err="1"/>
              <a:t>equilibrium</a:t>
            </a:r>
            <a:r>
              <a:rPr lang="it-IT" dirty="0"/>
              <a:t> breaking points</a:t>
            </a:r>
          </a:p>
        </p:txBody>
      </p:sp>
      <p:sp>
        <p:nvSpPr>
          <p:cNvPr id="47" name="Content Placeholder 1">
            <a:extLst>
              <a:ext uri="{FF2B5EF4-FFF2-40B4-BE49-F238E27FC236}">
                <a16:creationId xmlns:a16="http://schemas.microsoft.com/office/drawing/2014/main" id="{B85F6236-6907-42FC-9EED-CD9C6F3CC1A9}"/>
              </a:ext>
            </a:extLst>
          </p:cNvPr>
          <p:cNvSpPr txBox="1">
            <a:spLocks/>
          </p:cNvSpPr>
          <p:nvPr/>
        </p:nvSpPr>
        <p:spPr>
          <a:xfrm>
            <a:off x="6995240" y="3165340"/>
            <a:ext cx="5177140" cy="1063259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b="1" dirty="0"/>
              <a:t>Single </a:t>
            </a:r>
            <a:r>
              <a:rPr lang="it-IT" b="1" dirty="0" err="1"/>
              <a:t>isotopes</a:t>
            </a:r>
            <a:endParaRPr lang="it-IT" b="1" dirty="0"/>
          </a:p>
          <a:p>
            <a:r>
              <a:rPr lang="it-IT" dirty="0"/>
              <a:t>40K, 54Mn, 65Zn, 60Co, ...</a:t>
            </a:r>
          </a:p>
        </p:txBody>
      </p:sp>
      <p:sp>
        <p:nvSpPr>
          <p:cNvPr id="48" name="Content Placeholder 1">
            <a:extLst>
              <a:ext uri="{FF2B5EF4-FFF2-40B4-BE49-F238E27FC236}">
                <a16:creationId xmlns:a16="http://schemas.microsoft.com/office/drawing/2014/main" id="{3CC8892D-2D9C-461F-9E2A-968C2273EEB5}"/>
              </a:ext>
            </a:extLst>
          </p:cNvPr>
          <p:cNvSpPr txBox="1">
            <a:spLocks/>
          </p:cNvSpPr>
          <p:nvPr/>
        </p:nvSpPr>
        <p:spPr>
          <a:xfrm>
            <a:off x="10527293" y="4449749"/>
            <a:ext cx="2099676" cy="52229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 err="1"/>
              <a:t>Muons</a:t>
            </a:r>
            <a:endParaRPr lang="it-IT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EB2FCF0-1A34-42FD-8708-327E6DF60672}"/>
              </a:ext>
            </a:extLst>
          </p:cNvPr>
          <p:cNvSpPr/>
          <p:nvPr/>
        </p:nvSpPr>
        <p:spPr>
          <a:xfrm>
            <a:off x="0" y="7217178"/>
            <a:ext cx="5821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Azzolini et al. (CUPID), (2019), arXiv:1904.10397 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[</a:t>
            </a:r>
            <a:r>
              <a:rPr lang="en-US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nucl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-ex].</a:t>
            </a:r>
            <a:endParaRPr lang="en-US" sz="1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D7BEAE2A-2732-454D-A90A-BFA536FAEB4D}"/>
              </a:ext>
            </a:extLst>
          </p:cNvPr>
          <p:cNvSpPr txBox="1">
            <a:spLocks/>
          </p:cNvSpPr>
          <p:nvPr/>
        </p:nvSpPr>
        <p:spPr>
          <a:xfrm>
            <a:off x="7829630" y="6709070"/>
            <a:ext cx="1910673" cy="47320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Generation</a:t>
            </a:r>
            <a:endParaRPr lang="en-US" b="1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C9D31FEE-CC11-40AE-931D-526BEAB5E098}"/>
              </a:ext>
            </a:extLst>
          </p:cNvPr>
          <p:cNvSpPr txBox="1">
            <a:spLocks/>
          </p:cNvSpPr>
          <p:nvPr/>
        </p:nvSpPr>
        <p:spPr>
          <a:xfrm>
            <a:off x="10621794" y="6709069"/>
            <a:ext cx="1910673" cy="47320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Detection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10331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664"/>
    </mc:Choice>
    <mc:Fallback xmlns="">
      <p:transition spd="slow" advTm="40664"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7D926A87-6B15-45E4-850B-CC1BE2AA1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Additional </a:t>
            </a:r>
            <a:r>
              <a:rPr lang="it-IT" dirty="0" err="1"/>
              <a:t>informations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C90C837-C6C4-4C50-B104-0B95ECE63CEB}"/>
              </a:ext>
            </a:extLst>
          </p:cNvPr>
          <p:cNvSpPr/>
          <p:nvPr/>
        </p:nvSpPr>
        <p:spPr>
          <a:xfrm>
            <a:off x="346954" y="921746"/>
            <a:ext cx="213847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MODEL</a:t>
            </a:r>
          </a:p>
        </p:txBody>
      </p:sp>
      <p:sp>
        <p:nvSpPr>
          <p:cNvPr id="5" name="Content Placeholder 1 1">
            <a:extLst>
              <a:ext uri="{FF2B5EF4-FFF2-40B4-BE49-F238E27FC236}">
                <a16:creationId xmlns:a16="http://schemas.microsoft.com/office/drawing/2014/main" id="{305FD684-E0AC-4B6D-B639-8E0A9F9299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5057" y="906381"/>
            <a:ext cx="4621530" cy="578502"/>
          </a:xfrm>
        </p:spPr>
        <p:txBody>
          <a:bodyPr>
            <a:normAutofit fontScale="85000" lnSpcReduction="10000"/>
          </a:bodyPr>
          <a:lstStyle/>
          <a:p>
            <a:r>
              <a:rPr lang="it-IT" dirty="0"/>
              <a:t>33 background </a:t>
            </a:r>
            <a:r>
              <a:rPr lang="it-IT" dirty="0" err="1"/>
              <a:t>sources</a:t>
            </a:r>
            <a:endParaRPr lang="en-US" dirty="0"/>
          </a:p>
        </p:txBody>
      </p:sp>
      <p:sp>
        <p:nvSpPr>
          <p:cNvPr id="6" name="Content Placeholder 1 2">
            <a:extLst>
              <a:ext uri="{FF2B5EF4-FFF2-40B4-BE49-F238E27FC236}">
                <a16:creationId xmlns:a16="http://schemas.microsoft.com/office/drawing/2014/main" id="{16FB86B9-1BD4-4BDB-81D1-4E9DC16FEAE5}"/>
              </a:ext>
            </a:extLst>
          </p:cNvPr>
          <p:cNvSpPr txBox="1">
            <a:spLocks/>
          </p:cNvSpPr>
          <p:nvPr/>
        </p:nvSpPr>
        <p:spPr>
          <a:xfrm>
            <a:off x="9094593" y="644771"/>
            <a:ext cx="3813333" cy="57850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Linear combination</a:t>
            </a:r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7C58BA5-95A5-44C6-990B-CCC8155D531A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7506587" y="1195632"/>
            <a:ext cx="129717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" name="Content Placeholder 1 3">
            <a:extLst>
              <a:ext uri="{FF2B5EF4-FFF2-40B4-BE49-F238E27FC236}">
                <a16:creationId xmlns:a16="http://schemas.microsoft.com/office/drawing/2014/main" id="{3C29B171-7484-4065-8F3E-2B877F1A835D}"/>
              </a:ext>
            </a:extLst>
          </p:cNvPr>
          <p:cNvSpPr txBox="1">
            <a:spLocks/>
          </p:cNvSpPr>
          <p:nvPr/>
        </p:nvSpPr>
        <p:spPr>
          <a:xfrm>
            <a:off x="9094592" y="1191118"/>
            <a:ext cx="3813333" cy="57850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Coefficients</a:t>
            </a:r>
            <a:r>
              <a:rPr lang="it-IT" dirty="0"/>
              <a:t> = </a:t>
            </a:r>
            <a:r>
              <a:rPr lang="it-IT" dirty="0" err="1"/>
              <a:t>Activities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9EFF672-F87D-4F07-8BCE-A4F1534AC8BA}"/>
              </a:ext>
            </a:extLst>
          </p:cNvPr>
          <p:cNvSpPr/>
          <p:nvPr/>
        </p:nvSpPr>
        <p:spPr>
          <a:xfrm>
            <a:off x="346954" y="2445743"/>
            <a:ext cx="2138473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PRIORS</a:t>
            </a:r>
          </a:p>
        </p:txBody>
      </p:sp>
      <p:sp>
        <p:nvSpPr>
          <p:cNvPr id="15" name="Content Placeholder 1 4">
            <a:extLst>
              <a:ext uri="{FF2B5EF4-FFF2-40B4-BE49-F238E27FC236}">
                <a16:creationId xmlns:a16="http://schemas.microsoft.com/office/drawing/2014/main" id="{A8DEB416-6C26-4F22-A43F-00DEE7F57D44}"/>
              </a:ext>
            </a:extLst>
          </p:cNvPr>
          <p:cNvSpPr txBox="1">
            <a:spLocks/>
          </p:cNvSpPr>
          <p:nvPr/>
        </p:nvSpPr>
        <p:spPr>
          <a:xfrm>
            <a:off x="2619703" y="2431822"/>
            <a:ext cx="4181750" cy="84809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Experimental</a:t>
            </a:r>
            <a:r>
              <a:rPr lang="it-IT" dirty="0"/>
              <a:t> signatures</a:t>
            </a:r>
          </a:p>
          <a:p>
            <a:pPr lvl="1"/>
            <a:r>
              <a:rPr lang="it-IT" dirty="0"/>
              <a:t>α/α </a:t>
            </a:r>
            <a:r>
              <a:rPr lang="it-IT" dirty="0" err="1"/>
              <a:t>coincidences</a:t>
            </a:r>
            <a:endParaRPr lang="it-IT" dirty="0"/>
          </a:p>
        </p:txBody>
      </p:sp>
      <p:sp>
        <p:nvSpPr>
          <p:cNvPr id="16" name="Content Placeholder 1 5 1">
            <a:extLst>
              <a:ext uri="{FF2B5EF4-FFF2-40B4-BE49-F238E27FC236}">
                <a16:creationId xmlns:a16="http://schemas.microsoft.com/office/drawing/2014/main" id="{B0F7B67B-5C0C-46C9-BB19-5C0B7083D80C}"/>
              </a:ext>
            </a:extLst>
          </p:cNvPr>
          <p:cNvSpPr txBox="1">
            <a:spLocks/>
          </p:cNvSpPr>
          <p:nvPr/>
        </p:nvSpPr>
        <p:spPr>
          <a:xfrm>
            <a:off x="7128889" y="2461345"/>
            <a:ext cx="6144689" cy="99223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sz="4500" dirty="0" err="1"/>
              <a:t>Previous</a:t>
            </a:r>
            <a:r>
              <a:rPr lang="it-IT" sz="4500" dirty="0"/>
              <a:t> </a:t>
            </a:r>
            <a:r>
              <a:rPr lang="it-IT" sz="4500" dirty="0" err="1"/>
              <a:t>contamination</a:t>
            </a:r>
            <a:r>
              <a:rPr lang="it-IT" sz="4500" dirty="0"/>
              <a:t> </a:t>
            </a:r>
            <a:r>
              <a:rPr lang="it-IT" sz="4500" dirty="0" err="1"/>
              <a:t>measurements</a:t>
            </a:r>
            <a:endParaRPr lang="it-IT" sz="4500" dirty="0"/>
          </a:p>
          <a:p>
            <a:pPr lvl="1"/>
            <a:r>
              <a:rPr lang="it-IT" dirty="0" err="1"/>
              <a:t>Reflective</a:t>
            </a:r>
            <a:r>
              <a:rPr lang="it-IT" dirty="0"/>
              <a:t> </a:t>
            </a:r>
            <a:r>
              <a:rPr lang="it-IT" dirty="0" err="1"/>
              <a:t>foil</a:t>
            </a:r>
            <a:endParaRPr lang="en-US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7F3D01CF-4873-4F24-AF14-CD0484C1FA4F}"/>
              </a:ext>
            </a:extLst>
          </p:cNvPr>
          <p:cNvGrpSpPr/>
          <p:nvPr/>
        </p:nvGrpSpPr>
        <p:grpSpPr>
          <a:xfrm>
            <a:off x="222688" y="3866722"/>
            <a:ext cx="3488677" cy="2593578"/>
            <a:chOff x="422905" y="4767697"/>
            <a:chExt cx="3488677" cy="2593578"/>
          </a:xfrm>
        </p:grpSpPr>
        <p:sp>
          <p:nvSpPr>
            <p:cNvPr id="17" name="Content Placeholder 1 6">
              <a:extLst>
                <a:ext uri="{FF2B5EF4-FFF2-40B4-BE49-F238E27FC236}">
                  <a16:creationId xmlns:a16="http://schemas.microsoft.com/office/drawing/2014/main" id="{9E4CC025-4EC0-4102-8F80-C73F4BB9B333}"/>
                </a:ext>
              </a:extLst>
            </p:cNvPr>
            <p:cNvSpPr txBox="1">
              <a:spLocks/>
            </p:cNvSpPr>
            <p:nvPr/>
          </p:nvSpPr>
          <p:spPr>
            <a:xfrm>
              <a:off x="422905" y="4767697"/>
              <a:ext cx="1724871" cy="654908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baseline="30000" dirty="0"/>
                <a:t>222</a:t>
              </a:r>
              <a:r>
                <a:rPr lang="it-IT" dirty="0"/>
                <a:t>Rn</a:t>
              </a:r>
            </a:p>
            <a:p>
              <a:pPr marL="0" indent="0" algn="ctr">
                <a:buNone/>
              </a:pPr>
              <a:r>
                <a:rPr lang="el-GR" dirty="0"/>
                <a:t>τ</a:t>
              </a:r>
              <a:r>
                <a:rPr lang="it-IT" baseline="-25000" dirty="0"/>
                <a:t>1/2 </a:t>
              </a:r>
              <a:r>
                <a:rPr lang="it-IT" dirty="0"/>
                <a:t>= 3.82 d</a:t>
              </a:r>
              <a:endParaRPr lang="en-US" dirty="0"/>
            </a:p>
          </p:txBody>
        </p:sp>
        <p:sp>
          <p:nvSpPr>
            <p:cNvPr id="18" name="Content Placeholder 1 7">
              <a:extLst>
                <a:ext uri="{FF2B5EF4-FFF2-40B4-BE49-F238E27FC236}">
                  <a16:creationId xmlns:a16="http://schemas.microsoft.com/office/drawing/2014/main" id="{57F00854-288E-48DA-8CF6-DE94C7C07109}"/>
                </a:ext>
              </a:extLst>
            </p:cNvPr>
            <p:cNvSpPr txBox="1">
              <a:spLocks/>
            </p:cNvSpPr>
            <p:nvPr/>
          </p:nvSpPr>
          <p:spPr>
            <a:xfrm>
              <a:off x="1285339" y="5711854"/>
              <a:ext cx="1724871" cy="654908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baseline="30000" dirty="0"/>
                <a:t>218</a:t>
              </a:r>
              <a:r>
                <a:rPr lang="it-IT" dirty="0"/>
                <a:t>Po</a:t>
              </a:r>
            </a:p>
            <a:p>
              <a:pPr marL="0" indent="0" algn="ctr">
                <a:buNone/>
              </a:pPr>
              <a:r>
                <a:rPr lang="el-GR" dirty="0"/>
                <a:t>τ</a:t>
              </a:r>
              <a:r>
                <a:rPr lang="it-IT" baseline="-25000" dirty="0"/>
                <a:t>1/2 </a:t>
              </a:r>
              <a:r>
                <a:rPr lang="it-IT" dirty="0"/>
                <a:t>= 3.11 m</a:t>
              </a:r>
              <a:endParaRPr lang="en-US" dirty="0"/>
            </a:p>
          </p:txBody>
        </p:sp>
        <p:sp>
          <p:nvSpPr>
            <p:cNvPr id="19" name="Content Placeholder 1 8">
              <a:extLst>
                <a:ext uri="{FF2B5EF4-FFF2-40B4-BE49-F238E27FC236}">
                  <a16:creationId xmlns:a16="http://schemas.microsoft.com/office/drawing/2014/main" id="{DF1459BD-FE3B-4770-8D39-C84F2F8825CA}"/>
                </a:ext>
              </a:extLst>
            </p:cNvPr>
            <p:cNvSpPr txBox="1">
              <a:spLocks/>
            </p:cNvSpPr>
            <p:nvPr/>
          </p:nvSpPr>
          <p:spPr>
            <a:xfrm>
              <a:off x="2147774" y="6706367"/>
              <a:ext cx="1763808" cy="6549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rmAutofit fontScale="55000" lnSpcReduction="20000"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baseline="30000" dirty="0"/>
                <a:t>214</a:t>
              </a:r>
              <a:r>
                <a:rPr lang="it-IT" dirty="0"/>
                <a:t>Pb</a:t>
              </a:r>
            </a:p>
            <a:p>
              <a:pPr marL="0" indent="0" algn="ctr">
                <a:buNone/>
              </a:pPr>
              <a:r>
                <a:rPr lang="el-GR" dirty="0"/>
                <a:t>τ</a:t>
              </a:r>
              <a:r>
                <a:rPr lang="it-IT" baseline="-25000" dirty="0"/>
                <a:t>1/2 </a:t>
              </a:r>
              <a:r>
                <a:rPr lang="it-IT" dirty="0"/>
                <a:t>= 26.8 m</a:t>
              </a:r>
            </a:p>
          </p:txBody>
        </p:sp>
        <p:cxnSp>
          <p:nvCxnSpPr>
            <p:cNvPr id="21" name="Connector: Elbow 20">
              <a:extLst>
                <a:ext uri="{FF2B5EF4-FFF2-40B4-BE49-F238E27FC236}">
                  <a16:creationId xmlns:a16="http://schemas.microsoft.com/office/drawing/2014/main" id="{D0619369-8E13-4EF6-80ED-9AD2EF1FF8F1}"/>
                </a:ext>
              </a:extLst>
            </p:cNvPr>
            <p:cNvCxnSpPr>
              <a:endCxn id="18" idx="1"/>
            </p:cNvCxnSpPr>
            <p:nvPr/>
          </p:nvCxnSpPr>
          <p:spPr>
            <a:xfrm>
              <a:off x="627321" y="5422605"/>
              <a:ext cx="658018" cy="616703"/>
            </a:xfrm>
            <a:prstGeom prst="bentConnector3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2" name="Connector: Elbow 21">
              <a:extLst>
                <a:ext uri="{FF2B5EF4-FFF2-40B4-BE49-F238E27FC236}">
                  <a16:creationId xmlns:a16="http://schemas.microsoft.com/office/drawing/2014/main" id="{5015658F-1E15-466E-9D49-100F65A5CFFF}"/>
                </a:ext>
              </a:extLst>
            </p:cNvPr>
            <p:cNvCxnSpPr>
              <a:cxnSpLocks/>
              <a:endCxn id="19" idx="1"/>
            </p:cNvCxnSpPr>
            <p:nvPr/>
          </p:nvCxnSpPr>
          <p:spPr>
            <a:xfrm>
              <a:off x="1416190" y="6366762"/>
              <a:ext cx="731584" cy="667059"/>
            </a:xfrm>
            <a:prstGeom prst="bent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3" name="Content Placeholder 1 9">
            <a:extLst>
              <a:ext uri="{FF2B5EF4-FFF2-40B4-BE49-F238E27FC236}">
                <a16:creationId xmlns:a16="http://schemas.microsoft.com/office/drawing/2014/main" id="{07580458-6904-4FC0-9C7D-BA0713FC05E3}"/>
              </a:ext>
            </a:extLst>
          </p:cNvPr>
          <p:cNvSpPr txBox="1">
            <a:spLocks/>
          </p:cNvSpPr>
          <p:nvPr/>
        </p:nvSpPr>
        <p:spPr>
          <a:xfrm>
            <a:off x="563034" y="6954912"/>
            <a:ext cx="2907672" cy="391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aseline="30000" dirty="0"/>
              <a:t>238</a:t>
            </a:r>
            <a:r>
              <a:rPr lang="it-IT" dirty="0"/>
              <a:t>U (</a:t>
            </a:r>
            <a:r>
              <a:rPr lang="it-IT" baseline="30000" dirty="0"/>
              <a:t>226</a:t>
            </a:r>
            <a:r>
              <a:rPr lang="it-IT" dirty="0"/>
              <a:t>Ra →</a:t>
            </a:r>
            <a:r>
              <a:rPr lang="it-IT" baseline="30000" dirty="0"/>
              <a:t>210</a:t>
            </a:r>
            <a:r>
              <a:rPr lang="it-IT" dirty="0"/>
              <a:t>Pb)</a:t>
            </a:r>
            <a:endParaRPr lang="en-US" dirty="0"/>
          </a:p>
        </p:txBody>
      </p:sp>
      <p:sp>
        <p:nvSpPr>
          <p:cNvPr id="34" name="Content Placeholder 1 10">
            <a:extLst>
              <a:ext uri="{FF2B5EF4-FFF2-40B4-BE49-F238E27FC236}">
                <a16:creationId xmlns:a16="http://schemas.microsoft.com/office/drawing/2014/main" id="{AA3834CF-5556-40E2-981D-F18C785A9EDA}"/>
              </a:ext>
            </a:extLst>
          </p:cNvPr>
          <p:cNvSpPr txBox="1">
            <a:spLocks/>
          </p:cNvSpPr>
          <p:nvPr/>
        </p:nvSpPr>
        <p:spPr>
          <a:xfrm>
            <a:off x="4698392" y="6954911"/>
            <a:ext cx="2907672" cy="39125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aseline="30000" dirty="0"/>
              <a:t>232</a:t>
            </a:r>
            <a:r>
              <a:rPr lang="it-IT" dirty="0"/>
              <a:t>Th (</a:t>
            </a:r>
            <a:r>
              <a:rPr lang="it-IT" baseline="30000" dirty="0"/>
              <a:t>224</a:t>
            </a:r>
            <a:r>
              <a:rPr lang="it-IT" dirty="0"/>
              <a:t>Ra →</a:t>
            </a:r>
            <a:r>
              <a:rPr lang="it-IT" baseline="30000" dirty="0"/>
              <a:t>208</a:t>
            </a:r>
            <a:r>
              <a:rPr lang="it-IT" dirty="0"/>
              <a:t>Pb)</a:t>
            </a:r>
            <a:endParaRPr lang="en-US" dirty="0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22368F0-6579-4585-9F56-8A60FA3C4860}"/>
              </a:ext>
            </a:extLst>
          </p:cNvPr>
          <p:cNvGrpSpPr/>
          <p:nvPr/>
        </p:nvGrpSpPr>
        <p:grpSpPr>
          <a:xfrm>
            <a:off x="3835958" y="3608906"/>
            <a:ext cx="4351113" cy="3109211"/>
            <a:chOff x="3756415" y="3796243"/>
            <a:chExt cx="4351113" cy="3422185"/>
          </a:xfrm>
        </p:grpSpPr>
        <p:sp>
          <p:nvSpPr>
            <p:cNvPr id="25" name="Content Placeholder 1 11">
              <a:extLst>
                <a:ext uri="{FF2B5EF4-FFF2-40B4-BE49-F238E27FC236}">
                  <a16:creationId xmlns:a16="http://schemas.microsoft.com/office/drawing/2014/main" id="{2E0B9BFE-1CC8-475C-8A38-F6AF9DA9486D}"/>
                </a:ext>
              </a:extLst>
            </p:cNvPr>
            <p:cNvSpPr txBox="1">
              <a:spLocks/>
            </p:cNvSpPr>
            <p:nvPr/>
          </p:nvSpPr>
          <p:spPr>
            <a:xfrm>
              <a:off x="3756415" y="3796243"/>
              <a:ext cx="1724871" cy="654908"/>
            </a:xfrm>
            <a:prstGeom prst="rect">
              <a:avLst/>
            </a:prstGeom>
            <a:ln>
              <a:solidFill>
                <a:srgbClr val="0000FF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rmAutofit fontScale="47500" lnSpcReduction="20000"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baseline="30000" dirty="0"/>
                <a:t>224</a:t>
              </a:r>
              <a:r>
                <a:rPr lang="it-IT" dirty="0"/>
                <a:t>Rn</a:t>
              </a:r>
            </a:p>
            <a:p>
              <a:pPr marL="0" indent="0" algn="ctr">
                <a:buNone/>
              </a:pPr>
              <a:r>
                <a:rPr lang="el-GR" dirty="0"/>
                <a:t>τ</a:t>
              </a:r>
              <a:r>
                <a:rPr lang="it-IT" baseline="-25000" dirty="0"/>
                <a:t>1/2 </a:t>
              </a:r>
              <a:r>
                <a:rPr lang="it-IT" dirty="0"/>
                <a:t>= 3.66 d</a:t>
              </a:r>
              <a:endParaRPr lang="en-US" dirty="0"/>
            </a:p>
          </p:txBody>
        </p:sp>
        <p:sp>
          <p:nvSpPr>
            <p:cNvPr id="26" name="Content Placeholder 1 12">
              <a:extLst>
                <a:ext uri="{FF2B5EF4-FFF2-40B4-BE49-F238E27FC236}">
                  <a16:creationId xmlns:a16="http://schemas.microsoft.com/office/drawing/2014/main" id="{84F20CE4-9197-42FE-86E2-7491166DA19D}"/>
                </a:ext>
              </a:extLst>
            </p:cNvPr>
            <p:cNvSpPr txBox="1">
              <a:spLocks/>
            </p:cNvSpPr>
            <p:nvPr/>
          </p:nvSpPr>
          <p:spPr>
            <a:xfrm>
              <a:off x="4618849" y="4740400"/>
              <a:ext cx="1724871" cy="654908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rmAutofit fontScale="47500" lnSpcReduction="20000"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baseline="30000" dirty="0"/>
                <a:t>220</a:t>
              </a:r>
              <a:r>
                <a:rPr lang="it-IT" dirty="0"/>
                <a:t>Rn</a:t>
              </a:r>
            </a:p>
            <a:p>
              <a:pPr marL="0" indent="0" algn="ctr">
                <a:buNone/>
              </a:pPr>
              <a:r>
                <a:rPr lang="el-GR" dirty="0"/>
                <a:t>τ</a:t>
              </a:r>
              <a:r>
                <a:rPr lang="it-IT" baseline="-25000" dirty="0"/>
                <a:t>1/2 </a:t>
              </a:r>
              <a:r>
                <a:rPr lang="it-IT" dirty="0"/>
                <a:t>= 3.11 m</a:t>
              </a:r>
              <a:endParaRPr lang="en-US" dirty="0"/>
            </a:p>
          </p:txBody>
        </p:sp>
        <p:cxnSp>
          <p:nvCxnSpPr>
            <p:cNvPr id="28" name="Connector: Elbow 27">
              <a:extLst>
                <a:ext uri="{FF2B5EF4-FFF2-40B4-BE49-F238E27FC236}">
                  <a16:creationId xmlns:a16="http://schemas.microsoft.com/office/drawing/2014/main" id="{90D699FB-9127-4BD9-A4A7-4C82E69E7EA7}"/>
                </a:ext>
              </a:extLst>
            </p:cNvPr>
            <p:cNvCxnSpPr>
              <a:endCxn id="26" idx="1"/>
            </p:cNvCxnSpPr>
            <p:nvPr/>
          </p:nvCxnSpPr>
          <p:spPr>
            <a:xfrm>
              <a:off x="3960831" y="4451151"/>
              <a:ext cx="658018" cy="616703"/>
            </a:xfrm>
            <a:prstGeom prst="bentConnector3">
              <a:avLst/>
            </a:prstGeom>
            <a:ln>
              <a:solidFill>
                <a:srgbClr val="0000FF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9" name="Connector: Elbow 28">
              <a:extLst>
                <a:ext uri="{FF2B5EF4-FFF2-40B4-BE49-F238E27FC236}">
                  <a16:creationId xmlns:a16="http://schemas.microsoft.com/office/drawing/2014/main" id="{8F6DBDC8-7EFD-4C0C-9DDD-9DD0CFDCB011}"/>
                </a:ext>
              </a:extLst>
            </p:cNvPr>
            <p:cNvCxnSpPr>
              <a:cxnSpLocks/>
            </p:cNvCxnSpPr>
            <p:nvPr/>
          </p:nvCxnSpPr>
          <p:spPr>
            <a:xfrm>
              <a:off x="4749700" y="5395308"/>
              <a:ext cx="731584" cy="533222"/>
            </a:xfrm>
            <a:prstGeom prst="bent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31" name="Content Placeholder 1 13">
              <a:extLst>
                <a:ext uri="{FF2B5EF4-FFF2-40B4-BE49-F238E27FC236}">
                  <a16:creationId xmlns:a16="http://schemas.microsoft.com/office/drawing/2014/main" id="{D9373938-5AEB-4EC9-BC72-92538560E395}"/>
                </a:ext>
              </a:extLst>
            </p:cNvPr>
            <p:cNvSpPr txBox="1">
              <a:spLocks/>
            </p:cNvSpPr>
            <p:nvPr/>
          </p:nvSpPr>
          <p:spPr>
            <a:xfrm>
              <a:off x="6343720" y="6563520"/>
              <a:ext cx="1763808" cy="654908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rmAutofit fontScale="47500" lnSpcReduction="20000"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baseline="30000" dirty="0"/>
                <a:t>212</a:t>
              </a:r>
              <a:r>
                <a:rPr lang="it-IT" dirty="0"/>
                <a:t>Pb</a:t>
              </a:r>
            </a:p>
            <a:p>
              <a:pPr marL="0" indent="0" algn="ctr">
                <a:buNone/>
              </a:pPr>
              <a:r>
                <a:rPr lang="el-GR" dirty="0"/>
                <a:t>τ</a:t>
              </a:r>
              <a:r>
                <a:rPr lang="it-IT" baseline="-25000" dirty="0"/>
                <a:t>1/2 </a:t>
              </a:r>
              <a:r>
                <a:rPr lang="it-IT" dirty="0"/>
                <a:t>= 10.64 h</a:t>
              </a:r>
            </a:p>
          </p:txBody>
        </p:sp>
        <p:sp>
          <p:nvSpPr>
            <p:cNvPr id="32" name="Content Placeholder 1 14">
              <a:extLst>
                <a:ext uri="{FF2B5EF4-FFF2-40B4-BE49-F238E27FC236}">
                  <a16:creationId xmlns:a16="http://schemas.microsoft.com/office/drawing/2014/main" id="{39955E6B-D342-4B9F-8D2E-B629D588F96E}"/>
                </a:ext>
              </a:extLst>
            </p:cNvPr>
            <p:cNvSpPr txBox="1">
              <a:spLocks/>
            </p:cNvSpPr>
            <p:nvPr/>
          </p:nvSpPr>
          <p:spPr>
            <a:xfrm>
              <a:off x="5490672" y="5601076"/>
              <a:ext cx="1724871" cy="654908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 anchor="ctr">
              <a:normAutofit fontScale="47500" lnSpcReduction="20000"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baseline="30000" dirty="0"/>
                <a:t>216</a:t>
              </a:r>
              <a:r>
                <a:rPr lang="it-IT" dirty="0"/>
                <a:t>Po</a:t>
              </a:r>
            </a:p>
            <a:p>
              <a:pPr marL="0" indent="0" algn="ctr">
                <a:buNone/>
              </a:pPr>
              <a:r>
                <a:rPr lang="el-GR" dirty="0"/>
                <a:t>τ</a:t>
              </a:r>
              <a:r>
                <a:rPr lang="it-IT" baseline="-25000" dirty="0"/>
                <a:t>1/2 </a:t>
              </a:r>
              <a:r>
                <a:rPr lang="it-IT" dirty="0"/>
                <a:t>= 0.145 s</a:t>
              </a:r>
              <a:endParaRPr lang="en-US" dirty="0"/>
            </a:p>
          </p:txBody>
        </p:sp>
        <p:cxnSp>
          <p:nvCxnSpPr>
            <p:cNvPr id="36" name="Connector: Elbow 35">
              <a:extLst>
                <a:ext uri="{FF2B5EF4-FFF2-40B4-BE49-F238E27FC236}">
                  <a16:creationId xmlns:a16="http://schemas.microsoft.com/office/drawing/2014/main" id="{2B1EB02E-7498-4E90-9ABD-6662F1E04E88}"/>
                </a:ext>
              </a:extLst>
            </p:cNvPr>
            <p:cNvCxnSpPr>
              <a:cxnSpLocks/>
              <a:endCxn id="31" idx="1"/>
            </p:cNvCxnSpPr>
            <p:nvPr/>
          </p:nvCxnSpPr>
          <p:spPr>
            <a:xfrm>
              <a:off x="5490672" y="6255984"/>
              <a:ext cx="853048" cy="634990"/>
            </a:xfrm>
            <a:prstGeom prst="bentConnector3">
              <a:avLst/>
            </a:prstGeom>
            <a:ln>
              <a:solidFill>
                <a:srgbClr val="FF000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40" name="Content Placeholder 1 15">
            <a:extLst>
              <a:ext uri="{FF2B5EF4-FFF2-40B4-BE49-F238E27FC236}">
                <a16:creationId xmlns:a16="http://schemas.microsoft.com/office/drawing/2014/main" id="{CCCE04DE-ACF2-4130-9CE1-18440B8D3100}"/>
              </a:ext>
            </a:extLst>
          </p:cNvPr>
          <p:cNvSpPr txBox="1">
            <a:spLocks/>
          </p:cNvSpPr>
          <p:nvPr/>
        </p:nvSpPr>
        <p:spPr>
          <a:xfrm>
            <a:off x="234025" y="4617958"/>
            <a:ext cx="658018" cy="4240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α</a:t>
            </a:r>
          </a:p>
        </p:txBody>
      </p:sp>
      <p:sp>
        <p:nvSpPr>
          <p:cNvPr id="41" name="Content Placeholder 1 16">
            <a:extLst>
              <a:ext uri="{FF2B5EF4-FFF2-40B4-BE49-F238E27FC236}">
                <a16:creationId xmlns:a16="http://schemas.microsoft.com/office/drawing/2014/main" id="{FF817D89-C86D-4680-AE50-B4348F048BB0}"/>
              </a:ext>
            </a:extLst>
          </p:cNvPr>
          <p:cNvSpPr txBox="1">
            <a:spLocks/>
          </p:cNvSpPr>
          <p:nvPr/>
        </p:nvSpPr>
        <p:spPr>
          <a:xfrm>
            <a:off x="1075734" y="5581217"/>
            <a:ext cx="658018" cy="4240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α</a:t>
            </a:r>
          </a:p>
        </p:txBody>
      </p:sp>
      <p:sp>
        <p:nvSpPr>
          <p:cNvPr id="42" name="Content Placeholder 1 17">
            <a:extLst>
              <a:ext uri="{FF2B5EF4-FFF2-40B4-BE49-F238E27FC236}">
                <a16:creationId xmlns:a16="http://schemas.microsoft.com/office/drawing/2014/main" id="{5919A411-951E-48D2-9554-BDF47E5F73CB}"/>
              </a:ext>
            </a:extLst>
          </p:cNvPr>
          <p:cNvSpPr txBox="1">
            <a:spLocks/>
          </p:cNvSpPr>
          <p:nvPr/>
        </p:nvSpPr>
        <p:spPr>
          <a:xfrm>
            <a:off x="3835955" y="4267835"/>
            <a:ext cx="658018" cy="4240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α</a:t>
            </a:r>
          </a:p>
        </p:txBody>
      </p:sp>
      <p:sp>
        <p:nvSpPr>
          <p:cNvPr id="43" name="Content Placeholder 1 18">
            <a:extLst>
              <a:ext uri="{FF2B5EF4-FFF2-40B4-BE49-F238E27FC236}">
                <a16:creationId xmlns:a16="http://schemas.microsoft.com/office/drawing/2014/main" id="{8742AC72-03E8-4FBA-B788-E6AD56B39CCB}"/>
              </a:ext>
            </a:extLst>
          </p:cNvPr>
          <p:cNvSpPr txBox="1">
            <a:spLocks/>
          </p:cNvSpPr>
          <p:nvPr/>
        </p:nvSpPr>
        <p:spPr>
          <a:xfrm>
            <a:off x="4668843" y="5088448"/>
            <a:ext cx="658018" cy="4240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α</a:t>
            </a:r>
          </a:p>
        </p:txBody>
      </p:sp>
      <p:sp>
        <p:nvSpPr>
          <p:cNvPr id="44" name="Content Placeholder 1 19">
            <a:extLst>
              <a:ext uri="{FF2B5EF4-FFF2-40B4-BE49-F238E27FC236}">
                <a16:creationId xmlns:a16="http://schemas.microsoft.com/office/drawing/2014/main" id="{71A934F8-A501-41FD-9C70-FBFBB10F79F5}"/>
              </a:ext>
            </a:extLst>
          </p:cNvPr>
          <p:cNvSpPr txBox="1">
            <a:spLocks/>
          </p:cNvSpPr>
          <p:nvPr/>
        </p:nvSpPr>
        <p:spPr>
          <a:xfrm>
            <a:off x="5492915" y="5920128"/>
            <a:ext cx="658018" cy="42404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α</a:t>
            </a:r>
          </a:p>
        </p:txBody>
      </p:sp>
      <p:sp>
        <p:nvSpPr>
          <p:cNvPr id="53" name="Content Placeholder 1 5 2 1">
            <a:extLst>
              <a:ext uri="{FF2B5EF4-FFF2-40B4-BE49-F238E27FC236}">
                <a16:creationId xmlns:a16="http://schemas.microsoft.com/office/drawing/2014/main" id="{4AF40579-391C-4C41-B800-A0D1A88E56DC}"/>
              </a:ext>
            </a:extLst>
          </p:cNvPr>
          <p:cNvSpPr txBox="1">
            <a:spLocks/>
          </p:cNvSpPr>
          <p:nvPr/>
        </p:nvSpPr>
        <p:spPr>
          <a:xfrm>
            <a:off x="8801366" y="5707011"/>
            <a:ext cx="4075375" cy="150657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>
                <a:solidFill>
                  <a:srgbClr val="FF0000"/>
                </a:solidFill>
              </a:rPr>
              <a:t>Daughter</a:t>
            </a:r>
            <a:r>
              <a:rPr lang="it-IT" b="1" dirty="0"/>
              <a:t>/</a:t>
            </a:r>
            <a:r>
              <a:rPr lang="it-IT" b="1" dirty="0" err="1">
                <a:solidFill>
                  <a:srgbClr val="0000FF"/>
                </a:solidFill>
              </a:rPr>
              <a:t>parent</a:t>
            </a:r>
            <a:r>
              <a:rPr lang="it-IT" b="1" dirty="0"/>
              <a:t> </a:t>
            </a:r>
            <a:r>
              <a:rPr lang="it-IT" dirty="0" err="1"/>
              <a:t>gives</a:t>
            </a:r>
            <a:r>
              <a:rPr lang="it-IT" dirty="0"/>
              <a:t> a </a:t>
            </a:r>
            <a:r>
              <a:rPr lang="it-IT" dirty="0" err="1"/>
              <a:t>prior</a:t>
            </a:r>
            <a:r>
              <a:rPr lang="it-IT" dirty="0"/>
              <a:t> on </a:t>
            </a:r>
            <a:r>
              <a:rPr lang="it-IT" dirty="0" err="1"/>
              <a:t>surface</a:t>
            </a:r>
            <a:r>
              <a:rPr lang="it-IT" dirty="0"/>
              <a:t> vs bulk </a:t>
            </a:r>
            <a:r>
              <a:rPr lang="it-IT" dirty="0" err="1"/>
              <a:t>contaminations</a:t>
            </a:r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042B3F3-1F23-4AF0-B9F2-3C41F6A4A6FA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4702" y="3724974"/>
            <a:ext cx="3128701" cy="644145"/>
          </a:xfrm>
          <a:prstGeom prst="rect">
            <a:avLst/>
          </a:prstGeom>
        </p:spPr>
      </p:pic>
      <p:sp>
        <p:nvSpPr>
          <p:cNvPr id="46" name="Content Placeholder 1 5 2 2">
            <a:extLst>
              <a:ext uri="{FF2B5EF4-FFF2-40B4-BE49-F238E27FC236}">
                <a16:creationId xmlns:a16="http://schemas.microsoft.com/office/drawing/2014/main" id="{583B1B05-9574-423B-BF5E-B9C246C4BC2B}"/>
              </a:ext>
            </a:extLst>
          </p:cNvPr>
          <p:cNvSpPr txBox="1">
            <a:spLocks/>
          </p:cNvSpPr>
          <p:nvPr/>
        </p:nvSpPr>
        <p:spPr>
          <a:xfrm>
            <a:off x="8766597" y="4428588"/>
            <a:ext cx="4075375" cy="76458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Depends</a:t>
            </a:r>
            <a:r>
              <a:rPr lang="it-IT" dirty="0"/>
              <a:t> on source </a:t>
            </a:r>
            <a:r>
              <a:rPr lang="it-IT" dirty="0" err="1"/>
              <a:t>localization</a:t>
            </a:r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D20BC72-6829-4CF2-AA20-1816F6D0A85D}"/>
              </a:ext>
            </a:extLst>
          </p:cNvPr>
          <p:cNvSpPr/>
          <p:nvPr/>
        </p:nvSpPr>
        <p:spPr>
          <a:xfrm>
            <a:off x="7394100" y="33716"/>
            <a:ext cx="5821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Azzolini et al. (CUPID), (2019), arXiv:1904.10397 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[</a:t>
            </a:r>
            <a:r>
              <a:rPr lang="en-US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nucl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-ex].</a:t>
            </a:r>
            <a:endParaRPr lang="en-US" sz="1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618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8173"/>
    </mc:Choice>
    <mc:Fallback xmlns="">
      <p:transition spd="slow" advTm="68173"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EFE46D-3914-4C57-AF6A-6DB154A1A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79306" y="580001"/>
            <a:ext cx="11389153" cy="956415"/>
          </a:xfrm>
        </p:spPr>
        <p:txBody>
          <a:bodyPr>
            <a:normAutofit fontScale="85000" lnSpcReduction="20000"/>
          </a:bodyPr>
          <a:lstStyle/>
          <a:p>
            <a:r>
              <a:rPr lang="it-IT" dirty="0"/>
              <a:t>Full spectrum </a:t>
            </a:r>
            <a:r>
              <a:rPr lang="it-IT" dirty="0" err="1"/>
              <a:t>reconstruction</a:t>
            </a:r>
            <a:endParaRPr lang="it-IT" dirty="0"/>
          </a:p>
          <a:p>
            <a:r>
              <a:rPr lang="it-IT" dirty="0" err="1"/>
              <a:t>Peaks</a:t>
            </a:r>
            <a:r>
              <a:rPr lang="it-IT" dirty="0"/>
              <a:t> and continuum are </a:t>
            </a:r>
            <a:r>
              <a:rPr lang="it-IT" dirty="0" err="1"/>
              <a:t>well</a:t>
            </a:r>
            <a:r>
              <a:rPr lang="it-IT" dirty="0"/>
              <a:t> </a:t>
            </a:r>
            <a:r>
              <a:rPr lang="it-IT" dirty="0" err="1"/>
              <a:t>modelled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7D658B-4056-4D59-B5D4-494963FC6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Reconstruction</a:t>
            </a:r>
            <a:r>
              <a:rPr lang="it-IT" dirty="0"/>
              <a:t> results: M1 </a:t>
            </a:r>
            <a:r>
              <a:rPr lang="it-IT" dirty="0" err="1"/>
              <a:t>Spectra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9527D04B-7C34-4856-9BB8-D17CBA17CFB7}"/>
              </a:ext>
            </a:extLst>
          </p:cNvPr>
          <p:cNvSpPr txBox="1">
            <a:spLocks/>
          </p:cNvSpPr>
          <p:nvPr/>
        </p:nvSpPr>
        <p:spPr>
          <a:xfrm>
            <a:off x="1071316" y="6023259"/>
            <a:ext cx="11389153" cy="95641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The </a:t>
            </a:r>
            <a:r>
              <a:rPr lang="el-GR" dirty="0"/>
              <a:t>α</a:t>
            </a:r>
            <a:r>
              <a:rPr lang="it-IT" dirty="0"/>
              <a:t> – </a:t>
            </a:r>
            <a:r>
              <a:rPr lang="el-GR" dirty="0"/>
              <a:t>β</a:t>
            </a:r>
            <a:r>
              <a:rPr lang="it-IT" dirty="0"/>
              <a:t>/</a:t>
            </a:r>
            <a:r>
              <a:rPr lang="el-GR" dirty="0"/>
              <a:t>γ</a:t>
            </a:r>
            <a:r>
              <a:rPr lang="it-IT" dirty="0"/>
              <a:t> </a:t>
            </a:r>
            <a:r>
              <a:rPr lang="it-IT" dirty="0" err="1"/>
              <a:t>separation</a:t>
            </a:r>
            <a:r>
              <a:rPr lang="it-IT" dirty="0"/>
              <a:t> </a:t>
            </a:r>
            <a:r>
              <a:rPr lang="it-IT" dirty="0" err="1"/>
              <a:t>allows</a:t>
            </a:r>
            <a:r>
              <a:rPr lang="it-IT" dirty="0"/>
              <a:t> to </a:t>
            </a:r>
            <a:r>
              <a:rPr lang="it-IT" dirty="0" err="1"/>
              <a:t>disentangle</a:t>
            </a:r>
            <a:r>
              <a:rPr lang="it-IT" dirty="0"/>
              <a:t> the </a:t>
            </a:r>
            <a:r>
              <a:rPr lang="it-IT" dirty="0" err="1"/>
              <a:t>different</a:t>
            </a:r>
            <a:r>
              <a:rPr lang="it-IT" dirty="0"/>
              <a:t> </a:t>
            </a:r>
            <a:r>
              <a:rPr lang="it-IT" dirty="0" err="1"/>
              <a:t>contributions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9FB33DC-5222-4CDC-8C21-5EB69D18F1EF}"/>
              </a:ext>
            </a:extLst>
          </p:cNvPr>
          <p:cNvSpPr/>
          <p:nvPr/>
        </p:nvSpPr>
        <p:spPr>
          <a:xfrm>
            <a:off x="0" y="7217178"/>
            <a:ext cx="5821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Azzolini et al. (CUPID), (2019), arXiv:1904.10397 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[</a:t>
            </a:r>
            <a:r>
              <a:rPr lang="en-US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nucl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-ex].</a:t>
            </a:r>
            <a:endParaRPr lang="en-US" sz="1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EC95D86B-F9C6-4F2A-B81F-59D3141E1A66}"/>
              </a:ext>
            </a:extLst>
          </p:cNvPr>
          <p:cNvSpPr txBox="1">
            <a:spLocks/>
          </p:cNvSpPr>
          <p:nvPr/>
        </p:nvSpPr>
        <p:spPr>
          <a:xfrm>
            <a:off x="2204497" y="1743471"/>
            <a:ext cx="2421221" cy="499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>
                <a:solidFill>
                  <a:srgbClr val="0000FF"/>
                </a:solidFill>
              </a:rPr>
              <a:t>M1 </a:t>
            </a:r>
            <a:r>
              <a:rPr lang="el-GR" dirty="0">
                <a:solidFill>
                  <a:srgbClr val="0000FF"/>
                </a:solidFill>
              </a:rPr>
              <a:t>β</a:t>
            </a:r>
            <a:r>
              <a:rPr lang="it-IT" dirty="0">
                <a:solidFill>
                  <a:srgbClr val="0000FF"/>
                </a:solidFill>
              </a:rPr>
              <a:t>/</a:t>
            </a:r>
            <a:r>
              <a:rPr lang="el-GR" dirty="0">
                <a:solidFill>
                  <a:srgbClr val="0000FF"/>
                </a:solidFill>
              </a:rPr>
              <a:t>γ</a:t>
            </a:r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5B20366B-D087-4447-A6AA-ED5898B0354B}"/>
              </a:ext>
            </a:extLst>
          </p:cNvPr>
          <p:cNvSpPr txBox="1">
            <a:spLocks/>
          </p:cNvSpPr>
          <p:nvPr/>
        </p:nvSpPr>
        <p:spPr>
          <a:xfrm>
            <a:off x="8895083" y="1654502"/>
            <a:ext cx="2421221" cy="49954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>
                <a:solidFill>
                  <a:srgbClr val="0000FF"/>
                </a:solidFill>
              </a:rPr>
              <a:t>M1 </a:t>
            </a:r>
            <a:r>
              <a:rPr lang="el-GR" dirty="0">
                <a:solidFill>
                  <a:srgbClr val="0000FF"/>
                </a:solidFill>
              </a:rPr>
              <a:t>α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45D4F52-482A-409F-B26E-351C16B2E22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8489"/>
          <a:stretch/>
        </p:blipFill>
        <p:spPr>
          <a:xfrm>
            <a:off x="252801" y="2172659"/>
            <a:ext cx="6324612" cy="3694345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CEC2F6D2-48EC-4BF4-9A74-6993C528E4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42613" y="2172852"/>
            <a:ext cx="6324613" cy="3694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7196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092"/>
    </mc:Choice>
    <mc:Fallback xmlns="">
      <p:transition spd="slow" advTm="9092"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FEFE46D-3914-4C57-AF6A-6DB154A1A4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17268" y="8206209"/>
            <a:ext cx="12095798" cy="775052"/>
          </a:xfrm>
        </p:spPr>
        <p:txBody>
          <a:bodyPr/>
          <a:lstStyle/>
          <a:p>
            <a:r>
              <a:rPr lang="it-IT" dirty="0" err="1"/>
              <a:t>ffff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A7D658B-4056-4D59-B5D4-494963FC69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Reconstruction</a:t>
            </a:r>
            <a:r>
              <a:rPr lang="it-IT" dirty="0"/>
              <a:t> results: M2 </a:t>
            </a:r>
            <a:r>
              <a:rPr lang="it-IT" dirty="0" err="1"/>
              <a:t>spectra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1BCBC301-D68E-4ABA-8306-51AF05EC1F34}"/>
              </a:ext>
            </a:extLst>
          </p:cNvPr>
          <p:cNvSpPr txBox="1">
            <a:spLocks/>
          </p:cNvSpPr>
          <p:nvPr/>
        </p:nvSpPr>
        <p:spPr>
          <a:xfrm>
            <a:off x="269447" y="639739"/>
            <a:ext cx="12381682" cy="95641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Both</a:t>
            </a:r>
            <a:r>
              <a:rPr lang="it-IT" dirty="0"/>
              <a:t> </a:t>
            </a:r>
            <a:r>
              <a:rPr lang="el-GR" dirty="0"/>
              <a:t>α</a:t>
            </a:r>
            <a:r>
              <a:rPr lang="it-IT" dirty="0"/>
              <a:t> and </a:t>
            </a:r>
            <a:r>
              <a:rPr lang="el-GR" dirty="0"/>
              <a:t>β</a:t>
            </a:r>
            <a:r>
              <a:rPr lang="it-IT" dirty="0"/>
              <a:t>/</a:t>
            </a:r>
            <a:r>
              <a:rPr lang="el-GR" dirty="0"/>
              <a:t>γ</a:t>
            </a:r>
            <a:r>
              <a:rPr lang="it-IT" dirty="0"/>
              <a:t> </a:t>
            </a:r>
            <a:r>
              <a:rPr lang="it-IT" dirty="0" err="1"/>
              <a:t>regions</a:t>
            </a:r>
            <a:r>
              <a:rPr lang="it-IT" dirty="0"/>
              <a:t> are </a:t>
            </a:r>
            <a:r>
              <a:rPr lang="it-IT" dirty="0" err="1"/>
              <a:t>well</a:t>
            </a:r>
            <a:r>
              <a:rPr lang="it-IT" dirty="0"/>
              <a:t> </a:t>
            </a:r>
            <a:r>
              <a:rPr lang="it-IT" dirty="0" err="1"/>
              <a:t>modelled</a:t>
            </a:r>
            <a:r>
              <a:rPr lang="it-IT" dirty="0"/>
              <a:t> in </a:t>
            </a:r>
            <a:r>
              <a:rPr lang="it-IT" dirty="0" err="1"/>
              <a:t>peaks</a:t>
            </a:r>
            <a:r>
              <a:rPr lang="it-IT" dirty="0"/>
              <a:t> and continuum</a:t>
            </a:r>
          </a:p>
          <a:p>
            <a:pPr lvl="1"/>
            <a:r>
              <a:rPr lang="it-IT" dirty="0"/>
              <a:t>The </a:t>
            </a:r>
            <a:r>
              <a:rPr lang="it-IT" dirty="0" err="1"/>
              <a:t>surface</a:t>
            </a:r>
            <a:r>
              <a:rPr lang="it-IT" dirty="0"/>
              <a:t>/bulk </a:t>
            </a:r>
            <a:r>
              <a:rPr lang="it-IT" dirty="0" err="1"/>
              <a:t>prior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key</a:t>
            </a:r>
            <a:r>
              <a:rPr lang="it-IT" dirty="0"/>
              <a:t> </a:t>
            </a:r>
            <a:r>
              <a:rPr lang="it-IT" dirty="0" err="1"/>
              <a:t>ingredient</a:t>
            </a:r>
            <a:endParaRPr lang="en-US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A2FA9368-D06D-4073-8E4D-7ED64736E661}"/>
              </a:ext>
            </a:extLst>
          </p:cNvPr>
          <p:cNvSpPr txBox="1">
            <a:spLocks/>
          </p:cNvSpPr>
          <p:nvPr/>
        </p:nvSpPr>
        <p:spPr>
          <a:xfrm>
            <a:off x="269447" y="6014720"/>
            <a:ext cx="7426753" cy="11899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Some </a:t>
            </a:r>
            <a:r>
              <a:rPr lang="it-IT" dirty="0" err="1"/>
              <a:t>differences</a:t>
            </a:r>
            <a:r>
              <a:rPr lang="it-IT" dirty="0"/>
              <a:t> on the Bi-Po </a:t>
            </a:r>
            <a:r>
              <a:rPr lang="it-IT" dirty="0" err="1"/>
              <a:t>pileup</a:t>
            </a:r>
            <a:r>
              <a:rPr lang="it-IT" dirty="0"/>
              <a:t> </a:t>
            </a:r>
          </a:p>
          <a:p>
            <a:r>
              <a:rPr lang="it-IT" dirty="0" err="1"/>
              <a:t>Imperfect</a:t>
            </a:r>
            <a:r>
              <a:rPr lang="it-IT" dirty="0"/>
              <a:t> </a:t>
            </a:r>
            <a:r>
              <a:rPr lang="it-IT" dirty="0" err="1"/>
              <a:t>reconstruction</a:t>
            </a:r>
            <a:r>
              <a:rPr lang="it-IT" dirty="0"/>
              <a:t> of the </a:t>
            </a:r>
            <a:r>
              <a:rPr lang="it-IT" dirty="0" err="1"/>
              <a:t>deposited</a:t>
            </a:r>
            <a:r>
              <a:rPr lang="it-IT" dirty="0"/>
              <a:t> </a:t>
            </a:r>
            <a:r>
              <a:rPr lang="it-IT" dirty="0" err="1"/>
              <a:t>energy</a:t>
            </a:r>
            <a:endParaRPr lang="en-US" dirty="0"/>
          </a:p>
        </p:txBody>
      </p:sp>
      <p:sp>
        <p:nvSpPr>
          <p:cNvPr id="19" name="Content Placeholder 1 6">
            <a:extLst>
              <a:ext uri="{FF2B5EF4-FFF2-40B4-BE49-F238E27FC236}">
                <a16:creationId xmlns:a16="http://schemas.microsoft.com/office/drawing/2014/main" id="{584CD37F-756C-48C7-82D8-C40FF7A1FEEC}"/>
              </a:ext>
            </a:extLst>
          </p:cNvPr>
          <p:cNvSpPr txBox="1">
            <a:spLocks/>
          </p:cNvSpPr>
          <p:nvPr/>
        </p:nvSpPr>
        <p:spPr>
          <a:xfrm>
            <a:off x="8305865" y="6092434"/>
            <a:ext cx="2650742" cy="4068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aseline="30000" dirty="0"/>
              <a:t>214</a:t>
            </a:r>
            <a:r>
              <a:rPr lang="it-IT" dirty="0"/>
              <a:t>Bi→</a:t>
            </a:r>
            <a:r>
              <a:rPr lang="it-IT" baseline="30000" dirty="0"/>
              <a:t>218</a:t>
            </a:r>
            <a:r>
              <a:rPr lang="it-IT" dirty="0"/>
              <a:t>Po</a:t>
            </a:r>
            <a:endParaRPr lang="en-US" dirty="0"/>
          </a:p>
        </p:txBody>
      </p:sp>
      <p:sp>
        <p:nvSpPr>
          <p:cNvPr id="20" name="Content Placeholder 1 6">
            <a:extLst>
              <a:ext uri="{FF2B5EF4-FFF2-40B4-BE49-F238E27FC236}">
                <a16:creationId xmlns:a16="http://schemas.microsoft.com/office/drawing/2014/main" id="{70793E47-D926-419F-A530-C42E801E31DC}"/>
              </a:ext>
            </a:extLst>
          </p:cNvPr>
          <p:cNvSpPr txBox="1">
            <a:spLocks/>
          </p:cNvSpPr>
          <p:nvPr/>
        </p:nvSpPr>
        <p:spPr>
          <a:xfrm>
            <a:off x="8305865" y="6760928"/>
            <a:ext cx="2650742" cy="4068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aseline="30000" dirty="0"/>
              <a:t>212</a:t>
            </a:r>
            <a:r>
              <a:rPr lang="it-IT" dirty="0"/>
              <a:t>Bi→</a:t>
            </a:r>
            <a:r>
              <a:rPr lang="it-IT" baseline="30000" dirty="0"/>
              <a:t>212</a:t>
            </a:r>
            <a:r>
              <a:rPr lang="it-IT" dirty="0"/>
              <a:t>Po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5D32AFE-1366-4492-889F-41D95D588D6F}"/>
              </a:ext>
            </a:extLst>
          </p:cNvPr>
          <p:cNvSpPr/>
          <p:nvPr/>
        </p:nvSpPr>
        <p:spPr>
          <a:xfrm>
            <a:off x="0" y="7217178"/>
            <a:ext cx="5821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Azzolini et al. (CUPID), (2019), arXiv:1904.10397 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[</a:t>
            </a:r>
            <a:r>
              <a:rPr lang="en-US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nucl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-ex].</a:t>
            </a:r>
            <a:endParaRPr lang="en-US" sz="1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EC977ABB-A229-4A2C-B505-69129B6EF9A6}"/>
              </a:ext>
            </a:extLst>
          </p:cNvPr>
          <p:cNvSpPr txBox="1">
            <a:spLocks/>
          </p:cNvSpPr>
          <p:nvPr/>
        </p:nvSpPr>
        <p:spPr>
          <a:xfrm>
            <a:off x="1479231" y="1820183"/>
            <a:ext cx="3719359" cy="47861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>
                <a:solidFill>
                  <a:srgbClr val="00B050"/>
                </a:solidFill>
              </a:rPr>
              <a:t>M2</a:t>
            </a:r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F49B32FD-9CE4-4152-BBED-4E5D71396047}"/>
              </a:ext>
            </a:extLst>
          </p:cNvPr>
          <p:cNvSpPr txBox="1">
            <a:spLocks/>
          </p:cNvSpPr>
          <p:nvPr/>
        </p:nvSpPr>
        <p:spPr>
          <a:xfrm>
            <a:off x="8244103" y="1794235"/>
            <a:ext cx="3719359" cy="47861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>
                <a:solidFill>
                  <a:srgbClr val="00B050"/>
                </a:solidFill>
              </a:rPr>
              <a:t>M2 sum (</a:t>
            </a:r>
            <a:r>
              <a:rPr lang="el-GR" dirty="0">
                <a:solidFill>
                  <a:srgbClr val="00B050"/>
                </a:solidFill>
              </a:rPr>
              <a:t>Σ</a:t>
            </a:r>
            <a:r>
              <a:rPr lang="it-IT" dirty="0">
                <a:solidFill>
                  <a:srgbClr val="00B050"/>
                </a:solidFill>
              </a:rPr>
              <a:t>2)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1926AAD-24B5-40A1-A0BC-6F031B2255E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244" b="32984"/>
          <a:stretch/>
        </p:blipFill>
        <p:spPr>
          <a:xfrm>
            <a:off x="6845716" y="2151068"/>
            <a:ext cx="6324612" cy="3842061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1591F1C-D7C0-47E9-8B37-9A72C541E9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360" b="-1132"/>
          <a:stretch/>
        </p:blipFill>
        <p:spPr>
          <a:xfrm>
            <a:off x="176604" y="2151068"/>
            <a:ext cx="6324612" cy="3842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7777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1087"/>
    </mc:Choice>
    <mc:Fallback xmlns="">
      <p:transition spd="slow" advTm="51087"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Graphic 6">
            <a:extLst>
              <a:ext uri="{FF2B5EF4-FFF2-40B4-BE49-F238E27FC236}">
                <a16:creationId xmlns:a16="http://schemas.microsoft.com/office/drawing/2014/main" id="{50F0716A-1ED0-4BFB-A3F1-014D758AA5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-19507" y="452786"/>
            <a:ext cx="9396656" cy="5124140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E56374-3ED5-4683-A6EE-05A98FFAD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8836" y="5729230"/>
            <a:ext cx="5857700" cy="143807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it-IT" dirty="0" err="1"/>
              <a:t>Possibility</a:t>
            </a:r>
            <a:r>
              <a:rPr lang="it-IT" dirty="0"/>
              <a:t> to </a:t>
            </a:r>
            <a:r>
              <a:rPr lang="it-IT" dirty="0" err="1"/>
              <a:t>perform</a:t>
            </a:r>
            <a:r>
              <a:rPr lang="it-IT" dirty="0"/>
              <a:t> </a:t>
            </a:r>
            <a:r>
              <a:rPr lang="it-IT" dirty="0" err="1"/>
              <a:t>detailed</a:t>
            </a:r>
            <a:r>
              <a:rPr lang="it-IT" dirty="0"/>
              <a:t> study on </a:t>
            </a:r>
            <a:r>
              <a:rPr lang="it-IT" dirty="0" err="1"/>
              <a:t>this</a:t>
            </a:r>
            <a:r>
              <a:rPr lang="it-IT" dirty="0"/>
              <a:t> </a:t>
            </a:r>
            <a:r>
              <a:rPr lang="it-IT" dirty="0" err="1"/>
              <a:t>decay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2D86F7-5AE9-48C6-BECE-76DF0A6B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Result: Beta/Gamma spectrum</a:t>
            </a:r>
            <a:endParaRPr lang="en-US" dirty="0"/>
          </a:p>
        </p:txBody>
      </p:sp>
      <p:sp>
        <p:nvSpPr>
          <p:cNvPr id="8" name="Content Placeholder 1">
            <a:extLst>
              <a:ext uri="{FF2B5EF4-FFF2-40B4-BE49-F238E27FC236}">
                <a16:creationId xmlns:a16="http://schemas.microsoft.com/office/drawing/2014/main" id="{0FB2ACED-EC93-4DF3-A7ED-12439845190A}"/>
              </a:ext>
            </a:extLst>
          </p:cNvPr>
          <p:cNvSpPr txBox="1">
            <a:spLocks/>
          </p:cNvSpPr>
          <p:nvPr/>
        </p:nvSpPr>
        <p:spPr>
          <a:xfrm>
            <a:off x="9199772" y="1420634"/>
            <a:ext cx="3802699" cy="1198916"/>
          </a:xfrm>
          <a:prstGeom prst="rect">
            <a:avLst/>
          </a:prstGeom>
          <a:ln w="38100">
            <a:solidFill>
              <a:srgbClr val="61D836"/>
            </a:solidFill>
          </a:ln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aseline="30000" dirty="0"/>
              <a:t>232</a:t>
            </a:r>
            <a:r>
              <a:rPr lang="it-IT" dirty="0"/>
              <a:t>Th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dominant</a:t>
            </a:r>
            <a:r>
              <a:rPr lang="it-IT" dirty="0"/>
              <a:t>, </a:t>
            </a:r>
            <a:r>
              <a:rPr lang="it-IT" dirty="0" err="1"/>
              <a:t>because</a:t>
            </a:r>
            <a:r>
              <a:rPr lang="it-IT" dirty="0"/>
              <a:t> no </a:t>
            </a:r>
            <a:r>
              <a:rPr lang="it-IT" dirty="0" err="1"/>
              <a:t>delayed</a:t>
            </a:r>
            <a:r>
              <a:rPr lang="it-IT" dirty="0"/>
              <a:t> </a:t>
            </a:r>
            <a:r>
              <a:rPr lang="it-IT" dirty="0" err="1"/>
              <a:t>cut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applied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8821F362-3571-4FE0-9861-18F6CA5EF9E7}"/>
              </a:ext>
            </a:extLst>
          </p:cNvPr>
          <p:cNvSpPr txBox="1">
            <a:spLocks/>
          </p:cNvSpPr>
          <p:nvPr/>
        </p:nvSpPr>
        <p:spPr>
          <a:xfrm>
            <a:off x="9199771" y="3941210"/>
            <a:ext cx="3802699" cy="1198916"/>
          </a:xfrm>
          <a:prstGeom prst="rect">
            <a:avLst/>
          </a:prstGeom>
          <a:ln w="38100">
            <a:solidFill>
              <a:srgbClr val="A94040"/>
            </a:solidFill>
          </a:ln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Muons</a:t>
            </a:r>
            <a:r>
              <a:rPr lang="it-IT" dirty="0"/>
              <a:t> </a:t>
            </a:r>
            <a:r>
              <a:rPr lang="it-IT" dirty="0" err="1"/>
              <a:t>give</a:t>
            </a:r>
            <a:r>
              <a:rPr lang="it-IT" dirty="0"/>
              <a:t> 44% of </a:t>
            </a:r>
            <a:r>
              <a:rPr lang="it-IT" dirty="0" err="1"/>
              <a:t>residual</a:t>
            </a:r>
            <a:r>
              <a:rPr lang="it-IT" dirty="0"/>
              <a:t> background</a:t>
            </a:r>
            <a:endParaRPr lang="en-US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E0CD678B-5033-404C-A054-415154A811A7}"/>
              </a:ext>
            </a:extLst>
          </p:cNvPr>
          <p:cNvSpPr txBox="1">
            <a:spLocks/>
          </p:cNvSpPr>
          <p:nvPr/>
        </p:nvSpPr>
        <p:spPr>
          <a:xfrm>
            <a:off x="915930" y="5831663"/>
            <a:ext cx="4560274" cy="1233211"/>
          </a:xfrm>
          <a:prstGeom prst="rect">
            <a:avLst/>
          </a:prstGeom>
          <a:ln w="38100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2ν</a:t>
            </a:r>
            <a:r>
              <a:rPr lang="el-GR" dirty="0"/>
              <a:t>ββ</a:t>
            </a:r>
            <a:r>
              <a:rPr lang="it-IT" dirty="0"/>
              <a:t> </a:t>
            </a:r>
            <a:r>
              <a:rPr lang="it-IT" dirty="0" err="1"/>
              <a:t>is</a:t>
            </a:r>
            <a:r>
              <a:rPr lang="it-IT" dirty="0"/>
              <a:t> a </a:t>
            </a:r>
            <a:r>
              <a:rPr lang="it-IT" dirty="0" err="1"/>
              <a:t>dominant</a:t>
            </a:r>
            <a:r>
              <a:rPr lang="it-IT" dirty="0"/>
              <a:t> </a:t>
            </a:r>
            <a:r>
              <a:rPr lang="it-IT" dirty="0" err="1"/>
              <a:t>contribution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B4FC9C54-9727-4B6B-9CF2-DABB3B108C0C}"/>
              </a:ext>
            </a:extLst>
          </p:cNvPr>
          <p:cNvSpPr txBox="1">
            <a:spLocks/>
          </p:cNvSpPr>
          <p:nvPr/>
        </p:nvSpPr>
        <p:spPr>
          <a:xfrm>
            <a:off x="9445397" y="621742"/>
            <a:ext cx="3311450" cy="6481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In the </a:t>
            </a:r>
            <a:r>
              <a:rPr lang="it-IT" dirty="0">
                <a:highlight>
                  <a:srgbClr val="C0C0C0"/>
                </a:highlight>
              </a:rPr>
              <a:t>ROI</a:t>
            </a:r>
            <a:endParaRPr lang="en-US" dirty="0">
              <a:highlight>
                <a:srgbClr val="C0C0C0"/>
              </a:highlight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F1F97DC-DDDC-40E5-8FF7-9FFB02A0F3F1}"/>
              </a:ext>
            </a:extLst>
          </p:cNvPr>
          <p:cNvCxnSpPr>
            <a:stCxn id="8" idx="2"/>
            <a:endCxn id="9" idx="0"/>
          </p:cNvCxnSpPr>
          <p:nvPr/>
        </p:nvCxnSpPr>
        <p:spPr>
          <a:xfrm flipH="1">
            <a:off x="11101121" y="2619550"/>
            <a:ext cx="1" cy="1321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8EBE946E-0562-4815-B5F2-66C0D7DF5381}"/>
              </a:ext>
            </a:extLst>
          </p:cNvPr>
          <p:cNvSpPr txBox="1">
            <a:spLocks/>
          </p:cNvSpPr>
          <p:nvPr/>
        </p:nvSpPr>
        <p:spPr>
          <a:xfrm>
            <a:off x="9956476" y="2875774"/>
            <a:ext cx="2289288" cy="73024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dirty="0" err="1"/>
              <a:t>Delayed</a:t>
            </a:r>
            <a:r>
              <a:rPr lang="it-IT" dirty="0"/>
              <a:t> </a:t>
            </a:r>
            <a:r>
              <a:rPr lang="it-IT" dirty="0" err="1"/>
              <a:t>coincidences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159ECE1-FE97-42DF-B6CC-173B885AED3C}"/>
              </a:ext>
            </a:extLst>
          </p:cNvPr>
          <p:cNvSpPr/>
          <p:nvPr/>
        </p:nvSpPr>
        <p:spPr>
          <a:xfrm>
            <a:off x="0" y="7217178"/>
            <a:ext cx="582168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Azzolini et al. (CUPID), (2019), arXiv:1904.10397 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[</a:t>
            </a:r>
            <a:r>
              <a:rPr lang="en-US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nucl</a:t>
            </a:r>
            <a:r>
              <a:rPr lang="en-US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-ex].</a:t>
            </a:r>
            <a:endParaRPr lang="en-US" sz="1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92683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081"/>
    </mc:Choice>
    <mc:Fallback xmlns="">
      <p:transition spd="slow" advTm="12081"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BC15B29-99F8-4480-94FB-2865FD5C89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447" y="696610"/>
            <a:ext cx="7762071" cy="1096221"/>
          </a:xfrm>
        </p:spPr>
        <p:txBody>
          <a:bodyPr>
            <a:normAutofit lnSpcReduction="10000"/>
          </a:bodyPr>
          <a:lstStyle/>
          <a:p>
            <a:r>
              <a:rPr lang="el-GR" dirty="0"/>
              <a:t>μ</a:t>
            </a:r>
            <a:r>
              <a:rPr lang="it-IT" dirty="0"/>
              <a:t> are the </a:t>
            </a:r>
            <a:r>
              <a:rPr lang="it-IT" dirty="0" err="1"/>
              <a:t>main</a:t>
            </a:r>
            <a:r>
              <a:rPr lang="it-IT" dirty="0"/>
              <a:t> </a:t>
            </a:r>
            <a:r>
              <a:rPr lang="it-IT" dirty="0" err="1"/>
              <a:t>residual</a:t>
            </a:r>
            <a:r>
              <a:rPr lang="it-IT" dirty="0"/>
              <a:t> background</a:t>
            </a:r>
          </a:p>
          <a:p>
            <a:pPr lvl="1"/>
            <a:r>
              <a:rPr lang="it-IT" dirty="0"/>
              <a:t>Installation of </a:t>
            </a:r>
            <a:r>
              <a:rPr lang="el-GR" dirty="0"/>
              <a:t>μ</a:t>
            </a:r>
            <a:r>
              <a:rPr lang="it-IT" dirty="0"/>
              <a:t>-veto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034CE09-EDC4-4DA2-AA04-62F2C35DF3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Phase II upgrade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8FED6A3-A239-439F-96FB-FFA9BF6B3E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981" t="33072" r="31204" b="8294"/>
          <a:stretch/>
        </p:blipFill>
        <p:spPr>
          <a:xfrm>
            <a:off x="10809509" y="696610"/>
            <a:ext cx="2180544" cy="520939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A8D4D8-E72D-442C-9953-9B315EA823B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68" r="10398" b="11655"/>
          <a:stretch/>
        </p:blipFill>
        <p:spPr>
          <a:xfrm>
            <a:off x="258803" y="2350179"/>
            <a:ext cx="2614616" cy="474412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CDD042A-F4F0-45B0-8BF5-590AA7EE69D0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14" r="22888"/>
          <a:stretch/>
        </p:blipFill>
        <p:spPr>
          <a:xfrm>
            <a:off x="3414528" y="2350179"/>
            <a:ext cx="2614615" cy="2905257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DA3D8C58-E4A9-46DB-B22D-2C8553DBDC93}"/>
              </a:ext>
            </a:extLst>
          </p:cNvPr>
          <p:cNvSpPr txBox="1">
            <a:spLocks/>
          </p:cNvSpPr>
          <p:nvPr/>
        </p:nvSpPr>
        <p:spPr>
          <a:xfrm>
            <a:off x="3026855" y="5504724"/>
            <a:ext cx="3735505" cy="17132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No </a:t>
            </a:r>
            <a:r>
              <a:rPr lang="it-IT" dirty="0" err="1"/>
              <a:t>reflective</a:t>
            </a:r>
            <a:r>
              <a:rPr lang="it-IT" dirty="0"/>
              <a:t> </a:t>
            </a:r>
            <a:r>
              <a:rPr lang="it-IT" dirty="0" err="1"/>
              <a:t>foil</a:t>
            </a:r>
            <a:endParaRPr lang="it-IT" dirty="0"/>
          </a:p>
          <a:p>
            <a:pPr lvl="1"/>
            <a:r>
              <a:rPr lang="it-IT" dirty="0" err="1"/>
              <a:t>Sensitivity</a:t>
            </a:r>
            <a:r>
              <a:rPr lang="it-IT" dirty="0"/>
              <a:t> to M2 </a:t>
            </a:r>
            <a:r>
              <a:rPr lang="el-GR" dirty="0"/>
              <a:t>α</a:t>
            </a:r>
            <a:r>
              <a:rPr lang="it-IT" dirty="0"/>
              <a:t> </a:t>
            </a:r>
            <a:r>
              <a:rPr lang="it-IT" dirty="0" err="1"/>
              <a:t>events</a:t>
            </a:r>
            <a:endParaRPr lang="en-US" dirty="0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72B7FA21-1B00-4B09-985A-59C9B704E02F}"/>
              </a:ext>
            </a:extLst>
          </p:cNvPr>
          <p:cNvSpPr txBox="1">
            <a:spLocks/>
          </p:cNvSpPr>
          <p:nvPr/>
        </p:nvSpPr>
        <p:spPr>
          <a:xfrm>
            <a:off x="6569052" y="2598236"/>
            <a:ext cx="3986698" cy="142965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New </a:t>
            </a:r>
            <a:r>
              <a:rPr lang="it-IT" dirty="0" err="1"/>
              <a:t>clear</a:t>
            </a:r>
            <a:r>
              <a:rPr lang="it-IT" dirty="0"/>
              <a:t> Cu Shield</a:t>
            </a:r>
          </a:p>
          <a:p>
            <a:pPr lvl="1"/>
            <a:r>
              <a:rPr lang="it-IT" dirty="0" err="1"/>
              <a:t>Thermalization</a:t>
            </a:r>
            <a:endParaRPr lang="it-IT" dirty="0"/>
          </a:p>
          <a:p>
            <a:pPr lvl="1"/>
            <a:r>
              <a:rPr lang="it-IT" dirty="0"/>
              <a:t>Additional </a:t>
            </a:r>
            <a:r>
              <a:rPr lang="it-IT" dirty="0" err="1"/>
              <a:t>shielding</a:t>
            </a:r>
            <a:endParaRPr lang="it-IT" dirty="0"/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43AC2998-CA30-455E-AA05-ACF4032569AE}"/>
              </a:ext>
            </a:extLst>
          </p:cNvPr>
          <p:cNvSpPr txBox="1">
            <a:spLocks/>
          </p:cNvSpPr>
          <p:nvPr/>
        </p:nvSpPr>
        <p:spPr>
          <a:xfrm>
            <a:off x="8031518" y="6238456"/>
            <a:ext cx="3613055" cy="1037013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/>
              <a:t>NOW COOLING</a:t>
            </a:r>
          </a:p>
        </p:txBody>
      </p:sp>
    </p:spTree>
    <p:extLst>
      <p:ext uri="{BB962C8B-B14F-4D97-AF65-F5344CB8AC3E}">
        <p14:creationId xmlns:p14="http://schemas.microsoft.com/office/powerpoint/2010/main" val="1396679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991"/>
    </mc:Choice>
    <mc:Fallback xmlns="">
      <p:transition spd="slow" advTm="991"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82DF526-F19C-4A1F-B3D5-62FDF7DBAA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0468" y="846306"/>
            <a:ext cx="12772417" cy="6377453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CUPID-0 is the first large array of enriched scintillating bolometers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We reached the lowest background level achieved with bolometric experiments:</a:t>
            </a:r>
            <a:endParaRPr lang="it-IT" dirty="0"/>
          </a:p>
          <a:p>
            <a:endParaRPr lang="it-IT" dirty="0"/>
          </a:p>
          <a:p>
            <a:endParaRPr lang="en-US" dirty="0"/>
          </a:p>
          <a:p>
            <a:r>
              <a:rPr lang="en-US" dirty="0"/>
              <a:t>A complete background model has been developed</a:t>
            </a:r>
          </a:p>
          <a:p>
            <a:pPr lvl="1"/>
            <a:r>
              <a:rPr lang="it-IT" dirty="0"/>
              <a:t>Major ROI background (</a:t>
            </a:r>
            <a:r>
              <a:rPr lang="it-IT" baseline="30000" dirty="0"/>
              <a:t>208</a:t>
            </a:r>
            <a:r>
              <a:rPr lang="it-IT" dirty="0"/>
              <a:t>Tl </a:t>
            </a:r>
            <a:r>
              <a:rPr lang="el-GR" dirty="0"/>
              <a:t>β</a:t>
            </a:r>
            <a:r>
              <a:rPr lang="it-IT" dirty="0"/>
              <a:t> </a:t>
            </a:r>
            <a:r>
              <a:rPr lang="it-IT" dirty="0" err="1"/>
              <a:t>events</a:t>
            </a:r>
            <a:r>
              <a:rPr lang="it-IT" dirty="0"/>
              <a:t>)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reduced</a:t>
            </a:r>
            <a:r>
              <a:rPr lang="it-IT" dirty="0"/>
              <a:t> with </a:t>
            </a:r>
            <a:r>
              <a:rPr lang="it-IT" dirty="0" err="1"/>
              <a:t>delayed</a:t>
            </a:r>
            <a:r>
              <a:rPr lang="it-IT" dirty="0"/>
              <a:t> </a:t>
            </a:r>
            <a:r>
              <a:rPr lang="it-IT" dirty="0" err="1"/>
              <a:t>cut</a:t>
            </a:r>
            <a:endParaRPr lang="it-IT" dirty="0"/>
          </a:p>
          <a:p>
            <a:pPr lvl="1"/>
            <a:r>
              <a:rPr lang="it-IT" dirty="0" err="1"/>
              <a:t>Muons</a:t>
            </a:r>
            <a:r>
              <a:rPr lang="it-IT" dirty="0"/>
              <a:t> </a:t>
            </a:r>
            <a:r>
              <a:rPr lang="it-IT" dirty="0" err="1"/>
              <a:t>give</a:t>
            </a:r>
            <a:r>
              <a:rPr lang="it-IT" dirty="0"/>
              <a:t> 44% of </a:t>
            </a:r>
            <a:r>
              <a:rPr lang="it-IT" dirty="0" err="1"/>
              <a:t>residual</a:t>
            </a:r>
            <a:r>
              <a:rPr lang="it-IT" dirty="0"/>
              <a:t> </a:t>
            </a:r>
            <a:r>
              <a:rPr lang="it-IT" dirty="0" err="1"/>
              <a:t>counts</a:t>
            </a:r>
            <a:endParaRPr lang="it-IT" dirty="0"/>
          </a:p>
          <a:p>
            <a:pPr marL="503972" lvl="1" indent="0">
              <a:buNone/>
            </a:pPr>
            <a:endParaRPr lang="it-IT" dirty="0"/>
          </a:p>
          <a:p>
            <a:r>
              <a:rPr lang="it-IT" dirty="0"/>
              <a:t>Phase II upgrade </a:t>
            </a:r>
            <a:r>
              <a:rPr lang="it-IT" dirty="0" err="1"/>
              <a:t>focused</a:t>
            </a:r>
            <a:r>
              <a:rPr lang="it-IT" dirty="0"/>
              <a:t> on background improvement</a:t>
            </a:r>
          </a:p>
          <a:p>
            <a:pPr lvl="1"/>
            <a:r>
              <a:rPr lang="it-IT" dirty="0" err="1"/>
              <a:t>Muon</a:t>
            </a:r>
            <a:r>
              <a:rPr lang="it-IT" dirty="0"/>
              <a:t> veto </a:t>
            </a:r>
            <a:r>
              <a:rPr lang="it-IT" dirty="0" err="1"/>
              <a:t>installed</a:t>
            </a:r>
            <a:endParaRPr lang="it-IT" dirty="0"/>
          </a:p>
          <a:p>
            <a:pPr lvl="1"/>
            <a:r>
              <a:rPr lang="it-IT" dirty="0"/>
              <a:t>No </a:t>
            </a:r>
            <a:r>
              <a:rPr lang="it-IT" dirty="0" err="1"/>
              <a:t>Reflective</a:t>
            </a:r>
            <a:r>
              <a:rPr lang="it-IT" dirty="0"/>
              <a:t> </a:t>
            </a:r>
            <a:r>
              <a:rPr lang="it-IT" dirty="0" err="1"/>
              <a:t>foil</a:t>
            </a:r>
            <a:r>
              <a:rPr lang="it-IT" dirty="0"/>
              <a:t>: M2 </a:t>
            </a:r>
            <a:r>
              <a:rPr lang="it-IT" dirty="0" err="1"/>
              <a:t>alpha</a:t>
            </a:r>
            <a:r>
              <a:rPr lang="it-IT" dirty="0"/>
              <a:t> </a:t>
            </a:r>
            <a:r>
              <a:rPr lang="it-IT" dirty="0" err="1"/>
              <a:t>events</a:t>
            </a:r>
            <a:r>
              <a:rPr lang="it-IT" dirty="0"/>
              <a:t> direct tagging</a:t>
            </a:r>
          </a:p>
          <a:p>
            <a:pPr lvl="1"/>
            <a:r>
              <a:rPr lang="it-IT" dirty="0"/>
              <a:t>Additional </a:t>
            </a:r>
            <a:r>
              <a:rPr lang="it-IT" dirty="0" err="1"/>
              <a:t>shielding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41D6EDA-09FC-4B53-8CD3-D7750637D9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CUPID 0: current results and future perspectives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253BAD9-D431-4E31-9CED-2C44B68621EB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8357" y="2562121"/>
            <a:ext cx="5550883" cy="449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7263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4663"/>
    </mc:Choice>
    <mc:Fallback xmlns="">
      <p:transition spd="slow" advTm="44663"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Shape 1">
            <a:extLst>
              <a:ext uri="{FF2B5EF4-FFF2-40B4-BE49-F238E27FC236}">
                <a16:creationId xmlns:a16="http://schemas.microsoft.com/office/drawing/2014/main" id="{FD7A8624-0B33-42A1-92A7-28CA5C647A06}"/>
              </a:ext>
            </a:extLst>
          </p:cNvPr>
          <p:cNvSpPr txBox="1"/>
          <p:nvPr/>
        </p:nvSpPr>
        <p:spPr>
          <a:xfrm>
            <a:off x="2197512" y="3234314"/>
            <a:ext cx="9335699" cy="109104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/>
          <a:lstStyle/>
          <a:p>
            <a:pPr algn="ctr"/>
            <a:r>
              <a:rPr lang="en-US" sz="5400" b="1" spc="-1" dirty="0" err="1">
                <a:solidFill>
                  <a:srgbClr val="008000"/>
                </a:solidFill>
                <a:latin typeface="CMU Serif Extra"/>
              </a:rPr>
              <a:t>BackUp</a:t>
            </a:r>
            <a:r>
              <a:rPr lang="en-US" sz="5400" b="1" spc="-1" dirty="0">
                <a:solidFill>
                  <a:srgbClr val="008000"/>
                </a:solidFill>
                <a:latin typeface="CMU Serif Extra"/>
              </a:rPr>
              <a:t> Slides</a:t>
            </a:r>
          </a:p>
        </p:txBody>
      </p:sp>
    </p:spTree>
    <p:extLst>
      <p:ext uri="{BB962C8B-B14F-4D97-AF65-F5344CB8AC3E}">
        <p14:creationId xmlns:p14="http://schemas.microsoft.com/office/powerpoint/2010/main" val="659090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6E634B-F391-4D60-B622-4AEDA1EE0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CUPID-0</a:t>
            </a:r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C39BE9-EAF7-465C-A063-4CB0436FC5BC}"/>
              </a:ext>
            </a:extLst>
          </p:cNvPr>
          <p:cNvSpPr/>
          <p:nvPr/>
        </p:nvSpPr>
        <p:spPr>
          <a:xfrm>
            <a:off x="9751519" y="2784126"/>
            <a:ext cx="3645823" cy="646331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3600" b="1" baseline="30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82</a:t>
            </a:r>
            <a:r>
              <a:rPr lang="en-US" sz="36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Se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1189F8-EE49-4055-9CF8-3E85BCD92DF9}"/>
              </a:ext>
            </a:extLst>
          </p:cNvPr>
          <p:cNvSpPr/>
          <p:nvPr/>
        </p:nvSpPr>
        <p:spPr>
          <a:xfrm>
            <a:off x="9995857" y="3497891"/>
            <a:ext cx="315714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it-IT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Q</a:t>
            </a:r>
            <a:r>
              <a:rPr lang="el-GR" sz="2400" baseline="-25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ββ</a:t>
            </a:r>
            <a:r>
              <a:rPr lang="it-IT" sz="2400" baseline="-25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= (2997±0.3) </a:t>
            </a:r>
            <a:r>
              <a:rPr lang="it-IT" sz="24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keV</a:t>
            </a:r>
            <a:endParaRPr lang="it-IT" sz="2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3" name="Content Placeholder 1 1">
            <a:extLst>
              <a:ext uri="{FF2B5EF4-FFF2-40B4-BE49-F238E27FC236}">
                <a16:creationId xmlns:a16="http://schemas.microsoft.com/office/drawing/2014/main" id="{52B1B4F8-7AF9-4390-A386-8AFBEDC34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85186" y="639825"/>
            <a:ext cx="10669402" cy="738546"/>
          </a:xfrm>
          <a:ln w="28575">
            <a:solidFill>
              <a:srgbClr val="FF9933"/>
            </a:solidFill>
          </a:ln>
        </p:spPr>
        <p:txBody>
          <a:bodyPr anchor="ctr">
            <a:normAutofit fontScale="92500"/>
          </a:bodyPr>
          <a:lstStyle/>
          <a:p>
            <a:pPr marL="0" indent="0" algn="ctr">
              <a:buNone/>
            </a:pPr>
            <a:r>
              <a:rPr lang="it-IT" dirty="0"/>
              <a:t>The first </a:t>
            </a:r>
            <a:r>
              <a:rPr lang="it-IT" dirty="0" err="1"/>
              <a:t>enriched</a:t>
            </a:r>
            <a:r>
              <a:rPr lang="it-IT" dirty="0"/>
              <a:t> </a:t>
            </a:r>
            <a:r>
              <a:rPr lang="it-IT" dirty="0" err="1"/>
              <a:t>scintillating</a:t>
            </a:r>
            <a:r>
              <a:rPr lang="it-IT" dirty="0"/>
              <a:t> </a:t>
            </a:r>
            <a:r>
              <a:rPr lang="it-IT" dirty="0" err="1"/>
              <a:t>bolometer</a:t>
            </a:r>
            <a:r>
              <a:rPr lang="it-IT" dirty="0"/>
              <a:t> </a:t>
            </a:r>
            <a:r>
              <a:rPr lang="en-US" sz="3600" dirty="0"/>
              <a:t>ββ experiment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2C67B54-6799-4A24-BDA2-2EA3DF213EDB}"/>
              </a:ext>
            </a:extLst>
          </p:cNvPr>
          <p:cNvGrpSpPr/>
          <p:nvPr/>
        </p:nvGrpSpPr>
        <p:grpSpPr>
          <a:xfrm>
            <a:off x="176006" y="1689657"/>
            <a:ext cx="5256294" cy="3810317"/>
            <a:chOff x="4251636" y="1862755"/>
            <a:chExt cx="5256294" cy="3810317"/>
          </a:xfrm>
        </p:grpSpPr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6C51FEC-DB9C-4C4F-98E6-045C6DF4E438}"/>
                </a:ext>
              </a:extLst>
            </p:cNvPr>
            <p:cNvGrpSpPr/>
            <p:nvPr/>
          </p:nvGrpSpPr>
          <p:grpSpPr>
            <a:xfrm>
              <a:off x="4251636" y="1862755"/>
              <a:ext cx="5256294" cy="3733192"/>
              <a:chOff x="3468960" y="4288680"/>
              <a:chExt cx="3383280" cy="2554920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6CC306C1-F5F5-4FB5-BD84-F96028145956}"/>
                  </a:ext>
                </a:extLst>
              </p:cNvPr>
              <p:cNvPicPr/>
              <p:nvPr/>
            </p:nvPicPr>
            <p:blipFill>
              <a:blip r:embed="rId4"/>
              <a:stretch/>
            </p:blipFill>
            <p:spPr>
              <a:xfrm>
                <a:off x="3468960" y="4288680"/>
                <a:ext cx="3383280" cy="2554920"/>
              </a:xfrm>
              <a:prstGeom prst="rect">
                <a:avLst/>
              </a:prstGeom>
              <a:ln>
                <a:noFill/>
              </a:ln>
            </p:spPr>
          </p:pic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4DFD2C0B-0DBE-4453-B532-4696D8DA743A}"/>
                  </a:ext>
                </a:extLst>
              </p:cNvPr>
              <p:cNvGrpSpPr/>
              <p:nvPr/>
            </p:nvGrpSpPr>
            <p:grpSpPr>
              <a:xfrm>
                <a:off x="4336200" y="4462560"/>
                <a:ext cx="2456967" cy="1862156"/>
                <a:chOff x="4336200" y="4462560"/>
                <a:chExt cx="2456967" cy="1862156"/>
              </a:xfrm>
            </p:grpSpPr>
            <p:sp>
              <p:nvSpPr>
                <p:cNvPr id="19" name="TextShape 9">
                  <a:extLst>
                    <a:ext uri="{FF2B5EF4-FFF2-40B4-BE49-F238E27FC236}">
                      <a16:creationId xmlns:a16="http://schemas.microsoft.com/office/drawing/2014/main" id="{8723D745-8396-462A-921C-D968DCB33848}"/>
                    </a:ext>
                  </a:extLst>
                </p:cNvPr>
                <p:cNvSpPr txBox="1"/>
                <p:nvPr/>
              </p:nvSpPr>
              <p:spPr>
                <a:xfrm>
                  <a:off x="5788407" y="5958929"/>
                  <a:ext cx="1004760" cy="365787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/>
                <a:lstStyle/>
                <a:p>
                  <a:pPr algn="ctr"/>
                  <a:r>
                    <a:rPr lang="en-US" sz="2000" b="1" u="sng" spc="-1" dirty="0">
                      <a:solidFill>
                        <a:srgbClr val="0000FF"/>
                      </a:solidFill>
                      <a:latin typeface="CMU Serif"/>
                    </a:rPr>
                    <a:t>0</a:t>
                  </a:r>
                  <a:r>
                    <a:rPr lang="en-US" sz="2000" b="1" u="sng" spc="-1" dirty="0">
                      <a:solidFill>
                        <a:srgbClr val="0000FF"/>
                      </a:solidFill>
                      <a:latin typeface="CMU Serif"/>
                      <a:ea typeface="CMU Serif"/>
                    </a:rPr>
                    <a:t>νββ</a:t>
                  </a:r>
                  <a:endParaRPr lang="en-US" sz="2000" spc="-1" dirty="0">
                    <a:latin typeface="Arial"/>
                  </a:endParaRPr>
                </a:p>
              </p:txBody>
            </p:sp>
            <p:sp>
              <p:nvSpPr>
                <p:cNvPr id="20" name="TextShape 10">
                  <a:extLst>
                    <a:ext uri="{FF2B5EF4-FFF2-40B4-BE49-F238E27FC236}">
                      <a16:creationId xmlns:a16="http://schemas.microsoft.com/office/drawing/2014/main" id="{8B4968A9-FFFE-4933-A5DF-D32C1C2165D8}"/>
                    </a:ext>
                  </a:extLst>
                </p:cNvPr>
                <p:cNvSpPr txBox="1"/>
                <p:nvPr/>
              </p:nvSpPr>
              <p:spPr>
                <a:xfrm>
                  <a:off x="4336200" y="5258880"/>
                  <a:ext cx="867960" cy="79668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lIns="90000" tIns="45000" rIns="90000" bIns="45000"/>
                <a:lstStyle/>
                <a:p>
                  <a:pPr algn="ctr"/>
                  <a:r>
                    <a:rPr lang="en-US" sz="2000" b="1" u="sng" spc="-1" dirty="0">
                      <a:solidFill>
                        <a:srgbClr val="FF420E"/>
                      </a:solidFill>
                      <a:latin typeface="CMU Serif"/>
                      <a:ea typeface="CMU Serif"/>
                    </a:rPr>
                    <a:t>2νββ</a:t>
                  </a:r>
                  <a:endParaRPr lang="en-US" sz="2000" spc="-1" dirty="0">
                    <a:latin typeface="Arial"/>
                  </a:endParaRPr>
                </a:p>
              </p:txBody>
            </p:sp>
            <p:sp>
              <p:nvSpPr>
                <p:cNvPr id="21" name="CustomShape 11">
                  <a:extLst>
                    <a:ext uri="{FF2B5EF4-FFF2-40B4-BE49-F238E27FC236}">
                      <a16:creationId xmlns:a16="http://schemas.microsoft.com/office/drawing/2014/main" id="{22CDAFD7-ED2B-419C-AA8B-4340FD9E5796}"/>
                    </a:ext>
                  </a:extLst>
                </p:cNvPr>
                <p:cNvSpPr/>
                <p:nvPr/>
              </p:nvSpPr>
              <p:spPr>
                <a:xfrm>
                  <a:off x="5411880" y="4462560"/>
                  <a:ext cx="1127520" cy="1006560"/>
                </a:xfrm>
                <a:prstGeom prst="rect">
                  <a:avLst/>
                </a:prstGeom>
                <a:noFill/>
                <a:ln w="36000">
                  <a:solidFill>
                    <a:srgbClr val="FF420E"/>
                  </a:solidFill>
                  <a:round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/>
              </p:style>
            </p:sp>
          </p:grpSp>
        </p:grpSp>
        <p:sp>
          <p:nvSpPr>
            <p:cNvPr id="16" name="Content Placeholder 1 2">
              <a:extLst>
                <a:ext uri="{FF2B5EF4-FFF2-40B4-BE49-F238E27FC236}">
                  <a16:creationId xmlns:a16="http://schemas.microsoft.com/office/drawing/2014/main" id="{B7AEEB78-3BFB-4219-AAC7-9BA00841FA89}"/>
                </a:ext>
              </a:extLst>
            </p:cNvPr>
            <p:cNvSpPr txBox="1">
              <a:spLocks/>
            </p:cNvSpPr>
            <p:nvPr/>
          </p:nvSpPr>
          <p:spPr>
            <a:xfrm>
              <a:off x="4251636" y="5328191"/>
              <a:ext cx="4927426" cy="344881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 fontScale="55000" lnSpcReduction="20000"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it-IT" b="1" dirty="0"/>
                <a:t>Sum of </a:t>
              </a:r>
              <a:r>
                <a:rPr lang="it-IT" b="1" dirty="0" err="1"/>
                <a:t>two</a:t>
              </a:r>
              <a:r>
                <a:rPr lang="it-IT" b="1" dirty="0"/>
                <a:t> e</a:t>
              </a:r>
              <a:r>
                <a:rPr lang="it-IT" b="1" baseline="30000" dirty="0"/>
                <a:t>-</a:t>
              </a:r>
              <a:r>
                <a:rPr lang="it-IT" b="1" dirty="0"/>
                <a:t> </a:t>
              </a:r>
              <a:r>
                <a:rPr lang="it-IT" b="1" dirty="0" err="1"/>
                <a:t>energy</a:t>
              </a:r>
              <a:endParaRPr lang="en-US" dirty="0"/>
            </a:p>
          </p:txBody>
        </p:sp>
      </p:grpSp>
      <p:pic>
        <p:nvPicPr>
          <p:cNvPr id="26" name="Picture 25">
            <a:extLst>
              <a:ext uri="{FF2B5EF4-FFF2-40B4-BE49-F238E27FC236}">
                <a16:creationId xmlns:a16="http://schemas.microsoft.com/office/drawing/2014/main" id="{BAA63891-4667-4DBA-9610-94A7DAB89238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0912" y="2923918"/>
            <a:ext cx="3788678" cy="289012"/>
          </a:xfrm>
          <a:prstGeom prst="rect">
            <a:avLst/>
          </a:prstGeom>
        </p:spPr>
      </p:pic>
      <p:grpSp>
        <p:nvGrpSpPr>
          <p:cNvPr id="30" name="Group 29">
            <a:extLst>
              <a:ext uri="{FF2B5EF4-FFF2-40B4-BE49-F238E27FC236}">
                <a16:creationId xmlns:a16="http://schemas.microsoft.com/office/drawing/2014/main" id="{9A71ADB0-6311-4CE2-93EE-1C90B7EAC7C2}"/>
              </a:ext>
            </a:extLst>
          </p:cNvPr>
          <p:cNvGrpSpPr/>
          <p:nvPr/>
        </p:nvGrpSpPr>
        <p:grpSpPr>
          <a:xfrm>
            <a:off x="5410912" y="2206383"/>
            <a:ext cx="3788678" cy="548977"/>
            <a:chOff x="1245061" y="2817546"/>
            <a:chExt cx="4286549" cy="548977"/>
          </a:xfrm>
        </p:grpSpPr>
        <p:sp>
          <p:nvSpPr>
            <p:cNvPr id="28" name="CustomShape 21">
              <a:extLst>
                <a:ext uri="{FF2B5EF4-FFF2-40B4-BE49-F238E27FC236}">
                  <a16:creationId xmlns:a16="http://schemas.microsoft.com/office/drawing/2014/main" id="{E2CF305A-CD72-439B-B098-0DDB53D7559D}"/>
                </a:ext>
              </a:extLst>
            </p:cNvPr>
            <p:cNvSpPr/>
            <p:nvPr/>
          </p:nvSpPr>
          <p:spPr>
            <a:xfrm>
              <a:off x="1245061" y="2817546"/>
              <a:ext cx="4286549" cy="548977"/>
            </a:xfrm>
            <a:prstGeom prst="rect">
              <a:avLst/>
            </a:prstGeom>
            <a:solidFill>
              <a:srgbClr val="FFFFFF"/>
            </a:solidFill>
            <a:ln w="36720">
              <a:solidFill>
                <a:srgbClr val="FF420E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29" name="TextShape 22">
              <a:extLst>
                <a:ext uri="{FF2B5EF4-FFF2-40B4-BE49-F238E27FC236}">
                  <a16:creationId xmlns:a16="http://schemas.microsoft.com/office/drawing/2014/main" id="{42D5DB67-43C9-4229-95C3-1ACC3F6A7FF5}"/>
                </a:ext>
              </a:extLst>
            </p:cNvPr>
            <p:cNvSpPr txBox="1"/>
            <p:nvPr/>
          </p:nvSpPr>
          <p:spPr>
            <a:xfrm>
              <a:off x="2750806" y="2817546"/>
              <a:ext cx="1275058" cy="548977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algn="ctr"/>
              <a:r>
                <a:rPr lang="en-US" sz="2800" b="1" u="sng" spc="-1" dirty="0">
                  <a:solidFill>
                    <a:srgbClr val="FF420E"/>
                  </a:solidFill>
                  <a:latin typeface="CMU Serif"/>
                </a:rPr>
                <a:t>2νββ</a:t>
              </a:r>
              <a:endParaRPr lang="en-US" sz="2800" spc="-1" dirty="0">
                <a:latin typeface="Arial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72531D53-31CF-4EBD-B0F3-05204FDA744D}"/>
              </a:ext>
            </a:extLst>
          </p:cNvPr>
          <p:cNvGrpSpPr/>
          <p:nvPr/>
        </p:nvGrpSpPr>
        <p:grpSpPr>
          <a:xfrm>
            <a:off x="5410912" y="3729248"/>
            <a:ext cx="3788678" cy="548977"/>
            <a:chOff x="5268985" y="3379442"/>
            <a:chExt cx="4286549" cy="548977"/>
          </a:xfrm>
        </p:grpSpPr>
        <p:sp>
          <p:nvSpPr>
            <p:cNvPr id="31" name="CustomShape 4">
              <a:extLst>
                <a:ext uri="{FF2B5EF4-FFF2-40B4-BE49-F238E27FC236}">
                  <a16:creationId xmlns:a16="http://schemas.microsoft.com/office/drawing/2014/main" id="{B824FBB5-EFBF-4385-B26F-D0231731A0AE}"/>
                </a:ext>
              </a:extLst>
            </p:cNvPr>
            <p:cNvSpPr/>
            <p:nvPr/>
          </p:nvSpPr>
          <p:spPr>
            <a:xfrm>
              <a:off x="5268985" y="3379442"/>
              <a:ext cx="4286549" cy="548977"/>
            </a:xfrm>
            <a:prstGeom prst="rect">
              <a:avLst/>
            </a:prstGeom>
            <a:solidFill>
              <a:srgbClr val="FFFFFF"/>
            </a:solidFill>
            <a:ln w="36720">
              <a:solidFill>
                <a:srgbClr val="0000FF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32" name="TextShape 5">
              <a:extLst>
                <a:ext uri="{FF2B5EF4-FFF2-40B4-BE49-F238E27FC236}">
                  <a16:creationId xmlns:a16="http://schemas.microsoft.com/office/drawing/2014/main" id="{4A5B3CF6-86E8-4E9E-B3FC-65657B33D853}"/>
                </a:ext>
              </a:extLst>
            </p:cNvPr>
            <p:cNvSpPr txBox="1"/>
            <p:nvPr/>
          </p:nvSpPr>
          <p:spPr>
            <a:xfrm>
              <a:off x="6320155" y="3379442"/>
              <a:ext cx="2138912" cy="548977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algn="ctr"/>
              <a:r>
                <a:rPr lang="en-US" sz="3200" b="1" u="sng" spc="-1" dirty="0">
                  <a:solidFill>
                    <a:srgbClr val="0000FF"/>
                  </a:solidFill>
                  <a:latin typeface="CMU Serif"/>
                </a:rPr>
                <a:t>0νββ:</a:t>
              </a:r>
              <a:endParaRPr lang="en-US" sz="3200" spc="-1" dirty="0">
                <a:latin typeface="Arial"/>
              </a:endParaRPr>
            </a:p>
          </p:txBody>
        </p:sp>
      </p:grpSp>
      <p:pic>
        <p:nvPicPr>
          <p:cNvPr id="37" name="Picture 36">
            <a:extLst>
              <a:ext uri="{FF2B5EF4-FFF2-40B4-BE49-F238E27FC236}">
                <a16:creationId xmlns:a16="http://schemas.microsoft.com/office/drawing/2014/main" id="{2AA37038-A046-4A29-9534-7242ECF5B230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0353" y="4490724"/>
            <a:ext cx="3089796" cy="289012"/>
          </a:xfrm>
          <a:prstGeom prst="rect">
            <a:avLst/>
          </a:prstGeom>
        </p:spPr>
      </p:pic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DF17B264-8EA6-4343-8C5A-960E5A55DA55}"/>
              </a:ext>
            </a:extLst>
          </p:cNvPr>
          <p:cNvSpPr txBox="1">
            <a:spLocks/>
          </p:cNvSpPr>
          <p:nvPr/>
        </p:nvSpPr>
        <p:spPr>
          <a:xfrm>
            <a:off x="1702433" y="6037626"/>
            <a:ext cx="4407040" cy="93814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>
                <a:solidFill>
                  <a:srgbClr val="FF420E"/>
                </a:solidFill>
              </a:rPr>
              <a:t>Performing resolution</a:t>
            </a:r>
          </a:p>
          <a:p>
            <a:pPr marL="0" indent="0" algn="ctr">
              <a:buNone/>
            </a:pPr>
            <a:r>
              <a:rPr lang="it-IT" dirty="0"/>
              <a:t>At the Q </a:t>
            </a:r>
            <a:r>
              <a:rPr lang="it-IT" dirty="0" err="1"/>
              <a:t>value</a:t>
            </a:r>
            <a:endParaRPr lang="en-US" dirty="0"/>
          </a:p>
        </p:txBody>
      </p:sp>
      <p:sp>
        <p:nvSpPr>
          <p:cNvPr id="39" name="Content Placeholder 1">
            <a:extLst>
              <a:ext uri="{FF2B5EF4-FFF2-40B4-BE49-F238E27FC236}">
                <a16:creationId xmlns:a16="http://schemas.microsoft.com/office/drawing/2014/main" id="{713F7675-FC37-4198-BE22-3ADB03797737}"/>
              </a:ext>
            </a:extLst>
          </p:cNvPr>
          <p:cNvSpPr txBox="1">
            <a:spLocks/>
          </p:cNvSpPr>
          <p:nvPr/>
        </p:nvSpPr>
        <p:spPr>
          <a:xfrm>
            <a:off x="7743217" y="6037626"/>
            <a:ext cx="4407039" cy="93814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>
                <a:solidFill>
                  <a:srgbClr val="0000FF"/>
                </a:solidFill>
              </a:rPr>
              <a:t>Low Background</a:t>
            </a:r>
          </a:p>
          <a:p>
            <a:pPr marL="0" indent="0" algn="ctr">
              <a:buNone/>
            </a:pPr>
            <a:r>
              <a:rPr lang="it-IT" dirty="0" err="1"/>
              <a:t>Few</a:t>
            </a:r>
            <a:r>
              <a:rPr lang="it-IT" dirty="0"/>
              <a:t> </a:t>
            </a:r>
            <a:r>
              <a:rPr lang="it-IT" dirty="0" err="1"/>
              <a:t>counts</a:t>
            </a:r>
            <a:r>
              <a:rPr lang="it-IT" dirty="0"/>
              <a:t> </a:t>
            </a:r>
            <a:r>
              <a:rPr lang="it-IT" dirty="0" err="1"/>
              <a:t>expected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9614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65615"/>
    </mc:Choice>
    <mc:Fallback xmlns="">
      <p:transition advTm="65615"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Picture 84"/>
          <p:cNvPicPr/>
          <p:nvPr/>
        </p:nvPicPr>
        <p:blipFill rotWithShape="1">
          <a:blip r:embed="rId3"/>
          <a:srcRect r="56106"/>
          <a:stretch/>
        </p:blipFill>
        <p:spPr>
          <a:xfrm>
            <a:off x="8224611" y="3140339"/>
            <a:ext cx="1853397" cy="1945838"/>
          </a:xfrm>
          <a:prstGeom prst="rect">
            <a:avLst/>
          </a:prstGeom>
          <a:ln w="38100" cap="sq">
            <a:solidFill>
              <a:srgbClr val="FF420E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158015D-C06B-4E5F-B899-37C6A5C1EC8E}"/>
              </a:ext>
            </a:extLst>
          </p:cNvPr>
          <p:cNvGrpSpPr/>
          <p:nvPr/>
        </p:nvGrpSpPr>
        <p:grpSpPr>
          <a:xfrm>
            <a:off x="1930720" y="4449271"/>
            <a:ext cx="4057094" cy="3063758"/>
            <a:chOff x="3468960" y="4288680"/>
            <a:chExt cx="3383280" cy="2554920"/>
          </a:xfrm>
        </p:grpSpPr>
        <p:pic>
          <p:nvPicPr>
            <p:cNvPr id="93" name="Picture 92"/>
            <p:cNvPicPr/>
            <p:nvPr/>
          </p:nvPicPr>
          <p:blipFill>
            <a:blip r:embed="rId4"/>
            <a:stretch/>
          </p:blipFill>
          <p:spPr>
            <a:xfrm>
              <a:off x="3468960" y="4288680"/>
              <a:ext cx="3383280" cy="2554920"/>
            </a:xfrm>
            <a:prstGeom prst="rect">
              <a:avLst/>
            </a:prstGeom>
            <a:ln>
              <a:noFill/>
            </a:ln>
          </p:spPr>
        </p:pic>
        <p:grpSp>
          <p:nvGrpSpPr>
            <p:cNvPr id="9" name="Group 8">
              <a:extLst>
                <a:ext uri="{FF2B5EF4-FFF2-40B4-BE49-F238E27FC236}">
                  <a16:creationId xmlns:a16="http://schemas.microsoft.com/office/drawing/2014/main" id="{AA0C1A3E-8309-4BD8-96DE-E7B23CBE78A8}"/>
                </a:ext>
              </a:extLst>
            </p:cNvPr>
            <p:cNvGrpSpPr/>
            <p:nvPr/>
          </p:nvGrpSpPr>
          <p:grpSpPr>
            <a:xfrm>
              <a:off x="4336200" y="4462560"/>
              <a:ext cx="2304360" cy="1786707"/>
              <a:chOff x="4336200" y="4462560"/>
              <a:chExt cx="2304360" cy="1786707"/>
            </a:xfrm>
          </p:grpSpPr>
          <p:sp>
            <p:nvSpPr>
              <p:cNvPr id="94" name="TextShape 9"/>
              <p:cNvSpPr txBox="1"/>
              <p:nvPr/>
            </p:nvSpPr>
            <p:spPr>
              <a:xfrm>
                <a:off x="5635800" y="5883480"/>
                <a:ext cx="1004760" cy="36578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/>
              <a:lstStyle/>
              <a:p>
                <a:pPr algn="ctr"/>
                <a:r>
                  <a:rPr lang="en-US" sz="2000" b="1" u="sng" spc="-1">
                    <a:solidFill>
                      <a:srgbClr val="0000FF"/>
                    </a:solidFill>
                    <a:latin typeface="CMU Serif"/>
                  </a:rPr>
                  <a:t>0</a:t>
                </a:r>
                <a:r>
                  <a:rPr lang="en-US" sz="2000" b="1" u="sng" spc="-1">
                    <a:solidFill>
                      <a:srgbClr val="0000FF"/>
                    </a:solidFill>
                    <a:latin typeface="CMU Serif"/>
                    <a:ea typeface="CMU Serif"/>
                  </a:rPr>
                  <a:t>νββ</a:t>
                </a:r>
                <a:endParaRPr lang="en-US" sz="2000" spc="-1">
                  <a:latin typeface="Arial"/>
                </a:endParaRPr>
              </a:p>
            </p:txBody>
          </p:sp>
          <p:sp>
            <p:nvSpPr>
              <p:cNvPr id="95" name="TextShape 10"/>
              <p:cNvSpPr txBox="1"/>
              <p:nvPr/>
            </p:nvSpPr>
            <p:spPr>
              <a:xfrm>
                <a:off x="4336200" y="5258880"/>
                <a:ext cx="867960" cy="79668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lIns="90000" tIns="45000" rIns="90000" bIns="45000"/>
              <a:lstStyle/>
              <a:p>
                <a:pPr algn="ctr"/>
                <a:r>
                  <a:rPr lang="en-US" sz="2000" b="1" u="sng" spc="-1">
                    <a:solidFill>
                      <a:srgbClr val="FF420E"/>
                    </a:solidFill>
                    <a:latin typeface="CMU Serif"/>
                    <a:ea typeface="CMU Serif"/>
                  </a:rPr>
                  <a:t>2νββ</a:t>
                </a:r>
                <a:endParaRPr lang="en-US" sz="2000" spc="-1">
                  <a:latin typeface="Arial"/>
                </a:endParaRPr>
              </a:p>
            </p:txBody>
          </p:sp>
          <p:sp>
            <p:nvSpPr>
              <p:cNvPr id="96" name="CustomShape 11"/>
              <p:cNvSpPr/>
              <p:nvPr/>
            </p:nvSpPr>
            <p:spPr>
              <a:xfrm>
                <a:off x="5411880" y="4462560"/>
                <a:ext cx="1127520" cy="1006560"/>
              </a:xfrm>
              <a:prstGeom prst="rect">
                <a:avLst/>
              </a:prstGeom>
              <a:noFill/>
              <a:ln w="36000">
                <a:solidFill>
                  <a:srgbClr val="FF420E"/>
                </a:solidFill>
                <a:round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</p:sp>
        </p:grpSp>
      </p:grpSp>
      <p:sp>
        <p:nvSpPr>
          <p:cNvPr id="97" name="TextShape 12 1"/>
          <p:cNvSpPr txBox="1"/>
          <p:nvPr/>
        </p:nvSpPr>
        <p:spPr>
          <a:xfrm>
            <a:off x="6715533" y="5591147"/>
            <a:ext cx="4751520" cy="713297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2400" b="1" spc="-1" dirty="0">
                <a:solidFill>
                  <a:srgbClr val="FF420E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Performing resolution</a:t>
            </a:r>
            <a:endParaRPr lang="en-US" sz="2400" spc="-1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pc="-1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At 2-3 MeV (</a:t>
            </a:r>
            <a:r>
              <a:rPr lang="en-US" spc="-1" dirty="0" err="1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Q</a:t>
            </a:r>
            <a:r>
              <a:rPr lang="en-US" spc="-1" baseline="-33000" dirty="0" err="1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value</a:t>
            </a:r>
            <a:r>
              <a:rPr lang="en-US" spc="-1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of different isotopes)</a:t>
            </a:r>
            <a:endParaRPr lang="en-US" sz="2400" b="1" spc="-1" dirty="0">
              <a:solidFill>
                <a:srgbClr val="0000FF"/>
              </a:solidFill>
              <a:latin typeface="CMU Serif"/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1468D831-F683-4202-B4A2-073A14A65787}"/>
              </a:ext>
            </a:extLst>
          </p:cNvPr>
          <p:cNvGrpSpPr/>
          <p:nvPr/>
        </p:nvGrpSpPr>
        <p:grpSpPr>
          <a:xfrm>
            <a:off x="1638615" y="2919864"/>
            <a:ext cx="5230018" cy="1113801"/>
            <a:chOff x="1231920" y="2742480"/>
            <a:chExt cx="4787280" cy="910800"/>
          </a:xfrm>
        </p:grpSpPr>
        <p:sp>
          <p:nvSpPr>
            <p:cNvPr id="106" name="CustomShape 21"/>
            <p:cNvSpPr/>
            <p:nvPr/>
          </p:nvSpPr>
          <p:spPr>
            <a:xfrm>
              <a:off x="1231920" y="2786187"/>
              <a:ext cx="4744080" cy="830880"/>
            </a:xfrm>
            <a:prstGeom prst="rect">
              <a:avLst/>
            </a:prstGeom>
            <a:solidFill>
              <a:srgbClr val="FFFFFF"/>
            </a:solidFill>
            <a:ln w="36720">
              <a:solidFill>
                <a:srgbClr val="FF420E"/>
              </a:solidFill>
              <a:round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/>
          </p:style>
        </p:sp>
        <p:sp>
          <p:nvSpPr>
            <p:cNvPr id="107" name="TextShape 22"/>
            <p:cNvSpPr txBox="1"/>
            <p:nvPr/>
          </p:nvSpPr>
          <p:spPr>
            <a:xfrm>
              <a:off x="1231920" y="2742480"/>
              <a:ext cx="1167120" cy="59940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algn="ctr"/>
              <a:r>
                <a:rPr lang="en-US" sz="2800" b="1" u="sng" spc="-1">
                  <a:solidFill>
                    <a:srgbClr val="FF420E"/>
                  </a:solidFill>
                  <a:latin typeface="CMU Serif"/>
                </a:rPr>
                <a:t>2νββ:</a:t>
              </a:r>
              <a:endParaRPr lang="en-US" sz="2800" spc="-1">
                <a:latin typeface="Arial"/>
              </a:endParaRPr>
            </a:p>
          </p:txBody>
        </p:sp>
        <p:sp>
          <p:nvSpPr>
            <p:cNvPr id="108" name="TextShape 23"/>
            <p:cNvSpPr txBox="1"/>
            <p:nvPr/>
          </p:nvSpPr>
          <p:spPr>
            <a:xfrm>
              <a:off x="2256480" y="2817720"/>
              <a:ext cx="3762720" cy="44892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algn="ctr"/>
              <a:r>
                <a:rPr lang="en-US" sz="2200" spc="-1" dirty="0">
                  <a:latin typeface="CMU Serif"/>
                </a:rPr>
                <a:t>(A,Z) → (A,Z+2) + 2e-+2</a:t>
              </a:r>
              <a:r>
                <a:rPr lang="en-US" sz="2200" spc="-1" dirty="0">
                  <a:latin typeface="CMU Serif"/>
                  <a:ea typeface="CMU Serif"/>
                </a:rPr>
                <a:t>ν</a:t>
              </a:r>
              <a:endParaRPr lang="en-US" sz="2200" spc="-1" dirty="0">
                <a:latin typeface="Arial"/>
              </a:endParaRPr>
            </a:p>
          </p:txBody>
        </p:sp>
        <p:sp>
          <p:nvSpPr>
            <p:cNvPr id="109" name="TextShape 24"/>
            <p:cNvSpPr txBox="1"/>
            <p:nvPr/>
          </p:nvSpPr>
          <p:spPr>
            <a:xfrm>
              <a:off x="1231920" y="3230640"/>
              <a:ext cx="4384080" cy="422640"/>
            </a:xfrm>
            <a:prstGeom prst="rect">
              <a:avLst/>
            </a:prstGeom>
            <a:noFill/>
            <a:ln>
              <a:noFill/>
            </a:ln>
          </p:spPr>
          <p:txBody>
            <a:bodyPr lIns="90000" tIns="45000" rIns="90000" bIns="45000"/>
            <a:lstStyle/>
            <a:p>
              <a:pPr marL="216000" indent="-216000">
                <a:buClr>
                  <a:srgbClr val="000000"/>
                </a:buClr>
                <a:buSzPct val="45000"/>
                <a:buFont typeface="Wingdings" charset="2"/>
                <a:buChar char=""/>
              </a:pPr>
              <a:r>
                <a:rPr lang="en-US" sz="2000" spc="-1" dirty="0">
                  <a:latin typeface="CMU Serif"/>
                  <a:ea typeface="CMU Serif"/>
                </a:rPr>
                <a:t>Predicted and detected</a:t>
              </a:r>
              <a:endParaRPr lang="en-US" sz="2000" spc="-1" dirty="0">
                <a:latin typeface="Arial"/>
              </a:endParaRPr>
            </a:p>
          </p:txBody>
        </p: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BB42E422-8726-4F99-9006-0F99000EF4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16" y="23922"/>
            <a:ext cx="11341228" cy="365060"/>
          </a:xfrm>
        </p:spPr>
        <p:txBody>
          <a:bodyPr/>
          <a:lstStyle/>
          <a:p>
            <a:r>
              <a:rPr lang="it-IT" sz="2800" dirty="0"/>
              <a:t>Double beta </a:t>
            </a:r>
            <a:r>
              <a:rPr lang="it-IT" sz="2800" dirty="0" err="1"/>
              <a:t>decay</a:t>
            </a:r>
            <a:r>
              <a:rPr lang="it-IT" sz="2800" dirty="0"/>
              <a:t> (</a:t>
            </a:r>
            <a:r>
              <a:rPr lang="en-US" sz="2800" spc="-1" dirty="0">
                <a:latin typeface="CMU Serif"/>
              </a:rPr>
              <a:t>ββ)</a:t>
            </a:r>
            <a:endParaRPr lang="en-US" sz="2800" dirty="0"/>
          </a:p>
        </p:txBody>
      </p:sp>
      <p:sp>
        <p:nvSpPr>
          <p:cNvPr id="31" name="CustomShape 4">
            <a:extLst>
              <a:ext uri="{FF2B5EF4-FFF2-40B4-BE49-F238E27FC236}">
                <a16:creationId xmlns:a16="http://schemas.microsoft.com/office/drawing/2014/main" id="{E26BAD27-19FA-441D-9183-455E8FB07117}"/>
              </a:ext>
            </a:extLst>
          </p:cNvPr>
          <p:cNvSpPr/>
          <p:nvPr/>
        </p:nvSpPr>
        <p:spPr>
          <a:xfrm>
            <a:off x="744717" y="628670"/>
            <a:ext cx="7846390" cy="1685909"/>
          </a:xfrm>
          <a:prstGeom prst="rect">
            <a:avLst/>
          </a:prstGeom>
          <a:solidFill>
            <a:srgbClr val="FFFFFF"/>
          </a:solidFill>
          <a:ln w="36720">
            <a:solidFill>
              <a:srgbClr val="0000FF"/>
            </a:solidFill>
            <a:round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</p:sp>
      <p:sp>
        <p:nvSpPr>
          <p:cNvPr id="32" name="TextShape 5">
            <a:extLst>
              <a:ext uri="{FF2B5EF4-FFF2-40B4-BE49-F238E27FC236}">
                <a16:creationId xmlns:a16="http://schemas.microsoft.com/office/drawing/2014/main" id="{BFA1EC55-881E-4A99-96B3-A4835276409A}"/>
              </a:ext>
            </a:extLst>
          </p:cNvPr>
          <p:cNvSpPr txBox="1"/>
          <p:nvPr/>
        </p:nvSpPr>
        <p:spPr>
          <a:xfrm>
            <a:off x="475137" y="590271"/>
            <a:ext cx="2138912" cy="7243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3200" b="1" u="sng" spc="-1" dirty="0">
                <a:solidFill>
                  <a:srgbClr val="0000FF"/>
                </a:solidFill>
                <a:latin typeface="CMU Serif"/>
              </a:rPr>
              <a:t>0νββ:</a:t>
            </a:r>
            <a:endParaRPr lang="en-US" sz="3200" spc="-1" dirty="0">
              <a:latin typeface="Arial"/>
            </a:endParaRPr>
          </a:p>
        </p:txBody>
      </p:sp>
      <p:sp>
        <p:nvSpPr>
          <p:cNvPr id="33" name="TextShape 6">
            <a:extLst>
              <a:ext uri="{FF2B5EF4-FFF2-40B4-BE49-F238E27FC236}">
                <a16:creationId xmlns:a16="http://schemas.microsoft.com/office/drawing/2014/main" id="{A022DDAD-4411-44F3-A7CA-B8A26BF4B4A5}"/>
              </a:ext>
            </a:extLst>
          </p:cNvPr>
          <p:cNvSpPr txBox="1"/>
          <p:nvPr/>
        </p:nvSpPr>
        <p:spPr>
          <a:xfrm>
            <a:off x="1965716" y="633487"/>
            <a:ext cx="4086129" cy="448920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2400" spc="-1" dirty="0">
                <a:latin typeface="CMU Serif"/>
              </a:rPr>
              <a:t>(A,Z) → (A,Z+2) + 2e-</a:t>
            </a:r>
            <a:endParaRPr lang="en-US" sz="2400" spc="-1" dirty="0">
              <a:latin typeface="Arial"/>
            </a:endParaRPr>
          </a:p>
        </p:txBody>
      </p:sp>
      <p:sp>
        <p:nvSpPr>
          <p:cNvPr id="34" name="TextShape 7">
            <a:extLst>
              <a:ext uri="{FF2B5EF4-FFF2-40B4-BE49-F238E27FC236}">
                <a16:creationId xmlns:a16="http://schemas.microsoft.com/office/drawing/2014/main" id="{85318034-B589-4C43-ACA7-1CB63A8964CE}"/>
              </a:ext>
            </a:extLst>
          </p:cNvPr>
          <p:cNvSpPr txBox="1"/>
          <p:nvPr/>
        </p:nvSpPr>
        <p:spPr>
          <a:xfrm>
            <a:off x="744715" y="1464680"/>
            <a:ext cx="7720346" cy="674121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alt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Prohibited in the Standar Model (∆L=2)</a:t>
            </a:r>
          </a:p>
          <a:p>
            <a:pPr marL="285750" indent="-285750" algn="just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it-IT" alt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Limits: T</a:t>
            </a:r>
            <a:r>
              <a:rPr lang="it-IT" altLang="it-IT" sz="2000" baseline="30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0ν</a:t>
            </a:r>
            <a:r>
              <a:rPr lang="it-IT" altLang="it-IT" sz="2000" baseline="-25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1/2</a:t>
            </a:r>
            <a:r>
              <a:rPr lang="it-IT" alt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&gt; 10</a:t>
            </a:r>
            <a:r>
              <a:rPr lang="it-IT" altLang="it-IT" sz="2000" baseline="30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24 </a:t>
            </a:r>
            <a:r>
              <a:rPr lang="it-IT" alt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-10</a:t>
            </a:r>
            <a:r>
              <a:rPr lang="it-IT" altLang="it-IT" sz="2000" baseline="30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25</a:t>
            </a:r>
            <a:r>
              <a:rPr lang="it-IT" alt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y</a:t>
            </a:r>
          </a:p>
        </p:txBody>
      </p:sp>
      <p:cxnSp>
        <p:nvCxnSpPr>
          <p:cNvPr id="6" name="Connector: Elbow 5">
            <a:extLst>
              <a:ext uri="{FF2B5EF4-FFF2-40B4-BE49-F238E27FC236}">
                <a16:creationId xmlns:a16="http://schemas.microsoft.com/office/drawing/2014/main" id="{5DC69B1D-D400-4494-9284-9117EFEB2F80}"/>
              </a:ext>
            </a:extLst>
          </p:cNvPr>
          <p:cNvCxnSpPr>
            <a:cxnSpLocks/>
            <a:stCxn id="31" idx="2"/>
            <a:endCxn id="106" idx="1"/>
          </p:cNvCxnSpPr>
          <p:nvPr/>
        </p:nvCxnSpPr>
        <p:spPr>
          <a:xfrm rot="5400000">
            <a:off x="2569880" y="1383315"/>
            <a:ext cx="1166768" cy="3029297"/>
          </a:xfrm>
          <a:prstGeom prst="bentConnector4">
            <a:avLst>
              <a:gd name="adj1" fmla="val 28229"/>
              <a:gd name="adj2" fmla="val 107546"/>
            </a:avLst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3" name="TextShape 17 2">
            <a:extLst>
              <a:ext uri="{FF2B5EF4-FFF2-40B4-BE49-F238E27FC236}">
                <a16:creationId xmlns:a16="http://schemas.microsoft.com/office/drawing/2014/main" id="{B6778FB5-A249-47D3-B51D-EA0D8F7F70E9}"/>
              </a:ext>
            </a:extLst>
          </p:cNvPr>
          <p:cNvSpPr txBox="1"/>
          <p:nvPr/>
        </p:nvSpPr>
        <p:spPr>
          <a:xfrm>
            <a:off x="1865505" y="4210491"/>
            <a:ext cx="4286549" cy="355030"/>
          </a:xfrm>
          <a:prstGeom prst="rect">
            <a:avLst/>
          </a:prstGeom>
          <a:noFill/>
          <a:ln w="36000">
            <a:noFill/>
            <a:round/>
          </a:ln>
        </p:spPr>
        <p:txBody>
          <a:bodyPr lIns="108000" tIns="63000" rIns="108000" bIns="63000"/>
          <a:lstStyle/>
          <a:p>
            <a:pPr algn="ctr"/>
            <a:r>
              <a:rPr lang="it-IT" b="1" spc="-1" dirty="0">
                <a:latin typeface="CMU Serif"/>
              </a:rPr>
              <a:t>M</a:t>
            </a:r>
            <a:r>
              <a:rPr lang="en-US" b="1" spc="-1" dirty="0" err="1">
                <a:latin typeface="CMU Serif"/>
              </a:rPr>
              <a:t>easuring</a:t>
            </a:r>
            <a:r>
              <a:rPr lang="en-US" b="1" spc="-1" dirty="0">
                <a:latin typeface="CMU Serif"/>
              </a:rPr>
              <a:t> the two electron energy</a:t>
            </a:r>
            <a:endParaRPr lang="en-US" spc="-1" dirty="0">
              <a:latin typeface="Arial"/>
            </a:endParaRPr>
          </a:p>
        </p:txBody>
      </p:sp>
      <p:sp>
        <p:nvSpPr>
          <p:cNvPr id="46" name="TextShape 12 2">
            <a:extLst>
              <a:ext uri="{FF2B5EF4-FFF2-40B4-BE49-F238E27FC236}">
                <a16:creationId xmlns:a16="http://schemas.microsoft.com/office/drawing/2014/main" id="{4891B0A8-B343-43B0-A38D-F1235209F007}"/>
              </a:ext>
            </a:extLst>
          </p:cNvPr>
          <p:cNvSpPr txBox="1"/>
          <p:nvPr/>
        </p:nvSpPr>
        <p:spPr>
          <a:xfrm>
            <a:off x="6694528" y="6415042"/>
            <a:ext cx="4751520" cy="664566"/>
          </a:xfrm>
          <a:prstGeom prst="rect">
            <a:avLst/>
          </a:prstGeom>
          <a:noFill/>
          <a:ln>
            <a:noFill/>
          </a:ln>
        </p:spPr>
        <p:txBody>
          <a:bodyPr lIns="90000" tIns="45000" rIns="90000" bIns="45000"/>
          <a:lstStyle/>
          <a:p>
            <a:pPr algn="ctr"/>
            <a:r>
              <a:rPr lang="en-US" sz="2400" b="1" spc="-1" dirty="0">
                <a:solidFill>
                  <a:srgbClr val="0000FF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Low Background</a:t>
            </a:r>
            <a:endParaRPr lang="en-US" sz="2400" spc="-1" dirty="0">
              <a:solidFill>
                <a:srgbClr val="0000FF"/>
              </a:solidFill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pc="-1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</a:t>
            </a:r>
            <a:r>
              <a:rPr lang="en-US" spc="-1" dirty="0" err="1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bserving</a:t>
            </a:r>
            <a:r>
              <a:rPr lang="en-US" spc="-1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few counts above background</a:t>
            </a:r>
            <a:endParaRPr lang="en-US" sz="2400" b="1" spc="-1" dirty="0">
              <a:solidFill>
                <a:srgbClr val="0000FF"/>
              </a:solidFill>
              <a:latin typeface="CMU Serif"/>
            </a:endParaRPr>
          </a:p>
        </p:txBody>
      </p:sp>
      <p:pic>
        <p:nvPicPr>
          <p:cNvPr id="47" name="Picture 46">
            <a:extLst>
              <a:ext uri="{FF2B5EF4-FFF2-40B4-BE49-F238E27FC236}">
                <a16:creationId xmlns:a16="http://schemas.microsoft.com/office/drawing/2014/main" id="{5A5259E0-1B6A-430E-A255-9DC24B044D53}"/>
              </a:ext>
            </a:extLst>
          </p:cNvPr>
          <p:cNvPicPr/>
          <p:nvPr/>
        </p:nvPicPr>
        <p:blipFill rotWithShape="1">
          <a:blip r:embed="rId3"/>
          <a:srcRect l="56106"/>
          <a:stretch/>
        </p:blipFill>
        <p:spPr>
          <a:xfrm>
            <a:off x="9593096" y="628670"/>
            <a:ext cx="1982048" cy="2053500"/>
          </a:xfrm>
          <a:prstGeom prst="rect">
            <a:avLst/>
          </a:prstGeom>
          <a:ln w="38100" cap="sq">
            <a:solidFill>
              <a:srgbClr val="0000FF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AEF3AA4-2685-4812-97D3-3CB3CE041F9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0626" y="946625"/>
            <a:ext cx="1462336" cy="890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26083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7714" y="0"/>
            <a:ext cx="1137396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Experimental search for </a:t>
            </a:r>
            <a:r>
              <a:rPr lang="it-IT" altLang="it-IT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0</a:t>
            </a:r>
            <a:r>
              <a:rPr lang="el-GR" altLang="it-IT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νββ</a:t>
            </a:r>
            <a:endParaRPr lang="it-IT" sz="2800" b="1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30" name="Text Box 1 1"/>
          <p:cNvSpPr txBox="1">
            <a:spLocks noChangeArrowheads="1"/>
          </p:cNvSpPr>
          <p:nvPr/>
        </p:nvSpPr>
        <p:spPr bwMode="auto">
          <a:xfrm>
            <a:off x="512986" y="614639"/>
            <a:ext cx="7149331" cy="84284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9208" tIns="51588" rIns="99208" bIns="51588">
            <a:spAutoFit/>
          </a:bodyPr>
          <a:lstStyle/>
          <a:p>
            <a:pPr algn="ctr"/>
            <a:r>
              <a:rPr lang="it-IT" altLang="it-IT" sz="24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Experimental sensitivity</a:t>
            </a:r>
            <a:endParaRPr lang="it-IT" altLang="it-IT" sz="2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pPr algn="ctr"/>
            <a:r>
              <a:rPr lang="it-IT" altLang="it-IT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Maximum measurable half-life at a given C.L.</a:t>
            </a:r>
            <a:endParaRPr lang="it-IT" altLang="it-IT" sz="2400" b="1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31" name="Text Box 1 2"/>
          <p:cNvSpPr txBox="1">
            <a:spLocks noChangeArrowheads="1"/>
          </p:cNvSpPr>
          <p:nvPr/>
        </p:nvSpPr>
        <p:spPr bwMode="auto">
          <a:xfrm>
            <a:off x="675034" y="1569191"/>
            <a:ext cx="5339323" cy="183542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wrap="square" lIns="99208" tIns="51588" rIns="99208" bIns="51588">
            <a:spAutoFit/>
          </a:bodyPr>
          <a:lstStyle/>
          <a:p>
            <a:pPr>
              <a:spcBef>
                <a:spcPts val="1323"/>
              </a:spcBef>
            </a:pPr>
            <a:r>
              <a:rPr lang="it-IT" altLang="it-IT" sz="20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Crytical experimental parameters: </a:t>
            </a:r>
          </a:p>
          <a:p>
            <a:pPr>
              <a:spcBef>
                <a:spcPts val="1323"/>
              </a:spcBef>
              <a:buFontTx/>
              <a:buChar char="-"/>
            </a:pPr>
            <a:r>
              <a:rPr lang="it-IT" alt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altLang="it-IT" sz="2000" b="1" dirty="0">
                <a:solidFill>
                  <a:srgbClr val="FF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Isotope Mass (M)</a:t>
            </a:r>
          </a:p>
          <a:p>
            <a:pPr>
              <a:spcBef>
                <a:spcPts val="1323"/>
              </a:spcBef>
              <a:buFontTx/>
              <a:buChar char="-"/>
            </a:pPr>
            <a:r>
              <a:rPr lang="it-IT" alt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altLang="it-IT" sz="2000" b="1" dirty="0">
                <a:solidFill>
                  <a:srgbClr val="FF9933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FWHM energy resolution (Δ)</a:t>
            </a:r>
          </a:p>
          <a:p>
            <a:pPr>
              <a:spcBef>
                <a:spcPts val="1323"/>
              </a:spcBef>
              <a:buFontTx/>
              <a:buChar char="-"/>
            </a:pPr>
            <a:r>
              <a:rPr lang="it-IT" altLang="it-IT" sz="2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altLang="it-IT" sz="2000" b="1" dirty="0">
                <a:solidFill>
                  <a:srgbClr val="0000FF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Background (B)</a:t>
            </a:r>
          </a:p>
        </p:txBody>
      </p:sp>
      <p:sp>
        <p:nvSpPr>
          <p:cNvPr id="32" name="Rettangolo 11 1"/>
          <p:cNvSpPr>
            <a:spLocks noChangeArrowheads="1"/>
          </p:cNvSpPr>
          <p:nvPr/>
        </p:nvSpPr>
        <p:spPr bwMode="auto">
          <a:xfrm>
            <a:off x="6699808" y="1914351"/>
            <a:ext cx="4973956" cy="6357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it-IT" sz="1764" b="1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Mass scalability </a:t>
            </a:r>
            <a:r>
              <a:rPr lang="it-IT" sz="1764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at low cost and </a:t>
            </a:r>
            <a:r>
              <a:rPr lang="it-IT" sz="1764" b="1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high isotopic abundance</a:t>
            </a:r>
            <a:endParaRPr lang="it-IT" altLang="it-IT" sz="1764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2" name="Rettangolo 11 2 1 1"/>
          <p:cNvSpPr>
            <a:spLocks noChangeArrowheads="1"/>
          </p:cNvSpPr>
          <p:nvPr/>
        </p:nvSpPr>
        <p:spPr bwMode="auto">
          <a:xfrm>
            <a:off x="6699808" y="4398808"/>
            <a:ext cx="5665473" cy="83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l-GR" sz="1764" b="1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Δ</a:t>
            </a:r>
            <a:r>
              <a:rPr lang="it-IT" sz="1764" b="1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of few % at Q</a:t>
            </a:r>
            <a:r>
              <a:rPr lang="it-IT" sz="1764" b="1" spc="-1" baseline="-25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value </a:t>
            </a:r>
            <a:r>
              <a:rPr lang="it-IT" sz="1764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to avoid </a:t>
            </a:r>
            <a:r>
              <a:rPr lang="it-IT" sz="1764" b="1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the 2</a:t>
            </a:r>
            <a:r>
              <a:rPr lang="el-GR" altLang="it-IT" sz="1764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νββ</a:t>
            </a:r>
            <a:r>
              <a:rPr lang="it-IT" altLang="it-IT" sz="1764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induced background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0A0FA27-EA37-4F83-B641-AB7C97A183AE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9083" y="655863"/>
            <a:ext cx="2619283" cy="857793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AE9308D1-CF2C-4C95-BC8B-095072E21FA9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5429" y="6537534"/>
            <a:ext cx="2725948" cy="815004"/>
          </a:xfrm>
          <a:prstGeom prst="rect">
            <a:avLst/>
          </a:prstGeom>
        </p:spPr>
      </p:pic>
      <p:sp>
        <p:nvSpPr>
          <p:cNvPr id="39" name="Rettangolo 11 2 1 2">
            <a:extLst>
              <a:ext uri="{FF2B5EF4-FFF2-40B4-BE49-F238E27FC236}">
                <a16:creationId xmlns:a16="http://schemas.microsoft.com/office/drawing/2014/main" id="{E9C0DD85-D0D7-4232-9F9E-16E2712F478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16634" y="6142294"/>
            <a:ext cx="3654904" cy="395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it-IT" altLang="it-IT" sz="1600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Ratio </a:t>
            </a:r>
            <a:r>
              <a:rPr lang="it-IT" sz="1600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0</a:t>
            </a:r>
            <a:r>
              <a:rPr lang="el-GR" altLang="it-IT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νββ</a:t>
            </a:r>
            <a:r>
              <a:rPr lang="it-IT" altLang="it-IT" sz="1600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 signal/</a:t>
            </a:r>
            <a:r>
              <a:rPr lang="it-IT" sz="1600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2</a:t>
            </a:r>
            <a:r>
              <a:rPr lang="el-GR" altLang="it-IT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νββ</a:t>
            </a:r>
            <a:r>
              <a:rPr lang="it-IT" altLang="it-IT" sz="1600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background</a:t>
            </a:r>
            <a:endParaRPr lang="it-IT" altLang="it-IT" sz="16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8" name="Rettangolo 11 2 1 1">
            <a:extLst>
              <a:ext uri="{FF2B5EF4-FFF2-40B4-BE49-F238E27FC236}">
                <a16:creationId xmlns:a16="http://schemas.microsoft.com/office/drawing/2014/main" id="{72070037-A8AD-4377-92AE-F997569BD8B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0439" y="4520909"/>
            <a:ext cx="3785515" cy="8399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it-IT" altLang="it-IT" sz="1764" b="1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High purity materials </a:t>
            </a:r>
          </a:p>
          <a:p>
            <a:pPr algn="ctr">
              <a:defRPr/>
            </a:pPr>
            <a:r>
              <a:rPr lang="it-IT" altLang="it-IT" sz="1764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(&lt; ppb radioactive contaminations)</a:t>
            </a:r>
          </a:p>
          <a:p>
            <a:pPr algn="ctr">
              <a:defRPr/>
            </a:pPr>
            <a:r>
              <a:rPr lang="it-IT" altLang="it-IT" sz="1764" b="1" spc="-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Rejection techniques</a:t>
            </a:r>
            <a:endParaRPr lang="it-IT" altLang="it-IT" sz="1764" b="1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CAD91D65-D8C9-480F-B904-0964C92AA38A}"/>
              </a:ext>
            </a:extLst>
          </p:cNvPr>
          <p:cNvCxnSpPr>
            <a:cxnSpLocks/>
            <a:endCxn id="32" idx="1"/>
          </p:cNvCxnSpPr>
          <p:nvPr/>
        </p:nvCxnSpPr>
        <p:spPr>
          <a:xfrm flipV="1">
            <a:off x="3394953" y="2232203"/>
            <a:ext cx="3304855" cy="624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6CFD73E4-9C4F-41B6-8DA9-945B972FB65B}"/>
              </a:ext>
            </a:extLst>
          </p:cNvPr>
          <p:cNvCxnSpPr>
            <a:cxnSpLocks/>
          </p:cNvCxnSpPr>
          <p:nvPr/>
        </p:nvCxnSpPr>
        <p:spPr>
          <a:xfrm>
            <a:off x="4862623" y="2759632"/>
            <a:ext cx="2799694" cy="1435530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7879FC96-EEC8-40C7-B775-EE7F5A1CA7E4}"/>
              </a:ext>
            </a:extLst>
          </p:cNvPr>
          <p:cNvCxnSpPr>
            <a:cxnSpLocks/>
            <a:endCxn id="18" idx="0"/>
          </p:cNvCxnSpPr>
          <p:nvPr/>
        </p:nvCxnSpPr>
        <p:spPr>
          <a:xfrm>
            <a:off x="2282707" y="3404618"/>
            <a:ext cx="690490" cy="1116291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15303157"/>
      </p:ext>
    </p:extLst>
  </p:cSld>
  <p:clrMapOvr>
    <a:masterClrMapping/>
  </p:clrMapOvr>
  <p:transition/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66E634B-F391-4D60-B622-4AEDA1EE0C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CUPID-0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868DDF-0B1A-406C-80FE-9563C648DC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99" y="685507"/>
            <a:ext cx="1524132" cy="6447079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BA1391DA-A927-4824-A937-E527A4BC1D37}"/>
              </a:ext>
            </a:extLst>
          </p:cNvPr>
          <p:cNvSpPr/>
          <p:nvPr/>
        </p:nvSpPr>
        <p:spPr>
          <a:xfrm>
            <a:off x="2777943" y="2052796"/>
            <a:ext cx="3645823" cy="83099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Demonstrating achievable Background rejection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2C39BE9-EAF7-465C-A063-4CB0436FC5BC}"/>
              </a:ext>
            </a:extLst>
          </p:cNvPr>
          <p:cNvSpPr/>
          <p:nvPr/>
        </p:nvSpPr>
        <p:spPr>
          <a:xfrm>
            <a:off x="8579129" y="1823843"/>
            <a:ext cx="3645823" cy="83099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Precision measurements on </a:t>
            </a:r>
            <a:r>
              <a:rPr lang="en-US" sz="2400" baseline="30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82</a:t>
            </a:r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Se ββ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A8B76D2-727B-46C0-B40D-9B128854F51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0854" y="3413783"/>
            <a:ext cx="6062679" cy="2677496"/>
          </a:xfrm>
          <a:prstGeom prst="rect">
            <a:avLst/>
          </a:prstGeom>
        </p:spPr>
      </p:pic>
      <p:sp>
        <p:nvSpPr>
          <p:cNvPr id="10" name="TextShape 6">
            <a:extLst>
              <a:ext uri="{FF2B5EF4-FFF2-40B4-BE49-F238E27FC236}">
                <a16:creationId xmlns:a16="http://schemas.microsoft.com/office/drawing/2014/main" id="{191A1D2A-7628-45F3-817A-A97FD54629B7}"/>
              </a:ext>
            </a:extLst>
          </p:cNvPr>
          <p:cNvSpPr txBox="1"/>
          <p:nvPr/>
        </p:nvSpPr>
        <p:spPr>
          <a:xfrm>
            <a:off x="2143773" y="6437053"/>
            <a:ext cx="4598840" cy="9483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algn="ctr">
              <a:spcAft>
                <a:spcPts val="1417"/>
              </a:spcAft>
            </a:pPr>
            <a:r>
              <a:rPr lang="en-US" sz="2400" spc="-1" dirty="0">
                <a:latin typeface="CMU Serif"/>
              </a:rPr>
              <a:t>Heat: </a:t>
            </a:r>
          </a:p>
          <a:p>
            <a:pPr algn="ctr">
              <a:spcAft>
                <a:spcPts val="1417"/>
              </a:spcAft>
            </a:pPr>
            <a:r>
              <a:rPr lang="en-US" sz="2400" spc="-1" dirty="0">
                <a:latin typeface="CMU Serif"/>
              </a:rPr>
              <a:t>bolometric high resolved output</a:t>
            </a:r>
          </a:p>
        </p:txBody>
      </p:sp>
      <p:sp>
        <p:nvSpPr>
          <p:cNvPr id="11" name="TextShape 6">
            <a:extLst>
              <a:ext uri="{FF2B5EF4-FFF2-40B4-BE49-F238E27FC236}">
                <a16:creationId xmlns:a16="http://schemas.microsoft.com/office/drawing/2014/main" id="{C0C2C5A0-5E46-487C-97EF-6E1178E5EEEB}"/>
              </a:ext>
            </a:extLst>
          </p:cNvPr>
          <p:cNvSpPr txBox="1"/>
          <p:nvPr/>
        </p:nvSpPr>
        <p:spPr>
          <a:xfrm>
            <a:off x="9518622" y="6453976"/>
            <a:ext cx="3066397" cy="948327"/>
          </a:xfrm>
          <a:prstGeom prst="rect">
            <a:avLst/>
          </a:prstGeom>
          <a:noFill/>
          <a:ln>
            <a:noFill/>
          </a:ln>
        </p:spPr>
        <p:txBody>
          <a:bodyPr lIns="0" tIns="0" rIns="0" bIns="0">
            <a:normAutofit/>
          </a:bodyPr>
          <a:lstStyle/>
          <a:p>
            <a:pPr algn="ctr">
              <a:spcAft>
                <a:spcPts val="1417"/>
              </a:spcAft>
            </a:pPr>
            <a:r>
              <a:rPr lang="it-IT" sz="2400" spc="-1" dirty="0">
                <a:latin typeface="CMU Serif"/>
              </a:rPr>
              <a:t>L</a:t>
            </a:r>
            <a:r>
              <a:rPr lang="en-US" sz="2400" spc="-1" dirty="0" err="1">
                <a:latin typeface="CMU Serif"/>
              </a:rPr>
              <a:t>ight</a:t>
            </a:r>
            <a:r>
              <a:rPr lang="en-US" sz="2400" spc="-1" dirty="0">
                <a:latin typeface="CMU Serif"/>
              </a:rPr>
              <a:t>: </a:t>
            </a:r>
          </a:p>
          <a:p>
            <a:pPr algn="ctr">
              <a:spcAft>
                <a:spcPts val="1417"/>
              </a:spcAft>
            </a:pPr>
            <a:r>
              <a:rPr lang="en-US" sz="2400" spc="-1" dirty="0">
                <a:latin typeface="CMU Serif"/>
              </a:rPr>
              <a:t>particle identification 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C1189F8-EE49-4055-9CF8-3E85BCD92DF9}"/>
              </a:ext>
            </a:extLst>
          </p:cNvPr>
          <p:cNvSpPr/>
          <p:nvPr/>
        </p:nvSpPr>
        <p:spPr>
          <a:xfrm>
            <a:off x="8886240" y="2685297"/>
            <a:ext cx="303160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aseline="30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82</a:t>
            </a:r>
            <a:r>
              <a:rPr lang="en-US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Se - </a:t>
            </a:r>
            <a:r>
              <a:rPr lang="it-IT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Q</a:t>
            </a:r>
            <a:r>
              <a:rPr lang="el-GR" baseline="-25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ββ</a:t>
            </a:r>
            <a:r>
              <a:rPr lang="it-IT" baseline="-25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= (2997±0.3) </a:t>
            </a:r>
            <a:r>
              <a:rPr lang="it-IT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keV</a:t>
            </a:r>
            <a:endParaRPr lang="it-IT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52B1B4F8-7AF9-4390-A386-8AFBEDC346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070635" y="784260"/>
            <a:ext cx="10669402" cy="738546"/>
          </a:xfrm>
          <a:ln w="28575">
            <a:solidFill>
              <a:srgbClr val="FF9933"/>
            </a:solidFill>
          </a:ln>
        </p:spPr>
        <p:txBody>
          <a:bodyPr anchor="ctr">
            <a:normAutofit fontScale="92500"/>
          </a:bodyPr>
          <a:lstStyle/>
          <a:p>
            <a:pPr marL="0" indent="0" algn="ctr">
              <a:buNone/>
            </a:pPr>
            <a:r>
              <a:rPr lang="it-IT" dirty="0"/>
              <a:t>The first </a:t>
            </a:r>
            <a:r>
              <a:rPr lang="it-IT" dirty="0" err="1"/>
              <a:t>enriched</a:t>
            </a:r>
            <a:r>
              <a:rPr lang="it-IT" dirty="0"/>
              <a:t> </a:t>
            </a:r>
            <a:r>
              <a:rPr lang="it-IT" dirty="0" err="1"/>
              <a:t>scintillating</a:t>
            </a:r>
            <a:r>
              <a:rPr lang="it-IT" dirty="0"/>
              <a:t> </a:t>
            </a:r>
            <a:r>
              <a:rPr lang="it-IT" dirty="0" err="1"/>
              <a:t>bolometer</a:t>
            </a:r>
            <a:r>
              <a:rPr lang="it-IT" dirty="0"/>
              <a:t> </a:t>
            </a:r>
            <a:r>
              <a:rPr lang="en-US" sz="3600" dirty="0"/>
              <a:t>ββ experiment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6366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5334"/>
    </mc:Choice>
    <mc:Fallback xmlns="">
      <p:transition spd="slow" advTm="75334"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137796-0494-472E-9183-3614634DC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Zn</a:t>
            </a:r>
            <a:r>
              <a:rPr lang="en-US" baseline="30000" dirty="0"/>
              <a:t>82</a:t>
            </a:r>
            <a:r>
              <a:rPr lang="it-IT" dirty="0"/>
              <a:t>Se </a:t>
            </a:r>
            <a:r>
              <a:rPr lang="it-IT" dirty="0" err="1"/>
              <a:t>crystals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8BE280-8849-464D-ADA3-EF0F604A7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99" y="685507"/>
            <a:ext cx="1524132" cy="64470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53FE10-F802-46BA-BF98-9AA27C037DCC}"/>
              </a:ext>
            </a:extLst>
          </p:cNvPr>
          <p:cNvSpPr/>
          <p:nvPr/>
        </p:nvSpPr>
        <p:spPr>
          <a:xfrm>
            <a:off x="541543" y="5126477"/>
            <a:ext cx="593388" cy="729574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711E49-D388-4F67-8B58-7B165DB42503}"/>
              </a:ext>
            </a:extLst>
          </p:cNvPr>
          <p:cNvSpPr/>
          <p:nvPr/>
        </p:nvSpPr>
        <p:spPr>
          <a:xfrm>
            <a:off x="0" y="7204826"/>
            <a:ext cx="72081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</a:t>
            </a:r>
            <a:r>
              <a:rPr lang="fr-FR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Azzolini</a:t>
            </a:r>
            <a:r>
              <a:rPr lang="fr-FR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et al. (CUPID), </a:t>
            </a:r>
            <a:r>
              <a:rPr lang="fr-FR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Eur</a:t>
            </a:r>
            <a:r>
              <a:rPr lang="fr-FR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. Phys. J. C 78, 428  (2018), arXiv:1802.06562</a:t>
            </a:r>
            <a:endParaRPr lang="en-US" sz="16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E1923358-36FA-460E-B975-305C66EF7176}"/>
              </a:ext>
            </a:extLst>
          </p:cNvPr>
          <p:cNvSpPr txBox="1">
            <a:spLocks/>
          </p:cNvSpPr>
          <p:nvPr/>
        </p:nvSpPr>
        <p:spPr>
          <a:xfrm>
            <a:off x="1947784" y="4747816"/>
            <a:ext cx="6378222" cy="212635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/>
              <a:t>26 </a:t>
            </a:r>
            <a:r>
              <a:rPr lang="it-IT" b="1" dirty="0" err="1"/>
              <a:t>ZnSe</a:t>
            </a:r>
            <a:r>
              <a:rPr lang="it-IT" b="1" dirty="0"/>
              <a:t> </a:t>
            </a:r>
            <a:r>
              <a:rPr lang="it-IT" b="1" dirty="0" err="1"/>
              <a:t>crystals</a:t>
            </a:r>
            <a:endParaRPr lang="it-IT" b="1" dirty="0"/>
          </a:p>
          <a:p>
            <a:pPr lvl="1"/>
            <a:r>
              <a:rPr lang="it-IT" dirty="0"/>
              <a:t>24 </a:t>
            </a:r>
            <a:r>
              <a:rPr lang="it-IT" dirty="0" err="1"/>
              <a:t>enriched</a:t>
            </a:r>
            <a:r>
              <a:rPr lang="it-IT" dirty="0"/>
              <a:t> in </a:t>
            </a:r>
            <a:r>
              <a:rPr lang="it-IT" baseline="30000" dirty="0"/>
              <a:t>82</a:t>
            </a:r>
            <a:r>
              <a:rPr lang="it-IT" dirty="0"/>
              <a:t>Se (95%) + 2 </a:t>
            </a:r>
            <a:r>
              <a:rPr lang="it-IT" dirty="0" err="1"/>
              <a:t>naturals</a:t>
            </a:r>
            <a:endParaRPr lang="en-US" dirty="0"/>
          </a:p>
          <a:p>
            <a:r>
              <a:rPr lang="it-IT" b="1" dirty="0"/>
              <a:t>Total mass= 10.5 kg</a:t>
            </a:r>
          </a:p>
          <a:p>
            <a:pPr lvl="1"/>
            <a:r>
              <a:rPr lang="it-IT" baseline="30000" dirty="0"/>
              <a:t>82</a:t>
            </a:r>
            <a:r>
              <a:rPr lang="it-IT" dirty="0"/>
              <a:t>Se mass =5.17 kg</a:t>
            </a:r>
          </a:p>
          <a:p>
            <a:pPr lvl="1"/>
            <a:r>
              <a:rPr lang="it-IT" dirty="0"/>
              <a:t>3.8∙10</a:t>
            </a:r>
            <a:r>
              <a:rPr lang="it-IT" baseline="30000" dirty="0"/>
              <a:t>25 </a:t>
            </a:r>
            <a:r>
              <a:rPr lang="el-GR" dirty="0"/>
              <a:t>ββ </a:t>
            </a:r>
            <a:r>
              <a:rPr lang="it-IT" dirty="0" err="1"/>
              <a:t>emitters</a:t>
            </a:r>
            <a:endParaRPr lang="en-US" dirty="0"/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1BD6F4BA-824D-4094-92A7-646A291FDF1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577859" y="3869911"/>
            <a:ext cx="4690117" cy="3516479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44E35672-EA50-4415-8884-EF3EB1869633}"/>
              </a:ext>
            </a:extLst>
          </p:cNvPr>
          <p:cNvSpPr txBox="1">
            <a:spLocks/>
          </p:cNvSpPr>
          <p:nvPr/>
        </p:nvSpPr>
        <p:spPr>
          <a:xfrm>
            <a:off x="6687005" y="1465974"/>
            <a:ext cx="5520091" cy="1295798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Fist large mass </a:t>
            </a:r>
            <a:r>
              <a:rPr lang="it-IT" b="1" dirty="0"/>
              <a:t>Zn</a:t>
            </a:r>
            <a:r>
              <a:rPr lang="en-US" b="1" baseline="30000" dirty="0"/>
              <a:t>82</a:t>
            </a:r>
            <a:r>
              <a:rPr lang="it-IT" b="1" dirty="0"/>
              <a:t>Se</a:t>
            </a:r>
            <a:r>
              <a:rPr lang="en-US" dirty="0"/>
              <a:t> enriched crystals ever grown.</a:t>
            </a:r>
            <a:r>
              <a:rPr lang="it-IT" dirty="0"/>
              <a:t> </a:t>
            </a:r>
            <a:endParaRPr lang="en-US" dirty="0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1948A7E1-6F57-45CB-AA7B-8F0FD5F2403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2201056" y="685506"/>
            <a:ext cx="3363165" cy="3433393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9D0340F2-1BF2-4820-9788-310AB0E12050}"/>
              </a:ext>
            </a:extLst>
          </p:cNvPr>
          <p:cNvSpPr/>
          <p:nvPr/>
        </p:nvSpPr>
        <p:spPr>
          <a:xfrm>
            <a:off x="2201056" y="685508"/>
            <a:ext cx="3363165" cy="3433391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144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24183"/>
    </mc:Choice>
    <mc:Fallback xmlns="">
      <p:transition spd="slow" advTm="24183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137796-0494-472E-9183-3614634DC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Material</a:t>
            </a:r>
            <a:r>
              <a:rPr lang="it-IT" dirty="0"/>
              <a:t> </a:t>
            </a:r>
            <a:r>
              <a:rPr lang="it-IT" dirty="0" err="1"/>
              <a:t>surrounding</a:t>
            </a:r>
            <a:r>
              <a:rPr lang="it-IT" dirty="0"/>
              <a:t> the </a:t>
            </a:r>
            <a:r>
              <a:rPr lang="it-IT" dirty="0" err="1"/>
              <a:t>crystal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8BE280-8849-464D-ADA3-EF0F604A75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99" y="685507"/>
            <a:ext cx="1524132" cy="64470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53FE10-F802-46BA-BF98-9AA27C037DCC}"/>
              </a:ext>
            </a:extLst>
          </p:cNvPr>
          <p:cNvSpPr/>
          <p:nvPr/>
        </p:nvSpPr>
        <p:spPr>
          <a:xfrm>
            <a:off x="541543" y="5126477"/>
            <a:ext cx="593388" cy="729574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ACA3C5A0-3FE2-4823-96B4-2092C8321E2E}"/>
              </a:ext>
            </a:extLst>
          </p:cNvPr>
          <p:cNvSpPr txBox="1">
            <a:spLocks/>
          </p:cNvSpPr>
          <p:nvPr/>
        </p:nvSpPr>
        <p:spPr>
          <a:xfrm>
            <a:off x="1987762" y="1448565"/>
            <a:ext cx="3637674" cy="170233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dirty="0"/>
              <a:t>NOSV ultra–pure </a:t>
            </a:r>
            <a:r>
              <a:rPr lang="it-IT" dirty="0" err="1"/>
              <a:t>copper</a:t>
            </a:r>
            <a:endParaRPr lang="it-IT" dirty="0"/>
          </a:p>
          <a:p>
            <a:r>
              <a:rPr lang="it-IT" dirty="0"/>
              <a:t>Cleaning procedure vs </a:t>
            </a:r>
            <a:r>
              <a:rPr lang="it-IT" dirty="0" err="1"/>
              <a:t>surface</a:t>
            </a:r>
            <a:r>
              <a:rPr lang="it-IT" dirty="0"/>
              <a:t> </a:t>
            </a:r>
            <a:r>
              <a:rPr lang="it-IT" dirty="0" err="1"/>
              <a:t>contaminations</a:t>
            </a:r>
            <a:r>
              <a:rPr lang="it-IT" dirty="0"/>
              <a:t> </a:t>
            </a:r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807CF8E-8599-49FB-9EC1-C6A9438C5543}"/>
              </a:ext>
            </a:extLst>
          </p:cNvPr>
          <p:cNvSpPr/>
          <p:nvPr/>
        </p:nvSpPr>
        <p:spPr>
          <a:xfrm>
            <a:off x="0" y="7204826"/>
            <a:ext cx="72081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</a:t>
            </a:r>
            <a:r>
              <a:rPr lang="fr-FR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Azzolini</a:t>
            </a:r>
            <a:r>
              <a:rPr lang="fr-FR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et al. (CUPID), </a:t>
            </a:r>
            <a:r>
              <a:rPr lang="fr-FR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Eur</a:t>
            </a:r>
            <a:r>
              <a:rPr lang="fr-FR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. Phys. J. C 78, 428  (2018), arXiv:1802.06562</a:t>
            </a:r>
            <a:endParaRPr lang="en-US" sz="16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1347FD94-B371-4821-9000-41C795A2CE42}"/>
              </a:ext>
            </a:extLst>
          </p:cNvPr>
          <p:cNvSpPr txBox="1">
            <a:spLocks/>
          </p:cNvSpPr>
          <p:nvPr/>
        </p:nvSpPr>
        <p:spPr>
          <a:xfrm>
            <a:off x="2069206" y="738207"/>
            <a:ext cx="3363166" cy="738911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 err="1"/>
              <a:t>Copper</a:t>
            </a:r>
            <a:r>
              <a:rPr lang="it-IT" b="1" dirty="0"/>
              <a:t> </a:t>
            </a:r>
            <a:r>
              <a:rPr lang="it-IT" b="1" dirty="0" err="1"/>
              <a:t>structure</a:t>
            </a:r>
            <a:endParaRPr lang="en-US" b="1" dirty="0"/>
          </a:p>
        </p:txBody>
      </p:sp>
      <p:pic>
        <p:nvPicPr>
          <p:cNvPr id="19" name="Content Placeholder 4">
            <a:extLst>
              <a:ext uri="{FF2B5EF4-FFF2-40B4-BE49-F238E27FC236}">
                <a16:creationId xmlns:a16="http://schemas.microsoft.com/office/drawing/2014/main" id="{E64DEF69-37F4-4FD6-9751-D4BAF585592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977331" y="703127"/>
            <a:ext cx="2772357" cy="3135829"/>
          </a:xfrm>
        </p:spPr>
      </p:pic>
      <p:sp>
        <p:nvSpPr>
          <p:cNvPr id="22" name="Rectangle 21">
            <a:extLst>
              <a:ext uri="{FF2B5EF4-FFF2-40B4-BE49-F238E27FC236}">
                <a16:creationId xmlns:a16="http://schemas.microsoft.com/office/drawing/2014/main" id="{C689A598-2E60-47E3-92EC-E08E7E17B704}"/>
              </a:ext>
            </a:extLst>
          </p:cNvPr>
          <p:cNvSpPr/>
          <p:nvPr/>
        </p:nvSpPr>
        <p:spPr>
          <a:xfrm>
            <a:off x="5992264" y="703127"/>
            <a:ext cx="2772357" cy="3135829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0B2D25F0-41AA-48D5-8044-7694DA73AD5F}"/>
              </a:ext>
            </a:extLst>
          </p:cNvPr>
          <p:cNvSpPr txBox="1">
            <a:spLocks/>
          </p:cNvSpPr>
          <p:nvPr/>
        </p:nvSpPr>
        <p:spPr>
          <a:xfrm>
            <a:off x="9404938" y="1199000"/>
            <a:ext cx="3514552" cy="4410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 err="1"/>
              <a:t>Vikuiti</a:t>
            </a:r>
            <a:r>
              <a:rPr lang="it-IT" b="1" dirty="0"/>
              <a:t> </a:t>
            </a:r>
            <a:r>
              <a:rPr lang="it-IT" b="1" dirty="0" err="1"/>
              <a:t>Reflector</a:t>
            </a:r>
            <a:endParaRPr lang="en-US" b="1" dirty="0"/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BE891165-8175-46C5-BB41-2F9C3A070BBB}"/>
              </a:ext>
            </a:extLst>
          </p:cNvPr>
          <p:cNvSpPr txBox="1">
            <a:spLocks/>
          </p:cNvSpPr>
          <p:nvPr/>
        </p:nvSpPr>
        <p:spPr>
          <a:xfrm>
            <a:off x="9056452" y="1933929"/>
            <a:ext cx="4211524" cy="175113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Enhances</a:t>
            </a:r>
            <a:r>
              <a:rPr lang="it-IT" dirty="0"/>
              <a:t> the light output</a:t>
            </a:r>
          </a:p>
          <a:p>
            <a:r>
              <a:rPr lang="en-US" dirty="0"/>
              <a:t>Low Th/U contaminations measured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A3A0802F-98CF-4668-A20B-A16DC0C2D886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3" r="890" b="1147"/>
          <a:stretch/>
        </p:blipFill>
        <p:spPr>
          <a:xfrm>
            <a:off x="2069206" y="4406150"/>
            <a:ext cx="3119501" cy="2726436"/>
          </a:xfrm>
          <a:prstGeom prst="rect">
            <a:avLst/>
          </a:prstGeom>
          <a:ln w="57150">
            <a:solidFill>
              <a:srgbClr val="00FF00"/>
            </a:solidFill>
          </a:ln>
        </p:spPr>
      </p:pic>
      <p:sp>
        <p:nvSpPr>
          <p:cNvPr id="17" name="Content Placeholder 1">
            <a:extLst>
              <a:ext uri="{FF2B5EF4-FFF2-40B4-BE49-F238E27FC236}">
                <a16:creationId xmlns:a16="http://schemas.microsoft.com/office/drawing/2014/main" id="{6ED77CFA-0CFF-4E59-BCE3-0E2C63982DCD}"/>
              </a:ext>
            </a:extLst>
          </p:cNvPr>
          <p:cNvSpPr txBox="1">
            <a:spLocks/>
          </p:cNvSpPr>
          <p:nvPr/>
        </p:nvSpPr>
        <p:spPr>
          <a:xfrm>
            <a:off x="5992264" y="5625745"/>
            <a:ext cx="6719887" cy="1195723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SiO</a:t>
            </a:r>
            <a:r>
              <a:rPr lang="it-IT" baseline="-25000" dirty="0"/>
              <a:t>2</a:t>
            </a:r>
            <a:r>
              <a:rPr lang="it-IT" dirty="0"/>
              <a:t> anti-</a:t>
            </a:r>
            <a:r>
              <a:rPr lang="it-IT" dirty="0" err="1"/>
              <a:t>reflective</a:t>
            </a:r>
            <a:r>
              <a:rPr lang="it-IT" dirty="0"/>
              <a:t> coating</a:t>
            </a:r>
            <a:endParaRPr lang="it-IT" baseline="-25000" dirty="0"/>
          </a:p>
          <a:p>
            <a:r>
              <a:rPr lang="it-IT" dirty="0"/>
              <a:t>Sensible to few keV energy deposition</a:t>
            </a:r>
            <a:endParaRPr lang="en-US" dirty="0"/>
          </a:p>
        </p:txBody>
      </p:sp>
      <p:sp>
        <p:nvSpPr>
          <p:cNvPr id="20" name="Content Placeholder 1">
            <a:extLst>
              <a:ext uri="{FF2B5EF4-FFF2-40B4-BE49-F238E27FC236}">
                <a16:creationId xmlns:a16="http://schemas.microsoft.com/office/drawing/2014/main" id="{26F5CC94-FB84-4FA1-B05F-A095467A5AFC}"/>
              </a:ext>
            </a:extLst>
          </p:cNvPr>
          <p:cNvSpPr txBox="1">
            <a:spLocks/>
          </p:cNvSpPr>
          <p:nvPr/>
        </p:nvSpPr>
        <p:spPr>
          <a:xfrm>
            <a:off x="5992264" y="4922451"/>
            <a:ext cx="6719888" cy="7032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 err="1"/>
              <a:t>Ge</a:t>
            </a:r>
            <a:r>
              <a:rPr lang="it-IT" b="1" dirty="0"/>
              <a:t> </a:t>
            </a:r>
            <a:r>
              <a:rPr lang="it-IT" b="1" dirty="0" err="1"/>
              <a:t>Bolometric</a:t>
            </a:r>
            <a:r>
              <a:rPr lang="it-IT" b="1" dirty="0"/>
              <a:t> Light Detector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601763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6151"/>
    </mc:Choice>
    <mc:Fallback xmlns="">
      <p:transition spd="slow" advTm="36151"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137796-0494-472E-9183-3614634DC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The </a:t>
            </a:r>
            <a:r>
              <a:rPr lang="it-IT" dirty="0" err="1"/>
              <a:t>Cryostat</a:t>
            </a:r>
            <a:endParaRPr lang="en-US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25EAF045-1AF8-4248-A127-96923F0E5F86}"/>
              </a:ext>
            </a:extLst>
          </p:cNvPr>
          <p:cNvSpPr txBox="1">
            <a:spLocks/>
          </p:cNvSpPr>
          <p:nvPr/>
        </p:nvSpPr>
        <p:spPr>
          <a:xfrm>
            <a:off x="269447" y="656738"/>
            <a:ext cx="12299928" cy="137597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Oxford 1000 </a:t>
            </a:r>
            <a:r>
              <a:rPr lang="it-IT" baseline="30000" dirty="0"/>
              <a:t>3</a:t>
            </a:r>
            <a:r>
              <a:rPr lang="it-IT" dirty="0"/>
              <a:t>He/</a:t>
            </a:r>
            <a:r>
              <a:rPr lang="it-IT" baseline="30000" dirty="0"/>
              <a:t>4</a:t>
            </a:r>
            <a:r>
              <a:rPr lang="it-IT" dirty="0"/>
              <a:t>He </a:t>
            </a:r>
            <a:r>
              <a:rPr lang="it-IT" dirty="0" err="1"/>
              <a:t>diluition</a:t>
            </a:r>
            <a:r>
              <a:rPr lang="it-IT" dirty="0"/>
              <a:t> </a:t>
            </a:r>
            <a:r>
              <a:rPr lang="it-IT" dirty="0" err="1"/>
              <a:t>cryostat</a:t>
            </a:r>
            <a:r>
              <a:rPr lang="it-IT" dirty="0"/>
              <a:t> (CUORE-0)</a:t>
            </a:r>
          </a:p>
          <a:p>
            <a:r>
              <a:rPr lang="it-IT" dirty="0" err="1"/>
              <a:t>Radially</a:t>
            </a:r>
            <a:r>
              <a:rPr lang="it-IT" dirty="0"/>
              <a:t> </a:t>
            </a:r>
            <a:r>
              <a:rPr lang="it-IT" dirty="0" err="1"/>
              <a:t>divided</a:t>
            </a:r>
            <a:r>
              <a:rPr lang="it-IT" dirty="0"/>
              <a:t> by the Roman Lead shield:</a:t>
            </a:r>
          </a:p>
          <a:p>
            <a:pPr lvl="1"/>
            <a:r>
              <a:rPr lang="it-IT" dirty="0" err="1"/>
              <a:t>CryoExt</a:t>
            </a:r>
            <a:r>
              <a:rPr lang="it-IT" dirty="0"/>
              <a:t>, </a:t>
            </a:r>
            <a:r>
              <a:rPr lang="it-IT" dirty="0" err="1"/>
              <a:t>RomanPb</a:t>
            </a:r>
            <a:r>
              <a:rPr lang="it-IT" dirty="0"/>
              <a:t>, </a:t>
            </a:r>
            <a:r>
              <a:rPr lang="it-IT" dirty="0" err="1"/>
              <a:t>CryoInt</a:t>
            </a:r>
            <a:r>
              <a:rPr lang="it-IT" dirty="0"/>
              <a:t> </a:t>
            </a:r>
          </a:p>
        </p:txBody>
      </p:sp>
      <p:pic>
        <p:nvPicPr>
          <p:cNvPr id="15" name="Graphic 14">
            <a:extLst>
              <a:ext uri="{FF2B5EF4-FFF2-40B4-BE49-F238E27FC236}">
                <a16:creationId xmlns:a16="http://schemas.microsoft.com/office/drawing/2014/main" id="{A3C0D167-08C5-4697-A1C9-63D4BC8417B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69447" y="2283058"/>
            <a:ext cx="9039923" cy="5155850"/>
          </a:xfrm>
          <a:prstGeom prst="rect">
            <a:avLst/>
          </a:prstGeom>
        </p:spPr>
      </p:pic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1DA00B3D-978B-40C4-90D2-7BD826F41CED}"/>
              </a:ext>
            </a:extLst>
          </p:cNvPr>
          <p:cNvSpPr txBox="1">
            <a:spLocks/>
          </p:cNvSpPr>
          <p:nvPr/>
        </p:nvSpPr>
        <p:spPr>
          <a:xfrm>
            <a:off x="9784034" y="3633877"/>
            <a:ext cx="3386294" cy="2029767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The </a:t>
            </a:r>
            <a:r>
              <a:rPr lang="it-IT" dirty="0" err="1"/>
              <a:t>cryostat</a:t>
            </a:r>
            <a:r>
              <a:rPr lang="it-IT" dirty="0"/>
              <a:t> </a:t>
            </a:r>
            <a:r>
              <a:rPr lang="it-IT" dirty="0" err="1"/>
              <a:t>contamination</a:t>
            </a:r>
            <a:r>
              <a:rPr lang="it-IT" dirty="0"/>
              <a:t> </a:t>
            </a:r>
            <a:r>
              <a:rPr lang="it-IT" dirty="0" err="1"/>
              <a:t>have</a:t>
            </a:r>
            <a:r>
              <a:rPr lang="it-IT" dirty="0"/>
              <a:t> </a:t>
            </a:r>
            <a:r>
              <a:rPr lang="it-IT" dirty="0" err="1"/>
              <a:t>been</a:t>
            </a:r>
            <a:r>
              <a:rPr lang="it-IT" dirty="0"/>
              <a:t> </a:t>
            </a:r>
            <a:r>
              <a:rPr lang="it-IT" dirty="0" err="1"/>
              <a:t>evaluated</a:t>
            </a:r>
            <a:r>
              <a:rPr lang="it-IT" dirty="0"/>
              <a:t> from </a:t>
            </a:r>
            <a:r>
              <a:rPr lang="it-IT" dirty="0" err="1"/>
              <a:t>experimental</a:t>
            </a:r>
            <a:r>
              <a:rPr lang="it-IT" dirty="0"/>
              <a:t> data</a:t>
            </a:r>
          </a:p>
        </p:txBody>
      </p:sp>
    </p:spTree>
    <p:extLst>
      <p:ext uri="{BB962C8B-B14F-4D97-AF65-F5344CB8AC3E}">
        <p14:creationId xmlns:p14="http://schemas.microsoft.com/office/powerpoint/2010/main" val="171873852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555D2F-42E1-499C-9742-A392C381E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Detector Performances</a:t>
            </a:r>
            <a:endParaRPr lang="en-US" dirty="0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97B0399B-E43B-4CD3-8A8C-6C77803CC642}"/>
              </a:ext>
            </a:extLst>
          </p:cNvPr>
          <p:cNvSpPr txBox="1">
            <a:spLocks/>
          </p:cNvSpPr>
          <p:nvPr/>
        </p:nvSpPr>
        <p:spPr>
          <a:xfrm>
            <a:off x="8358505" y="5828624"/>
            <a:ext cx="3758232" cy="682217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 fontScale="5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b="1" dirty="0"/>
              <a:t>Detector response function</a:t>
            </a:r>
            <a:endParaRPr lang="it-IT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973C9EF5-F725-4407-9203-685C0D1C6DEA}"/>
              </a:ext>
            </a:extLst>
          </p:cNvPr>
          <p:cNvSpPr txBox="1">
            <a:spLocks/>
          </p:cNvSpPr>
          <p:nvPr/>
        </p:nvSpPr>
        <p:spPr>
          <a:xfrm>
            <a:off x="8145650" y="6452250"/>
            <a:ext cx="4183943" cy="1060996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Double Gaussian</a:t>
            </a:r>
          </a:p>
          <a:p>
            <a:pPr marL="0" indent="0" algn="ctr">
              <a:buNone/>
            </a:pPr>
            <a:r>
              <a:rPr lang="en-US" dirty="0"/>
              <a:t>(deviation from simple gaussian observed in other bolometers)</a:t>
            </a:r>
            <a:endParaRPr lang="it-IT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EE13BA2-B41B-4ED7-AEC3-4BD727E7FF3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119" y="2727486"/>
            <a:ext cx="7004432" cy="448962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FED1AA82-C041-4A77-99A0-834002E6D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3056" y="2727486"/>
            <a:ext cx="5247614" cy="3347270"/>
          </a:xfrm>
          <a:prstGeom prst="rect">
            <a:avLst/>
          </a:prstGeom>
        </p:spPr>
      </p:pic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9AFA954-4A95-4A4A-A098-9D96D356FCEF}"/>
              </a:ext>
            </a:extLst>
          </p:cNvPr>
          <p:cNvCxnSpPr>
            <a:cxnSpLocks/>
          </p:cNvCxnSpPr>
          <p:nvPr/>
        </p:nvCxnSpPr>
        <p:spPr>
          <a:xfrm>
            <a:off x="5926238" y="4047672"/>
            <a:ext cx="1856861" cy="0"/>
          </a:xfrm>
          <a:prstGeom prst="straightConnector1">
            <a:avLst/>
          </a:prstGeom>
          <a:ln w="381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8173F5AE-028D-4BE0-9C86-988B245DB143}"/>
              </a:ext>
            </a:extLst>
          </p:cNvPr>
          <p:cNvSpPr txBox="1">
            <a:spLocks/>
          </p:cNvSpPr>
          <p:nvPr/>
        </p:nvSpPr>
        <p:spPr>
          <a:xfrm>
            <a:off x="340831" y="643875"/>
            <a:ext cx="3842241" cy="538171"/>
          </a:xfrm>
          <a:prstGeom prst="rect">
            <a:avLst/>
          </a:prstGeom>
          <a:ln w="28575">
            <a:solidFill>
              <a:srgbClr val="F6BF02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baseline="30000" dirty="0">
                <a:solidFill>
                  <a:srgbClr val="F1BD00"/>
                </a:solidFill>
              </a:rPr>
              <a:t>232</a:t>
            </a:r>
            <a:r>
              <a:rPr lang="it-IT" b="1" dirty="0">
                <a:solidFill>
                  <a:srgbClr val="F1BD00"/>
                </a:solidFill>
              </a:rPr>
              <a:t>Th Energy </a:t>
            </a:r>
            <a:r>
              <a:rPr lang="it-IT" b="1" dirty="0" err="1">
                <a:solidFill>
                  <a:srgbClr val="F1BD00"/>
                </a:solidFill>
              </a:rPr>
              <a:t>Calibration</a:t>
            </a:r>
            <a:endParaRPr lang="it-IT" dirty="0">
              <a:solidFill>
                <a:srgbClr val="F1BD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8267B03-2526-4E62-8864-621B1AEE002C}"/>
              </a:ext>
            </a:extLst>
          </p:cNvPr>
          <p:cNvCxnSpPr>
            <a:cxnSpLocks/>
          </p:cNvCxnSpPr>
          <p:nvPr/>
        </p:nvCxnSpPr>
        <p:spPr>
          <a:xfrm flipH="1">
            <a:off x="6718934" y="2778070"/>
            <a:ext cx="953" cy="39403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3ACC9A6C-37C3-4E93-A5A7-7F40918FEC28}"/>
              </a:ext>
            </a:extLst>
          </p:cNvPr>
          <p:cNvSpPr txBox="1">
            <a:spLocks/>
          </p:cNvSpPr>
          <p:nvPr/>
        </p:nvSpPr>
        <p:spPr>
          <a:xfrm>
            <a:off x="269447" y="1305046"/>
            <a:ext cx="12299928" cy="10467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Bolometer</a:t>
            </a:r>
            <a:r>
              <a:rPr lang="it-IT" dirty="0"/>
              <a:t> </a:t>
            </a:r>
            <a:r>
              <a:rPr lang="it-IT" dirty="0" err="1"/>
              <a:t>calibration</a:t>
            </a:r>
            <a:r>
              <a:rPr lang="it-IT" dirty="0"/>
              <a:t> and light detector </a:t>
            </a:r>
            <a:r>
              <a:rPr lang="it-IT" dirty="0" err="1"/>
              <a:t>intercalibration</a:t>
            </a:r>
            <a:endParaRPr lang="it-IT" dirty="0"/>
          </a:p>
          <a:p>
            <a:r>
              <a:rPr lang="it-IT" dirty="0" err="1"/>
              <a:t>Response</a:t>
            </a:r>
            <a:r>
              <a:rPr lang="it-IT" dirty="0"/>
              <a:t> </a:t>
            </a:r>
            <a:r>
              <a:rPr lang="it-IT" dirty="0" err="1"/>
              <a:t>function</a:t>
            </a:r>
            <a:r>
              <a:rPr lang="it-IT" dirty="0"/>
              <a:t> evaluation</a:t>
            </a:r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76950D20-0972-44EB-BDEB-780529B29FDE}"/>
              </a:ext>
            </a:extLst>
          </p:cNvPr>
          <p:cNvSpPr txBox="1">
            <a:spLocks/>
          </p:cNvSpPr>
          <p:nvPr/>
        </p:nvSpPr>
        <p:spPr>
          <a:xfrm>
            <a:off x="6177188" y="2138081"/>
            <a:ext cx="1130850" cy="739686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b="1" baseline="30000" dirty="0">
                <a:solidFill>
                  <a:srgbClr val="FF0000"/>
                </a:solidFill>
              </a:rPr>
              <a:t>82</a:t>
            </a:r>
            <a:r>
              <a:rPr lang="it-IT" b="1" dirty="0">
                <a:solidFill>
                  <a:srgbClr val="FF0000"/>
                </a:solidFill>
              </a:rPr>
              <a:t>Se</a:t>
            </a:r>
          </a:p>
        </p:txBody>
      </p:sp>
    </p:spTree>
    <p:extLst>
      <p:ext uri="{BB962C8B-B14F-4D97-AF65-F5344CB8AC3E}">
        <p14:creationId xmlns:p14="http://schemas.microsoft.com/office/powerpoint/2010/main" val="31866689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raphic 30">
            <a:extLst>
              <a:ext uri="{FF2B5EF4-FFF2-40B4-BE49-F238E27FC236}">
                <a16:creationId xmlns:a16="http://schemas.microsoft.com/office/drawing/2014/main" id="{80D6B4CA-5960-4A49-A1ED-C3831D7FB5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76715" y="2727485"/>
            <a:ext cx="7027239" cy="448962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D555D2F-42E1-499C-9742-A392C381E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Detector Performances</a:t>
            </a:r>
            <a:endParaRPr lang="en-US" dirty="0"/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DF7767F2-9D80-43B7-BC69-207542E91C32}"/>
              </a:ext>
            </a:extLst>
          </p:cNvPr>
          <p:cNvSpPr txBox="1">
            <a:spLocks/>
          </p:cNvSpPr>
          <p:nvPr/>
        </p:nvSpPr>
        <p:spPr>
          <a:xfrm>
            <a:off x="11075112" y="3823063"/>
            <a:ext cx="2364663" cy="1149234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b="1" dirty="0"/>
              <a:t>FWHM @ Q</a:t>
            </a:r>
            <a:r>
              <a:rPr lang="el-GR" b="1" baseline="-25000" dirty="0"/>
              <a:t>ββ</a:t>
            </a:r>
            <a:r>
              <a:rPr lang="el-GR" b="1" dirty="0"/>
              <a:t> </a:t>
            </a:r>
            <a:endParaRPr lang="it-IT" b="1" dirty="0"/>
          </a:p>
          <a:p>
            <a:pPr marL="0" indent="0" algn="ctr">
              <a:lnSpc>
                <a:spcPct val="120000"/>
              </a:lnSpc>
              <a:buNone/>
            </a:pPr>
            <a:r>
              <a:rPr lang="it-IT" b="1" dirty="0"/>
              <a:t>(</a:t>
            </a:r>
            <a:r>
              <a:rPr lang="it-IT" dirty="0"/>
              <a:t>20.0±0.6) keV</a:t>
            </a: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9584CE45-21CA-417A-9E6D-3EE5616833DF}"/>
              </a:ext>
            </a:extLst>
          </p:cNvPr>
          <p:cNvSpPr txBox="1">
            <a:spLocks/>
          </p:cNvSpPr>
          <p:nvPr/>
        </p:nvSpPr>
        <p:spPr>
          <a:xfrm>
            <a:off x="7569843" y="6659086"/>
            <a:ext cx="5645937" cy="744713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Major contribution is the crystal quality </a:t>
            </a:r>
          </a:p>
          <a:p>
            <a:pPr marL="0" indent="0" algn="ctr">
              <a:buNone/>
            </a:pPr>
            <a:r>
              <a:rPr lang="en-US" dirty="0"/>
              <a:t>(average baseline FWHM </a:t>
            </a:r>
            <a:r>
              <a:rPr lang="en-US" dirty="0">
                <a:latin typeface="Century Schoolbook" panose="02040604050505020304" pitchFamily="18" charset="0"/>
                <a:cs typeface="Aldhabi" panose="020B0604020202020204" pitchFamily="2" charset="-78"/>
              </a:rPr>
              <a:t>~</a:t>
            </a:r>
            <a:r>
              <a:rPr lang="en-US" dirty="0"/>
              <a:t>5 keV)</a:t>
            </a:r>
            <a:endParaRPr lang="it-IT" dirty="0"/>
          </a:p>
        </p:txBody>
      </p:sp>
      <p:sp>
        <p:nvSpPr>
          <p:cNvPr id="27" name="Content Placeholder 1">
            <a:extLst>
              <a:ext uri="{FF2B5EF4-FFF2-40B4-BE49-F238E27FC236}">
                <a16:creationId xmlns:a16="http://schemas.microsoft.com/office/drawing/2014/main" id="{E727C32E-F695-4526-8A23-C00E8DA376CB}"/>
              </a:ext>
            </a:extLst>
          </p:cNvPr>
          <p:cNvSpPr txBox="1">
            <a:spLocks/>
          </p:cNvSpPr>
          <p:nvPr/>
        </p:nvSpPr>
        <p:spPr>
          <a:xfrm>
            <a:off x="340831" y="639158"/>
            <a:ext cx="3842241" cy="538171"/>
          </a:xfrm>
          <a:prstGeom prst="rect">
            <a:avLst/>
          </a:prstGeom>
          <a:ln w="28575">
            <a:solidFill>
              <a:srgbClr val="61D836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baseline="30000" dirty="0">
                <a:solidFill>
                  <a:srgbClr val="61D836"/>
                </a:solidFill>
              </a:rPr>
              <a:t>56</a:t>
            </a:r>
            <a:r>
              <a:rPr lang="it-IT" b="1" dirty="0">
                <a:solidFill>
                  <a:srgbClr val="61D836"/>
                </a:solidFill>
              </a:rPr>
              <a:t>Co Energy </a:t>
            </a:r>
            <a:r>
              <a:rPr lang="it-IT" b="1" dirty="0" err="1">
                <a:solidFill>
                  <a:srgbClr val="61D836"/>
                </a:solidFill>
              </a:rPr>
              <a:t>Calibration</a:t>
            </a:r>
            <a:endParaRPr lang="it-IT" dirty="0">
              <a:solidFill>
                <a:srgbClr val="61D836"/>
              </a:solidFill>
            </a:endParaRP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E5C0301-F760-4753-B4A4-B1B318FBBA8E}"/>
              </a:ext>
            </a:extLst>
          </p:cNvPr>
          <p:cNvCxnSpPr>
            <a:cxnSpLocks/>
          </p:cNvCxnSpPr>
          <p:nvPr/>
        </p:nvCxnSpPr>
        <p:spPr>
          <a:xfrm flipH="1">
            <a:off x="5390817" y="2820600"/>
            <a:ext cx="1" cy="387791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FF02DEE2-25C4-416F-8FE9-22D5B20D9A23}"/>
              </a:ext>
            </a:extLst>
          </p:cNvPr>
          <p:cNvSpPr txBox="1">
            <a:spLocks/>
          </p:cNvSpPr>
          <p:nvPr/>
        </p:nvSpPr>
        <p:spPr>
          <a:xfrm>
            <a:off x="269447" y="1305046"/>
            <a:ext cx="12299928" cy="104677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Check of the </a:t>
            </a:r>
            <a:r>
              <a:rPr lang="it-IT" dirty="0" err="1"/>
              <a:t>energy</a:t>
            </a:r>
            <a:r>
              <a:rPr lang="it-IT" dirty="0"/>
              <a:t> </a:t>
            </a:r>
            <a:r>
              <a:rPr lang="it-IT" dirty="0" err="1"/>
              <a:t>reconstruction</a:t>
            </a:r>
            <a:endParaRPr lang="it-IT" dirty="0"/>
          </a:p>
          <a:p>
            <a:r>
              <a:rPr lang="it-IT" dirty="0"/>
              <a:t>Evaluation of FWHM </a:t>
            </a:r>
            <a:r>
              <a:rPr lang="it-IT" dirty="0" err="1"/>
              <a:t>energy</a:t>
            </a:r>
            <a:r>
              <a:rPr lang="it-IT" dirty="0"/>
              <a:t> resolution @</a:t>
            </a:r>
            <a:r>
              <a:rPr lang="it-IT" baseline="30000" dirty="0"/>
              <a:t>82</a:t>
            </a:r>
            <a:r>
              <a:rPr lang="it-IT" dirty="0"/>
              <a:t>Se Q</a:t>
            </a:r>
          </a:p>
        </p:txBody>
      </p:sp>
      <p:pic>
        <p:nvPicPr>
          <p:cNvPr id="37" name="Graphic 36">
            <a:extLst>
              <a:ext uri="{FF2B5EF4-FFF2-40B4-BE49-F238E27FC236}">
                <a16:creationId xmlns:a16="http://schemas.microsoft.com/office/drawing/2014/main" id="{1B53AEFB-A92B-4AAE-9885-67CA20D7FEF4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l="49378" r="1"/>
          <a:stretch/>
        </p:blipFill>
        <p:spPr>
          <a:xfrm>
            <a:off x="7203954" y="2972371"/>
            <a:ext cx="3645212" cy="3438525"/>
          </a:xfrm>
          <a:prstGeom prst="rect">
            <a:avLst/>
          </a:prstGeom>
        </p:spPr>
      </p:pic>
      <p:sp>
        <p:nvSpPr>
          <p:cNvPr id="38" name="Content Placeholder 1">
            <a:extLst>
              <a:ext uri="{FF2B5EF4-FFF2-40B4-BE49-F238E27FC236}">
                <a16:creationId xmlns:a16="http://schemas.microsoft.com/office/drawing/2014/main" id="{A10582B5-3842-44FF-9221-887F55F5D3DC}"/>
              </a:ext>
            </a:extLst>
          </p:cNvPr>
          <p:cNvSpPr txBox="1">
            <a:spLocks/>
          </p:cNvSpPr>
          <p:nvPr/>
        </p:nvSpPr>
        <p:spPr>
          <a:xfrm>
            <a:off x="5390817" y="2972371"/>
            <a:ext cx="1130850" cy="739686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b="1" baseline="30000" dirty="0">
                <a:solidFill>
                  <a:srgbClr val="FF0000"/>
                </a:solidFill>
              </a:rPr>
              <a:t>82</a:t>
            </a:r>
            <a:r>
              <a:rPr lang="it-IT" b="1" dirty="0">
                <a:solidFill>
                  <a:srgbClr val="FF0000"/>
                </a:solidFill>
              </a:rPr>
              <a:t>Se</a:t>
            </a:r>
          </a:p>
        </p:txBody>
      </p:sp>
    </p:spTree>
    <p:extLst>
      <p:ext uri="{BB962C8B-B14F-4D97-AF65-F5344CB8AC3E}">
        <p14:creationId xmlns:p14="http://schemas.microsoft.com/office/powerpoint/2010/main" val="41815487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4751D6E7-7D50-44F1-A1CA-C7B2A109FC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127" y="688384"/>
            <a:ext cx="5996752" cy="28777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CCC99C1-D1BF-4840-A89B-13F631CA37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Shape</a:t>
            </a:r>
            <a:r>
              <a:rPr lang="it-IT" dirty="0"/>
              <a:t> </a:t>
            </a:r>
            <a:r>
              <a:rPr lang="it-IT" dirty="0" err="1"/>
              <a:t>parameters</a:t>
            </a:r>
            <a:r>
              <a:rPr lang="it-IT" dirty="0"/>
              <a:t> </a:t>
            </a:r>
            <a:r>
              <a:rPr lang="it-IT" dirty="0" err="1"/>
              <a:t>cut</a:t>
            </a: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5C2976-9828-4E49-B973-786F0281DC0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0879" y="4233116"/>
            <a:ext cx="6011451" cy="295252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6F92A0FA-3326-4AE3-8C61-951D191A372F}"/>
              </a:ext>
            </a:extLst>
          </p:cNvPr>
          <p:cNvSpPr/>
          <p:nvPr/>
        </p:nvSpPr>
        <p:spPr>
          <a:xfrm>
            <a:off x="7269480" y="1434773"/>
            <a:ext cx="55361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Remove energy-dependency of</a:t>
            </a:r>
          </a:p>
          <a:p>
            <a:pPr algn="ctr"/>
            <a:r>
              <a: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the shape parameters for</a:t>
            </a:r>
          </a:p>
          <a:p>
            <a:pPr algn="ctr"/>
            <a:r>
              <a: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energy-independent cuts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95DAD9-725F-450F-B80A-43148AC93B7E}"/>
              </a:ext>
            </a:extLst>
          </p:cNvPr>
          <p:cNvSpPr/>
          <p:nvPr/>
        </p:nvSpPr>
        <p:spPr>
          <a:xfrm>
            <a:off x="634127" y="5232325"/>
            <a:ext cx="553616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Efficiency and signal/noise as figure of merit to choose cut level</a:t>
            </a:r>
          </a:p>
        </p:txBody>
      </p:sp>
    </p:spTree>
    <p:extLst>
      <p:ext uri="{BB962C8B-B14F-4D97-AF65-F5344CB8AC3E}">
        <p14:creationId xmlns:p14="http://schemas.microsoft.com/office/powerpoint/2010/main" val="206769944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67D12DF-89C3-4A0D-AE86-4C514E9287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549" y="764119"/>
            <a:ext cx="5302092" cy="1110401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it-IT" b="1" dirty="0" err="1"/>
              <a:t>Heat</a:t>
            </a:r>
            <a:endParaRPr lang="it-IT" b="1" dirty="0"/>
          </a:p>
          <a:p>
            <a:r>
              <a:rPr lang="it-IT" dirty="0" err="1"/>
              <a:t>Fit</a:t>
            </a:r>
            <a:r>
              <a:rPr lang="it-IT" dirty="0"/>
              <a:t> of </a:t>
            </a:r>
            <a:r>
              <a:rPr lang="it-IT" baseline="30000" dirty="0"/>
              <a:t>65</a:t>
            </a:r>
            <a:r>
              <a:rPr lang="it-IT" dirty="0"/>
              <a:t>Zn Line </a:t>
            </a:r>
            <a:r>
              <a:rPr lang="it-IT" dirty="0" err="1"/>
              <a:t>before</a:t>
            </a:r>
            <a:r>
              <a:rPr lang="it-IT" dirty="0"/>
              <a:t>/</a:t>
            </a:r>
            <a:r>
              <a:rPr lang="it-IT" dirty="0" err="1"/>
              <a:t>after</a:t>
            </a:r>
            <a:r>
              <a:rPr lang="it-IT" dirty="0"/>
              <a:t> </a:t>
            </a:r>
            <a:r>
              <a:rPr lang="it-IT" dirty="0" err="1"/>
              <a:t>cuts</a:t>
            </a:r>
            <a:r>
              <a:rPr lang="it-IT" dirty="0"/>
              <a:t> </a:t>
            </a:r>
            <a:r>
              <a:rPr lang="it-IT" dirty="0" err="1"/>
              <a:t>applied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8A750C2-2EDB-4910-AC67-AC56AE5AE7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Evaluation of efficiency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3286202-E2C3-40D4-BF39-EB09003787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83" y="2042160"/>
            <a:ext cx="5025024" cy="5041104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5B610149-FD6A-4B9E-B0DB-68A699293FC7}"/>
              </a:ext>
            </a:extLst>
          </p:cNvPr>
          <p:cNvSpPr txBox="1">
            <a:spLocks/>
          </p:cNvSpPr>
          <p:nvPr/>
        </p:nvSpPr>
        <p:spPr>
          <a:xfrm>
            <a:off x="7484134" y="735758"/>
            <a:ext cx="5302092" cy="167428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b="1" dirty="0"/>
              <a:t>Light</a:t>
            </a:r>
          </a:p>
          <a:p>
            <a:r>
              <a:rPr lang="it-IT" dirty="0" err="1"/>
              <a:t>Cut</a:t>
            </a:r>
            <a:r>
              <a:rPr lang="it-IT" dirty="0"/>
              <a:t> on </a:t>
            </a:r>
            <a:r>
              <a:rPr lang="it-IT" dirty="0" err="1"/>
              <a:t>events</a:t>
            </a:r>
            <a:r>
              <a:rPr lang="it-IT" dirty="0"/>
              <a:t> with M&gt;6</a:t>
            </a:r>
          </a:p>
          <a:p>
            <a:pPr lvl="1"/>
            <a:r>
              <a:rPr lang="it-IT" dirty="0" err="1"/>
              <a:t>Muonic</a:t>
            </a:r>
            <a:r>
              <a:rPr lang="it-IT" dirty="0"/>
              <a:t> </a:t>
            </a:r>
            <a:r>
              <a:rPr lang="it-IT" dirty="0" err="1"/>
              <a:t>showers</a:t>
            </a:r>
            <a:r>
              <a:rPr lang="it-IT" dirty="0"/>
              <a:t>, </a:t>
            </a:r>
            <a:r>
              <a:rPr lang="it-IT" dirty="0" err="1"/>
              <a:t>almost</a:t>
            </a:r>
            <a:r>
              <a:rPr lang="it-IT" dirty="0"/>
              <a:t> pure beta/gamma sample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582B8BD-7741-4555-86C4-23DA8CCC0C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12958" y="3061581"/>
            <a:ext cx="5874586" cy="2777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47463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11137796-0494-472E-9183-3614634DC5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CUPID-0 Detector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58BE280-8849-464D-ADA3-EF0F604A75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799" y="685507"/>
            <a:ext cx="1524132" cy="644707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8053FE10-F802-46BA-BF98-9AA27C037DCC}"/>
              </a:ext>
            </a:extLst>
          </p:cNvPr>
          <p:cNvSpPr/>
          <p:nvPr/>
        </p:nvSpPr>
        <p:spPr>
          <a:xfrm>
            <a:off x="541543" y="5126477"/>
            <a:ext cx="593388" cy="729574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5711E49-D388-4F67-8B58-7B165DB42503}"/>
              </a:ext>
            </a:extLst>
          </p:cNvPr>
          <p:cNvSpPr/>
          <p:nvPr/>
        </p:nvSpPr>
        <p:spPr>
          <a:xfrm>
            <a:off x="0" y="7204826"/>
            <a:ext cx="7208196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O. </a:t>
            </a:r>
            <a:r>
              <a:rPr lang="fr-FR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Azzolini</a:t>
            </a:r>
            <a:r>
              <a:rPr lang="fr-FR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et al. (CUPID), </a:t>
            </a:r>
            <a:r>
              <a:rPr lang="fr-FR" sz="16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Eur</a:t>
            </a:r>
            <a:r>
              <a:rPr lang="fr-FR" sz="16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. Phys. J. C 78, 428  (2018), arXiv:1802.06562</a:t>
            </a:r>
            <a:endParaRPr lang="en-US" sz="16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E1923358-36FA-460E-B975-305C66EF7176}"/>
              </a:ext>
            </a:extLst>
          </p:cNvPr>
          <p:cNvSpPr txBox="1">
            <a:spLocks/>
          </p:cNvSpPr>
          <p:nvPr/>
        </p:nvSpPr>
        <p:spPr>
          <a:xfrm>
            <a:off x="1709312" y="4763909"/>
            <a:ext cx="4083576" cy="2313477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b="1" dirty="0"/>
              <a:t>26 </a:t>
            </a:r>
            <a:r>
              <a:rPr lang="it-IT" b="1" dirty="0" err="1"/>
              <a:t>ZnSe</a:t>
            </a:r>
            <a:r>
              <a:rPr lang="it-IT" b="1" dirty="0"/>
              <a:t> </a:t>
            </a:r>
            <a:r>
              <a:rPr lang="it-IT" b="1" dirty="0" err="1"/>
              <a:t>crystals</a:t>
            </a:r>
            <a:endParaRPr lang="it-IT" b="1" dirty="0"/>
          </a:p>
          <a:p>
            <a:pPr lvl="1"/>
            <a:r>
              <a:rPr lang="it-IT" dirty="0"/>
              <a:t>24 </a:t>
            </a:r>
            <a:r>
              <a:rPr lang="it-IT" dirty="0" err="1"/>
              <a:t>enriched</a:t>
            </a:r>
            <a:r>
              <a:rPr lang="it-IT" dirty="0"/>
              <a:t> in </a:t>
            </a:r>
            <a:r>
              <a:rPr lang="it-IT" baseline="30000" dirty="0"/>
              <a:t>82</a:t>
            </a:r>
            <a:r>
              <a:rPr lang="it-IT" dirty="0"/>
              <a:t>Se (95%) + 2 </a:t>
            </a:r>
            <a:r>
              <a:rPr lang="it-IT" dirty="0" err="1"/>
              <a:t>naturals</a:t>
            </a:r>
            <a:endParaRPr lang="en-US" dirty="0"/>
          </a:p>
          <a:p>
            <a:r>
              <a:rPr lang="it-IT" b="1" dirty="0"/>
              <a:t>Total mass= 10.5 kg</a:t>
            </a:r>
          </a:p>
          <a:p>
            <a:pPr lvl="1"/>
            <a:r>
              <a:rPr lang="it-IT" baseline="30000" dirty="0"/>
              <a:t>82</a:t>
            </a:r>
            <a:r>
              <a:rPr lang="it-IT" dirty="0"/>
              <a:t>Se mass =5.17 kg (3.8∙10</a:t>
            </a:r>
            <a:r>
              <a:rPr lang="it-IT" baseline="30000" dirty="0"/>
              <a:t>25 </a:t>
            </a:r>
            <a:r>
              <a:rPr lang="el-GR" dirty="0"/>
              <a:t>ββ </a:t>
            </a:r>
            <a:r>
              <a:rPr lang="it-IT" dirty="0" err="1"/>
              <a:t>emitters</a:t>
            </a:r>
            <a:r>
              <a:rPr lang="it-IT" dirty="0"/>
              <a:t>)</a:t>
            </a:r>
            <a:endParaRPr lang="en-US" dirty="0"/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44E35672-EA50-4415-8884-EF3EB1869633}"/>
              </a:ext>
            </a:extLst>
          </p:cNvPr>
          <p:cNvSpPr txBox="1">
            <a:spLocks/>
          </p:cNvSpPr>
          <p:nvPr/>
        </p:nvSpPr>
        <p:spPr>
          <a:xfrm>
            <a:off x="4815191" y="566383"/>
            <a:ext cx="2499522" cy="870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dirty="0"/>
              <a:t>Scintillating </a:t>
            </a:r>
            <a:r>
              <a:rPr lang="it-IT" b="1" dirty="0"/>
              <a:t>Zn</a:t>
            </a:r>
            <a:r>
              <a:rPr lang="en-US" b="1" baseline="30000" dirty="0"/>
              <a:t>82</a:t>
            </a:r>
            <a:r>
              <a:rPr lang="it-IT" b="1" dirty="0"/>
              <a:t>Se</a:t>
            </a:r>
            <a:r>
              <a:rPr lang="en-US" dirty="0"/>
              <a:t> crystals.</a:t>
            </a:r>
            <a:r>
              <a:rPr lang="it-IT" dirty="0"/>
              <a:t> </a:t>
            </a:r>
            <a:endParaRPr lang="en-US" dirty="0"/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1948A7E1-6F57-45CB-AA7B-8F0FD5F2403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 t="7194" b="7194"/>
          <a:stretch/>
        </p:blipFill>
        <p:spPr>
          <a:xfrm>
            <a:off x="4744189" y="1533205"/>
            <a:ext cx="2570524" cy="2246632"/>
          </a:xfrm>
          <a:prstGeom prst="rect">
            <a:avLst/>
          </a:prstGeom>
        </p:spPr>
      </p:pic>
      <p:sp>
        <p:nvSpPr>
          <p:cNvPr id="12" name="TextShape 6">
            <a:extLst>
              <a:ext uri="{FF2B5EF4-FFF2-40B4-BE49-F238E27FC236}">
                <a16:creationId xmlns:a16="http://schemas.microsoft.com/office/drawing/2014/main" id="{9D2B102E-4100-4F8A-80D0-97C51B413D94}"/>
              </a:ext>
            </a:extLst>
          </p:cNvPr>
          <p:cNvSpPr txBox="1"/>
          <p:nvPr/>
        </p:nvSpPr>
        <p:spPr>
          <a:xfrm>
            <a:off x="1871050" y="1533205"/>
            <a:ext cx="2564414" cy="2246631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>
              <a:spcAft>
                <a:spcPts val="1417"/>
              </a:spcAft>
            </a:pPr>
            <a:r>
              <a:rPr lang="en-US" sz="2400" b="1" spc="-1" dirty="0">
                <a:latin typeface="CMU Serif"/>
              </a:rPr>
              <a:t>Heat signal:</a:t>
            </a:r>
            <a:r>
              <a:rPr lang="en-US" sz="2400" spc="-1" dirty="0">
                <a:latin typeface="CMU Serif"/>
              </a:rPr>
              <a:t> </a:t>
            </a:r>
          </a:p>
          <a:p>
            <a:pPr algn="ctr">
              <a:spcAft>
                <a:spcPts val="1417"/>
              </a:spcAft>
            </a:pPr>
            <a:r>
              <a:rPr lang="en-US" sz="2400" spc="-1" dirty="0">
                <a:latin typeface="CMU Serif"/>
              </a:rPr>
              <a:t>bolometric high resolved output</a:t>
            </a:r>
          </a:p>
        </p:txBody>
      </p:sp>
      <p:sp>
        <p:nvSpPr>
          <p:cNvPr id="13" name="TextShape 6">
            <a:extLst>
              <a:ext uri="{FF2B5EF4-FFF2-40B4-BE49-F238E27FC236}">
                <a16:creationId xmlns:a16="http://schemas.microsoft.com/office/drawing/2014/main" id="{937CFBA5-772F-46A6-AB29-C52DEFCFAD19}"/>
              </a:ext>
            </a:extLst>
          </p:cNvPr>
          <p:cNvSpPr txBox="1"/>
          <p:nvPr/>
        </p:nvSpPr>
        <p:spPr>
          <a:xfrm>
            <a:off x="10819126" y="1436501"/>
            <a:ext cx="2180477" cy="2343336"/>
          </a:xfrm>
          <a:prstGeom prst="rect">
            <a:avLst/>
          </a:prstGeom>
          <a:noFill/>
          <a:ln>
            <a:noFill/>
          </a:ln>
        </p:spPr>
        <p:txBody>
          <a:bodyPr lIns="0" tIns="0" rIns="0" bIns="0" anchor="ctr">
            <a:normAutofit/>
          </a:bodyPr>
          <a:lstStyle/>
          <a:p>
            <a:pPr algn="ctr">
              <a:spcAft>
                <a:spcPts val="1417"/>
              </a:spcAft>
            </a:pPr>
            <a:r>
              <a:rPr lang="it-IT" sz="2400" b="1" spc="-1" dirty="0">
                <a:latin typeface="CMU Serif"/>
              </a:rPr>
              <a:t>L</a:t>
            </a:r>
            <a:r>
              <a:rPr lang="en-US" sz="2400" b="1" spc="-1" dirty="0" err="1">
                <a:latin typeface="CMU Serif"/>
              </a:rPr>
              <a:t>ight</a:t>
            </a:r>
            <a:r>
              <a:rPr lang="en-US" sz="2400" b="1" spc="-1" dirty="0">
                <a:latin typeface="CMU Serif"/>
              </a:rPr>
              <a:t> signal:</a:t>
            </a:r>
            <a:r>
              <a:rPr lang="en-US" sz="2400" spc="-1" dirty="0">
                <a:latin typeface="CMU Serif"/>
              </a:rPr>
              <a:t> </a:t>
            </a:r>
          </a:p>
          <a:p>
            <a:pPr algn="ctr">
              <a:spcAft>
                <a:spcPts val="1417"/>
              </a:spcAft>
            </a:pPr>
            <a:r>
              <a:rPr lang="en-US" sz="2400" spc="-1" dirty="0">
                <a:latin typeface="CMU Serif"/>
              </a:rPr>
              <a:t>particle identification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934E959-3617-40CE-AE68-B0B3CEB73959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13" r="890" b="1147"/>
          <a:stretch/>
        </p:blipFill>
        <p:spPr>
          <a:xfrm>
            <a:off x="7969130" y="1533205"/>
            <a:ext cx="2570524" cy="2246632"/>
          </a:xfrm>
          <a:prstGeom prst="rect">
            <a:avLst/>
          </a:prstGeom>
          <a:ln w="57150">
            <a:solidFill>
              <a:srgbClr val="00FF00"/>
            </a:solidFill>
          </a:ln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23A220A5-7F49-4A9D-AA22-D12594AD6C06}"/>
              </a:ext>
            </a:extLst>
          </p:cNvPr>
          <p:cNvSpPr/>
          <p:nvPr/>
        </p:nvSpPr>
        <p:spPr>
          <a:xfrm>
            <a:off x="4744189" y="1513293"/>
            <a:ext cx="2570524" cy="2271887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Content Placeholder 1">
            <a:extLst>
              <a:ext uri="{FF2B5EF4-FFF2-40B4-BE49-F238E27FC236}">
                <a16:creationId xmlns:a16="http://schemas.microsoft.com/office/drawing/2014/main" id="{9C5E3AB1-2085-4416-8064-626D577CD65B}"/>
              </a:ext>
            </a:extLst>
          </p:cNvPr>
          <p:cNvSpPr txBox="1">
            <a:spLocks/>
          </p:cNvSpPr>
          <p:nvPr/>
        </p:nvSpPr>
        <p:spPr>
          <a:xfrm>
            <a:off x="7969130" y="566383"/>
            <a:ext cx="2570524" cy="870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Bolometric</a:t>
            </a:r>
            <a:r>
              <a:rPr lang="it-IT" dirty="0"/>
              <a:t> </a:t>
            </a:r>
            <a:r>
              <a:rPr lang="it-IT" b="1" dirty="0" err="1"/>
              <a:t>Ge</a:t>
            </a:r>
            <a:r>
              <a:rPr lang="it-IT" b="1" dirty="0"/>
              <a:t> Light detectors</a:t>
            </a:r>
            <a:endParaRPr lang="en-US" b="1" dirty="0"/>
          </a:p>
        </p:txBody>
      </p: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5DAEDFAF-4612-4441-925B-80C09F18AFB0}"/>
              </a:ext>
            </a:extLst>
          </p:cNvPr>
          <p:cNvSpPr txBox="1">
            <a:spLocks/>
          </p:cNvSpPr>
          <p:nvPr/>
        </p:nvSpPr>
        <p:spPr>
          <a:xfrm>
            <a:off x="9173791" y="5852745"/>
            <a:ext cx="3637674" cy="92199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/>
              <a:t>NOSV </a:t>
            </a:r>
            <a:r>
              <a:rPr lang="it-IT" b="1" dirty="0" err="1"/>
              <a:t>Copper</a:t>
            </a:r>
            <a:endParaRPr lang="it-IT" b="1" dirty="0"/>
          </a:p>
          <a:p>
            <a:pPr marL="0" indent="0" algn="ctr">
              <a:buNone/>
            </a:pPr>
            <a:r>
              <a:rPr lang="it-IT" dirty="0"/>
              <a:t>Surface </a:t>
            </a:r>
            <a:r>
              <a:rPr lang="it-IT" dirty="0" err="1"/>
              <a:t>cleaned</a:t>
            </a:r>
            <a:endParaRPr lang="en-US" dirty="0"/>
          </a:p>
        </p:txBody>
      </p:sp>
      <p:pic>
        <p:nvPicPr>
          <p:cNvPr id="24" name="Content Placeholder 4">
            <a:extLst>
              <a:ext uri="{FF2B5EF4-FFF2-40B4-BE49-F238E27FC236}">
                <a16:creationId xmlns:a16="http://schemas.microsoft.com/office/drawing/2014/main" id="{248A572B-32CC-4310-9777-7E5DEEF856E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554584" y="4395870"/>
            <a:ext cx="2201086" cy="2489661"/>
          </a:xfr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E0A825DD-266F-4C30-BFAC-63C242CD3018}"/>
              </a:ext>
            </a:extLst>
          </p:cNvPr>
          <p:cNvSpPr/>
          <p:nvPr/>
        </p:nvSpPr>
        <p:spPr>
          <a:xfrm>
            <a:off x="6554585" y="4366143"/>
            <a:ext cx="2214466" cy="2544180"/>
          </a:xfrm>
          <a:prstGeom prst="rect">
            <a:avLst/>
          </a:prstGeom>
          <a:noFill/>
          <a:ln w="57150">
            <a:solidFill>
              <a:srgbClr val="00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D2AE21EC-3434-4DEC-8C4C-8FC61E9D42F6}"/>
              </a:ext>
            </a:extLst>
          </p:cNvPr>
          <p:cNvSpPr txBox="1">
            <a:spLocks/>
          </p:cNvSpPr>
          <p:nvPr/>
        </p:nvSpPr>
        <p:spPr>
          <a:xfrm>
            <a:off x="9032938" y="4633905"/>
            <a:ext cx="3919380" cy="97651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 err="1"/>
              <a:t>Vikuiti</a:t>
            </a:r>
            <a:r>
              <a:rPr lang="it-IT" b="1" dirty="0"/>
              <a:t> </a:t>
            </a:r>
            <a:r>
              <a:rPr lang="it-IT" b="1" dirty="0" err="1"/>
              <a:t>Reflector</a:t>
            </a:r>
            <a:endParaRPr lang="it-IT" b="1" dirty="0"/>
          </a:p>
          <a:p>
            <a:pPr marL="0" indent="0" algn="ctr">
              <a:buNone/>
            </a:pPr>
            <a:r>
              <a:rPr lang="it-IT" dirty="0"/>
              <a:t>More </a:t>
            </a:r>
            <a:r>
              <a:rPr lang="it-IT" dirty="0" err="1"/>
              <a:t>collected</a:t>
            </a:r>
            <a:r>
              <a:rPr lang="it-IT" dirty="0"/>
              <a:t> light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95911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1063"/>
    </mc:Choice>
    <mc:Fallback xmlns="">
      <p:transition spd="slow" advTm="8106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/>
      <p:bldP spid="19" grpId="0"/>
      <p:bldP spid="25" grpId="0" animBg="1"/>
      <p:bldP spid="26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FE6A025-ECD0-49AC-BA89-43210874E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0</a:t>
            </a:r>
            <a:r>
              <a:rPr lang="el-GR" dirty="0"/>
              <a:t>νββ</a:t>
            </a:r>
            <a:r>
              <a:rPr lang="it-IT" dirty="0"/>
              <a:t> search</a:t>
            </a:r>
            <a:endParaRPr lang="en-US" dirty="0"/>
          </a:p>
        </p:txBody>
      </p:sp>
      <p:pic>
        <p:nvPicPr>
          <p:cNvPr id="9" name="Graphic 8">
            <a:extLst>
              <a:ext uri="{FF2B5EF4-FFF2-40B4-BE49-F238E27FC236}">
                <a16:creationId xmlns:a16="http://schemas.microsoft.com/office/drawing/2014/main" id="{DE786EAD-3E16-40AB-AD84-9A40A75A702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97715" y="530540"/>
            <a:ext cx="5405644" cy="3460756"/>
          </a:xfrm>
          <a:prstGeom prst="rect">
            <a:avLst/>
          </a:prstGeom>
        </p:spPr>
      </p:pic>
      <p:sp>
        <p:nvSpPr>
          <p:cNvPr id="10" name="Content Placeholder 1 1">
            <a:extLst>
              <a:ext uri="{FF2B5EF4-FFF2-40B4-BE49-F238E27FC236}">
                <a16:creationId xmlns:a16="http://schemas.microsoft.com/office/drawing/2014/main" id="{183D1B87-F4B7-48F3-B5AE-B5FD51D80298}"/>
              </a:ext>
            </a:extLst>
          </p:cNvPr>
          <p:cNvSpPr txBox="1">
            <a:spLocks/>
          </p:cNvSpPr>
          <p:nvPr/>
        </p:nvSpPr>
        <p:spPr>
          <a:xfrm>
            <a:off x="6183083" y="4070267"/>
            <a:ext cx="6738030" cy="178652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b="1" dirty="0"/>
              <a:t>Basic </a:t>
            </a:r>
            <a:r>
              <a:rPr lang="it-IT" b="1" dirty="0" err="1"/>
              <a:t>Selections</a:t>
            </a:r>
            <a:endParaRPr lang="en-US" b="1" dirty="0"/>
          </a:p>
          <a:p>
            <a:r>
              <a:rPr lang="en-US" dirty="0"/>
              <a:t>Rejection of “non-particle-like” events through pulse shape on thermal pulses</a:t>
            </a:r>
          </a:p>
          <a:p>
            <a:r>
              <a:rPr lang="en-US" dirty="0"/>
              <a:t>Anti-coincidence between crystals (ΔT=20ms)</a:t>
            </a:r>
          </a:p>
          <a:p>
            <a:pPr lvl="1"/>
            <a:r>
              <a:rPr lang="it-IT" dirty="0"/>
              <a:t>M</a:t>
            </a:r>
            <a:r>
              <a:rPr lang="en-US" dirty="0" err="1"/>
              <a:t>ultiplicity</a:t>
            </a:r>
            <a:r>
              <a:rPr lang="en-US" dirty="0"/>
              <a:t> selection</a:t>
            </a:r>
            <a:endParaRPr lang="en-US" baseline="30000" dirty="0"/>
          </a:p>
        </p:txBody>
      </p:sp>
      <p:sp>
        <p:nvSpPr>
          <p:cNvPr id="11" name="Content Placeholder 1 2 1">
            <a:extLst>
              <a:ext uri="{FF2B5EF4-FFF2-40B4-BE49-F238E27FC236}">
                <a16:creationId xmlns:a16="http://schemas.microsoft.com/office/drawing/2014/main" id="{04878647-176F-42F5-9795-B72FDEA78A75}"/>
              </a:ext>
            </a:extLst>
          </p:cNvPr>
          <p:cNvSpPr txBox="1">
            <a:spLocks/>
          </p:cNvSpPr>
          <p:nvPr/>
        </p:nvSpPr>
        <p:spPr>
          <a:xfrm>
            <a:off x="6183083" y="1508751"/>
            <a:ext cx="7000240" cy="14061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baseline="30000" dirty="0"/>
              <a:t>65</a:t>
            </a:r>
            <a:r>
              <a:rPr lang="en-US" dirty="0"/>
              <a:t>Zn: </a:t>
            </a:r>
            <a:r>
              <a:rPr lang="en-US" dirty="0" err="1"/>
              <a:t>cosmogenically</a:t>
            </a:r>
            <a:r>
              <a:rPr lang="en-US" dirty="0"/>
              <a:t> activated</a:t>
            </a:r>
          </a:p>
          <a:p>
            <a:r>
              <a:rPr lang="it-IT" baseline="30000" dirty="0"/>
              <a:t>40</a:t>
            </a:r>
            <a:r>
              <a:rPr lang="it-IT" dirty="0"/>
              <a:t>K and </a:t>
            </a:r>
            <a:r>
              <a:rPr lang="it-IT" baseline="30000" dirty="0"/>
              <a:t>208</a:t>
            </a:r>
            <a:r>
              <a:rPr lang="it-IT" dirty="0"/>
              <a:t>Tl: natural radioactivity</a:t>
            </a:r>
            <a:endParaRPr lang="en-US" dirty="0"/>
          </a:p>
          <a:p>
            <a:r>
              <a:rPr lang="it-IT" b="1" dirty="0"/>
              <a:t>2ν</a:t>
            </a:r>
            <a:r>
              <a:rPr lang="el-GR" b="1" dirty="0"/>
              <a:t>ββ</a:t>
            </a:r>
            <a:r>
              <a:rPr lang="it-IT" b="1" dirty="0"/>
              <a:t> is the dominant background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99B9AED6-6B24-46CA-86B6-CB82CBDB3682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7575" y="2657182"/>
            <a:ext cx="2531466" cy="312196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B624F770-2934-484A-BFDE-0ABFC7899FD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502" y="4062955"/>
            <a:ext cx="4947418" cy="3391897"/>
          </a:xfrm>
          <a:prstGeom prst="rect">
            <a:avLst/>
          </a:prstGeom>
          <a:ln w="38100">
            <a:solidFill>
              <a:srgbClr val="B5CAE3"/>
            </a:solidFill>
          </a:ln>
        </p:spPr>
      </p:pic>
      <p:sp>
        <p:nvSpPr>
          <p:cNvPr id="13" name="Content Placeholder 1 2 2">
            <a:extLst>
              <a:ext uri="{FF2B5EF4-FFF2-40B4-BE49-F238E27FC236}">
                <a16:creationId xmlns:a16="http://schemas.microsoft.com/office/drawing/2014/main" id="{14E7D81B-0A19-46E6-9EAB-5E04262BCAC0}"/>
              </a:ext>
            </a:extLst>
          </p:cNvPr>
          <p:cNvSpPr txBox="1">
            <a:spLocks/>
          </p:cNvSpPr>
          <p:nvPr/>
        </p:nvSpPr>
        <p:spPr>
          <a:xfrm>
            <a:off x="1905879" y="2211813"/>
            <a:ext cx="1154858" cy="445369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/>
              <a:t>2ν</a:t>
            </a:r>
            <a:r>
              <a:rPr lang="el-GR" b="1" dirty="0"/>
              <a:t>ββ</a:t>
            </a:r>
            <a:endParaRPr lang="it-IT" b="1" dirty="0"/>
          </a:p>
        </p:txBody>
      </p:sp>
      <p:sp>
        <p:nvSpPr>
          <p:cNvPr id="14" name="Content Placeholder 1 2 3">
            <a:extLst>
              <a:ext uri="{FF2B5EF4-FFF2-40B4-BE49-F238E27FC236}">
                <a16:creationId xmlns:a16="http://schemas.microsoft.com/office/drawing/2014/main" id="{37085E3A-A006-4C36-B151-3DF21715C095}"/>
              </a:ext>
            </a:extLst>
          </p:cNvPr>
          <p:cNvSpPr txBox="1">
            <a:spLocks/>
          </p:cNvSpPr>
          <p:nvPr/>
        </p:nvSpPr>
        <p:spPr>
          <a:xfrm>
            <a:off x="2905760" y="4166233"/>
            <a:ext cx="2160698" cy="344444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/>
              <a:t>ROI for </a:t>
            </a:r>
            <a:r>
              <a:rPr lang="it-IT" b="1" dirty="0"/>
              <a:t>0ν</a:t>
            </a:r>
            <a:r>
              <a:rPr lang="el-GR" b="1" dirty="0"/>
              <a:t>ββ</a:t>
            </a:r>
            <a:r>
              <a:rPr lang="it-IT" dirty="0"/>
              <a:t> </a:t>
            </a:r>
            <a:endParaRPr lang="it-IT" b="1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56F09896-DEA7-453C-9FEA-0B6E78226378}"/>
              </a:ext>
            </a:extLst>
          </p:cNvPr>
          <p:cNvSpPr/>
          <p:nvPr/>
        </p:nvSpPr>
        <p:spPr>
          <a:xfrm>
            <a:off x="4886959" y="594360"/>
            <a:ext cx="335281" cy="3046585"/>
          </a:xfrm>
          <a:prstGeom prst="rect">
            <a:avLst/>
          </a:prstGeom>
          <a:solidFill>
            <a:schemeClr val="accent1">
              <a:alpha val="4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99521D-2524-4E29-BFA4-C7E544628A91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3083" y="6197397"/>
            <a:ext cx="6738030" cy="404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16895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8E89DB-AF22-401F-94D1-3FA10105C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– Alpha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A8CA6D51-EF00-4756-BD01-843DCF593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945" y="629845"/>
            <a:ext cx="4396787" cy="90479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/>
              <a:t>Light Signal depends on particle type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702F2C-0146-46E6-A22B-4F351431F5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957" y="2462709"/>
            <a:ext cx="3621755" cy="3344535"/>
          </a:xfrm>
          <a:prstGeom prst="rect">
            <a:avLst/>
          </a:prstGeom>
        </p:spPr>
      </p:pic>
      <p:sp>
        <p:nvSpPr>
          <p:cNvPr id="22" name="Content Placeholder 1">
            <a:extLst>
              <a:ext uri="{FF2B5EF4-FFF2-40B4-BE49-F238E27FC236}">
                <a16:creationId xmlns:a16="http://schemas.microsoft.com/office/drawing/2014/main" id="{B308B431-294C-44CA-91F2-5B3AD46989EC}"/>
              </a:ext>
            </a:extLst>
          </p:cNvPr>
          <p:cNvSpPr txBox="1">
            <a:spLocks/>
          </p:cNvSpPr>
          <p:nvPr/>
        </p:nvSpPr>
        <p:spPr>
          <a:xfrm>
            <a:off x="6844302" y="629845"/>
            <a:ext cx="4655213" cy="90479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/>
              <a:t>Selection based on light shape parameter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FF18AEE2-845E-4D27-B6AF-B881F681B4FB}"/>
              </a:ext>
            </a:extLst>
          </p:cNvPr>
          <p:cNvGrpSpPr/>
          <p:nvPr/>
        </p:nvGrpSpPr>
        <p:grpSpPr>
          <a:xfrm>
            <a:off x="6097804" y="1669365"/>
            <a:ext cx="6148211" cy="5570116"/>
            <a:chOff x="6340803" y="1796687"/>
            <a:chExt cx="5902898" cy="5347869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7DCDC69A-859F-47B5-8B08-DCDB1683263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0803" y="1796687"/>
              <a:ext cx="5902898" cy="5347869"/>
            </a:xfrm>
            <a:prstGeom prst="rect">
              <a:avLst/>
            </a:prstGeom>
          </p:spPr>
        </p:pic>
        <p:sp>
          <p:nvSpPr>
            <p:cNvPr id="14" name="Content Placeholder 1 3">
              <a:extLst>
                <a:ext uri="{FF2B5EF4-FFF2-40B4-BE49-F238E27FC236}">
                  <a16:creationId xmlns:a16="http://schemas.microsoft.com/office/drawing/2014/main" id="{C48FC719-C5F1-4049-A592-1D5120A76B5A}"/>
                </a:ext>
              </a:extLst>
            </p:cNvPr>
            <p:cNvSpPr txBox="1">
              <a:spLocks/>
            </p:cNvSpPr>
            <p:nvPr/>
          </p:nvSpPr>
          <p:spPr>
            <a:xfrm>
              <a:off x="9534086" y="1796687"/>
              <a:ext cx="2709615" cy="6719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l-GR" sz="2400" b="1" dirty="0">
                  <a:solidFill>
                    <a:srgbClr val="0000FF"/>
                  </a:solidFill>
                </a:rPr>
                <a:t>α</a:t>
              </a:r>
              <a:r>
                <a:rPr lang="it-IT" sz="2400" b="1" dirty="0">
                  <a:solidFill>
                    <a:srgbClr val="0000FF"/>
                  </a:solidFill>
                </a:rPr>
                <a:t> events</a:t>
              </a:r>
              <a:endParaRPr lang="en-US" sz="2400" b="1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16" name="Content Placeholder 1 4">
              <a:extLst>
                <a:ext uri="{FF2B5EF4-FFF2-40B4-BE49-F238E27FC236}">
                  <a16:creationId xmlns:a16="http://schemas.microsoft.com/office/drawing/2014/main" id="{547CAC0F-F2F4-44AD-92C2-671653006C87}"/>
                </a:ext>
              </a:extLst>
            </p:cNvPr>
            <p:cNvSpPr txBox="1">
              <a:spLocks/>
            </p:cNvSpPr>
            <p:nvPr/>
          </p:nvSpPr>
          <p:spPr>
            <a:xfrm>
              <a:off x="9121209" y="5337329"/>
              <a:ext cx="2498650" cy="5956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l-GR" sz="2400" b="1" dirty="0">
                  <a:solidFill>
                    <a:srgbClr val="FF0000"/>
                  </a:solidFill>
                </a:rPr>
                <a:t>β</a:t>
              </a:r>
              <a:r>
                <a:rPr lang="it-IT" sz="2400" b="1" dirty="0">
                  <a:solidFill>
                    <a:srgbClr val="FF0000"/>
                  </a:solidFill>
                </a:rPr>
                <a:t>/</a:t>
              </a:r>
              <a:r>
                <a:rPr lang="el-GR" sz="2400" b="1" dirty="0">
                  <a:solidFill>
                    <a:srgbClr val="FF0000"/>
                  </a:solidFill>
                </a:rPr>
                <a:t>γ</a:t>
              </a:r>
              <a:r>
                <a:rPr lang="it-IT" sz="2400" b="1" dirty="0">
                  <a:solidFill>
                    <a:srgbClr val="FF0000"/>
                  </a:solidFill>
                </a:rPr>
                <a:t> events</a:t>
              </a:r>
              <a:endParaRPr lang="en-US" sz="2400" b="1" baseline="30000" dirty="0">
                <a:solidFill>
                  <a:srgbClr val="FF00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4499125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8E89DB-AF22-401F-94D1-3FA10105C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– </a:t>
            </a:r>
            <a:r>
              <a:rPr lang="it-IT" dirty="0" err="1"/>
              <a:t>Delayed</a:t>
            </a:r>
            <a:r>
              <a:rPr lang="it-IT" dirty="0"/>
              <a:t> </a:t>
            </a:r>
            <a:r>
              <a:rPr lang="it-IT" dirty="0" err="1"/>
              <a:t>coincidences</a:t>
            </a:r>
            <a:r>
              <a:rPr lang="it-IT" dirty="0"/>
              <a:t>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A8CA6D51-EF00-4756-BD01-843DCF593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283302" y="673629"/>
            <a:ext cx="5932478" cy="1113884"/>
          </a:xfrm>
        </p:spPr>
        <p:txBody>
          <a:bodyPr>
            <a:normAutofit fontScale="70000" lnSpcReduction="20000"/>
          </a:bodyPr>
          <a:lstStyle/>
          <a:p>
            <a:pPr marL="0" indent="0" algn="ctr">
              <a:buNone/>
            </a:pPr>
            <a:r>
              <a:rPr lang="it-IT" b="1" dirty="0"/>
              <a:t>Selection made</a:t>
            </a:r>
            <a:endParaRPr lang="en-US" b="1" dirty="0"/>
          </a:p>
          <a:p>
            <a:pPr marL="0" indent="0" algn="ctr">
              <a:buNone/>
            </a:pPr>
            <a:r>
              <a:rPr lang="en-US" dirty="0"/>
              <a:t>Delayed </a:t>
            </a:r>
            <a:r>
              <a:rPr lang="el-GR" dirty="0"/>
              <a:t>α</a:t>
            </a:r>
            <a:r>
              <a:rPr lang="en-US" dirty="0"/>
              <a:t> coincidence </a:t>
            </a:r>
            <a:r>
              <a:rPr lang="en-US" baseline="30000" dirty="0"/>
              <a:t>212</a:t>
            </a:r>
            <a:r>
              <a:rPr lang="en-US" dirty="0"/>
              <a:t>Bi-</a:t>
            </a:r>
            <a:r>
              <a:rPr lang="en-US" baseline="30000" dirty="0"/>
              <a:t>208</a:t>
            </a:r>
            <a:r>
              <a:rPr lang="en-US" dirty="0"/>
              <a:t>Tl rejection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9E88BD-060F-4035-A647-679A61C60E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017" y="1787513"/>
            <a:ext cx="3519047" cy="3345902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C9F4E883-1892-4B3F-94EF-3BEA1882D5CE}"/>
              </a:ext>
            </a:extLst>
          </p:cNvPr>
          <p:cNvSpPr/>
          <p:nvPr/>
        </p:nvSpPr>
        <p:spPr>
          <a:xfrm>
            <a:off x="747467" y="5680119"/>
            <a:ext cx="12258970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Veto any event succeeding a </a:t>
            </a:r>
            <a:r>
              <a:rPr lang="en-US" sz="2400" b="1" baseline="300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212</a:t>
            </a:r>
            <a:r>
              <a:rPr lang="en-US" sz="2400" b="1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Bi α event</a:t>
            </a:r>
            <a:r>
              <a:rPr lang="en-US" sz="24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in a 7 half-life window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l-GR" sz="24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α</a:t>
            </a:r>
            <a:r>
              <a:rPr lang="en-US" sz="24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pulse shape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2.0 MeV &lt; Energy  &lt; 6.5 MeV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Both</a:t>
            </a:r>
            <a:r>
              <a:rPr lang="it-IT" sz="20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peak</a:t>
            </a:r>
            <a:r>
              <a:rPr lang="it-IT" sz="20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and </a:t>
            </a:r>
            <a:r>
              <a:rPr lang="it-IT" sz="2000" dirty="0" err="1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surface</a:t>
            </a:r>
            <a:r>
              <a:rPr lang="it-IT" sz="20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sz="2000" dirty="0" err="1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events</a:t>
            </a:r>
            <a:endParaRPr lang="en-US" sz="20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BDABB6E-4D55-49AE-BFC7-FE9623200BD5}"/>
              </a:ext>
            </a:extLst>
          </p:cNvPr>
          <p:cNvGrpSpPr/>
          <p:nvPr/>
        </p:nvGrpSpPr>
        <p:grpSpPr>
          <a:xfrm>
            <a:off x="747467" y="617494"/>
            <a:ext cx="5932478" cy="4677138"/>
            <a:chOff x="747467" y="617494"/>
            <a:chExt cx="5932478" cy="4677138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1390CB5C-7C16-49DE-9F16-547363B991BC}"/>
                </a:ext>
              </a:extLst>
            </p:cNvPr>
            <p:cNvGrpSpPr/>
            <p:nvPr/>
          </p:nvGrpSpPr>
          <p:grpSpPr>
            <a:xfrm>
              <a:off x="747467" y="617494"/>
              <a:ext cx="5932478" cy="4677138"/>
              <a:chOff x="6340803" y="1796687"/>
              <a:chExt cx="5902898" cy="5347869"/>
            </a:xfrm>
          </p:grpSpPr>
          <p:pic>
            <p:nvPicPr>
              <p:cNvPr id="12" name="Picture 11">
                <a:extLst>
                  <a:ext uri="{FF2B5EF4-FFF2-40B4-BE49-F238E27FC236}">
                    <a16:creationId xmlns:a16="http://schemas.microsoft.com/office/drawing/2014/main" id="{14A7BF4A-EB54-4854-8A44-3CF7D7FB999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340803" y="1796687"/>
                <a:ext cx="5902898" cy="5347869"/>
              </a:xfrm>
              <a:prstGeom prst="rect">
                <a:avLst/>
              </a:prstGeom>
            </p:spPr>
          </p:pic>
          <p:sp>
            <p:nvSpPr>
              <p:cNvPr id="14" name="Content Placeholder 1">
                <a:extLst>
                  <a:ext uri="{FF2B5EF4-FFF2-40B4-BE49-F238E27FC236}">
                    <a16:creationId xmlns:a16="http://schemas.microsoft.com/office/drawing/2014/main" id="{CA65F6DD-2B2B-432F-9418-C7E825451B9A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534086" y="1796687"/>
                <a:ext cx="2709615" cy="671952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77979" indent="-377979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527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1pPr>
                <a:lvl2pPr marL="818954" indent="-314982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3086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2pPr>
                <a:lvl3pPr marL="1259929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646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3pPr>
                <a:lvl4pPr marL="1763900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205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4pPr>
                <a:lvl5pPr marL="2267872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205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5pPr>
                <a:lvl6pPr marL="2771844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75815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779787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83758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Font typeface="Arial" pitchFamily="34" charset="0"/>
                  <a:buNone/>
                </a:pPr>
                <a:r>
                  <a:rPr lang="el-GR" sz="2400" b="1" dirty="0">
                    <a:solidFill>
                      <a:srgbClr val="0000FF"/>
                    </a:solidFill>
                  </a:rPr>
                  <a:t>α</a:t>
                </a:r>
                <a:r>
                  <a:rPr lang="it-IT" sz="2400" b="1" dirty="0">
                    <a:solidFill>
                      <a:srgbClr val="0000FF"/>
                    </a:solidFill>
                  </a:rPr>
                  <a:t> events</a:t>
                </a:r>
                <a:endParaRPr lang="en-US" sz="2400" b="1" baseline="30000" dirty="0">
                  <a:solidFill>
                    <a:srgbClr val="0000FF"/>
                  </a:solidFill>
                </a:endParaRPr>
              </a:p>
            </p:txBody>
          </p:sp>
          <p:sp>
            <p:nvSpPr>
              <p:cNvPr id="16" name="Content Placeholder 1">
                <a:extLst>
                  <a:ext uri="{FF2B5EF4-FFF2-40B4-BE49-F238E27FC236}">
                    <a16:creationId xmlns:a16="http://schemas.microsoft.com/office/drawing/2014/main" id="{C0824617-2F8C-48B1-92D5-3039DBCE2C3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121209" y="5337329"/>
                <a:ext cx="2498650" cy="595639"/>
              </a:xfrm>
              <a:prstGeom prst="rect">
                <a:avLst/>
              </a:prstGeom>
            </p:spPr>
            <p:txBody>
              <a:bodyPr vert="horz" lIns="91440" tIns="45720" rIns="91440" bIns="45720" rtlCol="0">
                <a:noAutofit/>
              </a:bodyPr>
              <a:lstStyle>
                <a:lvl1pPr marL="377979" indent="-377979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3527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1pPr>
                <a:lvl2pPr marL="818954" indent="-314982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3086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2pPr>
                <a:lvl3pPr marL="1259929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646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3pPr>
                <a:lvl4pPr marL="1763900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–"/>
                  <a:defRPr sz="2205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4pPr>
                <a:lvl5pPr marL="2267872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»"/>
                  <a:defRPr sz="2205" kern="1200">
                    <a:solidFill>
                      <a:schemeClr val="tx1"/>
                    </a:solidFill>
                    <a:latin typeface="CMU Serif" panose="02000603000000000000" pitchFamily="2" charset="0"/>
                    <a:ea typeface="CMU Serif" panose="02000603000000000000" pitchFamily="2" charset="0"/>
                    <a:cs typeface="CMU Serif" panose="02000603000000000000" pitchFamily="2" charset="0"/>
                  </a:defRPr>
                </a:lvl5pPr>
                <a:lvl6pPr marL="2771844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3275815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779787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4283758" indent="-251986" algn="l" defTabSz="1007943" rtl="0" eaLnBrk="1" latinLnBrk="0" hangingPunct="1">
                  <a:spcBef>
                    <a:spcPct val="20000"/>
                  </a:spcBef>
                  <a:buFont typeface="Arial" pitchFamily="34" charset="0"/>
                  <a:buChar char="•"/>
                  <a:defRPr sz="2205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l-GR" sz="2400" b="1" dirty="0">
                    <a:solidFill>
                      <a:srgbClr val="FF0000"/>
                    </a:solidFill>
                  </a:rPr>
                  <a:t>β</a:t>
                </a:r>
                <a:r>
                  <a:rPr lang="it-IT" sz="2400" b="1" dirty="0">
                    <a:solidFill>
                      <a:srgbClr val="FF0000"/>
                    </a:solidFill>
                  </a:rPr>
                  <a:t>/</a:t>
                </a:r>
                <a:r>
                  <a:rPr lang="el-GR" sz="2400" b="1" dirty="0">
                    <a:solidFill>
                      <a:srgbClr val="FF0000"/>
                    </a:solidFill>
                  </a:rPr>
                  <a:t>γ</a:t>
                </a:r>
                <a:r>
                  <a:rPr lang="it-IT" sz="2400" b="1" dirty="0">
                    <a:solidFill>
                      <a:srgbClr val="FF0000"/>
                    </a:solidFill>
                  </a:rPr>
                  <a:t> events</a:t>
                </a:r>
                <a:endParaRPr lang="en-US" sz="2400" b="1" baseline="30000" dirty="0"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58614E9-F40E-4300-BCE6-CA2F75E95FC1}"/>
                </a:ext>
              </a:extLst>
            </p:cNvPr>
            <p:cNvSpPr/>
            <p:nvPr/>
          </p:nvSpPr>
          <p:spPr>
            <a:xfrm>
              <a:off x="2211572" y="1205170"/>
              <a:ext cx="1998921" cy="2279079"/>
            </a:xfrm>
            <a:prstGeom prst="rect">
              <a:avLst/>
            </a:prstGeom>
            <a:solidFill>
              <a:srgbClr val="00A2FF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F9D82B17-C5A3-4AB6-AC8F-A5FFB4D38701}"/>
              </a:ext>
            </a:extLst>
          </p:cNvPr>
          <p:cNvSpPr/>
          <p:nvPr/>
        </p:nvSpPr>
        <p:spPr>
          <a:xfrm>
            <a:off x="8566652" y="2846070"/>
            <a:ext cx="1564138" cy="711031"/>
          </a:xfrm>
          <a:prstGeom prst="rect">
            <a:avLst/>
          </a:prstGeom>
          <a:solidFill>
            <a:srgbClr val="00A2FF">
              <a:alpha val="48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71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63287"/>
    </mc:Choice>
    <mc:Fallback xmlns="">
      <p:transition spd="slow" advTm="63287"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E0F090-73A3-4778-ABD2-CD7F89B9F5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154" y="545115"/>
            <a:ext cx="12095798" cy="698922"/>
          </a:xfrm>
        </p:spPr>
        <p:txBody>
          <a:bodyPr>
            <a:normAutofit fontScale="85000" lnSpcReduction="10000"/>
          </a:bodyPr>
          <a:lstStyle/>
          <a:p>
            <a:r>
              <a:rPr lang="it-IT" dirty="0"/>
              <a:t>A full model </a:t>
            </a:r>
            <a:r>
              <a:rPr lang="it-IT" dirty="0" err="1"/>
              <a:t>is</a:t>
            </a:r>
            <a:r>
              <a:rPr lang="it-IT" dirty="0"/>
              <a:t> </a:t>
            </a:r>
            <a:r>
              <a:rPr lang="it-IT" dirty="0" err="1"/>
              <a:t>needed</a:t>
            </a:r>
            <a:r>
              <a:rPr lang="it-IT" dirty="0"/>
              <a:t> to </a:t>
            </a:r>
            <a:r>
              <a:rPr lang="it-IT" dirty="0" err="1"/>
              <a:t>undestand</a:t>
            </a:r>
            <a:r>
              <a:rPr lang="it-IT" dirty="0"/>
              <a:t> the background </a:t>
            </a:r>
            <a:r>
              <a:rPr lang="it-IT" dirty="0" err="1"/>
              <a:t>components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E07BDC4-947F-4E3A-B80D-49CB930B70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model</a:t>
            </a:r>
            <a:endParaRPr lang="en-US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5E9001D-0A09-45BA-8484-F2D34429075C}"/>
              </a:ext>
            </a:extLst>
          </p:cNvPr>
          <p:cNvSpPr/>
          <p:nvPr/>
        </p:nvSpPr>
        <p:spPr>
          <a:xfrm>
            <a:off x="6836517" y="1273073"/>
            <a:ext cx="5833783" cy="53878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BACKGROUND SOURCES</a:t>
            </a:r>
            <a:endParaRPr lang="en-US" sz="28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7CEE968A-28EE-4EC3-93CD-A5F872BF3D68}"/>
              </a:ext>
            </a:extLst>
          </p:cNvPr>
          <p:cNvGrpSpPr/>
          <p:nvPr/>
        </p:nvGrpSpPr>
        <p:grpSpPr>
          <a:xfrm>
            <a:off x="6838115" y="2000289"/>
            <a:ext cx="2558453" cy="2921620"/>
            <a:chOff x="10319347" y="-1656237"/>
            <a:chExt cx="3457099" cy="3947827"/>
          </a:xfrm>
        </p:grpSpPr>
        <p:sp>
          <p:nvSpPr>
            <p:cNvPr id="19" name="Content Placeholder 1">
              <a:extLst>
                <a:ext uri="{FF2B5EF4-FFF2-40B4-BE49-F238E27FC236}">
                  <a16:creationId xmlns:a16="http://schemas.microsoft.com/office/drawing/2014/main" id="{34F1C7BA-CF0E-4C02-8EEA-C1E43174FB1E}"/>
                </a:ext>
              </a:extLst>
            </p:cNvPr>
            <p:cNvSpPr txBox="1">
              <a:spLocks/>
            </p:cNvSpPr>
            <p:nvPr/>
          </p:nvSpPr>
          <p:spPr>
            <a:xfrm>
              <a:off x="10319347" y="-1656237"/>
              <a:ext cx="3457099" cy="3947827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 err="1"/>
                <a:t>ZnSe</a:t>
              </a:r>
              <a:r>
                <a:rPr lang="en-US" sz="2400" b="1" dirty="0"/>
                <a:t> crystals</a:t>
              </a:r>
            </a:p>
          </p:txBody>
        </p:sp>
        <p:sp>
          <p:nvSpPr>
            <p:cNvPr id="20" name="Content Placeholder 1">
              <a:extLst>
                <a:ext uri="{FF2B5EF4-FFF2-40B4-BE49-F238E27FC236}">
                  <a16:creationId xmlns:a16="http://schemas.microsoft.com/office/drawing/2014/main" id="{047EF3D2-D6B5-47ED-9607-852DA7145150}"/>
                </a:ext>
              </a:extLst>
            </p:cNvPr>
            <p:cNvSpPr txBox="1">
              <a:spLocks/>
            </p:cNvSpPr>
            <p:nvPr/>
          </p:nvSpPr>
          <p:spPr>
            <a:xfrm>
              <a:off x="10775519" y="-888448"/>
              <a:ext cx="2544754" cy="586680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/>
                <a:t>Bulk</a:t>
              </a:r>
            </a:p>
          </p:txBody>
        </p:sp>
        <p:sp>
          <p:nvSpPr>
            <p:cNvPr id="21" name="Content Placeholder 1">
              <a:extLst>
                <a:ext uri="{FF2B5EF4-FFF2-40B4-BE49-F238E27FC236}">
                  <a16:creationId xmlns:a16="http://schemas.microsoft.com/office/drawing/2014/main" id="{3390CE14-7CEB-4113-A839-FB35BEDD23D0}"/>
                </a:ext>
              </a:extLst>
            </p:cNvPr>
            <p:cNvSpPr txBox="1">
              <a:spLocks/>
            </p:cNvSpPr>
            <p:nvPr/>
          </p:nvSpPr>
          <p:spPr>
            <a:xfrm>
              <a:off x="10775519" y="25516"/>
              <a:ext cx="2544754" cy="18057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/>
                <a:t>Surface</a:t>
              </a:r>
            </a:p>
            <a:p>
              <a:pPr marL="0" indent="0" algn="ctr">
                <a:buNone/>
              </a:pPr>
              <a:r>
                <a:rPr lang="en-US" sz="2400" dirty="0"/>
                <a:t>O(10mm)</a:t>
              </a:r>
            </a:p>
            <a:p>
              <a:pPr marL="0" indent="0" algn="ctr">
                <a:buNone/>
              </a:pPr>
              <a:r>
                <a:rPr lang="en-US" sz="2400" dirty="0"/>
                <a:t>O(10nm)</a:t>
              </a:r>
            </a:p>
            <a:p>
              <a:pPr marL="0" indent="0" algn="ctr">
                <a:buNone/>
              </a:pPr>
              <a:endParaRPr lang="en-US" sz="2400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0F09320E-D5C3-45FF-9E43-9D4E1CF939C1}"/>
              </a:ext>
            </a:extLst>
          </p:cNvPr>
          <p:cNvGrpSpPr/>
          <p:nvPr/>
        </p:nvGrpSpPr>
        <p:grpSpPr>
          <a:xfrm>
            <a:off x="10198079" y="1907689"/>
            <a:ext cx="2472221" cy="2253729"/>
            <a:chOff x="10577672" y="-1656237"/>
            <a:chExt cx="1770997" cy="3045342"/>
          </a:xfrm>
        </p:grpSpPr>
        <p:sp>
          <p:nvSpPr>
            <p:cNvPr id="24" name="Content Placeholder 1">
              <a:extLst>
                <a:ext uri="{FF2B5EF4-FFF2-40B4-BE49-F238E27FC236}">
                  <a16:creationId xmlns:a16="http://schemas.microsoft.com/office/drawing/2014/main" id="{6009D65B-60EA-4DE2-B32D-D8BDBA4CC785}"/>
                </a:ext>
              </a:extLst>
            </p:cNvPr>
            <p:cNvSpPr txBox="1">
              <a:spLocks/>
            </p:cNvSpPr>
            <p:nvPr/>
          </p:nvSpPr>
          <p:spPr>
            <a:xfrm>
              <a:off x="10577672" y="-1656237"/>
              <a:ext cx="1770997" cy="304534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/>
                <a:t>Reflective </a:t>
              </a:r>
              <a:r>
                <a:rPr lang="it-IT" sz="2400" b="1" dirty="0"/>
                <a:t>F</a:t>
              </a:r>
              <a:r>
                <a:rPr lang="en-US" sz="2400" b="1" dirty="0"/>
                <a:t>oil</a:t>
              </a:r>
            </a:p>
          </p:txBody>
        </p:sp>
        <p:sp>
          <p:nvSpPr>
            <p:cNvPr id="25" name="Content Placeholder 1">
              <a:extLst>
                <a:ext uri="{FF2B5EF4-FFF2-40B4-BE49-F238E27FC236}">
                  <a16:creationId xmlns:a16="http://schemas.microsoft.com/office/drawing/2014/main" id="{A82542D9-1349-477A-B3BF-40FA654F20F2}"/>
                </a:ext>
              </a:extLst>
            </p:cNvPr>
            <p:cNvSpPr txBox="1">
              <a:spLocks/>
            </p:cNvSpPr>
            <p:nvPr/>
          </p:nvSpPr>
          <p:spPr>
            <a:xfrm>
              <a:off x="10775519" y="-1005509"/>
              <a:ext cx="1396082" cy="582771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/>
                <a:t>Bulk</a:t>
              </a:r>
            </a:p>
          </p:txBody>
        </p:sp>
        <p:sp>
          <p:nvSpPr>
            <p:cNvPr id="26" name="Content Placeholder 1">
              <a:extLst>
                <a:ext uri="{FF2B5EF4-FFF2-40B4-BE49-F238E27FC236}">
                  <a16:creationId xmlns:a16="http://schemas.microsoft.com/office/drawing/2014/main" id="{18E9E8A9-71C7-49AE-A401-02BCD28D61DE}"/>
                </a:ext>
              </a:extLst>
            </p:cNvPr>
            <p:cNvSpPr txBox="1">
              <a:spLocks/>
            </p:cNvSpPr>
            <p:nvPr/>
          </p:nvSpPr>
          <p:spPr>
            <a:xfrm>
              <a:off x="10775519" y="-254776"/>
              <a:ext cx="1396082" cy="12119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/>
                <a:t>Surface</a:t>
              </a:r>
            </a:p>
            <a:p>
              <a:pPr marL="0" indent="0" algn="ctr">
                <a:buNone/>
              </a:pPr>
              <a:r>
                <a:rPr lang="en-US" sz="2400" dirty="0"/>
                <a:t>O(10nm)</a:t>
              </a:r>
            </a:p>
            <a:p>
              <a:pPr marL="0" indent="0" algn="ctr">
                <a:buNone/>
              </a:pPr>
              <a:endParaRPr lang="en-US" sz="2400" dirty="0"/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6C769DC-6989-4506-B1FD-3D2A09936504}"/>
              </a:ext>
            </a:extLst>
          </p:cNvPr>
          <p:cNvGrpSpPr/>
          <p:nvPr/>
        </p:nvGrpSpPr>
        <p:grpSpPr>
          <a:xfrm>
            <a:off x="9562292" y="4330829"/>
            <a:ext cx="3108008" cy="3019008"/>
            <a:chOff x="10616642" y="-1089028"/>
            <a:chExt cx="2967456" cy="3099526"/>
          </a:xfrm>
        </p:grpSpPr>
        <p:sp>
          <p:nvSpPr>
            <p:cNvPr id="28" name="Content Placeholder 1">
              <a:extLst>
                <a:ext uri="{FF2B5EF4-FFF2-40B4-BE49-F238E27FC236}">
                  <a16:creationId xmlns:a16="http://schemas.microsoft.com/office/drawing/2014/main" id="{14174A30-8C21-4B10-98A2-C1857A310AFA}"/>
                </a:ext>
              </a:extLst>
            </p:cNvPr>
            <p:cNvSpPr txBox="1">
              <a:spLocks/>
            </p:cNvSpPr>
            <p:nvPr/>
          </p:nvSpPr>
          <p:spPr>
            <a:xfrm>
              <a:off x="10616642" y="-1089028"/>
              <a:ext cx="2967456" cy="3099526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/>
                <a:t>Cryostat</a:t>
              </a:r>
            </a:p>
          </p:txBody>
        </p:sp>
        <p:sp>
          <p:nvSpPr>
            <p:cNvPr id="29" name="Content Placeholder 1">
              <a:extLst>
                <a:ext uri="{FF2B5EF4-FFF2-40B4-BE49-F238E27FC236}">
                  <a16:creationId xmlns:a16="http://schemas.microsoft.com/office/drawing/2014/main" id="{75997789-2CE8-436F-AF6D-C3C001C7C1F7}"/>
                </a:ext>
              </a:extLst>
            </p:cNvPr>
            <p:cNvSpPr txBox="1">
              <a:spLocks/>
            </p:cNvSpPr>
            <p:nvPr/>
          </p:nvSpPr>
          <p:spPr>
            <a:xfrm>
              <a:off x="10775519" y="-567768"/>
              <a:ext cx="2544754" cy="45008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/>
                <a:t>Bulk</a:t>
              </a:r>
            </a:p>
          </p:txBody>
        </p:sp>
        <p:sp>
          <p:nvSpPr>
            <p:cNvPr id="30" name="Content Placeholder 1">
              <a:extLst>
                <a:ext uri="{FF2B5EF4-FFF2-40B4-BE49-F238E27FC236}">
                  <a16:creationId xmlns:a16="http://schemas.microsoft.com/office/drawing/2014/main" id="{10756260-1EF6-4D47-9652-374612F44D3E}"/>
                </a:ext>
              </a:extLst>
            </p:cNvPr>
            <p:cNvSpPr txBox="1">
              <a:spLocks/>
            </p:cNvSpPr>
            <p:nvPr/>
          </p:nvSpPr>
          <p:spPr>
            <a:xfrm>
              <a:off x="10775519" y="25516"/>
              <a:ext cx="2544754" cy="1805793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/>
                <a:t>Cu Holder</a:t>
              </a:r>
            </a:p>
            <a:p>
              <a:pPr marL="0" indent="0" algn="ctr">
                <a:buNone/>
              </a:pPr>
              <a:r>
                <a:rPr lang="en-US" sz="2400" dirty="0" err="1"/>
                <a:t>CryoInt</a:t>
              </a:r>
              <a:endParaRPr lang="en-US" sz="2400" dirty="0"/>
            </a:p>
            <a:p>
              <a:pPr marL="0" indent="0" algn="ctr">
                <a:buNone/>
              </a:pPr>
              <a:r>
                <a:rPr lang="it-IT" sz="2400" dirty="0"/>
                <a:t>R</a:t>
              </a:r>
              <a:r>
                <a:rPr lang="en-US" sz="2400" dirty="0" err="1"/>
                <a:t>oman</a:t>
              </a:r>
              <a:r>
                <a:rPr lang="en-US" sz="2400" dirty="0"/>
                <a:t> Lead</a:t>
              </a:r>
            </a:p>
            <a:p>
              <a:pPr marL="0" indent="0" algn="ctr">
                <a:buNone/>
              </a:pPr>
              <a:r>
                <a:rPr lang="it-IT" sz="2400" dirty="0"/>
                <a:t>C</a:t>
              </a:r>
              <a:r>
                <a:rPr lang="en-US" sz="2400" dirty="0" err="1"/>
                <a:t>ryo</a:t>
              </a:r>
              <a:r>
                <a:rPr lang="en-US" sz="2400" dirty="0"/>
                <a:t> Ext</a:t>
              </a:r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DFE2ACAF-9ED8-4D12-9DA2-033421031332}"/>
              </a:ext>
            </a:extLst>
          </p:cNvPr>
          <p:cNvGrpSpPr/>
          <p:nvPr/>
        </p:nvGrpSpPr>
        <p:grpSpPr>
          <a:xfrm>
            <a:off x="6836517" y="5389282"/>
            <a:ext cx="2558453" cy="1460810"/>
            <a:chOff x="10319347" y="-1656237"/>
            <a:chExt cx="3457099" cy="2383482"/>
          </a:xfrm>
        </p:grpSpPr>
        <p:sp>
          <p:nvSpPr>
            <p:cNvPr id="32" name="Content Placeholder 1">
              <a:extLst>
                <a:ext uri="{FF2B5EF4-FFF2-40B4-BE49-F238E27FC236}">
                  <a16:creationId xmlns:a16="http://schemas.microsoft.com/office/drawing/2014/main" id="{6A0CAAFB-47BF-487C-A7E8-91AF955384C3}"/>
                </a:ext>
              </a:extLst>
            </p:cNvPr>
            <p:cNvSpPr txBox="1">
              <a:spLocks/>
            </p:cNvSpPr>
            <p:nvPr/>
          </p:nvSpPr>
          <p:spPr>
            <a:xfrm>
              <a:off x="10319347" y="-1656237"/>
              <a:ext cx="3457099" cy="238348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rm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b="1" dirty="0"/>
                <a:t>Muons</a:t>
              </a:r>
            </a:p>
          </p:txBody>
        </p:sp>
        <p:sp>
          <p:nvSpPr>
            <p:cNvPr id="34" name="Content Placeholder 1">
              <a:extLst>
                <a:ext uri="{FF2B5EF4-FFF2-40B4-BE49-F238E27FC236}">
                  <a16:creationId xmlns:a16="http://schemas.microsoft.com/office/drawing/2014/main" id="{544FC46B-82FC-4B8F-AC6A-B78A0E7B1E1E}"/>
                </a:ext>
              </a:extLst>
            </p:cNvPr>
            <p:cNvSpPr txBox="1">
              <a:spLocks/>
            </p:cNvSpPr>
            <p:nvPr/>
          </p:nvSpPr>
          <p:spPr>
            <a:xfrm>
              <a:off x="10775518" y="-910220"/>
              <a:ext cx="2544754" cy="1330025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2400" dirty="0"/>
                <a:t>High Multiplicity</a:t>
              </a:r>
            </a:p>
            <a:p>
              <a:pPr marL="0" indent="0" algn="ctr">
                <a:buNone/>
              </a:pPr>
              <a:endParaRPr lang="en-US" sz="2400" dirty="0"/>
            </a:p>
          </p:txBody>
        </p:sp>
      </p:grpSp>
      <p:sp>
        <p:nvSpPr>
          <p:cNvPr id="35" name="Content Placeholder 1">
            <a:extLst>
              <a:ext uri="{FF2B5EF4-FFF2-40B4-BE49-F238E27FC236}">
                <a16:creationId xmlns:a16="http://schemas.microsoft.com/office/drawing/2014/main" id="{FA5673E6-6381-43F6-96D7-54DDC98BBDFC}"/>
              </a:ext>
            </a:extLst>
          </p:cNvPr>
          <p:cNvSpPr txBox="1">
            <a:spLocks/>
          </p:cNvSpPr>
          <p:nvPr/>
        </p:nvSpPr>
        <p:spPr>
          <a:xfrm>
            <a:off x="239981" y="6062220"/>
            <a:ext cx="6103716" cy="11988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Combined</a:t>
            </a:r>
            <a:r>
              <a:rPr lang="it-IT" dirty="0"/>
              <a:t> with a </a:t>
            </a:r>
            <a:r>
              <a:rPr lang="it-IT" b="1" dirty="0" err="1"/>
              <a:t>Bayesian</a:t>
            </a:r>
            <a:r>
              <a:rPr lang="it-IT" b="1" dirty="0"/>
              <a:t> </a:t>
            </a:r>
            <a:r>
              <a:rPr lang="it-IT" b="1" dirty="0" err="1"/>
              <a:t>analysis</a:t>
            </a:r>
            <a:endParaRPr lang="en-US" b="1" dirty="0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EDE4F195-F721-47C5-85DA-CD0C51191EBF}"/>
              </a:ext>
            </a:extLst>
          </p:cNvPr>
          <p:cNvSpPr/>
          <p:nvPr/>
        </p:nvSpPr>
        <p:spPr>
          <a:xfrm>
            <a:off x="2682236" y="2508118"/>
            <a:ext cx="3221448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Particle</a:t>
            </a:r>
            <a:r>
              <a:rPr lang="it-IT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sz="2800" b="1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type</a:t>
            </a:r>
            <a:endParaRPr lang="it-IT" sz="28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pPr algn="ctr"/>
            <a:r>
              <a:rPr lang="el-GR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α</a:t>
            </a:r>
            <a:r>
              <a:rPr lang="it-IT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sz="28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events</a:t>
            </a:r>
            <a:endParaRPr lang="it-IT" sz="28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  <a:p>
            <a:pPr algn="ctr"/>
            <a:r>
              <a:rPr lang="el-GR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β</a:t>
            </a:r>
            <a:r>
              <a:rPr lang="it-IT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/</a:t>
            </a:r>
            <a:r>
              <a:rPr lang="el-GR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γ</a:t>
            </a:r>
            <a:r>
              <a:rPr lang="it-IT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sz="28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events</a:t>
            </a:r>
            <a:endParaRPr lang="en-US" sz="28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92DAD8BA-61B9-4989-A197-65386C6395EB}"/>
              </a:ext>
            </a:extLst>
          </p:cNvPr>
          <p:cNvSpPr/>
          <p:nvPr/>
        </p:nvSpPr>
        <p:spPr>
          <a:xfrm>
            <a:off x="679994" y="1719037"/>
            <a:ext cx="5223690" cy="52322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EXPERIMENTAL DATA</a:t>
            </a: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6C626F6D-636B-4816-BCDF-E766F4AA361D}"/>
              </a:ext>
            </a:extLst>
          </p:cNvPr>
          <p:cNvSpPr/>
          <p:nvPr/>
        </p:nvSpPr>
        <p:spPr>
          <a:xfrm>
            <a:off x="679992" y="4123678"/>
            <a:ext cx="3221448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it-IT" sz="2800" b="1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Multiplicity</a:t>
            </a:r>
            <a:r>
              <a:rPr lang="it-IT" sz="2800" b="1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(M)</a:t>
            </a:r>
          </a:p>
          <a:p>
            <a:pPr algn="ctr"/>
            <a:r>
              <a:rPr lang="it-IT" sz="28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Crystals</a:t>
            </a:r>
            <a:r>
              <a:rPr lang="it-IT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it-IT" sz="28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triggered</a:t>
            </a:r>
            <a:r>
              <a:rPr lang="it-IT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in 20ms </a:t>
            </a:r>
            <a:endParaRPr lang="en-US" sz="28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905166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15343E3-F765-49AE-B5D3-79481D3BC5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Shape</a:t>
            </a:r>
            <a:r>
              <a:rPr lang="it-IT" dirty="0"/>
              <a:t> </a:t>
            </a:r>
            <a:r>
              <a:rPr lang="it-IT" dirty="0" err="1"/>
              <a:t>cut</a:t>
            </a:r>
            <a:r>
              <a:rPr lang="it-IT" dirty="0"/>
              <a:t> for Background Model</a:t>
            </a:r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2516DA8-9244-4E67-B05F-90C2AFD1A22A}"/>
              </a:ext>
            </a:extLst>
          </p:cNvPr>
          <p:cNvGrpSpPr/>
          <p:nvPr/>
        </p:nvGrpSpPr>
        <p:grpSpPr>
          <a:xfrm>
            <a:off x="6543886" y="1059764"/>
            <a:ext cx="6433649" cy="5828715"/>
            <a:chOff x="6340803" y="1796687"/>
            <a:chExt cx="5902898" cy="5347869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D6E12C5B-6ED7-40D1-9309-B2ECC4B777B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0803" y="1796687"/>
              <a:ext cx="5902898" cy="5347869"/>
            </a:xfrm>
            <a:prstGeom prst="rect">
              <a:avLst/>
            </a:prstGeom>
          </p:spPr>
        </p:pic>
        <p:sp>
          <p:nvSpPr>
            <p:cNvPr id="6" name="Content Placeholder 1 3">
              <a:extLst>
                <a:ext uri="{FF2B5EF4-FFF2-40B4-BE49-F238E27FC236}">
                  <a16:creationId xmlns:a16="http://schemas.microsoft.com/office/drawing/2014/main" id="{16F91D2C-1202-45C3-A378-7B70296F45E5}"/>
                </a:ext>
              </a:extLst>
            </p:cNvPr>
            <p:cNvSpPr txBox="1">
              <a:spLocks/>
            </p:cNvSpPr>
            <p:nvPr/>
          </p:nvSpPr>
          <p:spPr>
            <a:xfrm>
              <a:off x="9534086" y="1796687"/>
              <a:ext cx="2709615" cy="6719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l-GR" sz="2400" b="1" dirty="0">
                  <a:solidFill>
                    <a:srgbClr val="0000FF"/>
                  </a:solidFill>
                </a:rPr>
                <a:t>α</a:t>
              </a:r>
              <a:r>
                <a:rPr lang="it-IT" sz="2400" b="1" dirty="0">
                  <a:solidFill>
                    <a:srgbClr val="0000FF"/>
                  </a:solidFill>
                </a:rPr>
                <a:t> events</a:t>
              </a:r>
              <a:endParaRPr lang="en-US" sz="2400" b="1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7" name="Content Placeholder 1 4">
              <a:extLst>
                <a:ext uri="{FF2B5EF4-FFF2-40B4-BE49-F238E27FC236}">
                  <a16:creationId xmlns:a16="http://schemas.microsoft.com/office/drawing/2014/main" id="{04EB72AA-1E96-4A0B-9F0C-7FB685CFA3D0}"/>
                </a:ext>
              </a:extLst>
            </p:cNvPr>
            <p:cNvSpPr txBox="1">
              <a:spLocks/>
            </p:cNvSpPr>
            <p:nvPr/>
          </p:nvSpPr>
          <p:spPr>
            <a:xfrm>
              <a:off x="9121209" y="5337329"/>
              <a:ext cx="2498650" cy="5956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l-GR" sz="2400" b="1" dirty="0">
                  <a:solidFill>
                    <a:srgbClr val="FF0000"/>
                  </a:solidFill>
                </a:rPr>
                <a:t>β</a:t>
              </a:r>
              <a:r>
                <a:rPr lang="it-IT" sz="2400" b="1" dirty="0">
                  <a:solidFill>
                    <a:srgbClr val="FF0000"/>
                  </a:solidFill>
                </a:rPr>
                <a:t>/</a:t>
              </a:r>
              <a:r>
                <a:rPr lang="el-GR" sz="2400" b="1" dirty="0">
                  <a:solidFill>
                    <a:srgbClr val="FF0000"/>
                  </a:solidFill>
                </a:rPr>
                <a:t>γ</a:t>
              </a:r>
              <a:r>
                <a:rPr lang="it-IT" sz="2400" b="1" dirty="0">
                  <a:solidFill>
                    <a:srgbClr val="FF0000"/>
                  </a:solidFill>
                </a:rPr>
                <a:t> events</a:t>
              </a:r>
              <a:endParaRPr lang="en-US" sz="2400" b="1" baseline="30000" dirty="0">
                <a:solidFill>
                  <a:srgbClr val="FF0000"/>
                </a:solidFill>
              </a:endParaRPr>
            </a:p>
          </p:txBody>
        </p:sp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29638721-EC8E-4549-9A0D-F908DA8B854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60" y="862802"/>
            <a:ext cx="4028440" cy="114551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434AF676-AFEB-4DA5-B814-7A904AC4214A}"/>
              </a:ext>
            </a:extLst>
          </p:cNvPr>
          <p:cNvSpPr/>
          <p:nvPr/>
        </p:nvSpPr>
        <p:spPr>
          <a:xfrm>
            <a:off x="569006" y="2310592"/>
            <a:ext cx="55979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y</a:t>
            </a:r>
            <a:r>
              <a:rPr lang="en-US" sz="10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i</a:t>
            </a:r>
            <a:r>
              <a:rPr lang="en-US" sz="1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= filtered light pulse</a:t>
            </a:r>
          </a:p>
          <a:p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A = maximum amplitude</a:t>
            </a:r>
          </a:p>
          <a:p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</a:t>
            </a:r>
            <a:r>
              <a:rPr lang="en-US" sz="1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i </a:t>
            </a:r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= filtered average pulse </a:t>
            </a:r>
          </a:p>
          <a:p>
            <a:r>
              <a:rPr lang="en-US" sz="24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i</a:t>
            </a:r>
            <a:r>
              <a:rPr lang="en-US" sz="10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M</a:t>
            </a:r>
            <a:r>
              <a:rPr lang="en-US" sz="1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= position of the maximum and</a:t>
            </a:r>
          </a:p>
          <a:p>
            <a:r>
              <a:rPr lang="en-US" sz="24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w</a:t>
            </a:r>
            <a:r>
              <a:rPr lang="en-US" sz="1000" dirty="0" err="1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r</a:t>
            </a:r>
            <a:r>
              <a:rPr lang="en-US" sz="1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</a:t>
            </a:r>
            <a:r>
              <a:rPr lang="en-US" sz="24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= right width at half maximum of S</a:t>
            </a:r>
            <a:r>
              <a:rPr lang="en-US" sz="10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i</a:t>
            </a:r>
            <a:endParaRPr lang="en-US" sz="24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3D0EFF-D078-4E3F-AC30-960F5331F90F}"/>
              </a:ext>
            </a:extLst>
          </p:cNvPr>
          <p:cNvSpPr/>
          <p:nvPr/>
        </p:nvSpPr>
        <p:spPr>
          <a:xfrm>
            <a:off x="462240" y="4826376"/>
            <a:ext cx="6718300" cy="206210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2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Optimized cut:</a:t>
            </a:r>
          </a:p>
          <a:p>
            <a:pPr algn="ctr"/>
            <a:r>
              <a:rPr lang="en-US" sz="32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SP = </a:t>
            </a:r>
            <a:r>
              <a:rPr lang="el-GR" sz="32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μ</a:t>
            </a:r>
            <a:r>
              <a:rPr lang="el-GR" sz="3200" baseline="-250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α </a:t>
            </a:r>
            <a:r>
              <a:rPr lang="it-IT" sz="32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(E)-3 x </a:t>
            </a:r>
            <a:r>
              <a:rPr lang="el-GR" sz="32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σ</a:t>
            </a:r>
            <a:r>
              <a:rPr lang="el-GR" sz="3200" baseline="-250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α </a:t>
            </a:r>
            <a:r>
              <a:rPr lang="en-US" sz="32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(E)</a:t>
            </a:r>
          </a:p>
          <a:p>
            <a:r>
              <a:rPr lang="it-IT" sz="32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P</a:t>
            </a:r>
            <a:r>
              <a:rPr lang="en-US" sz="3200" dirty="0" err="1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arameter</a:t>
            </a:r>
            <a:r>
              <a:rPr lang="en-US" sz="32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calculates for SP&gt;6 (pure beta gamma)</a:t>
            </a:r>
          </a:p>
        </p:txBody>
      </p:sp>
    </p:spTree>
    <p:extLst>
      <p:ext uri="{BB962C8B-B14F-4D97-AF65-F5344CB8AC3E}">
        <p14:creationId xmlns:p14="http://schemas.microsoft.com/office/powerpoint/2010/main" val="2076988568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B412E71-A4C0-4946-97E4-4DF9040390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231"/>
          <a:stretch/>
        </p:blipFill>
        <p:spPr>
          <a:xfrm>
            <a:off x="269447" y="579819"/>
            <a:ext cx="6341217" cy="4711893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80B625B-AA94-4947-89D0-A72A90D9CBF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Total </a:t>
            </a:r>
            <a:r>
              <a:rPr lang="it-IT" dirty="0" err="1"/>
              <a:t>Fit</a:t>
            </a:r>
            <a:r>
              <a:rPr lang="it-IT" dirty="0"/>
              <a:t> Results</a:t>
            </a:r>
            <a:endParaRPr lang="en-US" dirty="0"/>
          </a:p>
        </p:txBody>
      </p:sp>
      <p:pic>
        <p:nvPicPr>
          <p:cNvPr id="6" name="Content Placeholder 4">
            <a:extLst>
              <a:ext uri="{FF2B5EF4-FFF2-40B4-BE49-F238E27FC236}">
                <a16:creationId xmlns:a16="http://schemas.microsoft.com/office/drawing/2014/main" id="{D46BBDA8-71DB-44AA-AAE3-839B132665B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9853"/>
          <a:stretch/>
        </p:blipFill>
        <p:spPr>
          <a:xfrm>
            <a:off x="350739" y="5483856"/>
            <a:ext cx="6178632" cy="742155"/>
          </a:xfrm>
          <a:prstGeom prst="rect">
            <a:avLst/>
          </a:prstGeom>
        </p:spPr>
      </p:pic>
      <p:pic>
        <p:nvPicPr>
          <p:cNvPr id="8" name="Content Placeholder 4">
            <a:extLst>
              <a:ext uri="{FF2B5EF4-FFF2-40B4-BE49-F238E27FC236}">
                <a16:creationId xmlns:a16="http://schemas.microsoft.com/office/drawing/2014/main" id="{496A02D6-1504-427E-8F37-3CA6ADEFFDE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061" b="10295"/>
          <a:stretch/>
        </p:blipFill>
        <p:spPr>
          <a:xfrm>
            <a:off x="6829112" y="579818"/>
            <a:ext cx="6375658" cy="2010981"/>
          </a:xfrm>
          <a:prstGeom prst="rect">
            <a:avLst/>
          </a:prstGeom>
        </p:spPr>
      </p:pic>
      <p:pic>
        <p:nvPicPr>
          <p:cNvPr id="9" name="Graphic 8">
            <a:extLst>
              <a:ext uri="{FF2B5EF4-FFF2-40B4-BE49-F238E27FC236}">
                <a16:creationId xmlns:a16="http://schemas.microsoft.com/office/drawing/2014/main" id="{D96F514E-9FEA-41AF-B8AF-574FF60DA83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238166" y="2962252"/>
            <a:ext cx="3611054" cy="2059537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0BF0372-B29D-4D3D-AE33-5544BFF824F1}"/>
              </a:ext>
            </a:extLst>
          </p:cNvPr>
          <p:cNvGrpSpPr/>
          <p:nvPr/>
        </p:nvGrpSpPr>
        <p:grpSpPr>
          <a:xfrm>
            <a:off x="7835390" y="5715761"/>
            <a:ext cx="2208302" cy="1422071"/>
            <a:chOff x="962935" y="5421406"/>
            <a:chExt cx="2485293" cy="1600444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09263E4-584F-4263-86FB-3395E7E15272}"/>
                </a:ext>
              </a:extLst>
            </p:cNvPr>
            <p:cNvSpPr/>
            <p:nvPr/>
          </p:nvSpPr>
          <p:spPr>
            <a:xfrm rot="5400000">
              <a:off x="1405360" y="4978981"/>
              <a:ext cx="1600444" cy="2485293"/>
            </a:xfrm>
            <a:prstGeom prst="rect">
              <a:avLst/>
            </a:prstGeom>
            <a:gradFill flip="none" rotWithShape="1">
              <a:gsLst>
                <a:gs pos="64000">
                  <a:srgbClr val="FF9933"/>
                </a:gs>
                <a:gs pos="88000">
                  <a:srgbClr val="83A441"/>
                </a:gs>
                <a:gs pos="100000">
                  <a:srgbClr val="00B050"/>
                </a:gs>
              </a:gsLst>
              <a:path path="shape">
                <a:fillToRect l="50000" t="50000" r="50000" b="50000"/>
              </a:path>
              <a:tileRect/>
            </a:gradFill>
            <a:ln>
              <a:noFill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2" name="Content Placeholder 1">
              <a:extLst>
                <a:ext uri="{FF2B5EF4-FFF2-40B4-BE49-F238E27FC236}">
                  <a16:creationId xmlns:a16="http://schemas.microsoft.com/office/drawing/2014/main" id="{C6A427E2-5433-4C48-9218-159CE1178740}"/>
                </a:ext>
              </a:extLst>
            </p:cNvPr>
            <p:cNvSpPr txBox="1">
              <a:spLocks/>
            </p:cNvSpPr>
            <p:nvPr/>
          </p:nvSpPr>
          <p:spPr>
            <a:xfrm>
              <a:off x="1447963" y="5888590"/>
              <a:ext cx="1338280" cy="58847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3200" b="1" dirty="0"/>
                <a:t>Bulk</a:t>
              </a:r>
            </a:p>
          </p:txBody>
        </p:sp>
      </p:grp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E19B6A7B-5D43-4E59-B50A-1B2BC064830B}"/>
              </a:ext>
            </a:extLst>
          </p:cNvPr>
          <p:cNvSpPr txBox="1">
            <a:spLocks/>
          </p:cNvSpPr>
          <p:nvPr/>
        </p:nvSpPr>
        <p:spPr>
          <a:xfrm>
            <a:off x="10474663" y="5876027"/>
            <a:ext cx="1725900" cy="219174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>
            <a:noAutofit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3200" b="1" dirty="0">
                <a:solidFill>
                  <a:srgbClr val="53A947"/>
                </a:solidFill>
              </a:rPr>
              <a:t>Surface</a:t>
            </a:r>
            <a:endParaRPr lang="en-US" sz="3200" dirty="0">
              <a:solidFill>
                <a:srgbClr val="53A947"/>
              </a:solidFill>
            </a:endParaRPr>
          </a:p>
        </p:txBody>
      </p:sp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39A210E5-D976-4154-97E0-1479DA19302E}"/>
              </a:ext>
            </a:extLst>
          </p:cNvPr>
          <p:cNvSpPr txBox="1">
            <a:spLocks/>
          </p:cNvSpPr>
          <p:nvPr/>
        </p:nvSpPr>
        <p:spPr>
          <a:xfrm>
            <a:off x="10474663" y="6426796"/>
            <a:ext cx="1832279" cy="67056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dirty="0" err="1"/>
              <a:t>Exponential</a:t>
            </a:r>
            <a:r>
              <a:rPr lang="it-IT" dirty="0"/>
              <a:t> </a:t>
            </a:r>
            <a:r>
              <a:rPr lang="it-IT" dirty="0" err="1"/>
              <a:t>profile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06934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5A98E93C-2297-4B30-AA7C-AF84C42E788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6227" y="1559288"/>
            <a:ext cx="9652772" cy="523826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B2FE33D-C3EA-4756-A35E-CEF2770BB0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ROI </a:t>
            </a:r>
            <a:r>
              <a:rPr lang="it-IT" dirty="0" err="1"/>
              <a:t>contaminations</a:t>
            </a:r>
            <a:endParaRPr lang="en-US" dirty="0"/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DA0AFBE0-6939-4034-AE48-C42BF4078E63}"/>
              </a:ext>
            </a:extLst>
          </p:cNvPr>
          <p:cNvSpPr txBox="1">
            <a:spLocks/>
          </p:cNvSpPr>
          <p:nvPr/>
        </p:nvSpPr>
        <p:spPr>
          <a:xfrm>
            <a:off x="269448" y="684216"/>
            <a:ext cx="5685876" cy="58187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dirty="0"/>
              <a:t>After time veto of 7 </a:t>
            </a:r>
            <a:r>
              <a:rPr lang="it-IT" dirty="0" err="1"/>
              <a:t>livetimes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66894452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AE56374-3ED5-4683-A6EE-05A98FFAD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1988" y="6296884"/>
            <a:ext cx="12095798" cy="915413"/>
          </a:xfrm>
        </p:spPr>
        <p:txBody>
          <a:bodyPr/>
          <a:lstStyle/>
          <a:p>
            <a:r>
              <a:rPr lang="it-IT" dirty="0" err="1"/>
              <a:t>Different</a:t>
            </a:r>
            <a:r>
              <a:rPr lang="it-IT" dirty="0"/>
              <a:t> impact on the continuum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72D86F7-5AE9-48C6-BECE-76DF0A6B8B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Alpha vs Bulk</a:t>
            </a:r>
            <a:endParaRPr lang="en-US" dirty="0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6870C69-E651-426E-A5DD-FEADA8532BC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497262" y="466747"/>
            <a:ext cx="10490702" cy="5830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05925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FBF0F7-DAB0-4271-BBCA-ECAC16938D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6999" y="1662264"/>
            <a:ext cx="5665134" cy="11441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it-IT" b="1" dirty="0"/>
              <a:t>Phase I</a:t>
            </a:r>
          </a:p>
          <a:p>
            <a:pPr marL="0" indent="0" algn="ctr">
              <a:buNone/>
            </a:pPr>
            <a:r>
              <a:rPr lang="it-IT" dirty="0"/>
              <a:t>560 d with 74% of </a:t>
            </a:r>
            <a:r>
              <a:rPr lang="it-IT" dirty="0" err="1"/>
              <a:t>livetime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4378F4-4F47-4867-BE85-218873D8AD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CUPID-0 Time-line</a:t>
            </a:r>
            <a:endParaRPr lang="en-US" dirty="0"/>
          </a:p>
        </p:txBody>
      </p:sp>
      <p:sp>
        <p:nvSpPr>
          <p:cNvPr id="4" name="Arrow: Right 3">
            <a:extLst>
              <a:ext uri="{FF2B5EF4-FFF2-40B4-BE49-F238E27FC236}">
                <a16:creationId xmlns:a16="http://schemas.microsoft.com/office/drawing/2014/main" id="{1441FE96-58FE-4318-844E-6DA876D5D7B6}"/>
              </a:ext>
            </a:extLst>
          </p:cNvPr>
          <p:cNvSpPr/>
          <p:nvPr/>
        </p:nvSpPr>
        <p:spPr>
          <a:xfrm>
            <a:off x="3263368" y="967609"/>
            <a:ext cx="7021968" cy="704743"/>
          </a:xfrm>
          <a:prstGeom prst="right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 err="1"/>
              <a:t>June</a:t>
            </a:r>
            <a:r>
              <a:rPr lang="it-IT" dirty="0"/>
              <a:t> 2017 – </a:t>
            </a:r>
            <a:r>
              <a:rPr lang="it-IT" dirty="0" err="1"/>
              <a:t>December</a:t>
            </a:r>
            <a:r>
              <a:rPr lang="it-IT" dirty="0"/>
              <a:t> 2018</a:t>
            </a:r>
            <a:endParaRPr lang="en-US" dirty="0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323714F0-3944-471A-8F6A-07074E3D6B82}"/>
              </a:ext>
            </a:extLst>
          </p:cNvPr>
          <p:cNvSpPr txBox="1">
            <a:spLocks/>
          </p:cNvSpPr>
          <p:nvPr/>
        </p:nvSpPr>
        <p:spPr>
          <a:xfrm>
            <a:off x="356996" y="1925649"/>
            <a:ext cx="2493209" cy="70474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 err="1"/>
              <a:t>Commissioning</a:t>
            </a:r>
            <a:endParaRPr lang="en-US" b="1" dirty="0"/>
          </a:p>
        </p:txBody>
      </p:sp>
      <p:sp>
        <p:nvSpPr>
          <p:cNvPr id="6" name="Arrow: Right 5">
            <a:extLst>
              <a:ext uri="{FF2B5EF4-FFF2-40B4-BE49-F238E27FC236}">
                <a16:creationId xmlns:a16="http://schemas.microsoft.com/office/drawing/2014/main" id="{C7CF378F-4CC2-461B-85CA-03EB33C2AFFC}"/>
              </a:ext>
            </a:extLst>
          </p:cNvPr>
          <p:cNvSpPr/>
          <p:nvPr/>
        </p:nvSpPr>
        <p:spPr>
          <a:xfrm>
            <a:off x="434817" y="967610"/>
            <a:ext cx="2580757" cy="70474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2017</a:t>
            </a:r>
            <a:endParaRPr lang="en-US" dirty="0"/>
          </a:p>
        </p:txBody>
      </p:sp>
      <p:sp>
        <p:nvSpPr>
          <p:cNvPr id="8" name="Arrow: Right 7">
            <a:extLst>
              <a:ext uri="{FF2B5EF4-FFF2-40B4-BE49-F238E27FC236}">
                <a16:creationId xmlns:a16="http://schemas.microsoft.com/office/drawing/2014/main" id="{410D1933-89E8-4543-9563-8549DCB82D23}"/>
              </a:ext>
            </a:extLst>
          </p:cNvPr>
          <p:cNvSpPr/>
          <p:nvPr/>
        </p:nvSpPr>
        <p:spPr>
          <a:xfrm>
            <a:off x="10703983" y="967609"/>
            <a:ext cx="2580757" cy="704743"/>
          </a:xfrm>
          <a:prstGeom prst="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dirty="0"/>
              <a:t>2019</a:t>
            </a:r>
            <a:endParaRPr lang="en-US" dirty="0"/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2718415-D628-4A90-9E25-29CAAF25524E}"/>
              </a:ext>
            </a:extLst>
          </p:cNvPr>
          <p:cNvSpPr txBox="1">
            <a:spLocks/>
          </p:cNvSpPr>
          <p:nvPr/>
        </p:nvSpPr>
        <p:spPr>
          <a:xfrm>
            <a:off x="10660924" y="1870779"/>
            <a:ext cx="2493209" cy="70474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 err="1"/>
              <a:t>Preparation</a:t>
            </a:r>
            <a:r>
              <a:rPr lang="it-IT" b="1" dirty="0"/>
              <a:t> of Phase II</a:t>
            </a:r>
            <a:endParaRPr lang="en-US" b="1" dirty="0"/>
          </a:p>
        </p:txBody>
      </p:sp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F348FFB8-A153-4DE8-9369-38D795DC9E9A}"/>
              </a:ext>
            </a:extLst>
          </p:cNvPr>
          <p:cNvSpPr txBox="1">
            <a:spLocks/>
          </p:cNvSpPr>
          <p:nvPr/>
        </p:nvSpPr>
        <p:spPr>
          <a:xfrm>
            <a:off x="9195399" y="5265007"/>
            <a:ext cx="3653131" cy="1037864"/>
          </a:xfrm>
          <a:prstGeom prst="rect">
            <a:avLst/>
          </a:prstGeom>
          <a:ln w="28575">
            <a:solidFill>
              <a:srgbClr val="00A2FF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l-GR" b="1" dirty="0">
                <a:solidFill>
                  <a:srgbClr val="00A2FF"/>
                </a:solidFill>
              </a:rPr>
              <a:t>ββ</a:t>
            </a:r>
            <a:r>
              <a:rPr lang="it-IT" b="1" dirty="0">
                <a:solidFill>
                  <a:srgbClr val="00A2FF"/>
                </a:solidFill>
              </a:rPr>
              <a:t> physics</a:t>
            </a:r>
          </a:p>
          <a:p>
            <a:pPr marL="0" indent="0" algn="ctr">
              <a:buNone/>
            </a:pPr>
            <a:r>
              <a:rPr lang="it-IT" b="1" dirty="0"/>
              <a:t>Exposure: </a:t>
            </a:r>
            <a:r>
              <a:rPr lang="it-IT" dirty="0"/>
              <a:t>9.95 </a:t>
            </a:r>
            <a:r>
              <a:rPr lang="it-IT" dirty="0" err="1"/>
              <a:t>kg·y</a:t>
            </a:r>
            <a:endParaRPr lang="it-IT" dirty="0"/>
          </a:p>
        </p:txBody>
      </p:sp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3E555FB2-8C49-4184-8EE6-F962DD578699}"/>
              </a:ext>
            </a:extLst>
          </p:cNvPr>
          <p:cNvSpPr txBox="1">
            <a:spLocks/>
          </p:cNvSpPr>
          <p:nvPr/>
        </p:nvSpPr>
        <p:spPr>
          <a:xfrm>
            <a:off x="9195398" y="3260904"/>
            <a:ext cx="3653131" cy="1037863"/>
          </a:xfrm>
          <a:prstGeom prst="rect">
            <a:avLst/>
          </a:prstGeom>
          <a:ln w="28575">
            <a:solidFill>
              <a:srgbClr val="C24885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 err="1">
                <a:solidFill>
                  <a:srgbClr val="C24885"/>
                </a:solidFill>
              </a:rPr>
              <a:t>AmBe</a:t>
            </a:r>
            <a:r>
              <a:rPr lang="it-IT" b="1" dirty="0">
                <a:solidFill>
                  <a:srgbClr val="C24885"/>
                </a:solidFill>
              </a:rPr>
              <a:t> source</a:t>
            </a:r>
          </a:p>
          <a:p>
            <a:pPr marL="0" indent="0" algn="ctr">
              <a:buNone/>
            </a:pPr>
            <a:r>
              <a:rPr lang="el-GR" dirty="0">
                <a:solidFill>
                  <a:srgbClr val="C24885"/>
                </a:solidFill>
              </a:rPr>
              <a:t>β</a:t>
            </a:r>
            <a:r>
              <a:rPr lang="it-IT" dirty="0">
                <a:solidFill>
                  <a:srgbClr val="C24885"/>
                </a:solidFill>
              </a:rPr>
              <a:t>γ Shape Characterization in the ROI</a:t>
            </a:r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E8EBE4E6-FF62-4E0A-B1A1-C82E13C2369A}"/>
              </a:ext>
            </a:extLst>
          </p:cNvPr>
          <p:cNvSpPr txBox="1">
            <a:spLocks/>
          </p:cNvSpPr>
          <p:nvPr/>
        </p:nvSpPr>
        <p:spPr>
          <a:xfrm>
            <a:off x="337539" y="6095379"/>
            <a:ext cx="3861697" cy="538171"/>
          </a:xfrm>
          <a:prstGeom prst="rect">
            <a:avLst/>
          </a:prstGeom>
          <a:ln w="28575">
            <a:solidFill>
              <a:srgbClr val="FF0000"/>
            </a:solidFill>
          </a:ln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>
                <a:solidFill>
                  <a:srgbClr val="FF0000"/>
                </a:solidFill>
              </a:rPr>
              <a:t>System manteinance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3" name="Content Placeholder 1">
            <a:extLst>
              <a:ext uri="{FF2B5EF4-FFF2-40B4-BE49-F238E27FC236}">
                <a16:creationId xmlns:a16="http://schemas.microsoft.com/office/drawing/2014/main" id="{CD8A4EA0-A682-42BF-8900-29BDBE1FEB76}"/>
              </a:ext>
            </a:extLst>
          </p:cNvPr>
          <p:cNvSpPr txBox="1">
            <a:spLocks/>
          </p:cNvSpPr>
          <p:nvPr/>
        </p:nvSpPr>
        <p:spPr>
          <a:xfrm>
            <a:off x="337540" y="4783544"/>
            <a:ext cx="3842241" cy="538171"/>
          </a:xfrm>
          <a:prstGeom prst="rect">
            <a:avLst/>
          </a:prstGeom>
          <a:ln w="28575">
            <a:solidFill>
              <a:srgbClr val="F6BF02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baseline="30000" dirty="0">
                <a:solidFill>
                  <a:srgbClr val="F1BD00"/>
                </a:solidFill>
              </a:rPr>
              <a:t>232</a:t>
            </a:r>
            <a:r>
              <a:rPr lang="it-IT" b="1" dirty="0">
                <a:solidFill>
                  <a:srgbClr val="F1BD00"/>
                </a:solidFill>
              </a:rPr>
              <a:t>Th Energy </a:t>
            </a:r>
            <a:r>
              <a:rPr lang="it-IT" b="1" dirty="0" err="1">
                <a:solidFill>
                  <a:srgbClr val="F1BD00"/>
                </a:solidFill>
              </a:rPr>
              <a:t>Calibration</a:t>
            </a:r>
            <a:endParaRPr lang="it-IT" dirty="0">
              <a:solidFill>
                <a:srgbClr val="F1BD00"/>
              </a:solidFill>
            </a:endParaRP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D5573449-89FF-48FB-8B3C-52296A2E90D1}"/>
              </a:ext>
            </a:extLst>
          </p:cNvPr>
          <p:cNvGrpSpPr/>
          <p:nvPr/>
        </p:nvGrpSpPr>
        <p:grpSpPr>
          <a:xfrm>
            <a:off x="2828310" y="2806427"/>
            <a:ext cx="7783155" cy="4688751"/>
            <a:chOff x="2426381" y="2680047"/>
            <a:chExt cx="7783155" cy="4688751"/>
          </a:xfrm>
        </p:grpSpPr>
        <p:graphicFrame>
          <p:nvGraphicFramePr>
            <p:cNvPr id="22" name="Chart 21">
              <a:extLst>
                <a:ext uri="{FF2B5EF4-FFF2-40B4-BE49-F238E27FC236}">
                  <a16:creationId xmlns:a16="http://schemas.microsoft.com/office/drawing/2014/main" id="{D578B5A1-5FFC-49DF-8771-136AD02AAA27}"/>
                </a:ext>
              </a:extLst>
            </p:cNvPr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872798789"/>
                </p:ext>
              </p:extLst>
            </p:nvPr>
          </p:nvGraphicFramePr>
          <p:xfrm>
            <a:off x="2426381" y="3139951"/>
            <a:ext cx="7783155" cy="4228847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3017D6E3-8EC5-456F-AAA1-5E21739D4435}"/>
                </a:ext>
              </a:extLst>
            </p:cNvPr>
            <p:cNvSpPr txBox="1"/>
            <p:nvPr/>
          </p:nvSpPr>
          <p:spPr>
            <a:xfrm>
              <a:off x="6489524" y="5348122"/>
              <a:ext cx="9851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74%</a:t>
              </a:r>
              <a:endPara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2589CB48-4343-4715-8293-FA02A23D4CD7}"/>
                </a:ext>
              </a:extLst>
            </p:cNvPr>
            <p:cNvSpPr txBox="1"/>
            <p:nvPr/>
          </p:nvSpPr>
          <p:spPr>
            <a:xfrm>
              <a:off x="6566626" y="2680047"/>
              <a:ext cx="747763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1%</a:t>
              </a:r>
              <a:endPara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6E98A63-7827-4874-B5B3-C67C66A064FF}"/>
                </a:ext>
              </a:extLst>
            </p:cNvPr>
            <p:cNvSpPr txBox="1"/>
            <p:nvPr/>
          </p:nvSpPr>
          <p:spPr>
            <a:xfrm>
              <a:off x="4784684" y="4400993"/>
              <a:ext cx="9851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12%</a:t>
              </a:r>
              <a:endPara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2ECE5D28-0C3D-405A-A690-3FC5250CC4E4}"/>
                </a:ext>
              </a:extLst>
            </p:cNvPr>
            <p:cNvSpPr txBox="1"/>
            <p:nvPr/>
          </p:nvSpPr>
          <p:spPr>
            <a:xfrm>
              <a:off x="5134202" y="3727290"/>
              <a:ext cx="98516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10%</a:t>
              </a:r>
              <a:endPara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75E437FB-B646-4F08-BFE0-182D69185CDC}"/>
                </a:ext>
              </a:extLst>
            </p:cNvPr>
            <p:cNvSpPr txBox="1"/>
            <p:nvPr/>
          </p:nvSpPr>
          <p:spPr>
            <a:xfrm>
              <a:off x="5252507" y="2734438"/>
              <a:ext cx="682304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2800" dirty="0"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rPr>
                <a:t>3%</a:t>
              </a:r>
              <a:endParaRPr lang="en-US" sz="2800" dirty="0"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endParaRPr>
            </a:p>
          </p:txBody>
        </p:sp>
      </p:grpSp>
      <p:cxnSp>
        <p:nvCxnSpPr>
          <p:cNvPr id="27" name="Connector: Elbow 26">
            <a:extLst>
              <a:ext uri="{FF2B5EF4-FFF2-40B4-BE49-F238E27FC236}">
                <a16:creationId xmlns:a16="http://schemas.microsoft.com/office/drawing/2014/main" id="{CF5B7552-8A20-4F8C-ABAE-9F26A55E3487}"/>
              </a:ext>
            </a:extLst>
          </p:cNvPr>
          <p:cNvCxnSpPr>
            <a:cxnSpLocks/>
            <a:stCxn id="25" idx="3"/>
          </p:cNvCxnSpPr>
          <p:nvPr/>
        </p:nvCxnSpPr>
        <p:spPr>
          <a:xfrm>
            <a:off x="6336740" y="3122428"/>
            <a:ext cx="134480" cy="378751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20275D3D-385C-4207-A0C8-B709AF3E3522}"/>
              </a:ext>
            </a:extLst>
          </p:cNvPr>
          <p:cNvCxnSpPr>
            <a:cxnSpLocks/>
            <a:stCxn id="17" idx="1"/>
          </p:cNvCxnSpPr>
          <p:nvPr/>
        </p:nvCxnSpPr>
        <p:spPr>
          <a:xfrm rot="10800000" flipV="1">
            <a:off x="6659595" y="3068037"/>
            <a:ext cx="308960" cy="416730"/>
          </a:xfrm>
          <a:prstGeom prst="bentConnector2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3" name="Content Placeholder 1">
            <a:extLst>
              <a:ext uri="{FF2B5EF4-FFF2-40B4-BE49-F238E27FC236}">
                <a16:creationId xmlns:a16="http://schemas.microsoft.com/office/drawing/2014/main" id="{5C6A1EFF-2953-4E9E-BA73-E9FB89063716}"/>
              </a:ext>
            </a:extLst>
          </p:cNvPr>
          <p:cNvSpPr txBox="1">
            <a:spLocks/>
          </p:cNvSpPr>
          <p:nvPr/>
        </p:nvSpPr>
        <p:spPr>
          <a:xfrm>
            <a:off x="356996" y="3510751"/>
            <a:ext cx="3842241" cy="538171"/>
          </a:xfrm>
          <a:prstGeom prst="rect">
            <a:avLst/>
          </a:prstGeom>
          <a:ln w="28575">
            <a:solidFill>
              <a:srgbClr val="61D836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baseline="30000" dirty="0">
                <a:solidFill>
                  <a:srgbClr val="61D836"/>
                </a:solidFill>
              </a:rPr>
              <a:t>56</a:t>
            </a:r>
            <a:r>
              <a:rPr lang="it-IT" b="1" dirty="0">
                <a:solidFill>
                  <a:srgbClr val="61D836"/>
                </a:solidFill>
              </a:rPr>
              <a:t>Co Energy </a:t>
            </a:r>
            <a:r>
              <a:rPr lang="it-IT" b="1" dirty="0" err="1">
                <a:solidFill>
                  <a:srgbClr val="61D836"/>
                </a:solidFill>
              </a:rPr>
              <a:t>Calibration</a:t>
            </a:r>
            <a:endParaRPr lang="it-IT" dirty="0">
              <a:solidFill>
                <a:srgbClr val="61D83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579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2503"/>
    </mc:Choice>
    <mc:Fallback xmlns="">
      <p:transition spd="slow" advTm="32503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D555D2F-42E1-499C-9742-A392C381E8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Calibrations</a:t>
            </a:r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FED1AA82-C041-4A77-99A0-834002E6D6F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3998" y="570280"/>
            <a:ext cx="4632959" cy="2955204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8173F5AE-028D-4BE0-9C86-988B245DB143}"/>
              </a:ext>
            </a:extLst>
          </p:cNvPr>
          <p:cNvSpPr txBox="1">
            <a:spLocks/>
          </p:cNvSpPr>
          <p:nvPr/>
        </p:nvSpPr>
        <p:spPr>
          <a:xfrm>
            <a:off x="340830" y="643875"/>
            <a:ext cx="3842241" cy="538171"/>
          </a:xfrm>
          <a:prstGeom prst="rect">
            <a:avLst/>
          </a:prstGeom>
          <a:ln w="28575">
            <a:solidFill>
              <a:srgbClr val="F6BF02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baseline="30000" dirty="0">
                <a:solidFill>
                  <a:srgbClr val="F1BD00"/>
                </a:solidFill>
              </a:rPr>
              <a:t>232</a:t>
            </a:r>
            <a:r>
              <a:rPr lang="it-IT" b="1" dirty="0">
                <a:solidFill>
                  <a:srgbClr val="F1BD00"/>
                </a:solidFill>
              </a:rPr>
              <a:t>Th Energy </a:t>
            </a:r>
            <a:r>
              <a:rPr lang="it-IT" b="1" dirty="0" err="1">
                <a:solidFill>
                  <a:srgbClr val="F1BD00"/>
                </a:solidFill>
              </a:rPr>
              <a:t>Calibration</a:t>
            </a:r>
            <a:endParaRPr lang="it-IT" dirty="0">
              <a:solidFill>
                <a:srgbClr val="F1BD00"/>
              </a:solidFill>
            </a:endParaRP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3ACC9A6C-37C3-4E93-A5A7-7F40918FEC28}"/>
              </a:ext>
            </a:extLst>
          </p:cNvPr>
          <p:cNvSpPr txBox="1">
            <a:spLocks/>
          </p:cNvSpPr>
          <p:nvPr/>
        </p:nvSpPr>
        <p:spPr>
          <a:xfrm>
            <a:off x="164968" y="1366481"/>
            <a:ext cx="8257671" cy="1744123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 err="1"/>
              <a:t>Periodic</a:t>
            </a:r>
            <a:r>
              <a:rPr lang="it-IT" dirty="0"/>
              <a:t> </a:t>
            </a:r>
            <a:r>
              <a:rPr lang="it-IT" dirty="0" err="1"/>
              <a:t>Bolometer</a:t>
            </a:r>
            <a:r>
              <a:rPr lang="it-IT" dirty="0"/>
              <a:t> </a:t>
            </a:r>
            <a:r>
              <a:rPr lang="it-IT" dirty="0" err="1"/>
              <a:t>calibration</a:t>
            </a:r>
            <a:r>
              <a:rPr lang="it-IT" dirty="0"/>
              <a:t> and light detector </a:t>
            </a:r>
            <a:r>
              <a:rPr lang="it-IT" dirty="0" err="1"/>
              <a:t>intercalibration</a:t>
            </a:r>
            <a:endParaRPr lang="it-IT" dirty="0"/>
          </a:p>
          <a:p>
            <a:r>
              <a:rPr lang="it-IT" dirty="0" err="1"/>
              <a:t>Response</a:t>
            </a:r>
            <a:r>
              <a:rPr lang="it-IT" dirty="0"/>
              <a:t> </a:t>
            </a:r>
            <a:r>
              <a:rPr lang="it-IT" dirty="0" err="1"/>
              <a:t>function</a:t>
            </a:r>
            <a:r>
              <a:rPr lang="it-IT" dirty="0"/>
              <a:t>: </a:t>
            </a:r>
            <a:r>
              <a:rPr lang="en-US" dirty="0"/>
              <a:t>Double Gaussian </a:t>
            </a:r>
          </a:p>
          <a:p>
            <a:pPr lvl="1"/>
            <a:r>
              <a:rPr lang="en-US" dirty="0"/>
              <a:t>Also observed in other bolometers</a:t>
            </a:r>
            <a:endParaRPr lang="it-IT" dirty="0"/>
          </a:p>
          <a:p>
            <a:endParaRPr lang="it-IT" dirty="0"/>
          </a:p>
        </p:txBody>
      </p:sp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13DA5728-A3B6-48B8-B1D2-9547496A8C29}"/>
              </a:ext>
            </a:extLst>
          </p:cNvPr>
          <p:cNvSpPr txBox="1">
            <a:spLocks/>
          </p:cNvSpPr>
          <p:nvPr/>
        </p:nvSpPr>
        <p:spPr>
          <a:xfrm>
            <a:off x="340830" y="3364974"/>
            <a:ext cx="3842241" cy="538171"/>
          </a:xfrm>
          <a:prstGeom prst="rect">
            <a:avLst/>
          </a:prstGeom>
          <a:ln w="28575">
            <a:solidFill>
              <a:srgbClr val="61D836"/>
            </a:solidFill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baseline="30000" dirty="0">
                <a:solidFill>
                  <a:srgbClr val="61D836"/>
                </a:solidFill>
              </a:rPr>
              <a:t>56</a:t>
            </a:r>
            <a:r>
              <a:rPr lang="it-IT" b="1" dirty="0">
                <a:solidFill>
                  <a:srgbClr val="61D836"/>
                </a:solidFill>
              </a:rPr>
              <a:t>Co Energy </a:t>
            </a:r>
            <a:r>
              <a:rPr lang="it-IT" b="1" dirty="0" err="1">
                <a:solidFill>
                  <a:srgbClr val="61D836"/>
                </a:solidFill>
              </a:rPr>
              <a:t>Calibration</a:t>
            </a:r>
            <a:endParaRPr lang="it-IT" dirty="0">
              <a:solidFill>
                <a:srgbClr val="61D836"/>
              </a:solidFill>
            </a:endParaRPr>
          </a:p>
        </p:txBody>
      </p:sp>
      <p:pic>
        <p:nvPicPr>
          <p:cNvPr id="13" name="Graphic 12">
            <a:extLst>
              <a:ext uri="{FF2B5EF4-FFF2-40B4-BE49-F238E27FC236}">
                <a16:creationId xmlns:a16="http://schemas.microsoft.com/office/drawing/2014/main" id="{6D82A1A5-967A-4E6C-9196-94A8E0CFF1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269446" y="4169491"/>
            <a:ext cx="5113445" cy="3266923"/>
          </a:xfrm>
          <a:prstGeom prst="rect">
            <a:avLst/>
          </a:prstGeom>
        </p:spPr>
      </p:pic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AF2427C-6E3A-4CDF-91E3-5D9D7A8B5A1F}"/>
              </a:ext>
            </a:extLst>
          </p:cNvPr>
          <p:cNvCxnSpPr>
            <a:cxnSpLocks/>
          </p:cNvCxnSpPr>
          <p:nvPr/>
        </p:nvCxnSpPr>
        <p:spPr>
          <a:xfrm>
            <a:off x="4067965" y="4246880"/>
            <a:ext cx="0" cy="280667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A20EC612-3E3F-4455-8C29-124F9E2ACB7B}"/>
              </a:ext>
            </a:extLst>
          </p:cNvPr>
          <p:cNvSpPr txBox="1">
            <a:spLocks/>
          </p:cNvSpPr>
          <p:nvPr/>
        </p:nvSpPr>
        <p:spPr>
          <a:xfrm>
            <a:off x="4067964" y="4394995"/>
            <a:ext cx="767636" cy="502109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b="1" baseline="30000" dirty="0">
                <a:solidFill>
                  <a:srgbClr val="FF0000"/>
                </a:solidFill>
              </a:rPr>
              <a:t>82</a:t>
            </a:r>
            <a:r>
              <a:rPr lang="it-IT" b="1" dirty="0">
                <a:solidFill>
                  <a:srgbClr val="FF0000"/>
                </a:solidFill>
              </a:rPr>
              <a:t>Se</a:t>
            </a:r>
          </a:p>
        </p:txBody>
      </p:sp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B8225C9C-FC1D-4BCB-811E-2A928AA68A59}"/>
              </a:ext>
            </a:extLst>
          </p:cNvPr>
          <p:cNvSpPr txBox="1">
            <a:spLocks/>
          </p:cNvSpPr>
          <p:nvPr/>
        </p:nvSpPr>
        <p:spPr>
          <a:xfrm>
            <a:off x="5382892" y="3947260"/>
            <a:ext cx="7952711" cy="8954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it-IT" dirty="0"/>
              <a:t>Check of the </a:t>
            </a:r>
            <a:r>
              <a:rPr lang="it-IT" dirty="0" err="1"/>
              <a:t>energy</a:t>
            </a:r>
            <a:r>
              <a:rPr lang="it-IT" dirty="0"/>
              <a:t> </a:t>
            </a:r>
            <a:r>
              <a:rPr lang="it-IT" dirty="0" err="1"/>
              <a:t>reconstruction</a:t>
            </a:r>
            <a:endParaRPr lang="it-IT" dirty="0"/>
          </a:p>
          <a:p>
            <a:r>
              <a:rPr lang="it-IT" dirty="0"/>
              <a:t>Evaluation of FWHM </a:t>
            </a:r>
            <a:r>
              <a:rPr lang="it-IT" dirty="0" err="1"/>
              <a:t>energy</a:t>
            </a:r>
            <a:r>
              <a:rPr lang="it-IT" dirty="0"/>
              <a:t> resolution @ </a:t>
            </a:r>
            <a:r>
              <a:rPr lang="it-IT" baseline="30000" dirty="0"/>
              <a:t>82</a:t>
            </a:r>
            <a:r>
              <a:rPr lang="it-IT" dirty="0"/>
              <a:t>Se Q</a:t>
            </a:r>
          </a:p>
        </p:txBody>
      </p:sp>
      <p:sp>
        <p:nvSpPr>
          <p:cNvPr id="23" name="Content Placeholder 1">
            <a:extLst>
              <a:ext uri="{FF2B5EF4-FFF2-40B4-BE49-F238E27FC236}">
                <a16:creationId xmlns:a16="http://schemas.microsoft.com/office/drawing/2014/main" id="{590202B7-D96C-4109-9849-D575F7C51EF6}"/>
              </a:ext>
            </a:extLst>
          </p:cNvPr>
          <p:cNvSpPr txBox="1">
            <a:spLocks/>
          </p:cNvSpPr>
          <p:nvPr/>
        </p:nvSpPr>
        <p:spPr>
          <a:xfrm>
            <a:off x="9862684" y="5632523"/>
            <a:ext cx="2577536" cy="1014099"/>
          </a:xfrm>
          <a:prstGeom prst="rect">
            <a:avLst/>
          </a:prstGeom>
          <a:ln w="28575">
            <a:noFill/>
          </a:ln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it-IT" b="1" dirty="0"/>
              <a:t>FWHM @ Q</a:t>
            </a:r>
            <a:r>
              <a:rPr lang="el-GR" b="1" baseline="-25000" dirty="0"/>
              <a:t>ββ</a:t>
            </a:r>
            <a:r>
              <a:rPr lang="el-GR" b="1" dirty="0"/>
              <a:t> </a:t>
            </a:r>
            <a:endParaRPr lang="it-IT" b="1" dirty="0"/>
          </a:p>
          <a:p>
            <a:pPr marL="0" indent="0" algn="ctr">
              <a:lnSpc>
                <a:spcPct val="120000"/>
              </a:lnSpc>
              <a:buNone/>
            </a:pPr>
            <a:r>
              <a:rPr lang="it-IT" b="1" dirty="0"/>
              <a:t>(</a:t>
            </a:r>
            <a:r>
              <a:rPr lang="it-IT" dirty="0"/>
              <a:t>20.0±0.6) keV</a:t>
            </a:r>
          </a:p>
        </p:txBody>
      </p:sp>
      <p:pic>
        <p:nvPicPr>
          <p:cNvPr id="24" name="Graphic 23">
            <a:extLst>
              <a:ext uri="{FF2B5EF4-FFF2-40B4-BE49-F238E27FC236}">
                <a16:creationId xmlns:a16="http://schemas.microsoft.com/office/drawing/2014/main" id="{0194CEC8-E490-4160-B20F-D69D38538FA7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rcRect l="49378" r="1"/>
          <a:stretch/>
        </p:blipFill>
        <p:spPr>
          <a:xfrm>
            <a:off x="6005856" y="4714142"/>
            <a:ext cx="2942422" cy="2775583"/>
          </a:xfrm>
          <a:prstGeom prst="rect">
            <a:avLst/>
          </a:prstGeom>
        </p:spPr>
      </p:pic>
      <p:sp>
        <p:nvSpPr>
          <p:cNvPr id="17" name="Content Placeholder 1 2 3">
            <a:extLst>
              <a:ext uri="{FF2B5EF4-FFF2-40B4-BE49-F238E27FC236}">
                <a16:creationId xmlns:a16="http://schemas.microsoft.com/office/drawing/2014/main" id="{A992AB26-C3B9-4CE6-98AD-24AA1ED96507}"/>
              </a:ext>
            </a:extLst>
          </p:cNvPr>
          <p:cNvSpPr txBox="1">
            <a:spLocks/>
          </p:cNvSpPr>
          <p:nvPr/>
        </p:nvSpPr>
        <p:spPr>
          <a:xfrm>
            <a:off x="6451858" y="4897104"/>
            <a:ext cx="1969082" cy="538315"/>
          </a:xfrm>
          <a:prstGeom prst="rect">
            <a:avLst/>
          </a:prstGeom>
        </p:spPr>
        <p:txBody>
          <a:bodyPr vert="horz" lIns="91440" tIns="45720" rIns="91440" bIns="45720" rtlCol="0">
            <a:normAutofit fontScale="4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>
                <a:solidFill>
                  <a:srgbClr val="FF0000"/>
                </a:solidFill>
              </a:rPr>
              <a:t>CUPID-0 Preliminary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2093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879"/>
    </mc:Choice>
    <mc:Fallback xmlns="">
      <p:transition spd="slow" advTm="5987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5" grpId="0"/>
      <p:bldP spid="21" grpId="0"/>
      <p:bldP spid="23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CD8373E-A842-4CCC-91D3-4421633D48C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659" y="1021023"/>
            <a:ext cx="5757380" cy="3680628"/>
          </a:xfrm>
          <a:prstGeom prst="rect">
            <a:avLst/>
          </a:prstGeom>
        </p:spPr>
      </p:pic>
      <p:grpSp>
        <p:nvGrpSpPr>
          <p:cNvPr id="4" name="Group 3">
            <a:extLst>
              <a:ext uri="{FF2B5EF4-FFF2-40B4-BE49-F238E27FC236}">
                <a16:creationId xmlns:a16="http://schemas.microsoft.com/office/drawing/2014/main" id="{01458FAF-3B4A-4C80-B56D-46312DDE99D6}"/>
              </a:ext>
            </a:extLst>
          </p:cNvPr>
          <p:cNvGrpSpPr/>
          <p:nvPr/>
        </p:nvGrpSpPr>
        <p:grpSpPr>
          <a:xfrm>
            <a:off x="269446" y="1232698"/>
            <a:ext cx="5749081" cy="3680628"/>
            <a:chOff x="197715" y="530540"/>
            <a:chExt cx="5405644" cy="3460756"/>
          </a:xfrm>
        </p:grpSpPr>
        <p:pic>
          <p:nvPicPr>
            <p:cNvPr id="9" name="Graphic 8">
              <a:extLst>
                <a:ext uri="{FF2B5EF4-FFF2-40B4-BE49-F238E27FC236}">
                  <a16:creationId xmlns:a16="http://schemas.microsoft.com/office/drawing/2014/main" id="{DE786EAD-3E16-40AB-AD84-9A40A75A702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197715" y="530540"/>
              <a:ext cx="5405644" cy="3460756"/>
            </a:xfrm>
            <a:prstGeom prst="rect">
              <a:avLst/>
            </a:prstGeom>
          </p:spPr>
        </p:pic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56F09896-DEA7-453C-9FEA-0B6E78226378}"/>
                </a:ext>
              </a:extLst>
            </p:cNvPr>
            <p:cNvSpPr/>
            <p:nvPr/>
          </p:nvSpPr>
          <p:spPr>
            <a:xfrm>
              <a:off x="4886959" y="594360"/>
              <a:ext cx="335281" cy="3046585"/>
            </a:xfrm>
            <a:prstGeom prst="rect">
              <a:avLst/>
            </a:prstGeom>
            <a:solidFill>
              <a:schemeClr val="accent1">
                <a:alpha val="42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" name="Title 2">
            <a:extLst>
              <a:ext uri="{FF2B5EF4-FFF2-40B4-BE49-F238E27FC236}">
                <a16:creationId xmlns:a16="http://schemas.microsoft.com/office/drawing/2014/main" id="{6FE6A025-ECD0-49AC-BA89-43210874E9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0</a:t>
            </a:r>
            <a:r>
              <a:rPr lang="el-GR" dirty="0"/>
              <a:t>νββ</a:t>
            </a:r>
            <a:r>
              <a:rPr lang="it-IT" dirty="0"/>
              <a:t> search</a:t>
            </a:r>
            <a:endParaRPr lang="en-US" dirty="0"/>
          </a:p>
        </p:txBody>
      </p:sp>
      <p:sp>
        <p:nvSpPr>
          <p:cNvPr id="10" name="Content Placeholder 1 1">
            <a:extLst>
              <a:ext uri="{FF2B5EF4-FFF2-40B4-BE49-F238E27FC236}">
                <a16:creationId xmlns:a16="http://schemas.microsoft.com/office/drawing/2014/main" id="{183D1B87-F4B7-48F3-B5AE-B5FD51D80298}"/>
              </a:ext>
            </a:extLst>
          </p:cNvPr>
          <p:cNvSpPr txBox="1">
            <a:spLocks/>
          </p:cNvSpPr>
          <p:nvPr/>
        </p:nvSpPr>
        <p:spPr>
          <a:xfrm>
            <a:off x="249404" y="5709724"/>
            <a:ext cx="4452955" cy="143728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b="1" dirty="0"/>
              <a:t>Basic </a:t>
            </a:r>
            <a:r>
              <a:rPr lang="it-IT" b="1" dirty="0" err="1"/>
              <a:t>Selections</a:t>
            </a:r>
            <a:endParaRPr lang="en-US" b="1" dirty="0"/>
          </a:p>
          <a:p>
            <a:pPr marL="0" indent="0" algn="ctr">
              <a:buNone/>
            </a:pPr>
            <a:r>
              <a:rPr lang="en-US" dirty="0"/>
              <a:t>Rejection of “non-particle-like” events through pulse shape on thermal pulses</a:t>
            </a:r>
          </a:p>
        </p:txBody>
      </p:sp>
      <p:sp>
        <p:nvSpPr>
          <p:cNvPr id="14" name="Content Placeholder 1 2 3">
            <a:extLst>
              <a:ext uri="{FF2B5EF4-FFF2-40B4-BE49-F238E27FC236}">
                <a16:creationId xmlns:a16="http://schemas.microsoft.com/office/drawing/2014/main" id="{37085E3A-A006-4C36-B151-3DF21715C095}"/>
              </a:ext>
            </a:extLst>
          </p:cNvPr>
          <p:cNvSpPr txBox="1">
            <a:spLocks/>
          </p:cNvSpPr>
          <p:nvPr/>
        </p:nvSpPr>
        <p:spPr>
          <a:xfrm>
            <a:off x="819075" y="598441"/>
            <a:ext cx="4649822" cy="5328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6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/>
              <a:t>Total Background spectrum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399521D-2524-4E29-BFA4-C7E544628A9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2910" y="4852083"/>
            <a:ext cx="6077827" cy="365060"/>
          </a:xfrm>
          <a:prstGeom prst="rect">
            <a:avLst/>
          </a:prstGeom>
        </p:spPr>
      </p:pic>
      <p:sp>
        <p:nvSpPr>
          <p:cNvPr id="15" name="Content Placeholder 1 2 3">
            <a:extLst>
              <a:ext uri="{FF2B5EF4-FFF2-40B4-BE49-F238E27FC236}">
                <a16:creationId xmlns:a16="http://schemas.microsoft.com/office/drawing/2014/main" id="{697061AE-12DE-49EE-9C36-909CD579D426}"/>
              </a:ext>
            </a:extLst>
          </p:cNvPr>
          <p:cNvSpPr txBox="1">
            <a:spLocks/>
          </p:cNvSpPr>
          <p:nvPr/>
        </p:nvSpPr>
        <p:spPr>
          <a:xfrm>
            <a:off x="7020097" y="472399"/>
            <a:ext cx="4649822" cy="492875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/>
              <a:t>0</a:t>
            </a:r>
            <a:r>
              <a:rPr lang="el-GR" b="1" dirty="0"/>
              <a:t>νββ</a:t>
            </a:r>
            <a:r>
              <a:rPr lang="it-IT" b="1" dirty="0"/>
              <a:t> ROI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2604F25-304A-4104-8C01-331045F36A09}"/>
              </a:ext>
            </a:extLst>
          </p:cNvPr>
          <p:cNvGrpSpPr/>
          <p:nvPr/>
        </p:nvGrpSpPr>
        <p:grpSpPr>
          <a:xfrm>
            <a:off x="9747115" y="5635735"/>
            <a:ext cx="1747706" cy="1585264"/>
            <a:chOff x="5935437" y="5800225"/>
            <a:chExt cx="2167047" cy="1965628"/>
          </a:xfrm>
        </p:grpSpPr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271C1F9-9479-4E8A-AAD0-0EAAC79AA7E8}"/>
                </a:ext>
              </a:extLst>
            </p:cNvPr>
            <p:cNvSpPr/>
            <p:nvPr/>
          </p:nvSpPr>
          <p:spPr>
            <a:xfrm>
              <a:off x="5945384" y="6492971"/>
              <a:ext cx="1003045" cy="1272882"/>
            </a:xfrm>
            <a:prstGeom prst="rect">
              <a:avLst/>
            </a:prstGeom>
            <a:solidFill>
              <a:srgbClr val="FF9933">
                <a:alpha val="64706"/>
              </a:srgbClr>
            </a:solidFill>
            <a:ln>
              <a:prstDash val="soli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2A8C681-5B5D-425B-80BE-F997E07DCF6C}"/>
                </a:ext>
              </a:extLst>
            </p:cNvPr>
            <p:cNvSpPr/>
            <p:nvPr/>
          </p:nvSpPr>
          <p:spPr>
            <a:xfrm>
              <a:off x="7099439" y="6487865"/>
              <a:ext cx="1003045" cy="1272882"/>
            </a:xfrm>
            <a:prstGeom prst="rect">
              <a:avLst/>
            </a:prstGeom>
            <a:solidFill>
              <a:srgbClr val="FF9933">
                <a:alpha val="64706"/>
              </a:srgbClr>
            </a:solidFill>
            <a:ln>
              <a:prstDash val="solid"/>
            </a:ln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US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C91E73F-550C-4DC8-9C0B-9B1EBAF19A68}"/>
                </a:ext>
              </a:extLst>
            </p:cNvPr>
            <p:cNvCxnSpPr>
              <a:cxnSpLocks/>
            </p:cNvCxnSpPr>
            <p:nvPr/>
          </p:nvCxnSpPr>
          <p:spPr>
            <a:xfrm>
              <a:off x="5935437" y="5800225"/>
              <a:ext cx="380935" cy="1079123"/>
            </a:xfrm>
            <a:prstGeom prst="straightConnector1">
              <a:avLst/>
            </a:prstGeom>
            <a:ln w="38100">
              <a:solidFill>
                <a:srgbClr val="0000FF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Explosion: 8 Points 20">
              <a:extLst>
                <a:ext uri="{FF2B5EF4-FFF2-40B4-BE49-F238E27FC236}">
                  <a16:creationId xmlns:a16="http://schemas.microsoft.com/office/drawing/2014/main" id="{FD6ED148-1931-477F-938D-F1561F030589}"/>
                </a:ext>
              </a:extLst>
            </p:cNvPr>
            <p:cNvSpPr/>
            <p:nvPr/>
          </p:nvSpPr>
          <p:spPr>
            <a:xfrm>
              <a:off x="6134283" y="6633390"/>
              <a:ext cx="273911" cy="367089"/>
            </a:xfrm>
            <a:prstGeom prst="irregularSeal1">
              <a:avLst/>
            </a:prstGeom>
            <a:solidFill>
              <a:srgbClr val="0000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85F12474-3EFA-422A-B860-490CA2819550}"/>
                </a:ext>
              </a:extLst>
            </p:cNvPr>
            <p:cNvGrpSpPr/>
            <p:nvPr/>
          </p:nvGrpSpPr>
          <p:grpSpPr>
            <a:xfrm rot="15849396">
              <a:off x="6340220" y="5840750"/>
              <a:ext cx="1524896" cy="1565502"/>
              <a:chOff x="8210195" y="5848571"/>
              <a:chExt cx="1524896" cy="1565502"/>
            </a:xfrm>
          </p:grpSpPr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34875250-DB0C-491C-B2B1-C88F7CB49FF0}"/>
                  </a:ext>
                </a:extLst>
              </p:cNvPr>
              <p:cNvCxnSpPr>
                <a:cxnSpLocks/>
                <a:endCxn id="25" idx="1"/>
              </p:cNvCxnSpPr>
              <p:nvPr/>
            </p:nvCxnSpPr>
            <p:spPr>
              <a:xfrm rot="5750604" flipH="1">
                <a:off x="8787372" y="6466354"/>
                <a:ext cx="370542" cy="1524896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3" name="Explosion: 8 Points 22">
                <a:extLst>
                  <a:ext uri="{FF2B5EF4-FFF2-40B4-BE49-F238E27FC236}">
                    <a16:creationId xmlns:a16="http://schemas.microsoft.com/office/drawing/2014/main" id="{7A1F31A6-3448-4707-B07B-1A52B1D0E561}"/>
                  </a:ext>
                </a:extLst>
              </p:cNvPr>
              <p:cNvSpPr/>
              <p:nvPr/>
            </p:nvSpPr>
            <p:spPr>
              <a:xfrm>
                <a:off x="8303184" y="5848571"/>
                <a:ext cx="273911" cy="367089"/>
              </a:xfrm>
              <a:prstGeom prst="irregularSeal1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24" name="Straight Arrow Connector 23">
                <a:extLst>
                  <a:ext uri="{FF2B5EF4-FFF2-40B4-BE49-F238E27FC236}">
                    <a16:creationId xmlns:a16="http://schemas.microsoft.com/office/drawing/2014/main" id="{AA1548B5-E64B-4BAE-A0F8-B919362BB3A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8365158" y="6032115"/>
                <a:ext cx="74982" cy="975548"/>
              </a:xfrm>
              <a:prstGeom prst="straightConnector1">
                <a:avLst/>
              </a:prstGeom>
              <a:ln w="38100">
                <a:solidFill>
                  <a:srgbClr val="00B05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5" name="Explosion: 8 Points 24">
                <a:extLst>
                  <a:ext uri="{FF2B5EF4-FFF2-40B4-BE49-F238E27FC236}">
                    <a16:creationId xmlns:a16="http://schemas.microsoft.com/office/drawing/2014/main" id="{E914A697-3FFE-4DBF-B5F2-6C3B273F700C}"/>
                  </a:ext>
                </a:extLst>
              </p:cNvPr>
              <p:cNvSpPr/>
              <p:nvPr/>
            </p:nvSpPr>
            <p:spPr>
              <a:xfrm>
                <a:off x="8233019" y="6820458"/>
                <a:ext cx="273911" cy="367089"/>
              </a:xfrm>
              <a:prstGeom prst="irregularSeal1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31" name="Content Placeholder 1 1">
            <a:extLst>
              <a:ext uri="{FF2B5EF4-FFF2-40B4-BE49-F238E27FC236}">
                <a16:creationId xmlns:a16="http://schemas.microsoft.com/office/drawing/2014/main" id="{F96780B0-B55D-4CE2-9908-04F7C4E1BF2E}"/>
              </a:ext>
            </a:extLst>
          </p:cNvPr>
          <p:cNvSpPr txBox="1">
            <a:spLocks/>
          </p:cNvSpPr>
          <p:nvPr/>
        </p:nvSpPr>
        <p:spPr>
          <a:xfrm>
            <a:off x="4871267" y="5851686"/>
            <a:ext cx="4693082" cy="115336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sz="3600" b="1" dirty="0" err="1"/>
              <a:t>Multiplicity</a:t>
            </a:r>
            <a:r>
              <a:rPr lang="it-IT" sz="3600" b="1" dirty="0"/>
              <a:t> (M)</a:t>
            </a:r>
          </a:p>
          <a:p>
            <a:pPr marL="0" indent="0" algn="ctr">
              <a:buNone/>
            </a:pPr>
            <a:r>
              <a:rPr lang="en-US" dirty="0"/>
              <a:t>Anti-coincidence between crystals (ΔT=20ms)</a:t>
            </a:r>
            <a:endParaRPr lang="en-US" baseline="30000" dirty="0"/>
          </a:p>
        </p:txBody>
      </p:sp>
      <p:sp>
        <p:nvSpPr>
          <p:cNvPr id="27" name="Content Placeholder 1 2 3">
            <a:extLst>
              <a:ext uri="{FF2B5EF4-FFF2-40B4-BE49-F238E27FC236}">
                <a16:creationId xmlns:a16="http://schemas.microsoft.com/office/drawing/2014/main" id="{83939AF3-D6BD-4264-BA79-C67BEB96F1BC}"/>
              </a:ext>
            </a:extLst>
          </p:cNvPr>
          <p:cNvSpPr txBox="1">
            <a:spLocks/>
          </p:cNvSpPr>
          <p:nvPr/>
        </p:nvSpPr>
        <p:spPr>
          <a:xfrm>
            <a:off x="8033129" y="1892755"/>
            <a:ext cx="3444015" cy="36506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>
                <a:solidFill>
                  <a:srgbClr val="FF0000"/>
                </a:solidFill>
              </a:rPr>
              <a:t>CUPID-0 Preliminary</a:t>
            </a:r>
          </a:p>
        </p:txBody>
      </p:sp>
      <p:sp>
        <p:nvSpPr>
          <p:cNvPr id="28" name="Content Placeholder 1 2 3">
            <a:extLst>
              <a:ext uri="{FF2B5EF4-FFF2-40B4-BE49-F238E27FC236}">
                <a16:creationId xmlns:a16="http://schemas.microsoft.com/office/drawing/2014/main" id="{C41514C1-5A10-487C-925C-2AFC380E511D}"/>
              </a:ext>
            </a:extLst>
          </p:cNvPr>
          <p:cNvSpPr txBox="1">
            <a:spLocks/>
          </p:cNvSpPr>
          <p:nvPr/>
        </p:nvSpPr>
        <p:spPr>
          <a:xfrm>
            <a:off x="2150539" y="1339260"/>
            <a:ext cx="3444015" cy="36506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>
                <a:solidFill>
                  <a:srgbClr val="FF0000"/>
                </a:solidFill>
              </a:rPr>
              <a:t>CUPID-0 Preliminary</a:t>
            </a:r>
          </a:p>
        </p:txBody>
      </p:sp>
    </p:spTree>
    <p:extLst>
      <p:ext uri="{BB962C8B-B14F-4D97-AF65-F5344CB8AC3E}">
        <p14:creationId xmlns:p14="http://schemas.microsoft.com/office/powerpoint/2010/main" val="3130929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8399"/>
    </mc:Choice>
    <mc:Fallback xmlns="">
      <p:transition spd="slow" advTm="78399"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>
            <a:extLst>
              <a:ext uri="{FF2B5EF4-FFF2-40B4-BE49-F238E27FC236}">
                <a16:creationId xmlns:a16="http://schemas.microsoft.com/office/drawing/2014/main" id="{4E972530-7747-47C1-9B3E-218E075930C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923" y="818701"/>
            <a:ext cx="6997737" cy="4473574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8E89DB-AF22-401F-94D1-3FA10105C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– Alpha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15" name="Content Placeholder 1 2">
            <a:extLst>
              <a:ext uri="{FF2B5EF4-FFF2-40B4-BE49-F238E27FC236}">
                <a16:creationId xmlns:a16="http://schemas.microsoft.com/office/drawing/2014/main" id="{A8CA6D51-EF00-4756-BD01-843DCF593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8134" y="683251"/>
            <a:ext cx="4396787" cy="904790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en-US" dirty="0"/>
              <a:t>Light Signal depends on particle type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BE70E36-D4E1-4E8F-8EE6-2161B3DBB31D}"/>
              </a:ext>
            </a:extLst>
          </p:cNvPr>
          <p:cNvGrpSpPr/>
          <p:nvPr/>
        </p:nvGrpSpPr>
        <p:grpSpPr>
          <a:xfrm>
            <a:off x="7778204" y="3171606"/>
            <a:ext cx="4655213" cy="4217499"/>
            <a:chOff x="6340803" y="1796687"/>
            <a:chExt cx="5902898" cy="5347869"/>
          </a:xfrm>
        </p:grpSpPr>
        <p:pic>
          <p:nvPicPr>
            <p:cNvPr id="24" name="Picture 23">
              <a:extLst>
                <a:ext uri="{FF2B5EF4-FFF2-40B4-BE49-F238E27FC236}">
                  <a16:creationId xmlns:a16="http://schemas.microsoft.com/office/drawing/2014/main" id="{8E99D875-5617-448A-ACB6-6EA5938A95F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40803" y="1796687"/>
              <a:ext cx="5902898" cy="5347869"/>
            </a:xfrm>
            <a:prstGeom prst="rect">
              <a:avLst/>
            </a:prstGeom>
          </p:spPr>
        </p:pic>
        <p:sp>
          <p:nvSpPr>
            <p:cNvPr id="20" name="Content Placeholder 1 3">
              <a:extLst>
                <a:ext uri="{FF2B5EF4-FFF2-40B4-BE49-F238E27FC236}">
                  <a16:creationId xmlns:a16="http://schemas.microsoft.com/office/drawing/2014/main" id="{5324ACF7-C982-4428-8B6B-32B7EB88C62D}"/>
                </a:ext>
              </a:extLst>
            </p:cNvPr>
            <p:cNvSpPr txBox="1">
              <a:spLocks/>
            </p:cNvSpPr>
            <p:nvPr/>
          </p:nvSpPr>
          <p:spPr>
            <a:xfrm>
              <a:off x="9534086" y="1796687"/>
              <a:ext cx="2709615" cy="67195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Font typeface="Arial" pitchFamily="34" charset="0"/>
                <a:buNone/>
              </a:pPr>
              <a:r>
                <a:rPr lang="el-GR" sz="2400" b="1" dirty="0">
                  <a:solidFill>
                    <a:srgbClr val="0000FF"/>
                  </a:solidFill>
                </a:rPr>
                <a:t>α</a:t>
              </a:r>
              <a:r>
                <a:rPr lang="it-IT" sz="2400" b="1" dirty="0">
                  <a:solidFill>
                    <a:srgbClr val="0000FF"/>
                  </a:solidFill>
                </a:rPr>
                <a:t> events</a:t>
              </a:r>
              <a:endParaRPr lang="en-US" sz="2400" b="1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21" name="Content Placeholder 1 4">
              <a:extLst>
                <a:ext uri="{FF2B5EF4-FFF2-40B4-BE49-F238E27FC236}">
                  <a16:creationId xmlns:a16="http://schemas.microsoft.com/office/drawing/2014/main" id="{68A5D842-1919-434E-854C-D94E3EC04384}"/>
                </a:ext>
              </a:extLst>
            </p:cNvPr>
            <p:cNvSpPr txBox="1">
              <a:spLocks/>
            </p:cNvSpPr>
            <p:nvPr/>
          </p:nvSpPr>
          <p:spPr>
            <a:xfrm>
              <a:off x="9121209" y="5337329"/>
              <a:ext cx="2498650" cy="595639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377979" indent="-377979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3527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1pPr>
              <a:lvl2pPr marL="818954" indent="-314982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308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2pPr>
              <a:lvl3pPr marL="1259929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646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3pPr>
              <a:lvl4pPr marL="1763900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–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4pPr>
              <a:lvl5pPr marL="2267872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»"/>
                <a:defRPr sz="2205" kern="1200">
                  <a:solidFill>
                    <a:schemeClr val="tx1"/>
                  </a:solidFill>
                  <a:latin typeface="CMU Serif" panose="02000603000000000000" pitchFamily="2" charset="0"/>
                  <a:ea typeface="CMU Serif" panose="02000603000000000000" pitchFamily="2" charset="0"/>
                  <a:cs typeface="CMU Serif" panose="02000603000000000000" pitchFamily="2" charset="0"/>
                </a:defRPr>
              </a:lvl5pPr>
              <a:lvl6pPr marL="2771844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3275815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779787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4283758" indent="-251986" algn="l" defTabSz="1007943" rtl="0" eaLnBrk="1" latinLnBrk="0" hangingPunct="1">
                <a:spcBef>
                  <a:spcPct val="20000"/>
                </a:spcBef>
                <a:buFont typeface="Arial" pitchFamily="34" charset="0"/>
                <a:buChar char="•"/>
                <a:defRPr sz="2205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l-GR" sz="2400" b="1" dirty="0">
                  <a:solidFill>
                    <a:srgbClr val="FF0000"/>
                  </a:solidFill>
                </a:rPr>
                <a:t>β</a:t>
              </a:r>
              <a:r>
                <a:rPr lang="it-IT" sz="2400" b="1" dirty="0">
                  <a:solidFill>
                    <a:srgbClr val="FF0000"/>
                  </a:solidFill>
                </a:rPr>
                <a:t>/</a:t>
              </a:r>
              <a:r>
                <a:rPr lang="el-GR" sz="2400" b="1" dirty="0">
                  <a:solidFill>
                    <a:srgbClr val="FF0000"/>
                  </a:solidFill>
                </a:rPr>
                <a:t>γ</a:t>
              </a:r>
              <a:r>
                <a:rPr lang="it-IT" sz="2400" b="1" dirty="0">
                  <a:solidFill>
                    <a:srgbClr val="FF0000"/>
                  </a:solidFill>
                </a:rPr>
                <a:t> events</a:t>
              </a:r>
              <a:endParaRPr lang="en-US" sz="2400" b="1" baseline="30000" dirty="0">
                <a:solidFill>
                  <a:srgbClr val="FF0000"/>
                </a:solidFill>
              </a:endParaRPr>
            </a:p>
          </p:txBody>
        </p:sp>
      </p:grpSp>
      <p:sp>
        <p:nvSpPr>
          <p:cNvPr id="22" name="Content Placeholder 1 5">
            <a:extLst>
              <a:ext uri="{FF2B5EF4-FFF2-40B4-BE49-F238E27FC236}">
                <a16:creationId xmlns:a16="http://schemas.microsoft.com/office/drawing/2014/main" id="{B308B431-294C-44CA-91F2-5B3AD46989EC}"/>
              </a:ext>
            </a:extLst>
          </p:cNvPr>
          <p:cNvSpPr txBox="1">
            <a:spLocks/>
          </p:cNvSpPr>
          <p:nvPr/>
        </p:nvSpPr>
        <p:spPr>
          <a:xfrm>
            <a:off x="7643314" y="2006133"/>
            <a:ext cx="4655213" cy="90479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dirty="0"/>
              <a:t>Selection based on light shape parameter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6D3AE10-2A76-473C-9EEF-6C1FD09E1BEF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67" y="5573538"/>
            <a:ext cx="6738030" cy="40471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9EB0686-52A6-43FF-8063-6042AF8DAD38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5967" y="6282949"/>
            <a:ext cx="6738030" cy="404714"/>
          </a:xfrm>
          <a:prstGeom prst="rect">
            <a:avLst/>
          </a:prstGeom>
        </p:spPr>
      </p:pic>
      <p:sp>
        <p:nvSpPr>
          <p:cNvPr id="12" name="Content Placeholder 1 2 3">
            <a:extLst>
              <a:ext uri="{FF2B5EF4-FFF2-40B4-BE49-F238E27FC236}">
                <a16:creationId xmlns:a16="http://schemas.microsoft.com/office/drawing/2014/main" id="{B7BBFABE-B3D4-4313-BC10-68FD42BFD515}"/>
              </a:ext>
            </a:extLst>
          </p:cNvPr>
          <p:cNvSpPr txBox="1">
            <a:spLocks/>
          </p:cNvSpPr>
          <p:nvPr/>
        </p:nvSpPr>
        <p:spPr>
          <a:xfrm>
            <a:off x="3275872" y="2093467"/>
            <a:ext cx="3444015" cy="36506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>
                <a:solidFill>
                  <a:srgbClr val="FF0000"/>
                </a:solidFill>
              </a:rPr>
              <a:t>CUPID-0 Preliminary</a:t>
            </a:r>
          </a:p>
        </p:txBody>
      </p:sp>
    </p:spTree>
    <p:extLst>
      <p:ext uri="{BB962C8B-B14F-4D97-AF65-F5344CB8AC3E}">
        <p14:creationId xmlns:p14="http://schemas.microsoft.com/office/powerpoint/2010/main" val="763974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8303"/>
    </mc:Choice>
    <mc:Fallback xmlns="">
      <p:transition spd="slow" advTm="38303"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F8E89DB-AF22-401F-94D1-3FA10105C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– </a:t>
            </a:r>
            <a:r>
              <a:rPr lang="it-IT" dirty="0" err="1"/>
              <a:t>Delayed</a:t>
            </a:r>
            <a:r>
              <a:rPr lang="it-IT" dirty="0"/>
              <a:t> </a:t>
            </a:r>
            <a:r>
              <a:rPr lang="it-IT" dirty="0" err="1"/>
              <a:t>coincidences</a:t>
            </a:r>
            <a:r>
              <a:rPr lang="it-IT" dirty="0"/>
              <a:t>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15" name="Content Placeholder 1">
            <a:extLst>
              <a:ext uri="{FF2B5EF4-FFF2-40B4-BE49-F238E27FC236}">
                <a16:creationId xmlns:a16="http://schemas.microsoft.com/office/drawing/2014/main" id="{A8CA6D51-EF00-4756-BD01-843DCF5934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9447" y="842362"/>
            <a:ext cx="6607504" cy="603867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en-US" dirty="0"/>
              <a:t>Delayed </a:t>
            </a:r>
            <a:r>
              <a:rPr lang="en-US" baseline="30000" dirty="0"/>
              <a:t>212</a:t>
            </a:r>
            <a:r>
              <a:rPr lang="en-US" dirty="0"/>
              <a:t>Bi-</a:t>
            </a:r>
            <a:r>
              <a:rPr lang="en-US" baseline="30000" dirty="0"/>
              <a:t>208</a:t>
            </a:r>
            <a:r>
              <a:rPr lang="en-US" dirty="0"/>
              <a:t>Tl (</a:t>
            </a:r>
            <a:r>
              <a:rPr lang="el-GR" dirty="0"/>
              <a:t>α</a:t>
            </a:r>
            <a:r>
              <a:rPr lang="it-IT" dirty="0"/>
              <a:t>/</a:t>
            </a:r>
            <a:r>
              <a:rPr lang="el-GR" dirty="0"/>
              <a:t>β</a:t>
            </a:r>
            <a:r>
              <a:rPr lang="it-IT" dirty="0"/>
              <a:t>)</a:t>
            </a:r>
            <a:r>
              <a:rPr lang="en-US" dirty="0"/>
              <a:t> coincidences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F4E883-1892-4B3F-94EF-3BEA1882D5CE}"/>
              </a:ext>
            </a:extLst>
          </p:cNvPr>
          <p:cNvSpPr/>
          <p:nvPr/>
        </p:nvSpPr>
        <p:spPr>
          <a:xfrm>
            <a:off x="6763728" y="6070981"/>
            <a:ext cx="422852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Veto</a:t>
            </a:r>
            <a:r>
              <a:rPr lang="en-US" sz="3600" dirty="0">
                <a:solidFill>
                  <a:srgbClr val="000000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rPr>
              <a:t> for 7 half-life</a:t>
            </a:r>
            <a:endParaRPr lang="en-US" sz="3200" dirty="0">
              <a:latin typeface="CMU Serif" panose="02000603000000000000" pitchFamily="2" charset="0"/>
              <a:ea typeface="CMU Serif" panose="02000603000000000000" pitchFamily="2" charset="0"/>
              <a:cs typeface="CMU Serif" panose="02000603000000000000" pitchFamily="2" charset="0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F2943237-62AE-4D65-80AE-0C9FA0A020FA}"/>
              </a:ext>
            </a:extLst>
          </p:cNvPr>
          <p:cNvGrpSpPr/>
          <p:nvPr/>
        </p:nvGrpSpPr>
        <p:grpSpPr>
          <a:xfrm>
            <a:off x="1489465" y="1283004"/>
            <a:ext cx="3849820" cy="3660400"/>
            <a:chOff x="8490017" y="1787513"/>
            <a:chExt cx="3519047" cy="3345902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E9E88BD-060F-4035-A647-679A61C60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490017" y="1787513"/>
              <a:ext cx="3519047" cy="3345902"/>
            </a:xfrm>
            <a:prstGeom prst="rect">
              <a:avLst/>
            </a:prstGeom>
          </p:spPr>
        </p:pic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F9D82B17-C5A3-4AB6-AC8F-A5FFB4D38701}"/>
                </a:ext>
              </a:extLst>
            </p:cNvPr>
            <p:cNvSpPr/>
            <p:nvPr/>
          </p:nvSpPr>
          <p:spPr>
            <a:xfrm>
              <a:off x="8566652" y="2846070"/>
              <a:ext cx="1564138" cy="711031"/>
            </a:xfrm>
            <a:prstGeom prst="rect">
              <a:avLst/>
            </a:prstGeom>
            <a:solidFill>
              <a:srgbClr val="00A2FF">
                <a:alpha val="4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C425BE96-10F7-465D-B264-CCA4AB235CFC}"/>
              </a:ext>
            </a:extLst>
          </p:cNvPr>
          <p:cNvGrpSpPr/>
          <p:nvPr/>
        </p:nvGrpSpPr>
        <p:grpSpPr>
          <a:xfrm>
            <a:off x="7073959" y="695328"/>
            <a:ext cx="5932478" cy="4677138"/>
            <a:chOff x="747467" y="617494"/>
            <a:chExt cx="5932478" cy="4677138"/>
          </a:xfrm>
        </p:grpSpPr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0BDABB6E-4D55-49AE-BFC7-FE9623200BD5}"/>
                </a:ext>
              </a:extLst>
            </p:cNvPr>
            <p:cNvGrpSpPr/>
            <p:nvPr/>
          </p:nvGrpSpPr>
          <p:grpSpPr>
            <a:xfrm>
              <a:off x="747467" y="617494"/>
              <a:ext cx="5932478" cy="4677138"/>
              <a:chOff x="747467" y="617494"/>
              <a:chExt cx="5932478" cy="4677138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1390CB5C-7C16-49DE-9F16-547363B991BC}"/>
                  </a:ext>
                </a:extLst>
              </p:cNvPr>
              <p:cNvGrpSpPr/>
              <p:nvPr/>
            </p:nvGrpSpPr>
            <p:grpSpPr>
              <a:xfrm>
                <a:off x="747467" y="617494"/>
                <a:ext cx="5932478" cy="4677138"/>
                <a:chOff x="6340803" y="1796687"/>
                <a:chExt cx="5902898" cy="5347869"/>
              </a:xfrm>
            </p:grpSpPr>
            <p:pic>
              <p:nvPicPr>
                <p:cNvPr id="12" name="Picture 11">
                  <a:extLst>
                    <a:ext uri="{FF2B5EF4-FFF2-40B4-BE49-F238E27FC236}">
                      <a16:creationId xmlns:a16="http://schemas.microsoft.com/office/drawing/2014/main" id="{14A7BF4A-EB54-4854-8A44-3CF7D7FB999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340803" y="1796687"/>
                  <a:ext cx="5902898" cy="5347869"/>
                </a:xfrm>
                <a:prstGeom prst="rect">
                  <a:avLst/>
                </a:prstGeom>
              </p:spPr>
            </p:pic>
            <p:sp>
              <p:nvSpPr>
                <p:cNvPr id="14" name="Content Placeholder 1">
                  <a:extLst>
                    <a:ext uri="{FF2B5EF4-FFF2-40B4-BE49-F238E27FC236}">
                      <a16:creationId xmlns:a16="http://schemas.microsoft.com/office/drawing/2014/main" id="{CA65F6DD-2B2B-432F-9418-C7E825451B9A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9534086" y="1796687"/>
                  <a:ext cx="2709615" cy="671952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377979" indent="-377979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3527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1pPr>
                  <a:lvl2pPr marL="818954" indent="-314982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3086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2pPr>
                  <a:lvl3pPr marL="1259929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646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3pPr>
                  <a:lvl4pPr marL="1763900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2205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4pPr>
                  <a:lvl5pPr marL="2267872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2205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5pPr>
                  <a:lvl6pPr marL="2771844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2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275815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2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779787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2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83758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2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Font typeface="Arial" pitchFamily="34" charset="0"/>
                    <a:buNone/>
                  </a:pPr>
                  <a:r>
                    <a:rPr lang="el-GR" sz="2400" b="1" dirty="0">
                      <a:solidFill>
                        <a:srgbClr val="0000FF"/>
                      </a:solidFill>
                    </a:rPr>
                    <a:t>α</a:t>
                  </a:r>
                  <a:r>
                    <a:rPr lang="it-IT" sz="2400" b="1" dirty="0">
                      <a:solidFill>
                        <a:srgbClr val="0000FF"/>
                      </a:solidFill>
                    </a:rPr>
                    <a:t> events</a:t>
                  </a:r>
                  <a:endParaRPr lang="en-US" sz="2400" b="1" baseline="30000" dirty="0">
                    <a:solidFill>
                      <a:srgbClr val="0000FF"/>
                    </a:solidFill>
                  </a:endParaRPr>
                </a:p>
              </p:txBody>
            </p:sp>
            <p:sp>
              <p:nvSpPr>
                <p:cNvPr id="16" name="Content Placeholder 1">
                  <a:extLst>
                    <a:ext uri="{FF2B5EF4-FFF2-40B4-BE49-F238E27FC236}">
                      <a16:creationId xmlns:a16="http://schemas.microsoft.com/office/drawing/2014/main" id="{C0824617-2F8C-48B1-92D5-3039DBCE2C38}"/>
                    </a:ext>
                  </a:extLst>
                </p:cNvPr>
                <p:cNvSpPr txBox="1">
                  <a:spLocks/>
                </p:cNvSpPr>
                <p:nvPr/>
              </p:nvSpPr>
              <p:spPr>
                <a:xfrm>
                  <a:off x="9121209" y="5337329"/>
                  <a:ext cx="2498650" cy="595639"/>
                </a:xfrm>
                <a:prstGeom prst="rect">
                  <a:avLst/>
                </a:prstGeom>
              </p:spPr>
              <p:txBody>
                <a:bodyPr vert="horz" lIns="91440" tIns="45720" rIns="91440" bIns="45720" rtlCol="0">
                  <a:noAutofit/>
                </a:bodyPr>
                <a:lstStyle>
                  <a:lvl1pPr marL="377979" indent="-377979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3527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1pPr>
                  <a:lvl2pPr marL="818954" indent="-314982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3086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2pPr>
                  <a:lvl3pPr marL="1259929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646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3pPr>
                  <a:lvl4pPr marL="1763900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–"/>
                    <a:defRPr sz="2205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4pPr>
                  <a:lvl5pPr marL="2267872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»"/>
                    <a:defRPr sz="2205" kern="1200">
                      <a:solidFill>
                        <a:schemeClr val="tx1"/>
                      </a:solidFill>
                      <a:latin typeface="CMU Serif" panose="02000603000000000000" pitchFamily="2" charset="0"/>
                      <a:ea typeface="CMU Serif" panose="02000603000000000000" pitchFamily="2" charset="0"/>
                      <a:cs typeface="CMU Serif" panose="02000603000000000000" pitchFamily="2" charset="0"/>
                    </a:defRPr>
                  </a:lvl5pPr>
                  <a:lvl6pPr marL="2771844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2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3275815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2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779787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2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4283758" indent="-251986" algn="l" defTabSz="1007943" rtl="0" eaLnBrk="1" latinLnBrk="0" hangingPunct="1">
                    <a:spcBef>
                      <a:spcPct val="20000"/>
                    </a:spcBef>
                    <a:buFont typeface="Arial" pitchFamily="34" charset="0"/>
                    <a:buChar char="•"/>
                    <a:defRPr sz="2205" kern="120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marL="0" indent="0" algn="ctr">
                    <a:buNone/>
                  </a:pPr>
                  <a:r>
                    <a:rPr lang="el-GR" sz="2400" b="1" dirty="0">
                      <a:solidFill>
                        <a:srgbClr val="FF0000"/>
                      </a:solidFill>
                    </a:rPr>
                    <a:t>β</a:t>
                  </a:r>
                  <a:r>
                    <a:rPr lang="it-IT" sz="2400" b="1" dirty="0">
                      <a:solidFill>
                        <a:srgbClr val="FF0000"/>
                      </a:solidFill>
                    </a:rPr>
                    <a:t>/</a:t>
                  </a:r>
                  <a:r>
                    <a:rPr lang="el-GR" sz="2400" b="1" dirty="0">
                      <a:solidFill>
                        <a:srgbClr val="FF0000"/>
                      </a:solidFill>
                    </a:rPr>
                    <a:t>γ</a:t>
                  </a:r>
                  <a:r>
                    <a:rPr lang="it-IT" sz="2400" b="1" dirty="0">
                      <a:solidFill>
                        <a:srgbClr val="FF0000"/>
                      </a:solidFill>
                    </a:rPr>
                    <a:t> events</a:t>
                  </a:r>
                  <a:endParaRPr lang="en-US" sz="2400" b="1" baseline="30000" dirty="0">
                    <a:solidFill>
                      <a:srgbClr val="FF0000"/>
                    </a:solidFill>
                  </a:endParaRPr>
                </a:p>
              </p:txBody>
            </p:sp>
          </p:grpSp>
          <p:sp>
            <p:nvSpPr>
              <p:cNvPr id="5" name="Rectangle 4">
                <a:extLst>
                  <a:ext uri="{FF2B5EF4-FFF2-40B4-BE49-F238E27FC236}">
                    <a16:creationId xmlns:a16="http://schemas.microsoft.com/office/drawing/2014/main" id="{258614E9-F40E-4300-BCE6-CA2F75E95FC1}"/>
                  </a:ext>
                </a:extLst>
              </p:cNvPr>
              <p:cNvSpPr/>
              <p:nvPr/>
            </p:nvSpPr>
            <p:spPr>
              <a:xfrm>
                <a:off x="2211572" y="1205170"/>
                <a:ext cx="1998921" cy="2279079"/>
              </a:xfrm>
              <a:prstGeom prst="rect">
                <a:avLst/>
              </a:prstGeom>
              <a:solidFill>
                <a:srgbClr val="00A2FF">
                  <a:alpha val="4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AAD5E15-9789-4E34-ABFB-1A8A69ED702B}"/>
                </a:ext>
              </a:extLst>
            </p:cNvPr>
            <p:cNvSpPr/>
            <p:nvPr/>
          </p:nvSpPr>
          <p:spPr>
            <a:xfrm>
              <a:off x="2542345" y="4235001"/>
              <a:ext cx="999461" cy="546705"/>
            </a:xfrm>
            <a:prstGeom prst="rect">
              <a:avLst/>
            </a:prstGeom>
            <a:solidFill>
              <a:srgbClr val="FF420E">
                <a:alpha val="39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211C8F3E-4236-408A-9124-0398EABF68A3}"/>
              </a:ext>
            </a:extLst>
          </p:cNvPr>
          <p:cNvSpPr txBox="1">
            <a:spLocks/>
          </p:cNvSpPr>
          <p:nvPr/>
        </p:nvSpPr>
        <p:spPr>
          <a:xfrm>
            <a:off x="510749" y="5508683"/>
            <a:ext cx="5034657" cy="1770926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en-US" b="1" dirty="0"/>
              <a:t>Selection of </a:t>
            </a:r>
            <a:r>
              <a:rPr lang="en-US" b="1" baseline="30000" dirty="0"/>
              <a:t>212</a:t>
            </a:r>
            <a:r>
              <a:rPr lang="en-US" b="1" dirty="0"/>
              <a:t>Bi </a:t>
            </a:r>
            <a:r>
              <a:rPr lang="el-GR" b="1" dirty="0"/>
              <a:t>α</a:t>
            </a:r>
            <a:r>
              <a:rPr lang="it-IT" b="1" dirty="0"/>
              <a:t> </a:t>
            </a:r>
            <a:r>
              <a:rPr lang="it-IT" b="1" dirty="0" err="1"/>
              <a:t>events</a:t>
            </a:r>
            <a:endParaRPr lang="it-IT" b="1" dirty="0"/>
          </a:p>
          <a:p>
            <a:r>
              <a:rPr lang="el-GR" dirty="0"/>
              <a:t>α</a:t>
            </a:r>
            <a:r>
              <a:rPr lang="it-IT" dirty="0"/>
              <a:t> </a:t>
            </a:r>
            <a:r>
              <a:rPr lang="it-IT" dirty="0" err="1"/>
              <a:t>pulse</a:t>
            </a:r>
            <a:r>
              <a:rPr lang="it-IT" dirty="0"/>
              <a:t> </a:t>
            </a:r>
            <a:r>
              <a:rPr lang="it-IT" dirty="0" err="1"/>
              <a:t>shape</a:t>
            </a:r>
            <a:endParaRPr lang="it-IT" dirty="0"/>
          </a:p>
          <a:p>
            <a:r>
              <a:rPr lang="it-IT" dirty="0"/>
              <a:t>2.0 </a:t>
            </a:r>
            <a:r>
              <a:rPr lang="it-IT" dirty="0" err="1"/>
              <a:t>MeV</a:t>
            </a:r>
            <a:r>
              <a:rPr lang="it-IT" dirty="0"/>
              <a:t>&lt;Energy&lt;6.5MeV</a:t>
            </a:r>
          </a:p>
          <a:p>
            <a:pPr lvl="1"/>
            <a:r>
              <a:rPr lang="it-IT" dirty="0" err="1"/>
              <a:t>Degraded</a:t>
            </a:r>
            <a:r>
              <a:rPr lang="it-IT" dirty="0"/>
              <a:t> tag</a:t>
            </a:r>
            <a:endParaRPr lang="en-US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A9A4935A-3828-4815-AB19-C3F1BBC5C1DC}"/>
              </a:ext>
            </a:extLst>
          </p:cNvPr>
          <p:cNvCxnSpPr>
            <a:cxnSpLocks/>
            <a:stCxn id="19" idx="3"/>
            <a:endCxn id="7" idx="1"/>
          </p:cNvCxnSpPr>
          <p:nvPr/>
        </p:nvCxnSpPr>
        <p:spPr>
          <a:xfrm>
            <a:off x="5545406" y="6394146"/>
            <a:ext cx="1218322" cy="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631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9567"/>
    </mc:Choice>
    <mc:Fallback xmlns="">
      <p:transition spd="slow" advTm="59567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0B0C9A-0376-436D-AE7D-49A0670C90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064" y="1106818"/>
            <a:ext cx="7094174" cy="453522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9F8E89DB-AF22-401F-94D1-3FA10105C7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Background – </a:t>
            </a:r>
            <a:r>
              <a:rPr lang="it-IT" dirty="0" err="1"/>
              <a:t>Delayed</a:t>
            </a:r>
            <a:r>
              <a:rPr lang="it-IT" dirty="0"/>
              <a:t> </a:t>
            </a:r>
            <a:r>
              <a:rPr lang="it-IT" dirty="0" err="1"/>
              <a:t>coincidences</a:t>
            </a:r>
            <a:r>
              <a:rPr lang="it-IT" dirty="0"/>
              <a:t> </a:t>
            </a:r>
            <a:r>
              <a:rPr lang="it-IT" dirty="0" err="1"/>
              <a:t>rejection</a:t>
            </a:r>
            <a:endParaRPr lang="en-US" dirty="0"/>
          </a:p>
        </p:txBody>
      </p:sp>
      <p:sp>
        <p:nvSpPr>
          <p:cNvPr id="5" name="Content Placeholder 4 1">
            <a:extLst>
              <a:ext uri="{FF2B5EF4-FFF2-40B4-BE49-F238E27FC236}">
                <a16:creationId xmlns:a16="http://schemas.microsoft.com/office/drawing/2014/main" id="{B69E2C89-AFA3-4911-AA67-4010DFF30F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12426" y="4342309"/>
            <a:ext cx="4359257" cy="894256"/>
          </a:xfrm>
        </p:spPr>
        <p:txBody>
          <a:bodyPr>
            <a:normAutofit fontScale="77500" lnSpcReduction="20000"/>
          </a:bodyPr>
          <a:lstStyle/>
          <a:p>
            <a:pPr marL="0" indent="0" algn="ctr">
              <a:buNone/>
            </a:pPr>
            <a:r>
              <a:rPr lang="it-IT" dirty="0"/>
              <a:t>Total </a:t>
            </a:r>
            <a:r>
              <a:rPr lang="it-IT" dirty="0" err="1"/>
              <a:t>cut</a:t>
            </a:r>
            <a:r>
              <a:rPr lang="it-IT" dirty="0"/>
              <a:t> efficiency:</a:t>
            </a:r>
          </a:p>
          <a:p>
            <a:pPr marL="0" indent="0" algn="ctr">
              <a:buNone/>
            </a:pPr>
            <a:r>
              <a:rPr lang="it-IT" b="1" dirty="0"/>
              <a:t>(86±1)%</a:t>
            </a:r>
            <a:endParaRPr lang="en-US" b="1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6FD1F2F6-DE41-41DB-BDD6-0F03EB804081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68331" y="1699646"/>
            <a:ext cx="5647449" cy="457457"/>
          </a:xfrm>
          <a:prstGeom prst="rect">
            <a:avLst/>
          </a:prstGeom>
        </p:spPr>
      </p:pic>
      <p:sp>
        <p:nvSpPr>
          <p:cNvPr id="17" name="Content Placeholder 4 3">
            <a:extLst>
              <a:ext uri="{FF2B5EF4-FFF2-40B4-BE49-F238E27FC236}">
                <a16:creationId xmlns:a16="http://schemas.microsoft.com/office/drawing/2014/main" id="{C954EB38-54CE-49C9-8FC0-ECE70F3C0920}"/>
              </a:ext>
            </a:extLst>
          </p:cNvPr>
          <p:cNvSpPr txBox="1">
            <a:spLocks/>
          </p:cNvSpPr>
          <p:nvPr/>
        </p:nvSpPr>
        <p:spPr>
          <a:xfrm>
            <a:off x="7859832" y="2678937"/>
            <a:ext cx="5064446" cy="1021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dirty="0" err="1"/>
              <a:t>Lowest</a:t>
            </a:r>
            <a:r>
              <a:rPr lang="it-IT" dirty="0"/>
              <a:t> background </a:t>
            </a:r>
            <a:r>
              <a:rPr lang="it-IT" dirty="0" err="1"/>
              <a:t>ever</a:t>
            </a:r>
            <a:r>
              <a:rPr lang="it-IT" dirty="0"/>
              <a:t> </a:t>
            </a:r>
            <a:r>
              <a:rPr lang="it-IT" dirty="0" err="1"/>
              <a:t>measured</a:t>
            </a:r>
            <a:r>
              <a:rPr lang="it-IT" dirty="0"/>
              <a:t> with a </a:t>
            </a:r>
            <a:r>
              <a:rPr lang="it-IT" dirty="0" err="1"/>
              <a:t>calorimeter</a:t>
            </a:r>
            <a:endParaRPr lang="en-US" b="1" dirty="0"/>
          </a:p>
        </p:txBody>
      </p:sp>
      <p:sp>
        <p:nvSpPr>
          <p:cNvPr id="8" name="Content Placeholder 4 4">
            <a:extLst>
              <a:ext uri="{FF2B5EF4-FFF2-40B4-BE49-F238E27FC236}">
                <a16:creationId xmlns:a16="http://schemas.microsoft.com/office/drawing/2014/main" id="{EC02E994-AE8C-470A-8C24-533B081D8339}"/>
              </a:ext>
            </a:extLst>
          </p:cNvPr>
          <p:cNvSpPr txBox="1">
            <a:spLocks/>
          </p:cNvSpPr>
          <p:nvPr/>
        </p:nvSpPr>
        <p:spPr>
          <a:xfrm>
            <a:off x="1047659" y="6230964"/>
            <a:ext cx="3517897" cy="86953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dirty="0"/>
              <a:t>No </a:t>
            </a:r>
            <a:r>
              <a:rPr lang="it-IT" dirty="0" err="1"/>
              <a:t>evidence</a:t>
            </a:r>
            <a:r>
              <a:rPr lang="it-IT" dirty="0"/>
              <a:t> of 0</a:t>
            </a:r>
            <a:r>
              <a:rPr lang="el-GR" dirty="0"/>
              <a:t>νββ</a:t>
            </a:r>
            <a:r>
              <a:rPr lang="it-IT" dirty="0"/>
              <a:t> signal</a:t>
            </a:r>
            <a:endParaRPr lang="en-US" b="1" dirty="0"/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7F91FD47-DB84-42FE-B6FD-31A97AD388FE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5727" y="6406347"/>
            <a:ext cx="3272925" cy="518765"/>
          </a:xfrm>
          <a:prstGeom prst="rect">
            <a:avLst/>
          </a:prstGeom>
        </p:spPr>
      </p:pic>
      <p:sp>
        <p:nvSpPr>
          <p:cNvPr id="23" name="Content Placeholder 4 5">
            <a:extLst>
              <a:ext uri="{FF2B5EF4-FFF2-40B4-BE49-F238E27FC236}">
                <a16:creationId xmlns:a16="http://schemas.microsoft.com/office/drawing/2014/main" id="{6755C130-E6D0-424B-8267-C69BA39868D0}"/>
              </a:ext>
            </a:extLst>
          </p:cNvPr>
          <p:cNvSpPr txBox="1">
            <a:spLocks/>
          </p:cNvSpPr>
          <p:nvPr/>
        </p:nvSpPr>
        <p:spPr>
          <a:xfrm>
            <a:off x="9461056" y="6379266"/>
            <a:ext cx="2286757" cy="572925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it-IT" dirty="0"/>
              <a:t>@90% C.I.</a:t>
            </a:r>
            <a:endParaRPr lang="en-US" b="1" dirty="0"/>
          </a:p>
        </p:txBody>
      </p:sp>
      <p:sp>
        <p:nvSpPr>
          <p:cNvPr id="10" name="Content Placeholder 1 2 3">
            <a:extLst>
              <a:ext uri="{FF2B5EF4-FFF2-40B4-BE49-F238E27FC236}">
                <a16:creationId xmlns:a16="http://schemas.microsoft.com/office/drawing/2014/main" id="{7C36900F-6191-45E9-8096-8C7DD38AAB46}"/>
              </a:ext>
            </a:extLst>
          </p:cNvPr>
          <p:cNvSpPr txBox="1">
            <a:spLocks/>
          </p:cNvSpPr>
          <p:nvPr/>
        </p:nvSpPr>
        <p:spPr>
          <a:xfrm>
            <a:off x="2587537" y="2673040"/>
            <a:ext cx="3444015" cy="365061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377979" indent="-377979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527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1pPr>
            <a:lvl2pPr marL="818954" indent="-314982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308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2pPr>
            <a:lvl3pPr marL="1259929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646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3pPr>
            <a:lvl4pPr marL="1763900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4pPr>
            <a:lvl5pPr marL="2267872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205" kern="1200">
                <a:solidFill>
                  <a:schemeClr val="tx1"/>
                </a:solidFill>
                <a:latin typeface="CMU Serif" panose="02000603000000000000" pitchFamily="2" charset="0"/>
                <a:ea typeface="CMU Serif" panose="02000603000000000000" pitchFamily="2" charset="0"/>
                <a:cs typeface="CMU Serif" panose="02000603000000000000" pitchFamily="2" charset="0"/>
              </a:defRPr>
            </a:lvl5pPr>
            <a:lvl6pPr marL="2771844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275815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779787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283758" indent="-251986" algn="l" defTabSz="1007943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20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it-IT" b="1" dirty="0">
                <a:solidFill>
                  <a:srgbClr val="FF0000"/>
                </a:solidFill>
              </a:rPr>
              <a:t>CUPID-0 Preliminary</a:t>
            </a:r>
          </a:p>
        </p:txBody>
      </p:sp>
    </p:spTree>
    <p:extLst>
      <p:ext uri="{BB962C8B-B14F-4D97-AF65-F5344CB8AC3E}">
        <p14:creationId xmlns:p14="http://schemas.microsoft.com/office/powerpoint/2010/main" val="386995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40295"/>
    </mc:Choice>
    <mc:Fallback xmlns="">
      <p:transition spd="slow" advTm="40295"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1622.047"/>
  <p:tag name="LATEXADDIN" val="\documentclass{article}&#10;\usepackage{amsmath}&#10;\pagestyle{empty}&#10;\begin{document}&#10;&#10;(A,Z) $\rightarrow$ (A,Z+2) + 2e$^{-}+ 2\overline{\nu}$&#10;&#10;&#10;\end{document}"/>
  <p:tag name="IGUANATEXSIZE" val="20"/>
  <p:tag name="IGUANATEXCURSOR" val="120"/>
  <p:tag name="TRANSPARENCY" val="True"/>
  <p:tag name="FILENAME" val=""/>
  <p:tag name="LATEXENGINEID" val="0"/>
  <p:tag name="TEMPFOLDER" val="C:\Users\infn_Beretta\Documents\Università\IgTex\"/>
  <p:tag name="LATEXFORMHEIGHT" val="309.6"/>
  <p:tag name="LATEXFORMWIDTH" val="384"/>
  <p:tag name="LATEXFORMWRAP" val="True"/>
  <p:tag name="BITMAPVECTOR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36.4829"/>
  <p:tag name="ORIGINALWIDTH" val="662.9172"/>
  <p:tag name="LATEXADDIN" val="\documentclass{article}&#10;\usepackage{amsmath}&#10;\usepackage{xcolor}&#10;\pagestyle{empty}&#10;\begin{document}&#10;&#10;&#10;\begin{equation*}&#10;\text{P}(\textcolor{red}{\text{N}}\vert \textcolor{blue}{\text{N}})_{\text{Q}_{\text{value}}}&#10;\end{equation*}&#10;&#10;\end{document}"/>
  <p:tag name="IGUANATEXSIZE" val="20"/>
  <p:tag name="IGUANATEXCURSOR" val="211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5.4818"/>
  <p:tag name="ORIGINALWIDTH" val="1796.026"/>
  <p:tag name="LATEXADDIN" val="\documentclass{article}&#10;\usepackage{amsmath}&#10;\usepackage{xcolor}&#10;\pagestyle{empty}&#10;\begin{document}&#10;&#10;&#10;\begin{equation*}&#10;(3.5_{-0.9}^{+1})\cdot 10^{-3}\text{ cnts}/(\text{keV}\cdot \text{kg}\cdot \text{y})&#10;\end{equation*}&#10;&#10;\end{document}"/>
  <p:tag name="IGUANATEXSIZE" val="20"/>
  <p:tag name="IGUANATEXCURSOR" val="204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75.9655"/>
  <p:tag name="ORIGINALWIDTH" val="403.4495"/>
  <p:tag name="LATEXADDIN" val="\documentclass{article}&#10;\usepackage{amsmath}&#10;\pagestyle{empty}&#10;\begin{document}&#10;&#10;\begin{equation*}&#10;\begin{aligned}&#10;m_{\nu} &amp;\neq 0 \\&#10;\nu &amp;\equiv \overline{\nu}&#10;\end{aligned}&#10;\end{equation*}&#10;&#10;&#10;&#10;\end{document}"/>
  <p:tag name="IGUANATEXSIZE" val="20"/>
  <p:tag name="IGUANATEXCURSOR" val="190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24.222"/>
  <p:tag name="ORIGINALWIDTH" val="684.6644"/>
  <p:tag name="LATEXADDIN" val="\documentclass{article}&#10;\usepackage{amsmath}&#10;\usepackage{xcolor}&#10;\pagestyle{empty}&#10;\begin{document}&#10;&#10;$&#10;\text{S}_{0\nu} \propto \sqrt{\frac{\textcolor{red}{\text{M}}\cdot \text{T} }{ \textcolor{blue}{\text{B}}\cdot \textcolor{orange}{\Delta}}}&#10;$&#10;&#10;&#10;\end{document}"/>
  <p:tag name="IGUANATEXSIZE" val="20"/>
  <p:tag name="IGUANATEXCURSOR" val="241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254.9681"/>
  <p:tag name="ORIGINALWIDTH" val="1031.871"/>
  <p:tag name="LATEXADDIN" val="\documentclass{article}&#10;\usepackage{amsmath}&#10;\pagestyle{empty}&#10;\usepackage{xcolor}&#10;\begin{document}&#10;&#10;$&#10;\frac{\text{S}^{0\nu}}{\text{B}^{2\nu}}&#10;=&#10;\frac{\text{m}_{\text{e}}}{7}&#10;\frac{\text{T}_{1/2}^{2\nu}}{\text{T}_{1/2}^{0\nu}}&#10;\frac{\text{Q}_{\text{value}}^5}{\textcolor{orange}{\Delta}^6}&#10;$&#10;&#10;&#10;\end{document}"/>
  <p:tag name="IGUANATEXSIZE" val="20"/>
  <p:tag name="IGUANATEXCURSOR" val="144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5.7293"/>
  <p:tag name="ORIGINALWIDTH" val="1343.832"/>
  <p:tag name="LATEXADDIN" val="\documentclass{article}&#10;\usepackage{amsmath}&#10;\pagestyle{empty}&#10;\begin{document}&#10;&#10;&#10;\begin{equation*}&#10;T_{1/2}^{2\nu} = (9.6 \pm 0.7) \cdot 10^{19} \text{y} &#10;\end{equation*}&#10;&#10;\end{document}"/>
  <p:tag name="IGUANATEXSIZE" val="20"/>
  <p:tag name="IGUANATEXCURSOR" val="153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2347.207"/>
  <p:tag name="LATEXADDIN" val="\documentclass{article}&#10;\usepackage{amsmath}&#10;\usepackage{xcolor}&#10;\pagestyle{empty}&#10;\begin{document}&#10;&#10;&#10;\begin{equation*}&#10;\text{BKG} = (3.2\pm0.4)\cdot 10^{-2}\text{ cnts}/(\text{keV}\cdot \text{kg}\cdot \text{y})&#10;\end{equation*}&#10;&#10;\end{document}"/>
  <p:tag name="IGUANATEXSIZE" val="20"/>
  <p:tag name="IGUANATEXCURSOR" val="156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448.4439"/>
  <p:tag name="ORIGINALWIDTH" val="1577.053"/>
  <p:tag name="LATEXADDIN" val="\documentclass{article}&#10;\usepackage{amsmath}&#10;\pagestyle{empty}&#10;\begin{document}&#10;&#10;\begin{equation*}&#10;\text{SP}=\frac{1}{\omega_{r}}&#10;\sqrt{\sum_{i=i_{M}}^{i_{M}+\omega_{r}}(y_{i}-A\cdot S_{i})}&#10;\end{equation*}&#10;&#10;\end{document}"/>
  <p:tag name="IGUANATEXSIZE" val="20"/>
  <p:tag name="IGUANATEXCURSOR" val="187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3.7346"/>
  <p:tag name="ORIGINALWIDTH" val="1322.835"/>
  <p:tag name="LATEXADDIN" val="\documentclass{article}&#10;\usepackage{amsmath}&#10;\pagestyle{empty}&#10;\begin{document}&#10;&#10;(A,Z) $\rightarrow$ (A,Z+2) + 2e$^{-}$&#10;&#10;&#10;\end{document}"/>
  <p:tag name="IGUANATEXSIZE" val="20"/>
  <p:tag name="IGUANATEXCURSOR" val="118"/>
  <p:tag name="TRANSPARENCY" val="True"/>
  <p:tag name="FILENAME" val=""/>
  <p:tag name="LATEXENGINEID" val="0"/>
  <p:tag name="TEMPFOLDER" val="C:\Users\infn_Beretta\Documents\Università\IgTex\"/>
  <p:tag name="LATEXFORMHEIGHT" val="309.6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1.2|12.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8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2347.207"/>
  <p:tag name="LATEXADDIN" val="\documentclass{article}&#10;\usepackage{amsmath}&#10;\usepackage{xcolor}&#10;\pagestyle{empty}&#10;\begin{document}&#10;&#10;&#10;\begin{equation*}&#10;\text{BKG} = (3.2\pm0.4)\cdot 10^{-2}\text{ cnts}/(\text{keV}\cdot \text{kg}\cdot \text{y})&#10;\end{equation*}&#10;&#10;\end{document}"/>
  <p:tag name="IGUANATEXSIZE" val="20"/>
  <p:tag name="IGUANATEXCURSOR" val="156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2347.207"/>
  <p:tag name="LATEXADDIN" val="\documentclass{article}&#10;\usepackage{amsmath}&#10;\usepackage{xcolor}&#10;\pagestyle{empty}&#10;\begin{document}&#10;&#10;&#10;\begin{equation*}&#10;\text{BKG} = (3.2\pm0.4)\cdot 10^{-2}\text{ cnts}/(\text{keV}\cdot \text{kg}\cdot \text{y})&#10;\end{equation*}&#10;&#10;\end{document}"/>
  <p:tag name="IGUANATEXSIZE" val="20"/>
  <p:tag name="IGUANATEXCURSOR" val="156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0.9824"/>
  <p:tag name="ORIGINALWIDTH" val="2347.207"/>
  <p:tag name="LATEXADDIN" val="\documentclass{article}&#10;\usepackage{amsmath}&#10;\usepackage{xcolor}&#10;\pagestyle{empty}&#10;\begin{document}&#10;&#10;&#10;\begin{equation*}&#10;\textcolor{orange}{\text{BKG} = (1.3\pm0.2)\cdot 10^{-2}\text{ cnts}/(\text{keV}\cdot \text{kg}\cdot \text{y})}&#10;\end{equation*}&#10;&#10;\end{document}"/>
  <p:tag name="IGUANATEXSIZE" val="20"/>
  <p:tag name="IGUANATEXCURSOR" val="130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45.4818"/>
  <p:tag name="ORIGINALWIDTH" val="1796.026"/>
  <p:tag name="LATEXADDIN" val="\documentclass{article}&#10;\usepackage{amsmath}&#10;\usepackage{xcolor}&#10;\pagestyle{empty}&#10;\begin{document}&#10;&#10;&#10;\begin{equation*}&#10;\textcolor{blue}{&#10;(3.5_{-0.9}^{+1})\cdot 10^{-3}\text{ cnts}/(\text{keV}\cdot \text{kg}\cdot \text{y})}&#10;\end{equation*}&#10;&#10;\end{document}"/>
  <p:tag name="IGUANATEXSIZE" val="20"/>
  <p:tag name="IGUANATEXCURSOR" val="153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64.9794"/>
  <p:tag name="ORIGINALWIDTH" val="1040.87"/>
  <p:tag name="LATEXADDIN" val="\documentclass{article}&#10;\usepackage{amsmath}&#10;\usepackage{xcolor}&#10;\pagestyle{empty}&#10;\begin{document}&#10;&#10;&#10;\begin{equation*}&#10;\text{T}_{1/2}^{0\nu} &gt; 3.5 \cdot 10^{24}~\text{yr}&#10;\end{equation*}&#10;&#10;\end{document}"/>
  <p:tag name="IGUANATEXSIZE" val="20"/>
  <p:tag name="IGUANATEXCURSOR" val="171"/>
  <p:tag name="TRANSPARENCY" val="True"/>
  <p:tag name="FILENAME" val=""/>
  <p:tag name="LATEXENGINEID" val="0"/>
  <p:tag name="TEMPFOLDER" val="C:\Users\infn_Beretta\Documents\Università\IgTex\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ctr">
          <a:defRPr sz="15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16499</TotalTime>
  <Words>1739</Words>
  <Application>Microsoft Office PowerPoint</Application>
  <PresentationFormat>Custom</PresentationFormat>
  <Paragraphs>374</Paragraphs>
  <Slides>37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45" baseType="lpstr">
      <vt:lpstr>Aldhabi</vt:lpstr>
      <vt:lpstr>Arial</vt:lpstr>
      <vt:lpstr>Calibri</vt:lpstr>
      <vt:lpstr>Century Schoolbook</vt:lpstr>
      <vt:lpstr>CMU Serif</vt:lpstr>
      <vt:lpstr>CMU Serif Extra</vt:lpstr>
      <vt:lpstr>Wingdings</vt:lpstr>
      <vt:lpstr>Custom Design</vt:lpstr>
      <vt:lpstr>PowerPoint Presentation</vt:lpstr>
      <vt:lpstr>CUPID-0</vt:lpstr>
      <vt:lpstr>CUPID-0 Detector</vt:lpstr>
      <vt:lpstr>CUPID-0 Time-line</vt:lpstr>
      <vt:lpstr>Calibrations</vt:lpstr>
      <vt:lpstr>0νββ search</vt:lpstr>
      <vt:lpstr>Background – Alpha Rejection</vt:lpstr>
      <vt:lpstr>Background – Delayed coincidences rejection</vt:lpstr>
      <vt:lpstr>Background – Delayed coincidences rejection</vt:lpstr>
      <vt:lpstr>Background Model</vt:lpstr>
      <vt:lpstr>Experimental data for the model</vt:lpstr>
      <vt:lpstr>Background sources</vt:lpstr>
      <vt:lpstr>Additional informations</vt:lpstr>
      <vt:lpstr>Reconstruction results: M1 Spectra</vt:lpstr>
      <vt:lpstr>Reconstruction results: M2 spectra</vt:lpstr>
      <vt:lpstr>Result: Beta/Gamma spectrum</vt:lpstr>
      <vt:lpstr>Phase II upgrade</vt:lpstr>
      <vt:lpstr>CUPID 0: current results and future perspectives</vt:lpstr>
      <vt:lpstr>PowerPoint Presentation</vt:lpstr>
      <vt:lpstr>Double beta decay (ββ)</vt:lpstr>
      <vt:lpstr>PowerPoint Presentation</vt:lpstr>
      <vt:lpstr>CUPID-0</vt:lpstr>
      <vt:lpstr>Zn82Se crystals</vt:lpstr>
      <vt:lpstr>Material surrounding the crystal</vt:lpstr>
      <vt:lpstr>The Cryostat</vt:lpstr>
      <vt:lpstr>Detector Performances</vt:lpstr>
      <vt:lpstr>Detector Performances</vt:lpstr>
      <vt:lpstr>Shape parameters cut</vt:lpstr>
      <vt:lpstr>Evaluation of efficiency</vt:lpstr>
      <vt:lpstr>0νββ search</vt:lpstr>
      <vt:lpstr>Background – Alpha Rejection</vt:lpstr>
      <vt:lpstr>Background – Delayed coincidences rejection</vt:lpstr>
      <vt:lpstr>Background model</vt:lpstr>
      <vt:lpstr>Shape cut for Background Model</vt:lpstr>
      <vt:lpstr>Total Fit Results</vt:lpstr>
      <vt:lpstr>ROI contaminations</vt:lpstr>
      <vt:lpstr>Alpha vs Bulk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infn_Beretta</dc:creator>
  <dc:description/>
  <cp:lastModifiedBy>m.beretta44@campus.unimib.it</cp:lastModifiedBy>
  <cp:revision>972</cp:revision>
  <dcterms:created xsi:type="dcterms:W3CDTF">2016-06-29T11:09:34Z</dcterms:created>
  <dcterms:modified xsi:type="dcterms:W3CDTF">2019-05-22T18:31:30Z</dcterms:modified>
  <dc:language>en-US</dc:language>
</cp:coreProperties>
</file>