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19"/>
  </p:notesMasterIdLst>
  <p:sldIdLst>
    <p:sldId id="256" r:id="rId2"/>
    <p:sldId id="258" r:id="rId3"/>
    <p:sldId id="268" r:id="rId4"/>
    <p:sldId id="275" r:id="rId5"/>
    <p:sldId id="260" r:id="rId6"/>
    <p:sldId id="262" r:id="rId7"/>
    <p:sldId id="276" r:id="rId8"/>
    <p:sldId id="264" r:id="rId9"/>
    <p:sldId id="269" r:id="rId10"/>
    <p:sldId id="259" r:id="rId11"/>
    <p:sldId id="261" r:id="rId12"/>
    <p:sldId id="277" r:id="rId13"/>
    <p:sldId id="265" r:id="rId14"/>
    <p:sldId id="271" r:id="rId15"/>
    <p:sldId id="263" r:id="rId16"/>
    <p:sldId id="278" r:id="rId17"/>
    <p:sldId id="257"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74186" autoAdjust="0"/>
  </p:normalViewPr>
  <p:slideViewPr>
    <p:cSldViewPr snapToGrid="0">
      <p:cViewPr>
        <p:scale>
          <a:sx n="50" d="100"/>
          <a:sy n="50" d="100"/>
        </p:scale>
        <p:origin x="-1704" y="-394"/>
      </p:cViewPr>
      <p:guideLst>
        <p:guide orient="horz" pos="2160"/>
        <p:guide pos="2875"/>
      </p:guideLst>
    </p:cSldViewPr>
  </p:slideViewPr>
  <p:notesTextViewPr>
    <p:cViewPr>
      <p:scale>
        <a:sx n="125" d="100"/>
        <a:sy n="125" d="100"/>
      </p:scale>
      <p:origin x="0" y="0"/>
    </p:cViewPr>
  </p:notesTextViewPr>
  <p:notesViewPr>
    <p:cSldViewPr snapToGrid="0" showGuides="1">
      <p:cViewPr varScale="1">
        <p:scale>
          <a:sx n="44" d="100"/>
          <a:sy n="44" d="100"/>
        </p:scale>
        <p:origin x="-619" y="-8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68C0011-E508-4DCB-B82C-B5288BE365CE}" type="datetimeFigureOut">
              <a:rPr lang="en-US" smtClean="0"/>
              <a:t>5/22/2019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A65B252-ECB7-4763-8CC7-6BA8C44565A2}" type="slidenum">
              <a:rPr lang="en-US" smtClean="0"/>
              <a:t>‹#›</a:t>
            </a:fld>
            <a:endParaRPr lang="en-US"/>
          </a:p>
        </p:txBody>
      </p:sp>
    </p:spTree>
    <p:extLst>
      <p:ext uri="{BB962C8B-B14F-4D97-AF65-F5344CB8AC3E}">
        <p14:creationId xmlns:p14="http://schemas.microsoft.com/office/powerpoint/2010/main" val="18436337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baseline="0" dirty="0" smtClean="0"/>
          </a:p>
        </p:txBody>
      </p:sp>
      <p:sp>
        <p:nvSpPr>
          <p:cNvPr id="4" name="Slide Number Placeholder 3"/>
          <p:cNvSpPr>
            <a:spLocks noGrp="1"/>
          </p:cNvSpPr>
          <p:nvPr>
            <p:ph type="sldNum" sz="quarter" idx="10"/>
          </p:nvPr>
        </p:nvSpPr>
        <p:spPr/>
        <p:txBody>
          <a:bodyPr/>
          <a:lstStyle/>
          <a:p>
            <a:fld id="{2A65B252-ECB7-4763-8CC7-6BA8C44565A2}" type="slidenum">
              <a:rPr lang="en-US" smtClean="0"/>
              <a:t>2</a:t>
            </a:fld>
            <a:endParaRPr lang="en-US"/>
          </a:p>
        </p:txBody>
      </p:sp>
    </p:spTree>
    <p:extLst>
      <p:ext uri="{BB962C8B-B14F-4D97-AF65-F5344CB8AC3E}">
        <p14:creationId xmlns:p14="http://schemas.microsoft.com/office/powerpoint/2010/main" val="38230599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65B252-ECB7-4763-8CC7-6BA8C44565A2}" type="slidenum">
              <a:rPr lang="en-US" smtClean="0"/>
              <a:t>12</a:t>
            </a:fld>
            <a:endParaRPr lang="en-US"/>
          </a:p>
        </p:txBody>
      </p:sp>
    </p:spTree>
    <p:extLst>
      <p:ext uri="{BB962C8B-B14F-4D97-AF65-F5344CB8AC3E}">
        <p14:creationId xmlns:p14="http://schemas.microsoft.com/office/powerpoint/2010/main" val="34560887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it-IT" dirty="0" smtClean="0"/>
              <a:t>In this table the</a:t>
            </a:r>
            <a:r>
              <a:rPr lang="it-IT" baseline="0" dirty="0" smtClean="0"/>
              <a:t> LRTs performances are compared</a:t>
            </a:r>
            <a:endParaRPr lang="it-IT" dirty="0" smtClean="0"/>
          </a:p>
          <a:p>
            <a:endParaRPr lang="it-IT" dirty="0" smtClean="0"/>
          </a:p>
          <a:p>
            <a:endParaRPr lang="it-IT" dirty="0" smtClean="0"/>
          </a:p>
          <a:p>
            <a:r>
              <a:rPr lang="it-IT" dirty="0" smtClean="0"/>
              <a:t>Cooling time</a:t>
            </a:r>
          </a:p>
          <a:p>
            <a:endParaRPr lang="it-IT" dirty="0"/>
          </a:p>
          <a:p>
            <a:r>
              <a:rPr lang="it-IT" dirty="0" smtClean="0"/>
              <a:t>Pa233=half life 27 days</a:t>
            </a:r>
          </a:p>
          <a:p>
            <a:r>
              <a:rPr lang="it-IT" dirty="0" smtClean="0"/>
              <a:t>Np239=half life 2.3 days</a:t>
            </a:r>
          </a:p>
          <a:p>
            <a:r>
              <a:rPr lang="it-IT" dirty="0" smtClean="0"/>
              <a:t>Cu66=hal life 5 min</a:t>
            </a:r>
          </a:p>
          <a:p>
            <a:r>
              <a:rPr lang="it-IT" dirty="0" smtClean="0"/>
              <a:t>Cu63=half life 12.7 h</a:t>
            </a:r>
            <a:endParaRPr lang="en-US" dirty="0"/>
          </a:p>
        </p:txBody>
      </p:sp>
      <p:sp>
        <p:nvSpPr>
          <p:cNvPr id="4" name="Slide Number Placeholder 3"/>
          <p:cNvSpPr>
            <a:spLocks noGrp="1"/>
          </p:cNvSpPr>
          <p:nvPr>
            <p:ph type="sldNum" sz="quarter" idx="10"/>
          </p:nvPr>
        </p:nvSpPr>
        <p:spPr/>
        <p:txBody>
          <a:bodyPr/>
          <a:lstStyle/>
          <a:p>
            <a:fld id="{2A65B252-ECB7-4763-8CC7-6BA8C44565A2}" type="slidenum">
              <a:rPr lang="en-US" smtClean="0"/>
              <a:t>13</a:t>
            </a:fld>
            <a:endParaRPr lang="en-US" dirty="0"/>
          </a:p>
        </p:txBody>
      </p:sp>
    </p:spTree>
    <p:extLst>
      <p:ext uri="{BB962C8B-B14F-4D97-AF65-F5344CB8AC3E}">
        <p14:creationId xmlns:p14="http://schemas.microsoft.com/office/powerpoint/2010/main" val="110354151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65B252-ECB7-4763-8CC7-6BA8C44565A2}" type="slidenum">
              <a:rPr lang="en-US" smtClean="0"/>
              <a:t>3</a:t>
            </a:fld>
            <a:endParaRPr lang="en-US"/>
          </a:p>
        </p:txBody>
      </p:sp>
    </p:spTree>
    <p:extLst>
      <p:ext uri="{BB962C8B-B14F-4D97-AF65-F5344CB8AC3E}">
        <p14:creationId xmlns:p14="http://schemas.microsoft.com/office/powerpoint/2010/main" val="31455940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65B252-ECB7-4763-8CC7-6BA8C44565A2}" type="slidenum">
              <a:rPr lang="en-US" smtClean="0"/>
              <a:t>4</a:t>
            </a:fld>
            <a:endParaRPr lang="en-US"/>
          </a:p>
        </p:txBody>
      </p:sp>
    </p:spTree>
    <p:extLst>
      <p:ext uri="{BB962C8B-B14F-4D97-AF65-F5344CB8AC3E}">
        <p14:creationId xmlns:p14="http://schemas.microsoft.com/office/powerpoint/2010/main" val="8748839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65B252-ECB7-4763-8CC7-6BA8C44565A2}" type="slidenum">
              <a:rPr lang="en-US" smtClean="0"/>
              <a:t>5</a:t>
            </a:fld>
            <a:endParaRPr lang="en-US"/>
          </a:p>
        </p:txBody>
      </p:sp>
    </p:spTree>
    <p:extLst>
      <p:ext uri="{BB962C8B-B14F-4D97-AF65-F5344CB8AC3E}">
        <p14:creationId xmlns:p14="http://schemas.microsoft.com/office/powerpoint/2010/main" val="1872177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US" b="1" dirty="0"/>
          </a:p>
        </p:txBody>
      </p:sp>
      <p:sp>
        <p:nvSpPr>
          <p:cNvPr id="4" name="Slide Number Placeholder 3"/>
          <p:cNvSpPr>
            <a:spLocks noGrp="1"/>
          </p:cNvSpPr>
          <p:nvPr>
            <p:ph type="sldNum" sz="quarter" idx="10"/>
          </p:nvPr>
        </p:nvSpPr>
        <p:spPr/>
        <p:txBody>
          <a:bodyPr/>
          <a:lstStyle/>
          <a:p>
            <a:fld id="{2A65B252-ECB7-4763-8CC7-6BA8C44565A2}" type="slidenum">
              <a:rPr lang="en-US" smtClean="0"/>
              <a:t>6</a:t>
            </a:fld>
            <a:endParaRPr lang="en-US"/>
          </a:p>
        </p:txBody>
      </p:sp>
    </p:spTree>
    <p:extLst>
      <p:ext uri="{BB962C8B-B14F-4D97-AF65-F5344CB8AC3E}">
        <p14:creationId xmlns:p14="http://schemas.microsoft.com/office/powerpoint/2010/main" val="4074787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65B252-ECB7-4763-8CC7-6BA8C44565A2}" type="slidenum">
              <a:rPr lang="en-US" smtClean="0"/>
              <a:t>7</a:t>
            </a:fld>
            <a:endParaRPr lang="en-US"/>
          </a:p>
        </p:txBody>
      </p:sp>
    </p:spTree>
    <p:extLst>
      <p:ext uri="{BB962C8B-B14F-4D97-AF65-F5344CB8AC3E}">
        <p14:creationId xmlns:p14="http://schemas.microsoft.com/office/powerpoint/2010/main" val="1804864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smtClean="0"/>
          </a:p>
          <a:p>
            <a:endParaRPr lang="it-IT" dirty="0" smtClean="0"/>
          </a:p>
        </p:txBody>
      </p:sp>
      <p:sp>
        <p:nvSpPr>
          <p:cNvPr id="4" name="Slide Number Placeholder 3"/>
          <p:cNvSpPr>
            <a:spLocks noGrp="1"/>
          </p:cNvSpPr>
          <p:nvPr>
            <p:ph type="sldNum" sz="quarter" idx="10"/>
          </p:nvPr>
        </p:nvSpPr>
        <p:spPr/>
        <p:txBody>
          <a:bodyPr/>
          <a:lstStyle/>
          <a:p>
            <a:fld id="{2A65B252-ECB7-4763-8CC7-6BA8C44565A2}" type="slidenum">
              <a:rPr lang="en-US" smtClean="0"/>
              <a:t>8</a:t>
            </a:fld>
            <a:endParaRPr lang="en-US"/>
          </a:p>
        </p:txBody>
      </p:sp>
    </p:spTree>
    <p:extLst>
      <p:ext uri="{BB962C8B-B14F-4D97-AF65-F5344CB8AC3E}">
        <p14:creationId xmlns:p14="http://schemas.microsoft.com/office/powerpoint/2010/main" val="3364405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65B252-ECB7-4763-8CC7-6BA8C44565A2}" type="slidenum">
              <a:rPr lang="en-US" smtClean="0"/>
              <a:t>10</a:t>
            </a:fld>
            <a:endParaRPr lang="en-US" dirty="0"/>
          </a:p>
        </p:txBody>
      </p:sp>
    </p:spTree>
    <p:extLst>
      <p:ext uri="{BB962C8B-B14F-4D97-AF65-F5344CB8AC3E}">
        <p14:creationId xmlns:p14="http://schemas.microsoft.com/office/powerpoint/2010/main" val="38367793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A65B252-ECB7-4763-8CC7-6BA8C44565A2}" type="slidenum">
              <a:rPr lang="en-US" smtClean="0"/>
              <a:t>11</a:t>
            </a:fld>
            <a:endParaRPr lang="en-US" dirty="0"/>
          </a:p>
        </p:txBody>
      </p:sp>
    </p:spTree>
    <p:extLst>
      <p:ext uri="{BB962C8B-B14F-4D97-AF65-F5344CB8AC3E}">
        <p14:creationId xmlns:p14="http://schemas.microsoft.com/office/powerpoint/2010/main" val="1842831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54963827-4890-4C9E-99C3-7E9DF8306147}" type="datetime1">
              <a:rPr lang="en-GB" smtClean="0"/>
              <a:t>22/05/2019</a:t>
            </a:fld>
            <a:endParaRPr lang="en-GB"/>
          </a:p>
        </p:txBody>
      </p:sp>
      <p:sp>
        <p:nvSpPr>
          <p:cNvPr id="5" name="Footer Placeholder 4"/>
          <p:cNvSpPr>
            <a:spLocks noGrp="1"/>
          </p:cNvSpPr>
          <p:nvPr>
            <p:ph type="ftr" sz="quarter" idx="11"/>
          </p:nvPr>
        </p:nvSpPr>
        <p:spPr/>
        <p:txBody>
          <a:bodyPr/>
          <a:lstStyle/>
          <a:p>
            <a:r>
              <a:rPr lang="en-GB" smtClean="0"/>
              <a:t>S. Nisi LRT2019</a:t>
            </a:r>
            <a:endParaRPr lang="en-GB"/>
          </a:p>
        </p:txBody>
      </p:sp>
      <p:sp>
        <p:nvSpPr>
          <p:cNvPr id="6" name="Slide Number Placeholder 5"/>
          <p:cNvSpPr>
            <a:spLocks noGrp="1"/>
          </p:cNvSpPr>
          <p:nvPr>
            <p:ph type="sldNum" sz="quarter" idx="12"/>
          </p:nvPr>
        </p:nvSpPr>
        <p:spPr/>
        <p:txBody>
          <a:bodyPr/>
          <a:lstStyle/>
          <a:p>
            <a:fld id="{434BCA8C-157F-4317-AF98-4B981DC609A4}" type="slidenum">
              <a:rPr lang="en-GB" smtClean="0"/>
              <a:t>‹#›</a:t>
            </a:fld>
            <a:endParaRPr lang="en-GB"/>
          </a:p>
        </p:txBody>
      </p:sp>
    </p:spTree>
    <p:extLst>
      <p:ext uri="{BB962C8B-B14F-4D97-AF65-F5344CB8AC3E}">
        <p14:creationId xmlns:p14="http://schemas.microsoft.com/office/powerpoint/2010/main" val="11124616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FEBF3AA3-1C7A-4A2B-AE1F-1DFCBF201AAC}" type="datetime1">
              <a:rPr lang="en-GB" smtClean="0"/>
              <a:t>22/05/2019</a:t>
            </a:fld>
            <a:endParaRPr lang="en-GB"/>
          </a:p>
        </p:txBody>
      </p:sp>
      <p:sp>
        <p:nvSpPr>
          <p:cNvPr id="5" name="Footer Placeholder 4"/>
          <p:cNvSpPr>
            <a:spLocks noGrp="1"/>
          </p:cNvSpPr>
          <p:nvPr>
            <p:ph type="ftr" sz="quarter" idx="11"/>
          </p:nvPr>
        </p:nvSpPr>
        <p:spPr/>
        <p:txBody>
          <a:bodyPr/>
          <a:lstStyle/>
          <a:p>
            <a:r>
              <a:rPr lang="en-GB" smtClean="0"/>
              <a:t>S. Nisi LRT2019</a:t>
            </a:r>
            <a:endParaRPr lang="en-GB"/>
          </a:p>
        </p:txBody>
      </p:sp>
      <p:sp>
        <p:nvSpPr>
          <p:cNvPr id="6" name="Slide Number Placeholder 5"/>
          <p:cNvSpPr>
            <a:spLocks noGrp="1"/>
          </p:cNvSpPr>
          <p:nvPr>
            <p:ph type="sldNum" sz="quarter" idx="12"/>
          </p:nvPr>
        </p:nvSpPr>
        <p:spPr/>
        <p:txBody>
          <a:bodyPr/>
          <a:lstStyle/>
          <a:p>
            <a:fld id="{434BCA8C-157F-4317-AF98-4B981DC609A4}" type="slidenum">
              <a:rPr lang="en-GB" smtClean="0"/>
              <a:t>‹#›</a:t>
            </a:fld>
            <a:endParaRPr lang="en-GB"/>
          </a:p>
        </p:txBody>
      </p:sp>
    </p:spTree>
    <p:extLst>
      <p:ext uri="{BB962C8B-B14F-4D97-AF65-F5344CB8AC3E}">
        <p14:creationId xmlns:p14="http://schemas.microsoft.com/office/powerpoint/2010/main" val="20634666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6D4B1279-C5B6-415E-ABFC-F520DDAFA5B8}" type="datetime1">
              <a:rPr lang="en-GB" smtClean="0"/>
              <a:t>22/05/2019</a:t>
            </a:fld>
            <a:endParaRPr lang="en-GB"/>
          </a:p>
        </p:txBody>
      </p:sp>
      <p:sp>
        <p:nvSpPr>
          <p:cNvPr id="5" name="Footer Placeholder 4"/>
          <p:cNvSpPr>
            <a:spLocks noGrp="1"/>
          </p:cNvSpPr>
          <p:nvPr>
            <p:ph type="ftr" sz="quarter" idx="11"/>
          </p:nvPr>
        </p:nvSpPr>
        <p:spPr/>
        <p:txBody>
          <a:bodyPr/>
          <a:lstStyle/>
          <a:p>
            <a:r>
              <a:rPr lang="en-GB" smtClean="0"/>
              <a:t>S. Nisi LRT2019</a:t>
            </a:r>
            <a:endParaRPr lang="en-GB"/>
          </a:p>
        </p:txBody>
      </p:sp>
      <p:sp>
        <p:nvSpPr>
          <p:cNvPr id="6" name="Slide Number Placeholder 5"/>
          <p:cNvSpPr>
            <a:spLocks noGrp="1"/>
          </p:cNvSpPr>
          <p:nvPr>
            <p:ph type="sldNum" sz="quarter" idx="12"/>
          </p:nvPr>
        </p:nvSpPr>
        <p:spPr/>
        <p:txBody>
          <a:bodyPr/>
          <a:lstStyle/>
          <a:p>
            <a:fld id="{434BCA8C-157F-4317-AF98-4B981DC609A4}" type="slidenum">
              <a:rPr lang="en-GB" smtClean="0"/>
              <a:t>‹#›</a:t>
            </a:fld>
            <a:endParaRPr lang="en-GB"/>
          </a:p>
        </p:txBody>
      </p:sp>
    </p:spTree>
    <p:extLst>
      <p:ext uri="{BB962C8B-B14F-4D97-AF65-F5344CB8AC3E}">
        <p14:creationId xmlns:p14="http://schemas.microsoft.com/office/powerpoint/2010/main" val="275465678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4CEC4D9C-404C-49E6-AACC-58AA45536325}" type="datetime1">
              <a:rPr lang="en-GB" smtClean="0"/>
              <a:t>22/05/2019</a:t>
            </a:fld>
            <a:endParaRPr lang="en-GB"/>
          </a:p>
        </p:txBody>
      </p:sp>
      <p:sp>
        <p:nvSpPr>
          <p:cNvPr id="5" name="Footer Placeholder 4"/>
          <p:cNvSpPr>
            <a:spLocks noGrp="1"/>
          </p:cNvSpPr>
          <p:nvPr>
            <p:ph type="ftr" sz="quarter" idx="11"/>
          </p:nvPr>
        </p:nvSpPr>
        <p:spPr/>
        <p:txBody>
          <a:bodyPr/>
          <a:lstStyle/>
          <a:p>
            <a:r>
              <a:rPr lang="en-GB" smtClean="0"/>
              <a:t>S. Nisi LRT2019</a:t>
            </a:r>
            <a:endParaRPr lang="en-GB"/>
          </a:p>
        </p:txBody>
      </p:sp>
      <p:sp>
        <p:nvSpPr>
          <p:cNvPr id="6" name="Slide Number Placeholder 5"/>
          <p:cNvSpPr>
            <a:spLocks noGrp="1"/>
          </p:cNvSpPr>
          <p:nvPr>
            <p:ph type="sldNum" sz="quarter" idx="12"/>
          </p:nvPr>
        </p:nvSpPr>
        <p:spPr/>
        <p:txBody>
          <a:bodyPr/>
          <a:lstStyle/>
          <a:p>
            <a:fld id="{434BCA8C-157F-4317-AF98-4B981DC609A4}" type="slidenum">
              <a:rPr lang="en-GB" smtClean="0"/>
              <a:t>‹#›</a:t>
            </a:fld>
            <a:endParaRPr lang="en-GB"/>
          </a:p>
        </p:txBody>
      </p:sp>
    </p:spTree>
    <p:extLst>
      <p:ext uri="{BB962C8B-B14F-4D97-AF65-F5344CB8AC3E}">
        <p14:creationId xmlns:p14="http://schemas.microsoft.com/office/powerpoint/2010/main" val="2472261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Modifica gli stili del testo dello schema</a:t>
            </a:r>
          </a:p>
        </p:txBody>
      </p:sp>
      <p:sp>
        <p:nvSpPr>
          <p:cNvPr id="4" name="Date Placeholder 3"/>
          <p:cNvSpPr>
            <a:spLocks noGrp="1"/>
          </p:cNvSpPr>
          <p:nvPr>
            <p:ph type="dt" sz="half" idx="10"/>
          </p:nvPr>
        </p:nvSpPr>
        <p:spPr/>
        <p:txBody>
          <a:bodyPr/>
          <a:lstStyle/>
          <a:p>
            <a:fld id="{9DDE20B9-A052-4994-9011-BFC6445BDB7A}" type="datetime1">
              <a:rPr lang="en-GB" smtClean="0"/>
              <a:t>22/05/2019</a:t>
            </a:fld>
            <a:endParaRPr lang="en-GB"/>
          </a:p>
        </p:txBody>
      </p:sp>
      <p:sp>
        <p:nvSpPr>
          <p:cNvPr id="5" name="Footer Placeholder 4"/>
          <p:cNvSpPr>
            <a:spLocks noGrp="1"/>
          </p:cNvSpPr>
          <p:nvPr>
            <p:ph type="ftr" sz="quarter" idx="11"/>
          </p:nvPr>
        </p:nvSpPr>
        <p:spPr/>
        <p:txBody>
          <a:bodyPr/>
          <a:lstStyle/>
          <a:p>
            <a:r>
              <a:rPr lang="en-GB" smtClean="0"/>
              <a:t>S. Nisi LRT2019</a:t>
            </a:r>
            <a:endParaRPr lang="en-GB"/>
          </a:p>
        </p:txBody>
      </p:sp>
      <p:sp>
        <p:nvSpPr>
          <p:cNvPr id="6" name="Slide Number Placeholder 5"/>
          <p:cNvSpPr>
            <a:spLocks noGrp="1"/>
          </p:cNvSpPr>
          <p:nvPr>
            <p:ph type="sldNum" sz="quarter" idx="12"/>
          </p:nvPr>
        </p:nvSpPr>
        <p:spPr/>
        <p:txBody>
          <a:bodyPr/>
          <a:lstStyle/>
          <a:p>
            <a:fld id="{434BCA8C-157F-4317-AF98-4B981DC609A4}" type="slidenum">
              <a:rPr lang="en-GB" smtClean="0"/>
              <a:t>‹#›</a:t>
            </a:fld>
            <a:endParaRPr lang="en-GB"/>
          </a:p>
        </p:txBody>
      </p:sp>
    </p:spTree>
    <p:extLst>
      <p:ext uri="{BB962C8B-B14F-4D97-AF65-F5344CB8AC3E}">
        <p14:creationId xmlns:p14="http://schemas.microsoft.com/office/powerpoint/2010/main" val="41682467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D43B633B-B23E-4145-A638-02FF36B2CCA7}" type="datetime1">
              <a:rPr lang="en-GB" smtClean="0"/>
              <a:t>22/05/2019</a:t>
            </a:fld>
            <a:endParaRPr lang="en-GB"/>
          </a:p>
        </p:txBody>
      </p:sp>
      <p:sp>
        <p:nvSpPr>
          <p:cNvPr id="6" name="Footer Placeholder 5"/>
          <p:cNvSpPr>
            <a:spLocks noGrp="1"/>
          </p:cNvSpPr>
          <p:nvPr>
            <p:ph type="ftr" sz="quarter" idx="11"/>
          </p:nvPr>
        </p:nvSpPr>
        <p:spPr/>
        <p:txBody>
          <a:bodyPr/>
          <a:lstStyle/>
          <a:p>
            <a:r>
              <a:rPr lang="en-GB" smtClean="0"/>
              <a:t>S. Nisi LRT2019</a:t>
            </a:r>
            <a:endParaRPr lang="en-GB"/>
          </a:p>
        </p:txBody>
      </p:sp>
      <p:sp>
        <p:nvSpPr>
          <p:cNvPr id="7" name="Slide Number Placeholder 6"/>
          <p:cNvSpPr>
            <a:spLocks noGrp="1"/>
          </p:cNvSpPr>
          <p:nvPr>
            <p:ph type="sldNum" sz="quarter" idx="12"/>
          </p:nvPr>
        </p:nvSpPr>
        <p:spPr/>
        <p:txBody>
          <a:bodyPr/>
          <a:lstStyle/>
          <a:p>
            <a:fld id="{434BCA8C-157F-4317-AF98-4B981DC609A4}" type="slidenum">
              <a:rPr lang="en-GB" smtClean="0"/>
              <a:t>‹#›</a:t>
            </a:fld>
            <a:endParaRPr lang="en-GB"/>
          </a:p>
        </p:txBody>
      </p:sp>
    </p:spTree>
    <p:extLst>
      <p:ext uri="{BB962C8B-B14F-4D97-AF65-F5344CB8AC3E}">
        <p14:creationId xmlns:p14="http://schemas.microsoft.com/office/powerpoint/2010/main" val="40451105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4" name="Content Placeholder 3"/>
          <p:cNvSpPr>
            <a:spLocks noGrp="1"/>
          </p:cNvSpPr>
          <p:nvPr>
            <p:ph sz="half" idx="2"/>
          </p:nvPr>
        </p:nvSpPr>
        <p:spPr>
          <a:xfrm>
            <a:off x="629842" y="2505075"/>
            <a:ext cx="3868340"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Modifica gli stili del testo dello schema</a:t>
            </a:r>
          </a:p>
        </p:txBody>
      </p:sp>
      <p:sp>
        <p:nvSpPr>
          <p:cNvPr id="6" name="Content Placeholder 5"/>
          <p:cNvSpPr>
            <a:spLocks noGrp="1"/>
          </p:cNvSpPr>
          <p:nvPr>
            <p:ph sz="quarter" idx="4"/>
          </p:nvPr>
        </p:nvSpPr>
        <p:spPr>
          <a:xfrm>
            <a:off x="4629150" y="2505075"/>
            <a:ext cx="3887391" cy="3684588"/>
          </a:xfrm>
        </p:spPr>
        <p:txBody>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FFF64B92-B50D-4D89-B260-D18877A7EADF}" type="datetime1">
              <a:rPr lang="en-GB" smtClean="0"/>
              <a:t>22/05/2019</a:t>
            </a:fld>
            <a:endParaRPr lang="en-GB"/>
          </a:p>
        </p:txBody>
      </p:sp>
      <p:sp>
        <p:nvSpPr>
          <p:cNvPr id="8" name="Footer Placeholder 7"/>
          <p:cNvSpPr>
            <a:spLocks noGrp="1"/>
          </p:cNvSpPr>
          <p:nvPr>
            <p:ph type="ftr" sz="quarter" idx="11"/>
          </p:nvPr>
        </p:nvSpPr>
        <p:spPr/>
        <p:txBody>
          <a:bodyPr/>
          <a:lstStyle/>
          <a:p>
            <a:r>
              <a:rPr lang="en-GB" smtClean="0"/>
              <a:t>S. Nisi LRT2019</a:t>
            </a:r>
            <a:endParaRPr lang="en-GB"/>
          </a:p>
        </p:txBody>
      </p:sp>
      <p:sp>
        <p:nvSpPr>
          <p:cNvPr id="9" name="Slide Number Placeholder 8"/>
          <p:cNvSpPr>
            <a:spLocks noGrp="1"/>
          </p:cNvSpPr>
          <p:nvPr>
            <p:ph type="sldNum" sz="quarter" idx="12"/>
          </p:nvPr>
        </p:nvSpPr>
        <p:spPr/>
        <p:txBody>
          <a:bodyPr/>
          <a:lstStyle/>
          <a:p>
            <a:fld id="{434BCA8C-157F-4317-AF98-4B981DC609A4}" type="slidenum">
              <a:rPr lang="en-GB" smtClean="0"/>
              <a:t>‹#›</a:t>
            </a:fld>
            <a:endParaRPr lang="en-GB"/>
          </a:p>
        </p:txBody>
      </p:sp>
    </p:spTree>
    <p:extLst>
      <p:ext uri="{BB962C8B-B14F-4D97-AF65-F5344CB8AC3E}">
        <p14:creationId xmlns:p14="http://schemas.microsoft.com/office/powerpoint/2010/main" val="3240630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8B0517EA-ACEF-4F24-A550-BEA22299E0D0}" type="datetime1">
              <a:rPr lang="en-GB" smtClean="0"/>
              <a:t>22/05/2019</a:t>
            </a:fld>
            <a:endParaRPr lang="en-GB"/>
          </a:p>
        </p:txBody>
      </p:sp>
      <p:sp>
        <p:nvSpPr>
          <p:cNvPr id="4" name="Footer Placeholder 3"/>
          <p:cNvSpPr>
            <a:spLocks noGrp="1"/>
          </p:cNvSpPr>
          <p:nvPr>
            <p:ph type="ftr" sz="quarter" idx="11"/>
          </p:nvPr>
        </p:nvSpPr>
        <p:spPr/>
        <p:txBody>
          <a:bodyPr/>
          <a:lstStyle/>
          <a:p>
            <a:r>
              <a:rPr lang="en-GB" smtClean="0"/>
              <a:t>S. Nisi LRT2019</a:t>
            </a:r>
            <a:endParaRPr lang="en-GB"/>
          </a:p>
        </p:txBody>
      </p:sp>
      <p:sp>
        <p:nvSpPr>
          <p:cNvPr id="5" name="Slide Number Placeholder 4"/>
          <p:cNvSpPr>
            <a:spLocks noGrp="1"/>
          </p:cNvSpPr>
          <p:nvPr>
            <p:ph type="sldNum" sz="quarter" idx="12"/>
          </p:nvPr>
        </p:nvSpPr>
        <p:spPr/>
        <p:txBody>
          <a:bodyPr/>
          <a:lstStyle/>
          <a:p>
            <a:fld id="{434BCA8C-157F-4317-AF98-4B981DC609A4}" type="slidenum">
              <a:rPr lang="en-GB" smtClean="0"/>
              <a:t>‹#›</a:t>
            </a:fld>
            <a:endParaRPr lang="en-GB"/>
          </a:p>
        </p:txBody>
      </p:sp>
    </p:spTree>
    <p:extLst>
      <p:ext uri="{BB962C8B-B14F-4D97-AF65-F5344CB8AC3E}">
        <p14:creationId xmlns:p14="http://schemas.microsoft.com/office/powerpoint/2010/main" val="3591193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3DB58-1B7A-44E4-9C34-3690A86B16B6}" type="datetime1">
              <a:rPr lang="en-GB" smtClean="0"/>
              <a:t>22/05/2019</a:t>
            </a:fld>
            <a:endParaRPr lang="en-GB"/>
          </a:p>
        </p:txBody>
      </p:sp>
      <p:sp>
        <p:nvSpPr>
          <p:cNvPr id="3" name="Footer Placeholder 2"/>
          <p:cNvSpPr>
            <a:spLocks noGrp="1"/>
          </p:cNvSpPr>
          <p:nvPr>
            <p:ph type="ftr" sz="quarter" idx="11"/>
          </p:nvPr>
        </p:nvSpPr>
        <p:spPr/>
        <p:txBody>
          <a:bodyPr/>
          <a:lstStyle/>
          <a:p>
            <a:r>
              <a:rPr lang="en-GB" smtClean="0"/>
              <a:t>S. Nisi LRT2019</a:t>
            </a:r>
            <a:endParaRPr lang="en-GB"/>
          </a:p>
        </p:txBody>
      </p:sp>
      <p:sp>
        <p:nvSpPr>
          <p:cNvPr id="4" name="Slide Number Placeholder 3"/>
          <p:cNvSpPr>
            <a:spLocks noGrp="1"/>
          </p:cNvSpPr>
          <p:nvPr>
            <p:ph type="sldNum" sz="quarter" idx="12"/>
          </p:nvPr>
        </p:nvSpPr>
        <p:spPr/>
        <p:txBody>
          <a:bodyPr/>
          <a:lstStyle/>
          <a:p>
            <a:fld id="{434BCA8C-157F-4317-AF98-4B981DC609A4}" type="slidenum">
              <a:rPr lang="en-GB" smtClean="0"/>
              <a:t>‹#›</a:t>
            </a:fld>
            <a:endParaRPr lang="en-GB"/>
          </a:p>
        </p:txBody>
      </p:sp>
    </p:spTree>
    <p:extLst>
      <p:ext uri="{BB962C8B-B14F-4D97-AF65-F5344CB8AC3E}">
        <p14:creationId xmlns:p14="http://schemas.microsoft.com/office/powerpoint/2010/main" val="138646314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smtClean="0"/>
              <a:t>Fare clic per modificare lo stile del titolo</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22F01D31-3782-4AE9-9272-F0480283E69F}" type="datetime1">
              <a:rPr lang="en-GB" smtClean="0"/>
              <a:t>22/05/2019</a:t>
            </a:fld>
            <a:endParaRPr lang="en-GB"/>
          </a:p>
        </p:txBody>
      </p:sp>
      <p:sp>
        <p:nvSpPr>
          <p:cNvPr id="6" name="Footer Placeholder 5"/>
          <p:cNvSpPr>
            <a:spLocks noGrp="1"/>
          </p:cNvSpPr>
          <p:nvPr>
            <p:ph type="ftr" sz="quarter" idx="11"/>
          </p:nvPr>
        </p:nvSpPr>
        <p:spPr/>
        <p:txBody>
          <a:bodyPr/>
          <a:lstStyle/>
          <a:p>
            <a:r>
              <a:rPr lang="en-GB" smtClean="0"/>
              <a:t>S. Nisi LRT2019</a:t>
            </a:r>
            <a:endParaRPr lang="en-GB"/>
          </a:p>
        </p:txBody>
      </p:sp>
      <p:sp>
        <p:nvSpPr>
          <p:cNvPr id="7" name="Slide Number Placeholder 6"/>
          <p:cNvSpPr>
            <a:spLocks noGrp="1"/>
          </p:cNvSpPr>
          <p:nvPr>
            <p:ph type="sldNum" sz="quarter" idx="12"/>
          </p:nvPr>
        </p:nvSpPr>
        <p:spPr/>
        <p:txBody>
          <a:bodyPr/>
          <a:lstStyle/>
          <a:p>
            <a:fld id="{434BCA8C-157F-4317-AF98-4B981DC609A4}" type="slidenum">
              <a:rPr lang="en-GB" smtClean="0"/>
              <a:t>‹#›</a:t>
            </a:fld>
            <a:endParaRPr lang="en-GB"/>
          </a:p>
        </p:txBody>
      </p:sp>
    </p:spTree>
    <p:extLst>
      <p:ext uri="{BB962C8B-B14F-4D97-AF65-F5344CB8AC3E}">
        <p14:creationId xmlns:p14="http://schemas.microsoft.com/office/powerpoint/2010/main" val="80475877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Modifica gli stili del testo dello schema</a:t>
            </a:r>
          </a:p>
        </p:txBody>
      </p:sp>
      <p:sp>
        <p:nvSpPr>
          <p:cNvPr id="5" name="Date Placeholder 4"/>
          <p:cNvSpPr>
            <a:spLocks noGrp="1"/>
          </p:cNvSpPr>
          <p:nvPr>
            <p:ph type="dt" sz="half" idx="10"/>
          </p:nvPr>
        </p:nvSpPr>
        <p:spPr/>
        <p:txBody>
          <a:bodyPr/>
          <a:lstStyle/>
          <a:p>
            <a:fld id="{7FC48221-723E-47EC-80DF-FE38A0FF9486}" type="datetime1">
              <a:rPr lang="en-GB" smtClean="0"/>
              <a:t>22/05/2019</a:t>
            </a:fld>
            <a:endParaRPr lang="en-GB"/>
          </a:p>
        </p:txBody>
      </p:sp>
      <p:sp>
        <p:nvSpPr>
          <p:cNvPr id="6" name="Footer Placeholder 5"/>
          <p:cNvSpPr>
            <a:spLocks noGrp="1"/>
          </p:cNvSpPr>
          <p:nvPr>
            <p:ph type="ftr" sz="quarter" idx="11"/>
          </p:nvPr>
        </p:nvSpPr>
        <p:spPr/>
        <p:txBody>
          <a:bodyPr/>
          <a:lstStyle/>
          <a:p>
            <a:r>
              <a:rPr lang="en-GB" smtClean="0"/>
              <a:t>S. Nisi LRT2019</a:t>
            </a:r>
            <a:endParaRPr lang="en-GB"/>
          </a:p>
        </p:txBody>
      </p:sp>
      <p:sp>
        <p:nvSpPr>
          <p:cNvPr id="7" name="Slide Number Placeholder 6"/>
          <p:cNvSpPr>
            <a:spLocks noGrp="1"/>
          </p:cNvSpPr>
          <p:nvPr>
            <p:ph type="sldNum" sz="quarter" idx="12"/>
          </p:nvPr>
        </p:nvSpPr>
        <p:spPr/>
        <p:txBody>
          <a:bodyPr/>
          <a:lstStyle/>
          <a:p>
            <a:fld id="{434BCA8C-157F-4317-AF98-4B981DC609A4}" type="slidenum">
              <a:rPr lang="en-GB" smtClean="0"/>
              <a:t>‹#›</a:t>
            </a:fld>
            <a:endParaRPr lang="en-GB"/>
          </a:p>
        </p:txBody>
      </p:sp>
    </p:spTree>
    <p:extLst>
      <p:ext uri="{BB962C8B-B14F-4D97-AF65-F5344CB8AC3E}">
        <p14:creationId xmlns:p14="http://schemas.microsoft.com/office/powerpoint/2010/main" val="1150587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it-IT" smtClean="0"/>
              <a:t>Modifica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0C5C67-3792-45EA-B1DF-00EC0E68D9F7}" type="datetime1">
              <a:rPr lang="en-GB" smtClean="0"/>
              <a:t>22/05/2019</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S. Nisi LRT2019</a:t>
            </a:r>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4BCA8C-157F-4317-AF98-4B981DC609A4}" type="slidenum">
              <a:rPr lang="en-GB" smtClean="0"/>
              <a:t>‹#›</a:t>
            </a:fld>
            <a:endParaRPr lang="en-GB"/>
          </a:p>
        </p:txBody>
      </p:sp>
    </p:spTree>
    <p:extLst>
      <p:ext uri="{BB962C8B-B14F-4D97-AF65-F5344CB8AC3E}">
        <p14:creationId xmlns:p14="http://schemas.microsoft.com/office/powerpoint/2010/main" val="236390475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7.xml"/><Relationship Id="rId6" Type="http://schemas.openxmlformats.org/officeDocument/2006/relationships/image" Target="../media/image26.jpeg"/><Relationship Id="rId5" Type="http://schemas.openxmlformats.org/officeDocument/2006/relationships/image" Target="../media/image25.png"/><Relationship Id="rId4" Type="http://schemas.openxmlformats.org/officeDocument/2006/relationships/image" Target="../media/image24.pn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9.pn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4" Type="http://schemas.openxmlformats.org/officeDocument/2006/relationships/image" Target="../media/image2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177593" y="1781423"/>
            <a:ext cx="8772939" cy="1790700"/>
          </a:xfrm>
        </p:spPr>
        <p:txBody>
          <a:bodyPr>
            <a:normAutofit/>
          </a:bodyPr>
          <a:lstStyle/>
          <a:p>
            <a:r>
              <a:rPr lang="en-GB" sz="2700" b="1" dirty="0">
                <a:latin typeface="Arial" panose="020B0604020202020204" pitchFamily="34" charset="0"/>
                <a:cs typeface="Arial" panose="020B0604020202020204" pitchFamily="34" charset="0"/>
              </a:rPr>
              <a:t>The most modern mechanical technologies and cutting edge radio-analytical techniques merged for extremely low background </a:t>
            </a:r>
            <a:r>
              <a:rPr lang="en-GB" sz="2700" b="1" dirty="0" smtClean="0">
                <a:latin typeface="Arial" panose="020B0604020202020204" pitchFamily="34" charset="0"/>
                <a:cs typeface="Arial" panose="020B0604020202020204" pitchFamily="34" charset="0"/>
              </a:rPr>
              <a:t>achievement</a:t>
            </a:r>
            <a:endParaRPr lang="en-GB" dirty="0"/>
          </a:p>
        </p:txBody>
      </p:sp>
      <p:pic>
        <p:nvPicPr>
          <p:cNvPr id="5" name="Immagine 4"/>
          <p:cNvPicPr>
            <a:picLocks noChangeAspect="1"/>
          </p:cNvPicPr>
          <p:nvPr/>
        </p:nvPicPr>
        <p:blipFill>
          <a:blip r:embed="rId2"/>
          <a:stretch>
            <a:fillRect/>
          </a:stretch>
        </p:blipFill>
        <p:spPr>
          <a:xfrm>
            <a:off x="423369" y="5222723"/>
            <a:ext cx="8281388" cy="1416600"/>
          </a:xfrm>
          <a:prstGeom prst="rect">
            <a:avLst/>
          </a:prstGeom>
        </p:spPr>
      </p:pic>
      <p:sp>
        <p:nvSpPr>
          <p:cNvPr id="3" name="Sottotitolo 2"/>
          <p:cNvSpPr>
            <a:spLocks noGrp="1"/>
          </p:cNvSpPr>
          <p:nvPr>
            <p:ph type="subTitle" idx="1"/>
          </p:nvPr>
        </p:nvSpPr>
        <p:spPr>
          <a:xfrm>
            <a:off x="1208687" y="3810240"/>
            <a:ext cx="6710752" cy="1236566"/>
          </a:xfrm>
        </p:spPr>
        <p:txBody>
          <a:bodyPr>
            <a:normAutofit fontScale="92500" lnSpcReduction="10000"/>
          </a:bodyPr>
          <a:lstStyle/>
          <a:p>
            <a:r>
              <a:rPr lang="en-GB" sz="1500" b="1" dirty="0" err="1">
                <a:latin typeface="Arial" panose="020B0604020202020204" pitchFamily="34" charset="0"/>
                <a:cs typeface="Arial" panose="020B0604020202020204" pitchFamily="34" charset="0"/>
              </a:rPr>
              <a:t>S.Nis</a:t>
            </a:r>
            <a:r>
              <a:rPr lang="en-GB" sz="1500" dirty="0" err="1">
                <a:latin typeface="Arial" panose="020B0604020202020204" pitchFamily="34" charset="0"/>
                <a:cs typeface="Arial" panose="020B0604020202020204" pitchFamily="34" charset="0"/>
              </a:rPr>
              <a:t>i</a:t>
            </a:r>
            <a:r>
              <a:rPr lang="en-GB" sz="1500" dirty="0" smtClean="0">
                <a:latin typeface="Arial" panose="020B0604020202020204" pitchFamily="34" charset="0"/>
                <a:cs typeface="Arial" panose="020B0604020202020204" pitchFamily="34" charset="0"/>
              </a:rPr>
              <a:t>, Chemistry Department, Gran </a:t>
            </a:r>
            <a:r>
              <a:rPr lang="en-GB" sz="1500" dirty="0" err="1">
                <a:latin typeface="Arial" panose="020B0604020202020204" pitchFamily="34" charset="0"/>
                <a:cs typeface="Arial" panose="020B0604020202020204" pitchFamily="34" charset="0"/>
              </a:rPr>
              <a:t>Sasso</a:t>
            </a:r>
            <a:r>
              <a:rPr lang="en-GB" sz="1500" dirty="0">
                <a:latin typeface="Arial" panose="020B0604020202020204" pitchFamily="34" charset="0"/>
                <a:cs typeface="Arial" panose="020B0604020202020204" pitchFamily="34" charset="0"/>
              </a:rPr>
              <a:t> National Laboratory, INFN </a:t>
            </a:r>
            <a:endParaRPr lang="en-GB" sz="1500" dirty="0" smtClean="0">
              <a:latin typeface="Arial" panose="020B0604020202020204" pitchFamily="34" charset="0"/>
              <a:cs typeface="Arial" panose="020B0604020202020204" pitchFamily="34" charset="0"/>
            </a:endParaRPr>
          </a:p>
          <a:p>
            <a:r>
              <a:rPr lang="en-GB" sz="1500" dirty="0" smtClean="0">
                <a:latin typeface="Arial" panose="020B0604020202020204" pitchFamily="34" charset="0"/>
                <a:cs typeface="Arial" panose="020B0604020202020204" pitchFamily="34" charset="0"/>
              </a:rPr>
              <a:t>D</a:t>
            </a:r>
            <a:r>
              <a:rPr lang="en-GB" sz="1500" dirty="0">
                <a:latin typeface="Arial" panose="020B0604020202020204" pitchFamily="34" charset="0"/>
                <a:cs typeface="Arial" panose="020B0604020202020204" pitchFamily="34" charset="0"/>
              </a:rPr>
              <a:t>. </a:t>
            </a:r>
            <a:r>
              <a:rPr lang="en-GB" sz="1500" dirty="0" err="1" smtClean="0">
                <a:latin typeface="Arial" panose="020B0604020202020204" pitchFamily="34" charset="0"/>
                <a:cs typeface="Arial" panose="020B0604020202020204" pitchFamily="34" charset="0"/>
              </a:rPr>
              <a:t>Orlandi</a:t>
            </a:r>
            <a:r>
              <a:rPr lang="en-GB" sz="1500" dirty="0" smtClean="0">
                <a:latin typeface="Arial" panose="020B0604020202020204" pitchFamily="34" charset="0"/>
                <a:cs typeface="Arial" panose="020B0604020202020204" pitchFamily="34" charset="0"/>
              </a:rPr>
              <a:t>,  Advanced Mechanics Service, Gran </a:t>
            </a:r>
            <a:r>
              <a:rPr lang="en-GB" sz="1500" dirty="0" err="1">
                <a:latin typeface="Arial" panose="020B0604020202020204" pitchFamily="34" charset="0"/>
                <a:cs typeface="Arial" panose="020B0604020202020204" pitchFamily="34" charset="0"/>
              </a:rPr>
              <a:t>Sasso</a:t>
            </a:r>
            <a:r>
              <a:rPr lang="en-GB" sz="1500" dirty="0">
                <a:latin typeface="Arial" panose="020B0604020202020204" pitchFamily="34" charset="0"/>
                <a:cs typeface="Arial" panose="020B0604020202020204" pitchFamily="34" charset="0"/>
              </a:rPr>
              <a:t> National Laboratory, </a:t>
            </a:r>
            <a:r>
              <a:rPr lang="en-GB" sz="1500" dirty="0" smtClean="0">
                <a:latin typeface="Arial" panose="020B0604020202020204" pitchFamily="34" charset="0"/>
                <a:cs typeface="Arial" panose="020B0604020202020204" pitchFamily="34" charset="0"/>
              </a:rPr>
              <a:t>INFN</a:t>
            </a:r>
          </a:p>
          <a:p>
            <a:endParaRPr lang="en-GB" sz="1500" dirty="0">
              <a:latin typeface="Arial" panose="020B0604020202020204" pitchFamily="34" charset="0"/>
              <a:cs typeface="Arial" panose="020B0604020202020204" pitchFamily="34" charset="0"/>
            </a:endParaRPr>
          </a:p>
          <a:p>
            <a:r>
              <a:rPr lang="en-GB" sz="1500" dirty="0" smtClean="0">
                <a:latin typeface="Arial" panose="020B0604020202020204" pitchFamily="34" charset="0"/>
                <a:cs typeface="Arial" panose="020B0604020202020204" pitchFamily="34" charset="0"/>
              </a:rPr>
              <a:t>On behalf of collaboration</a:t>
            </a:r>
          </a:p>
          <a:p>
            <a:endParaRPr lang="en-GB" sz="1500" dirty="0">
              <a:latin typeface="Arial" panose="020B0604020202020204" pitchFamily="34" charset="0"/>
              <a:cs typeface="Arial" panose="020B0604020202020204" pitchFamily="34" charset="0"/>
            </a:endParaRPr>
          </a:p>
          <a:p>
            <a:endParaRPr lang="en-GB" sz="1500" dirty="0" smtClean="0">
              <a:latin typeface="Arial" panose="020B0604020202020204" pitchFamily="34" charset="0"/>
              <a:cs typeface="Arial" panose="020B0604020202020204" pitchFamily="34" charset="0"/>
            </a:endParaRPr>
          </a:p>
          <a:p>
            <a:endParaRPr lang="en-GB" sz="1500" dirty="0">
              <a:latin typeface="Arial" panose="020B0604020202020204" pitchFamily="34" charset="0"/>
              <a:cs typeface="Arial" panose="020B0604020202020204" pitchFamily="34" charset="0"/>
            </a:endParaRPr>
          </a:p>
          <a:p>
            <a:endParaRPr lang="en-GB" sz="1500" dirty="0" smtClean="0">
              <a:latin typeface="Arial" panose="020B0604020202020204" pitchFamily="34" charset="0"/>
              <a:cs typeface="Arial" panose="020B0604020202020204" pitchFamily="34" charset="0"/>
            </a:endParaRPr>
          </a:p>
          <a:p>
            <a:endParaRPr lang="en-GB" sz="1500" dirty="0">
              <a:latin typeface="Arial" panose="020B0604020202020204" pitchFamily="34" charset="0"/>
              <a:cs typeface="Arial" panose="020B0604020202020204" pitchFamily="34" charset="0"/>
            </a:endParaRPr>
          </a:p>
        </p:txBody>
      </p:sp>
      <p:sp>
        <p:nvSpPr>
          <p:cNvPr id="4" name="Rettangolo 3"/>
          <p:cNvSpPr/>
          <p:nvPr/>
        </p:nvSpPr>
        <p:spPr>
          <a:xfrm>
            <a:off x="1417266" y="5046806"/>
            <a:ext cx="5948984" cy="646331"/>
          </a:xfrm>
          <a:prstGeom prst="rect">
            <a:avLst/>
          </a:prstGeom>
        </p:spPr>
        <p:txBody>
          <a:bodyPr wrap="square">
            <a:spAutoFit/>
          </a:bodyPr>
          <a:lstStyle/>
          <a:p>
            <a:pPr algn="ctr"/>
            <a:r>
              <a:rPr lang="en-GB" dirty="0" smtClean="0">
                <a:solidFill>
                  <a:schemeClr val="bg1"/>
                </a:solidFill>
                <a:effectLst/>
                <a:latin typeface="Arial" panose="020B0604020202020204" pitchFamily="34" charset="0"/>
              </a:rPr>
              <a:t> </a:t>
            </a:r>
          </a:p>
          <a:p>
            <a:pPr algn="ctr"/>
            <a:r>
              <a:rPr lang="en-GB" dirty="0" smtClean="0">
                <a:solidFill>
                  <a:schemeClr val="bg1"/>
                </a:solidFill>
                <a:effectLst/>
                <a:latin typeface="Arial" panose="020B0604020202020204" pitchFamily="34" charset="0"/>
              </a:rPr>
              <a:t>20-23May, 2019Jaca, Spain</a:t>
            </a:r>
            <a:endParaRPr lang="en-GB" dirty="0">
              <a:solidFill>
                <a:schemeClr val="bg1"/>
              </a:solidFill>
            </a:endParaRPr>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16110" y="474161"/>
            <a:ext cx="1996584" cy="12910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92126" y="440407"/>
            <a:ext cx="1799632" cy="126724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08516" y="297135"/>
            <a:ext cx="1595706" cy="1468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23369" y="233527"/>
            <a:ext cx="2008080" cy="16635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924350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ella 1"/>
          <p:cNvGraphicFramePr>
            <a:graphicFrameLocks noGrp="1"/>
          </p:cNvGraphicFramePr>
          <p:nvPr>
            <p:extLst>
              <p:ext uri="{D42A27DB-BD31-4B8C-83A1-F6EECF244321}">
                <p14:modId xmlns:p14="http://schemas.microsoft.com/office/powerpoint/2010/main" val="2236342635"/>
              </p:ext>
            </p:extLst>
          </p:nvPr>
        </p:nvGraphicFramePr>
        <p:xfrm>
          <a:off x="914407" y="1765368"/>
          <a:ext cx="7191629" cy="2054507"/>
        </p:xfrm>
        <a:graphic>
          <a:graphicData uri="http://schemas.openxmlformats.org/drawingml/2006/table">
            <a:tbl>
              <a:tblPr>
                <a:tableStyleId>{5C22544A-7EE6-4342-B048-85BDC9FD1C3A}</a:tableStyleId>
              </a:tblPr>
              <a:tblGrid>
                <a:gridCol w="852891">
                  <a:extLst>
                    <a:ext uri="{9D8B030D-6E8A-4147-A177-3AD203B41FA5}">
                      <a16:colId xmlns="" xmlns:a16="http://schemas.microsoft.com/office/drawing/2014/main" val="2628217722"/>
                    </a:ext>
                  </a:extLst>
                </a:gridCol>
                <a:gridCol w="612180">
                  <a:extLst>
                    <a:ext uri="{9D8B030D-6E8A-4147-A177-3AD203B41FA5}">
                      <a16:colId xmlns="" xmlns:a16="http://schemas.microsoft.com/office/drawing/2014/main" val="1702549944"/>
                    </a:ext>
                  </a:extLst>
                </a:gridCol>
                <a:gridCol w="677558">
                  <a:extLst>
                    <a:ext uri="{9D8B030D-6E8A-4147-A177-3AD203B41FA5}">
                      <a16:colId xmlns="" xmlns:a16="http://schemas.microsoft.com/office/drawing/2014/main" val="1987083446"/>
                    </a:ext>
                  </a:extLst>
                </a:gridCol>
                <a:gridCol w="1449222">
                  <a:extLst>
                    <a:ext uri="{9D8B030D-6E8A-4147-A177-3AD203B41FA5}">
                      <a16:colId xmlns="" xmlns:a16="http://schemas.microsoft.com/office/drawing/2014/main" val="3523724258"/>
                    </a:ext>
                  </a:extLst>
                </a:gridCol>
                <a:gridCol w="775626">
                  <a:extLst>
                    <a:ext uri="{9D8B030D-6E8A-4147-A177-3AD203B41FA5}">
                      <a16:colId xmlns="" xmlns:a16="http://schemas.microsoft.com/office/drawing/2014/main" val="2376207725"/>
                    </a:ext>
                  </a:extLst>
                </a:gridCol>
                <a:gridCol w="1240210">
                  <a:extLst>
                    <a:ext uri="{9D8B030D-6E8A-4147-A177-3AD203B41FA5}">
                      <a16:colId xmlns="" xmlns:a16="http://schemas.microsoft.com/office/drawing/2014/main" val="3841249377"/>
                    </a:ext>
                  </a:extLst>
                </a:gridCol>
                <a:gridCol w="322930">
                  <a:extLst>
                    <a:ext uri="{9D8B030D-6E8A-4147-A177-3AD203B41FA5}">
                      <a16:colId xmlns="" xmlns:a16="http://schemas.microsoft.com/office/drawing/2014/main" val="3393554801"/>
                    </a:ext>
                  </a:extLst>
                </a:gridCol>
                <a:gridCol w="356397">
                  <a:extLst>
                    <a:ext uri="{9D8B030D-6E8A-4147-A177-3AD203B41FA5}">
                      <a16:colId xmlns="" xmlns:a16="http://schemas.microsoft.com/office/drawing/2014/main" val="2361730490"/>
                    </a:ext>
                  </a:extLst>
                </a:gridCol>
                <a:gridCol w="904615">
                  <a:extLst>
                    <a:ext uri="{9D8B030D-6E8A-4147-A177-3AD203B41FA5}">
                      <a16:colId xmlns="" xmlns:a16="http://schemas.microsoft.com/office/drawing/2014/main" val="2510792550"/>
                    </a:ext>
                  </a:extLst>
                </a:gridCol>
              </a:tblGrid>
              <a:tr h="293501">
                <a:tc>
                  <a:txBody>
                    <a:bodyPr/>
                    <a:lstStyle/>
                    <a:p>
                      <a:pPr algn="r">
                        <a:spcAft>
                          <a:spcPts val="0"/>
                        </a:spcAft>
                      </a:pPr>
                      <a:r>
                        <a:rPr lang="it-IT" sz="1600" dirty="0">
                          <a:effectLst/>
                          <a:latin typeface="Arial" panose="020B0604020202020204" pitchFamily="34" charset="0"/>
                          <a:cs typeface="Arial" panose="020B0604020202020204" pitchFamily="34" charset="0"/>
                        </a:rPr>
                        <a:t>Mn</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a:effectLst/>
                          <a:latin typeface="Arial" panose="020B0604020202020204" pitchFamily="34" charset="0"/>
                          <a:cs typeface="Arial" panose="020B0604020202020204" pitchFamily="34" charset="0"/>
                        </a:rPr>
                        <a:t>55</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21</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&lt;10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a:effectLst/>
                          <a:latin typeface="Arial" panose="020B0604020202020204" pitchFamily="34" charset="0"/>
                          <a:cs typeface="Arial" panose="020B0604020202020204" pitchFamily="34" charset="0"/>
                        </a:rPr>
                        <a:t>52.38</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2628948066"/>
                  </a:ext>
                </a:extLst>
              </a:tr>
              <a:tr h="293501">
                <a:tc>
                  <a:txBody>
                    <a:bodyPr/>
                    <a:lstStyle/>
                    <a:p>
                      <a:pPr algn="r">
                        <a:spcAft>
                          <a:spcPts val="0"/>
                        </a:spcAft>
                      </a:pPr>
                      <a:r>
                        <a:rPr lang="it-IT" sz="1600" dirty="0">
                          <a:effectLst/>
                          <a:latin typeface="Arial" panose="020B0604020202020204" pitchFamily="34" charset="0"/>
                          <a:cs typeface="Arial" panose="020B0604020202020204" pitchFamily="34" charset="0"/>
                        </a:rPr>
                        <a:t>Fe</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a:effectLst/>
                          <a:latin typeface="Arial" panose="020B0604020202020204" pitchFamily="34" charset="0"/>
                          <a:cs typeface="Arial" panose="020B0604020202020204" pitchFamily="34" charset="0"/>
                        </a:rPr>
                        <a:t>57</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13,000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&lt;3000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a:effectLst/>
                          <a:latin typeface="Arial" panose="020B0604020202020204" pitchFamily="34" charset="0"/>
                          <a:cs typeface="Arial" panose="020B0604020202020204" pitchFamily="34" charset="0"/>
                        </a:rPr>
                        <a:t>76.92</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899650910"/>
                  </a:ext>
                </a:extLst>
              </a:tr>
              <a:tr h="293501">
                <a:tc>
                  <a:txBody>
                    <a:bodyPr/>
                    <a:lstStyle/>
                    <a:p>
                      <a:pPr algn="r">
                        <a:spcAft>
                          <a:spcPts val="0"/>
                        </a:spcAft>
                      </a:pPr>
                      <a:r>
                        <a:rPr lang="it-IT" sz="1600" dirty="0">
                          <a:effectLst/>
                          <a:latin typeface="Arial" panose="020B0604020202020204" pitchFamily="34" charset="0"/>
                          <a:cs typeface="Arial" panose="020B0604020202020204" pitchFamily="34" charset="0"/>
                        </a:rPr>
                        <a:t>Co</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a:effectLst/>
                          <a:latin typeface="Arial" panose="020B0604020202020204" pitchFamily="34" charset="0"/>
                          <a:cs typeface="Arial" panose="020B0604020202020204" pitchFamily="34" charset="0"/>
                        </a:rPr>
                        <a:t>59</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1,600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&lt;1</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a:effectLst/>
                          <a:latin typeface="Arial" panose="020B0604020202020204" pitchFamily="34" charset="0"/>
                          <a:cs typeface="Arial" panose="020B0604020202020204" pitchFamily="34" charset="0"/>
                        </a:rPr>
                        <a:t>99.94</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1371388542"/>
                  </a:ext>
                </a:extLst>
              </a:tr>
              <a:tr h="293501">
                <a:tc>
                  <a:txBody>
                    <a:bodyPr/>
                    <a:lstStyle/>
                    <a:p>
                      <a:pPr algn="r">
                        <a:spcAft>
                          <a:spcPts val="0"/>
                        </a:spcAft>
                      </a:pPr>
                      <a:r>
                        <a:rPr lang="it-IT" sz="1600">
                          <a:effectLst/>
                          <a:latin typeface="Arial" panose="020B0604020202020204" pitchFamily="34" charset="0"/>
                          <a:cs typeface="Arial" panose="020B0604020202020204" pitchFamily="34" charset="0"/>
                        </a:rPr>
                        <a:t>Ni</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a:effectLst/>
                          <a:latin typeface="Arial" panose="020B0604020202020204" pitchFamily="34" charset="0"/>
                          <a:cs typeface="Arial" panose="020B0604020202020204" pitchFamily="34" charset="0"/>
                        </a:rPr>
                        <a:t>60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26,000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&lt;10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a:effectLst/>
                          <a:latin typeface="Arial" panose="020B0604020202020204" pitchFamily="34" charset="0"/>
                          <a:cs typeface="Arial" panose="020B0604020202020204" pitchFamily="34" charset="0"/>
                        </a:rPr>
                        <a:t>99.96</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2872810196"/>
                  </a:ext>
                </a:extLst>
              </a:tr>
              <a:tr h="293501">
                <a:tc>
                  <a:txBody>
                    <a:bodyPr/>
                    <a:lstStyle/>
                    <a:p>
                      <a:pPr algn="r">
                        <a:spcAft>
                          <a:spcPts val="0"/>
                        </a:spcAft>
                      </a:pPr>
                      <a:r>
                        <a:rPr lang="it-IT" sz="1600">
                          <a:effectLst/>
                          <a:latin typeface="Arial" panose="020B0604020202020204" pitchFamily="34" charset="0"/>
                          <a:cs typeface="Arial" panose="020B0604020202020204" pitchFamily="34" charset="0"/>
                        </a:rPr>
                        <a:t>Zn</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a:effectLst/>
                          <a:latin typeface="Arial" panose="020B0604020202020204" pitchFamily="34" charset="0"/>
                          <a:cs typeface="Arial" panose="020B0604020202020204" pitchFamily="34" charset="0"/>
                        </a:rPr>
                        <a:t>68</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70,000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&lt;10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a:effectLst/>
                          <a:latin typeface="Arial" panose="020B0604020202020204" pitchFamily="34" charset="0"/>
                          <a:cs typeface="Arial" panose="020B0604020202020204" pitchFamily="34" charset="0"/>
                        </a:rPr>
                        <a:t>99.99</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2472711748"/>
                  </a:ext>
                </a:extLst>
              </a:tr>
              <a:tr h="293501">
                <a:tc>
                  <a:txBody>
                    <a:bodyPr/>
                    <a:lstStyle/>
                    <a:p>
                      <a:pPr algn="r">
                        <a:spcAft>
                          <a:spcPts val="0"/>
                        </a:spcAft>
                      </a:pPr>
                      <a:r>
                        <a:rPr lang="it-IT" sz="1600" dirty="0" err="1">
                          <a:effectLst/>
                          <a:latin typeface="Arial" panose="020B0604020202020204" pitchFamily="34" charset="0"/>
                          <a:cs typeface="Arial" panose="020B0604020202020204" pitchFamily="34" charset="0"/>
                        </a:rPr>
                        <a:t>Ge</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a:effectLst/>
                          <a:latin typeface="Arial" panose="020B0604020202020204" pitchFamily="34" charset="0"/>
                          <a:cs typeface="Arial" panose="020B0604020202020204" pitchFamily="34" charset="0"/>
                        </a:rPr>
                        <a:t>72</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5.6</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&lt;1</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a:effectLst/>
                          <a:latin typeface="Arial" panose="020B0604020202020204" pitchFamily="34" charset="0"/>
                          <a:cs typeface="Arial" panose="020B0604020202020204" pitchFamily="34" charset="0"/>
                        </a:rPr>
                        <a:t>82.14</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1043744002"/>
                  </a:ext>
                </a:extLst>
              </a:tr>
              <a:tr h="293501">
                <a:tc>
                  <a:txBody>
                    <a:bodyPr/>
                    <a:lstStyle/>
                    <a:p>
                      <a:pPr algn="r">
                        <a:spcAft>
                          <a:spcPts val="0"/>
                        </a:spcAft>
                      </a:pPr>
                      <a:r>
                        <a:rPr lang="it-IT" sz="1600">
                          <a:effectLst/>
                          <a:latin typeface="Arial" panose="020B0604020202020204" pitchFamily="34" charset="0"/>
                          <a:cs typeface="Arial" panose="020B0604020202020204" pitchFamily="34" charset="0"/>
                        </a:rPr>
                        <a:t>As</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a:effectLst/>
                          <a:latin typeface="Arial" panose="020B0604020202020204" pitchFamily="34" charset="0"/>
                          <a:cs typeface="Arial" panose="020B0604020202020204" pitchFamily="34" charset="0"/>
                        </a:rPr>
                        <a:t>75</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1,300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&lt;100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l">
                        <a:spcAft>
                          <a:spcPts val="0"/>
                        </a:spcAft>
                      </a:pPr>
                      <a:r>
                        <a:rPr lang="it-IT" sz="1600" dirty="0">
                          <a:effectLst/>
                          <a:latin typeface="Arial" panose="020B0604020202020204" pitchFamily="34" charset="0"/>
                          <a:cs typeface="Arial" panose="020B0604020202020204" pitchFamily="34" charset="0"/>
                        </a:rPr>
                        <a:t>92.31</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1104555379"/>
                  </a:ext>
                </a:extLst>
              </a:tr>
            </a:tbl>
          </a:graphicData>
        </a:graphic>
      </p:graphicFrame>
      <p:graphicFrame>
        <p:nvGraphicFramePr>
          <p:cNvPr id="3" name="Tabella 2"/>
          <p:cNvGraphicFramePr>
            <a:graphicFrameLocks noGrp="1"/>
          </p:cNvGraphicFramePr>
          <p:nvPr>
            <p:extLst>
              <p:ext uri="{D42A27DB-BD31-4B8C-83A1-F6EECF244321}">
                <p14:modId xmlns:p14="http://schemas.microsoft.com/office/powerpoint/2010/main" val="1764770958"/>
              </p:ext>
            </p:extLst>
          </p:nvPr>
        </p:nvGraphicFramePr>
        <p:xfrm>
          <a:off x="914407" y="853430"/>
          <a:ext cx="7191629" cy="850978"/>
        </p:xfrm>
        <a:graphic>
          <a:graphicData uri="http://schemas.openxmlformats.org/drawingml/2006/table">
            <a:tbl>
              <a:tblPr>
                <a:tableStyleId>{5C22544A-7EE6-4342-B048-85BDC9FD1C3A}</a:tableStyleId>
              </a:tblPr>
              <a:tblGrid>
                <a:gridCol w="852891">
                  <a:extLst>
                    <a:ext uri="{9D8B030D-6E8A-4147-A177-3AD203B41FA5}">
                      <a16:colId xmlns="" xmlns:a16="http://schemas.microsoft.com/office/drawing/2014/main" val="3743045716"/>
                    </a:ext>
                  </a:extLst>
                </a:gridCol>
                <a:gridCol w="612180">
                  <a:extLst>
                    <a:ext uri="{9D8B030D-6E8A-4147-A177-3AD203B41FA5}">
                      <a16:colId xmlns="" xmlns:a16="http://schemas.microsoft.com/office/drawing/2014/main" val="341919679"/>
                    </a:ext>
                  </a:extLst>
                </a:gridCol>
                <a:gridCol w="677558">
                  <a:extLst>
                    <a:ext uri="{9D8B030D-6E8A-4147-A177-3AD203B41FA5}">
                      <a16:colId xmlns="" xmlns:a16="http://schemas.microsoft.com/office/drawing/2014/main" val="3057499243"/>
                    </a:ext>
                  </a:extLst>
                </a:gridCol>
                <a:gridCol w="1449222">
                  <a:extLst>
                    <a:ext uri="{9D8B030D-6E8A-4147-A177-3AD203B41FA5}">
                      <a16:colId xmlns="" xmlns:a16="http://schemas.microsoft.com/office/drawing/2014/main" val="521536307"/>
                    </a:ext>
                  </a:extLst>
                </a:gridCol>
                <a:gridCol w="775626">
                  <a:extLst>
                    <a:ext uri="{9D8B030D-6E8A-4147-A177-3AD203B41FA5}">
                      <a16:colId xmlns="" xmlns:a16="http://schemas.microsoft.com/office/drawing/2014/main" val="2796450684"/>
                    </a:ext>
                  </a:extLst>
                </a:gridCol>
                <a:gridCol w="1240210">
                  <a:extLst>
                    <a:ext uri="{9D8B030D-6E8A-4147-A177-3AD203B41FA5}">
                      <a16:colId xmlns="" xmlns:a16="http://schemas.microsoft.com/office/drawing/2014/main" val="3113161066"/>
                    </a:ext>
                  </a:extLst>
                </a:gridCol>
                <a:gridCol w="322930">
                  <a:extLst>
                    <a:ext uri="{9D8B030D-6E8A-4147-A177-3AD203B41FA5}">
                      <a16:colId xmlns="" xmlns:a16="http://schemas.microsoft.com/office/drawing/2014/main" val="2616156994"/>
                    </a:ext>
                  </a:extLst>
                </a:gridCol>
                <a:gridCol w="262504">
                  <a:extLst>
                    <a:ext uri="{9D8B030D-6E8A-4147-A177-3AD203B41FA5}">
                      <a16:colId xmlns="" xmlns:a16="http://schemas.microsoft.com/office/drawing/2014/main" val="2723566684"/>
                    </a:ext>
                  </a:extLst>
                </a:gridCol>
                <a:gridCol w="998508">
                  <a:extLst>
                    <a:ext uri="{9D8B030D-6E8A-4147-A177-3AD203B41FA5}">
                      <a16:colId xmlns="" xmlns:a16="http://schemas.microsoft.com/office/drawing/2014/main" val="2786264952"/>
                    </a:ext>
                  </a:extLst>
                </a:gridCol>
              </a:tblGrid>
              <a:tr h="510587">
                <a:tc>
                  <a:txBody>
                    <a:bodyPr/>
                    <a:lstStyle/>
                    <a:p>
                      <a:pPr algn="r">
                        <a:spcAft>
                          <a:spcPts val="0"/>
                        </a:spcAft>
                      </a:pPr>
                      <a:r>
                        <a:rPr lang="en-US" sz="1600" dirty="0">
                          <a:effectLst/>
                        </a:rPr>
                        <a:t>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spcAft>
                          <a:spcPts val="0"/>
                        </a:spcAft>
                      </a:pPr>
                      <a:r>
                        <a:rPr lang="en-US" sz="1600" dirty="0">
                          <a:effectLst/>
                        </a:rPr>
                        <a:t>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spcAft>
                          <a:spcPts val="0"/>
                        </a:spcAft>
                      </a:pPr>
                      <a:r>
                        <a:rPr lang="en-US" sz="1600" dirty="0">
                          <a:effectLst/>
                        </a:rPr>
                        <a:t>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n-US" sz="1600" dirty="0">
                          <a:effectLst/>
                        </a:rPr>
                        <a:t>CURAW2ET.D</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n-US" sz="1600" dirty="0">
                          <a:effectLst/>
                        </a:rPr>
                        <a:t>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n-US" sz="1600" dirty="0">
                          <a:effectLst/>
                        </a:rPr>
                        <a:t>CUEF2ET.D</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spcAft>
                          <a:spcPts val="0"/>
                        </a:spcAft>
                      </a:pPr>
                      <a:r>
                        <a:rPr lang="en-US" sz="1600" dirty="0">
                          <a:effectLst/>
                        </a:rPr>
                        <a:t>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gridSpan="2">
                  <a:txBody>
                    <a:bodyPr/>
                    <a:lstStyle/>
                    <a:p>
                      <a:pPr>
                        <a:spcAft>
                          <a:spcPts val="0"/>
                        </a:spcAft>
                      </a:pPr>
                      <a:r>
                        <a:rPr lang="en-US" sz="1600" dirty="0">
                          <a:effectLst/>
                        </a:rPr>
                        <a:t>Removal efficiency</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hMerge="1">
                  <a:txBody>
                    <a:bodyPr/>
                    <a:lstStyle/>
                    <a:p>
                      <a:endParaRPr lang="en-GB"/>
                    </a:p>
                  </a:txBody>
                  <a:tcPr/>
                </a:tc>
                <a:extLst>
                  <a:ext uri="{0D108BD9-81ED-4DB2-BD59-A6C34878D82A}">
                    <a16:rowId xmlns="" xmlns:a16="http://schemas.microsoft.com/office/drawing/2014/main" val="3326284787"/>
                  </a:ext>
                </a:extLst>
              </a:tr>
              <a:tr h="340391">
                <a:tc>
                  <a:txBody>
                    <a:bodyPr/>
                    <a:lstStyle/>
                    <a:p>
                      <a:pPr algn="ctr">
                        <a:spcAft>
                          <a:spcPts val="0"/>
                        </a:spcAft>
                      </a:pPr>
                      <a:r>
                        <a:rPr lang="en-US" sz="1600" dirty="0">
                          <a:effectLst/>
                        </a:rPr>
                        <a:t>Element</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n-US" sz="1600" dirty="0">
                          <a:effectLst/>
                        </a:rPr>
                        <a:t>Mass</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n-US" sz="1600" dirty="0">
                          <a:effectLst/>
                        </a:rPr>
                        <a:t>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n-US" sz="1600" dirty="0">
                          <a:effectLst/>
                        </a:rPr>
                        <a:t>[ ng/g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n-US" sz="1600" dirty="0">
                          <a:effectLst/>
                        </a:rPr>
                        <a:t>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n-US" sz="1600" dirty="0">
                          <a:effectLst/>
                        </a:rPr>
                        <a:t>[ ng/g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n-US" sz="1600" dirty="0">
                          <a:effectLst/>
                        </a:rPr>
                        <a:t>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n-US" sz="1600" dirty="0">
                          <a:effectLst/>
                        </a:rPr>
                        <a:t>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l">
                        <a:spcAft>
                          <a:spcPts val="0"/>
                        </a:spcAft>
                      </a:pPr>
                      <a:r>
                        <a:rPr lang="en-US" sz="1600" dirty="0">
                          <a:effectLst/>
                        </a:rPr>
                        <a:t>[ % ]</a:t>
                      </a:r>
                      <a:endParaRPr lang="en-GB" sz="1600" dirty="0">
                        <a:effectLst/>
                        <a:latin typeface="Times New Roman" panose="02020603050405020304" pitchFamily="18" charset="0"/>
                        <a:ea typeface="Times New Roman" panose="02020603050405020304" pitchFamily="18" charset="0"/>
                      </a:endParaRPr>
                    </a:p>
                  </a:txBody>
                  <a:tcPr marL="44450" marR="44450" marT="0" marB="0" anchor="b"/>
                </a:tc>
                <a:extLst>
                  <a:ext uri="{0D108BD9-81ED-4DB2-BD59-A6C34878D82A}">
                    <a16:rowId xmlns="" xmlns:a16="http://schemas.microsoft.com/office/drawing/2014/main" val="1375276658"/>
                  </a:ext>
                </a:extLst>
              </a:tr>
            </a:tbl>
          </a:graphicData>
        </a:graphic>
      </p:graphicFrame>
      <p:graphicFrame>
        <p:nvGraphicFramePr>
          <p:cNvPr id="4" name="Tabella 3"/>
          <p:cNvGraphicFramePr>
            <a:graphicFrameLocks noGrp="1"/>
          </p:cNvGraphicFramePr>
          <p:nvPr>
            <p:extLst>
              <p:ext uri="{D42A27DB-BD31-4B8C-83A1-F6EECF244321}">
                <p14:modId xmlns:p14="http://schemas.microsoft.com/office/powerpoint/2010/main" val="3529704724"/>
              </p:ext>
            </p:extLst>
          </p:nvPr>
        </p:nvGraphicFramePr>
        <p:xfrm>
          <a:off x="914405" y="3825642"/>
          <a:ext cx="7191632" cy="1463040"/>
        </p:xfrm>
        <a:graphic>
          <a:graphicData uri="http://schemas.openxmlformats.org/drawingml/2006/table">
            <a:tbl>
              <a:tblPr>
                <a:tableStyleId>{5C22544A-7EE6-4342-B048-85BDC9FD1C3A}</a:tableStyleId>
              </a:tblPr>
              <a:tblGrid>
                <a:gridCol w="852892">
                  <a:extLst>
                    <a:ext uri="{9D8B030D-6E8A-4147-A177-3AD203B41FA5}">
                      <a16:colId xmlns="" xmlns:a16="http://schemas.microsoft.com/office/drawing/2014/main" val="1634400690"/>
                    </a:ext>
                  </a:extLst>
                </a:gridCol>
                <a:gridCol w="612181">
                  <a:extLst>
                    <a:ext uri="{9D8B030D-6E8A-4147-A177-3AD203B41FA5}">
                      <a16:colId xmlns="" xmlns:a16="http://schemas.microsoft.com/office/drawing/2014/main" val="3212845352"/>
                    </a:ext>
                  </a:extLst>
                </a:gridCol>
                <a:gridCol w="677559">
                  <a:extLst>
                    <a:ext uri="{9D8B030D-6E8A-4147-A177-3AD203B41FA5}">
                      <a16:colId xmlns="" xmlns:a16="http://schemas.microsoft.com/office/drawing/2014/main" val="3150784174"/>
                    </a:ext>
                  </a:extLst>
                </a:gridCol>
                <a:gridCol w="1449222">
                  <a:extLst>
                    <a:ext uri="{9D8B030D-6E8A-4147-A177-3AD203B41FA5}">
                      <a16:colId xmlns="" xmlns:a16="http://schemas.microsoft.com/office/drawing/2014/main" val="2149591178"/>
                    </a:ext>
                  </a:extLst>
                </a:gridCol>
                <a:gridCol w="775627">
                  <a:extLst>
                    <a:ext uri="{9D8B030D-6E8A-4147-A177-3AD203B41FA5}">
                      <a16:colId xmlns="" xmlns:a16="http://schemas.microsoft.com/office/drawing/2014/main" val="503085894"/>
                    </a:ext>
                  </a:extLst>
                </a:gridCol>
                <a:gridCol w="1240209">
                  <a:extLst>
                    <a:ext uri="{9D8B030D-6E8A-4147-A177-3AD203B41FA5}">
                      <a16:colId xmlns="" xmlns:a16="http://schemas.microsoft.com/office/drawing/2014/main" val="532291974"/>
                    </a:ext>
                  </a:extLst>
                </a:gridCol>
                <a:gridCol w="322930">
                  <a:extLst>
                    <a:ext uri="{9D8B030D-6E8A-4147-A177-3AD203B41FA5}">
                      <a16:colId xmlns="" xmlns:a16="http://schemas.microsoft.com/office/drawing/2014/main" val="1496444809"/>
                    </a:ext>
                  </a:extLst>
                </a:gridCol>
                <a:gridCol w="361054">
                  <a:extLst>
                    <a:ext uri="{9D8B030D-6E8A-4147-A177-3AD203B41FA5}">
                      <a16:colId xmlns="" xmlns:a16="http://schemas.microsoft.com/office/drawing/2014/main" val="1489017050"/>
                    </a:ext>
                  </a:extLst>
                </a:gridCol>
                <a:gridCol w="899958">
                  <a:extLst>
                    <a:ext uri="{9D8B030D-6E8A-4147-A177-3AD203B41FA5}">
                      <a16:colId xmlns="" xmlns:a16="http://schemas.microsoft.com/office/drawing/2014/main" val="2894844578"/>
                    </a:ext>
                  </a:extLst>
                </a:gridCol>
              </a:tblGrid>
              <a:tr h="201827">
                <a:tc>
                  <a:txBody>
                    <a:bodyPr/>
                    <a:lstStyle/>
                    <a:p>
                      <a:pPr algn="r">
                        <a:spcAft>
                          <a:spcPts val="0"/>
                        </a:spcAft>
                      </a:pPr>
                      <a:r>
                        <a:rPr lang="it-IT" sz="1600" dirty="0">
                          <a:effectLst/>
                          <a:latin typeface="Arial" panose="020B0604020202020204" pitchFamily="34" charset="0"/>
                          <a:cs typeface="Arial" panose="020B0604020202020204" pitchFamily="34" charset="0"/>
                        </a:rPr>
                        <a:t>Ag</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107</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1,000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240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76.00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91442410"/>
                  </a:ext>
                </a:extLst>
              </a:tr>
              <a:tr h="201827">
                <a:tc>
                  <a:txBody>
                    <a:bodyPr/>
                    <a:lstStyle/>
                    <a:p>
                      <a:pPr algn="r">
                        <a:spcAft>
                          <a:spcPts val="0"/>
                        </a:spcAft>
                      </a:pPr>
                      <a:r>
                        <a:rPr lang="it-IT" sz="1600">
                          <a:effectLst/>
                          <a:latin typeface="Arial" panose="020B0604020202020204" pitchFamily="34" charset="0"/>
                          <a:cs typeface="Arial" panose="020B0604020202020204" pitchFamily="34" charset="0"/>
                        </a:rPr>
                        <a:t>Cd</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110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520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&lt;5</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99.04</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1456773590"/>
                  </a:ext>
                </a:extLst>
              </a:tr>
              <a:tr h="201827">
                <a:tc>
                  <a:txBody>
                    <a:bodyPr/>
                    <a:lstStyle/>
                    <a:p>
                      <a:pPr algn="r">
                        <a:spcAft>
                          <a:spcPts val="0"/>
                        </a:spcAft>
                      </a:pPr>
                      <a:r>
                        <a:rPr lang="it-IT" sz="1600" dirty="0">
                          <a:effectLst/>
                          <a:latin typeface="Arial" panose="020B0604020202020204" pitchFamily="34" charset="0"/>
                          <a:cs typeface="Arial" panose="020B0604020202020204" pitchFamily="34" charset="0"/>
                        </a:rPr>
                        <a:t>In</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115</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75</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&lt;2</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97.33</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3461391057"/>
                  </a:ext>
                </a:extLst>
              </a:tr>
              <a:tr h="201827">
                <a:tc>
                  <a:txBody>
                    <a:bodyPr/>
                    <a:lstStyle/>
                    <a:p>
                      <a:pPr algn="r">
                        <a:spcAft>
                          <a:spcPts val="0"/>
                        </a:spcAft>
                      </a:pPr>
                      <a:r>
                        <a:rPr lang="it-IT" sz="1600">
                          <a:effectLst/>
                          <a:latin typeface="Arial" panose="020B0604020202020204" pitchFamily="34" charset="0"/>
                          <a:cs typeface="Arial" panose="020B0604020202020204" pitchFamily="34" charset="0"/>
                        </a:rPr>
                        <a:t>Sn</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118</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19,000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&lt;5</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99.97</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567714047"/>
                  </a:ext>
                </a:extLst>
              </a:tr>
              <a:tr h="201827">
                <a:tc>
                  <a:txBody>
                    <a:bodyPr/>
                    <a:lstStyle/>
                    <a:p>
                      <a:pPr algn="r">
                        <a:spcAft>
                          <a:spcPts val="0"/>
                        </a:spcAft>
                      </a:pPr>
                      <a:r>
                        <a:rPr lang="it-IT" sz="1600">
                          <a:effectLst/>
                          <a:latin typeface="Arial" panose="020B0604020202020204" pitchFamily="34" charset="0"/>
                          <a:cs typeface="Arial" panose="020B0604020202020204" pitchFamily="34" charset="0"/>
                        </a:rPr>
                        <a:t>Sb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121</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1,900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&lt;5</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99.74</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1635831503"/>
                  </a:ext>
                </a:extLst>
              </a:tr>
              <a:tr h="201827">
                <a:tc>
                  <a:txBody>
                    <a:bodyPr/>
                    <a:lstStyle/>
                    <a:p>
                      <a:pPr algn="r">
                        <a:spcAft>
                          <a:spcPts val="0"/>
                        </a:spcAft>
                      </a:pPr>
                      <a:r>
                        <a:rPr lang="it-IT" sz="1600" dirty="0">
                          <a:effectLst/>
                          <a:latin typeface="Arial" panose="020B0604020202020204" pitchFamily="34" charset="0"/>
                          <a:cs typeface="Arial" panose="020B0604020202020204" pitchFamily="34" charset="0"/>
                        </a:rPr>
                        <a:t>Te</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a:effectLst/>
                          <a:latin typeface="Arial" panose="020B0604020202020204" pitchFamily="34" charset="0"/>
                          <a:cs typeface="Arial" panose="020B0604020202020204" pitchFamily="34" charset="0"/>
                        </a:rPr>
                        <a:t>125</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66</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&lt;5</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&gt;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a:effectLst/>
                          <a:latin typeface="Arial" panose="020B0604020202020204" pitchFamily="34" charset="0"/>
                          <a:cs typeface="Arial" panose="020B0604020202020204" pitchFamily="34" charset="0"/>
                        </a:rPr>
                        <a:t>92.42</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3844590832"/>
                  </a:ext>
                </a:extLst>
              </a:tr>
            </a:tbl>
          </a:graphicData>
        </a:graphic>
      </p:graphicFrame>
      <p:graphicFrame>
        <p:nvGraphicFramePr>
          <p:cNvPr id="5" name="Tabella 4"/>
          <p:cNvGraphicFramePr>
            <a:graphicFrameLocks noGrp="1"/>
          </p:cNvGraphicFramePr>
          <p:nvPr>
            <p:extLst>
              <p:ext uri="{D42A27DB-BD31-4B8C-83A1-F6EECF244321}">
                <p14:modId xmlns:p14="http://schemas.microsoft.com/office/powerpoint/2010/main" val="2653521901"/>
              </p:ext>
            </p:extLst>
          </p:nvPr>
        </p:nvGraphicFramePr>
        <p:xfrm>
          <a:off x="914405" y="5288682"/>
          <a:ext cx="7191631" cy="568410"/>
        </p:xfrm>
        <a:graphic>
          <a:graphicData uri="http://schemas.openxmlformats.org/drawingml/2006/table">
            <a:tbl>
              <a:tblPr>
                <a:tableStyleId>{5C22544A-7EE6-4342-B048-85BDC9FD1C3A}</a:tableStyleId>
              </a:tblPr>
              <a:tblGrid>
                <a:gridCol w="852892">
                  <a:extLst>
                    <a:ext uri="{9D8B030D-6E8A-4147-A177-3AD203B41FA5}">
                      <a16:colId xmlns="" xmlns:a16="http://schemas.microsoft.com/office/drawing/2014/main" val="2907558928"/>
                    </a:ext>
                  </a:extLst>
                </a:gridCol>
                <a:gridCol w="612181">
                  <a:extLst>
                    <a:ext uri="{9D8B030D-6E8A-4147-A177-3AD203B41FA5}">
                      <a16:colId xmlns="" xmlns:a16="http://schemas.microsoft.com/office/drawing/2014/main" val="517477256"/>
                    </a:ext>
                  </a:extLst>
                </a:gridCol>
                <a:gridCol w="677558">
                  <a:extLst>
                    <a:ext uri="{9D8B030D-6E8A-4147-A177-3AD203B41FA5}">
                      <a16:colId xmlns="" xmlns:a16="http://schemas.microsoft.com/office/drawing/2014/main" val="443896138"/>
                    </a:ext>
                  </a:extLst>
                </a:gridCol>
                <a:gridCol w="1449222">
                  <a:extLst>
                    <a:ext uri="{9D8B030D-6E8A-4147-A177-3AD203B41FA5}">
                      <a16:colId xmlns="" xmlns:a16="http://schemas.microsoft.com/office/drawing/2014/main" val="3535198763"/>
                    </a:ext>
                  </a:extLst>
                </a:gridCol>
                <a:gridCol w="775627">
                  <a:extLst>
                    <a:ext uri="{9D8B030D-6E8A-4147-A177-3AD203B41FA5}">
                      <a16:colId xmlns="" xmlns:a16="http://schemas.microsoft.com/office/drawing/2014/main" val="1792700133"/>
                    </a:ext>
                  </a:extLst>
                </a:gridCol>
                <a:gridCol w="1240209">
                  <a:extLst>
                    <a:ext uri="{9D8B030D-6E8A-4147-A177-3AD203B41FA5}">
                      <a16:colId xmlns="" xmlns:a16="http://schemas.microsoft.com/office/drawing/2014/main" val="3093494363"/>
                    </a:ext>
                  </a:extLst>
                </a:gridCol>
                <a:gridCol w="322931">
                  <a:extLst>
                    <a:ext uri="{9D8B030D-6E8A-4147-A177-3AD203B41FA5}">
                      <a16:colId xmlns="" xmlns:a16="http://schemas.microsoft.com/office/drawing/2014/main" val="3172734407"/>
                    </a:ext>
                  </a:extLst>
                </a:gridCol>
                <a:gridCol w="377416">
                  <a:extLst>
                    <a:ext uri="{9D8B030D-6E8A-4147-A177-3AD203B41FA5}">
                      <a16:colId xmlns="" xmlns:a16="http://schemas.microsoft.com/office/drawing/2014/main" val="1825237358"/>
                    </a:ext>
                  </a:extLst>
                </a:gridCol>
                <a:gridCol w="883595">
                  <a:extLst>
                    <a:ext uri="{9D8B030D-6E8A-4147-A177-3AD203B41FA5}">
                      <a16:colId xmlns="" xmlns:a16="http://schemas.microsoft.com/office/drawing/2014/main" val="1869268089"/>
                    </a:ext>
                  </a:extLst>
                </a:gridCol>
              </a:tblGrid>
              <a:tr h="284205">
                <a:tc>
                  <a:txBody>
                    <a:bodyPr/>
                    <a:lstStyle/>
                    <a:p>
                      <a:pPr algn="r">
                        <a:spcAft>
                          <a:spcPts val="0"/>
                        </a:spcAft>
                      </a:pPr>
                      <a:r>
                        <a:rPr lang="it-IT" sz="1600" dirty="0">
                          <a:effectLst/>
                          <a:latin typeface="Arial" panose="020B0604020202020204" pitchFamily="34" charset="0"/>
                          <a:cs typeface="Arial" panose="020B0604020202020204" pitchFamily="34" charset="0"/>
                        </a:rPr>
                        <a:t>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a:effectLst/>
                          <a:latin typeface="Arial" panose="020B0604020202020204" pitchFamily="34" charset="0"/>
                          <a:cs typeface="Arial" panose="020B0604020202020204" pitchFamily="34" charset="0"/>
                        </a:rPr>
                        <a:t>208</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49,000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&lt;50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smtClean="0">
                          <a:effectLst/>
                          <a:latin typeface="Arial" panose="020B0604020202020204" pitchFamily="34" charset="0"/>
                          <a:cs typeface="Arial" panose="020B0604020202020204" pitchFamily="34" charset="0"/>
                        </a:rPr>
                        <a:t>&gt;</a:t>
                      </a: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a:effectLst/>
                          <a:latin typeface="Arial" panose="020B0604020202020204" pitchFamily="34" charset="0"/>
                          <a:cs typeface="Arial" panose="020B0604020202020204" pitchFamily="34" charset="0"/>
                        </a:rPr>
                        <a:t>99.90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961717603"/>
                  </a:ext>
                </a:extLst>
              </a:tr>
              <a:tr h="284205">
                <a:tc>
                  <a:txBody>
                    <a:bodyPr/>
                    <a:lstStyle/>
                    <a:p>
                      <a:pPr algn="r">
                        <a:spcAft>
                          <a:spcPts val="0"/>
                        </a:spcAft>
                      </a:pPr>
                      <a:r>
                        <a:rPr lang="it-IT" sz="1600">
                          <a:effectLst/>
                          <a:latin typeface="Arial" panose="020B0604020202020204" pitchFamily="34" charset="0"/>
                          <a:cs typeface="Arial" panose="020B0604020202020204" pitchFamily="34" charset="0"/>
                        </a:rPr>
                        <a:t>Bi</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a:effectLst/>
                          <a:latin typeface="Arial" panose="020B0604020202020204" pitchFamily="34" charset="0"/>
                          <a:cs typeface="Arial" panose="020B0604020202020204" pitchFamily="34" charset="0"/>
                        </a:rPr>
                        <a:t>209</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180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&lt;5</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smtClean="0">
                          <a:effectLst/>
                          <a:latin typeface="Arial" panose="020B0604020202020204" pitchFamily="34" charset="0"/>
                          <a:cs typeface="Arial" panose="020B0604020202020204" pitchFamily="34" charset="0"/>
                        </a:rPr>
                        <a:t>&gt;</a:t>
                      </a: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a:effectLst/>
                          <a:latin typeface="Arial" panose="020B0604020202020204" pitchFamily="34" charset="0"/>
                          <a:cs typeface="Arial" panose="020B0604020202020204" pitchFamily="34" charset="0"/>
                        </a:rPr>
                        <a:t>97.22</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3408572806"/>
                  </a:ext>
                </a:extLst>
              </a:tr>
            </a:tbl>
          </a:graphicData>
        </a:graphic>
      </p:graphicFrame>
      <p:graphicFrame>
        <p:nvGraphicFramePr>
          <p:cNvPr id="6" name="Tabella 5"/>
          <p:cNvGraphicFramePr>
            <a:graphicFrameLocks noGrp="1"/>
          </p:cNvGraphicFramePr>
          <p:nvPr>
            <p:extLst>
              <p:ext uri="{D42A27DB-BD31-4B8C-83A1-F6EECF244321}">
                <p14:modId xmlns:p14="http://schemas.microsoft.com/office/powerpoint/2010/main" val="2513260066"/>
              </p:ext>
            </p:extLst>
          </p:nvPr>
        </p:nvGraphicFramePr>
        <p:xfrm>
          <a:off x="914404" y="5928892"/>
          <a:ext cx="7191631" cy="568410"/>
        </p:xfrm>
        <a:graphic>
          <a:graphicData uri="http://schemas.openxmlformats.org/drawingml/2006/table">
            <a:tbl>
              <a:tblPr>
                <a:tableStyleId>{5C22544A-7EE6-4342-B048-85BDC9FD1C3A}</a:tableStyleId>
              </a:tblPr>
              <a:tblGrid>
                <a:gridCol w="852892">
                  <a:extLst>
                    <a:ext uri="{9D8B030D-6E8A-4147-A177-3AD203B41FA5}">
                      <a16:colId xmlns="" xmlns:a16="http://schemas.microsoft.com/office/drawing/2014/main" val="525277428"/>
                    </a:ext>
                  </a:extLst>
                </a:gridCol>
                <a:gridCol w="612181">
                  <a:extLst>
                    <a:ext uri="{9D8B030D-6E8A-4147-A177-3AD203B41FA5}">
                      <a16:colId xmlns="" xmlns:a16="http://schemas.microsoft.com/office/drawing/2014/main" val="1957713557"/>
                    </a:ext>
                  </a:extLst>
                </a:gridCol>
                <a:gridCol w="677558">
                  <a:extLst>
                    <a:ext uri="{9D8B030D-6E8A-4147-A177-3AD203B41FA5}">
                      <a16:colId xmlns="" xmlns:a16="http://schemas.microsoft.com/office/drawing/2014/main" val="1956461223"/>
                    </a:ext>
                  </a:extLst>
                </a:gridCol>
                <a:gridCol w="1449222">
                  <a:extLst>
                    <a:ext uri="{9D8B030D-6E8A-4147-A177-3AD203B41FA5}">
                      <a16:colId xmlns="" xmlns:a16="http://schemas.microsoft.com/office/drawing/2014/main" val="1096313409"/>
                    </a:ext>
                  </a:extLst>
                </a:gridCol>
                <a:gridCol w="775627">
                  <a:extLst>
                    <a:ext uri="{9D8B030D-6E8A-4147-A177-3AD203B41FA5}">
                      <a16:colId xmlns="" xmlns:a16="http://schemas.microsoft.com/office/drawing/2014/main" val="3600659092"/>
                    </a:ext>
                  </a:extLst>
                </a:gridCol>
                <a:gridCol w="1240209">
                  <a:extLst>
                    <a:ext uri="{9D8B030D-6E8A-4147-A177-3AD203B41FA5}">
                      <a16:colId xmlns="" xmlns:a16="http://schemas.microsoft.com/office/drawing/2014/main" val="2922650665"/>
                    </a:ext>
                  </a:extLst>
                </a:gridCol>
                <a:gridCol w="322931">
                  <a:extLst>
                    <a:ext uri="{9D8B030D-6E8A-4147-A177-3AD203B41FA5}">
                      <a16:colId xmlns="" xmlns:a16="http://schemas.microsoft.com/office/drawing/2014/main" val="1863865139"/>
                    </a:ext>
                  </a:extLst>
                </a:gridCol>
                <a:gridCol w="377416">
                  <a:extLst>
                    <a:ext uri="{9D8B030D-6E8A-4147-A177-3AD203B41FA5}">
                      <a16:colId xmlns="" xmlns:a16="http://schemas.microsoft.com/office/drawing/2014/main" val="793258579"/>
                    </a:ext>
                  </a:extLst>
                </a:gridCol>
                <a:gridCol w="883595">
                  <a:extLst>
                    <a:ext uri="{9D8B030D-6E8A-4147-A177-3AD203B41FA5}">
                      <a16:colId xmlns="" xmlns:a16="http://schemas.microsoft.com/office/drawing/2014/main" val="1119170893"/>
                    </a:ext>
                  </a:extLst>
                </a:gridCol>
              </a:tblGrid>
              <a:tr h="284205">
                <a:tc>
                  <a:txBody>
                    <a:bodyPr/>
                    <a:lstStyle/>
                    <a:p>
                      <a:pPr algn="r">
                        <a:spcAft>
                          <a:spcPts val="0"/>
                        </a:spcAft>
                      </a:pPr>
                      <a:r>
                        <a:rPr lang="it-IT" sz="1600" dirty="0" err="1" smtClean="0">
                          <a:effectLst/>
                          <a:latin typeface="Arial" panose="020B0604020202020204" pitchFamily="34" charset="0"/>
                          <a:cs typeface="Arial" panose="020B0604020202020204" pitchFamily="34" charset="0"/>
                        </a:rPr>
                        <a:t>Th</a:t>
                      </a:r>
                      <a:endParaRPr lang="it-IT" sz="1600" dirty="0" smtClean="0">
                        <a:effectLst/>
                        <a:latin typeface="Arial" panose="020B0604020202020204" pitchFamily="34" charset="0"/>
                        <a:cs typeface="Arial" panose="020B0604020202020204" pitchFamily="34" charset="0"/>
                      </a:endParaRPr>
                    </a:p>
                  </a:txBody>
                  <a:tcPr marL="44450" marR="44450" marT="0" marB="0" anchor="b"/>
                </a:tc>
                <a:tc>
                  <a:txBody>
                    <a:bodyPr/>
                    <a:lstStyle/>
                    <a:p>
                      <a:pPr>
                        <a:spcAft>
                          <a:spcPts val="0"/>
                        </a:spcAft>
                      </a:pPr>
                      <a:r>
                        <a:rPr lang="it-IT" sz="1600" dirty="0" smtClean="0">
                          <a:effectLst/>
                          <a:latin typeface="Arial" panose="020B0604020202020204" pitchFamily="34" charset="0"/>
                          <a:cs typeface="Arial" panose="020B0604020202020204" pitchFamily="34" charset="0"/>
                        </a:rPr>
                        <a:t>232</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en-GB" sz="1600" dirty="0" smtClean="0">
                          <a:effectLst/>
                          <a:latin typeface="Arial" panose="020B0604020202020204" pitchFamily="34" charset="0"/>
                          <a:ea typeface="Times New Roman" panose="02020603050405020304" pitchFamily="18" charset="0"/>
                          <a:cs typeface="Arial" panose="020B0604020202020204" pitchFamily="34" charset="0"/>
                        </a:rPr>
                        <a:t>&lt;0.010</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smtClean="0">
                          <a:effectLst/>
                          <a:latin typeface="Arial" panose="020B0604020202020204" pitchFamily="34" charset="0"/>
                          <a:cs typeface="Arial" panose="020B0604020202020204" pitchFamily="34" charset="0"/>
                        </a:rPr>
                        <a:t>&lt;0.001</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smtClean="0">
                          <a:effectLst/>
                          <a:latin typeface="Arial" panose="020B0604020202020204" pitchFamily="34" charset="0"/>
                          <a:ea typeface="Times New Roman" panose="02020603050405020304" pitchFamily="18" charset="0"/>
                          <a:cs typeface="Arial" panose="020B0604020202020204" pitchFamily="34" charset="0"/>
                        </a:rPr>
                        <a:t>---</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3274327216"/>
                  </a:ext>
                </a:extLst>
              </a:tr>
              <a:tr h="284205">
                <a:tc>
                  <a:txBody>
                    <a:bodyPr/>
                    <a:lstStyle/>
                    <a:p>
                      <a:pPr algn="r">
                        <a:spcAft>
                          <a:spcPts val="0"/>
                        </a:spcAft>
                      </a:pPr>
                      <a:r>
                        <a:rPr lang="it-IT" sz="1600" dirty="0" smtClean="0">
                          <a:effectLst/>
                          <a:latin typeface="Arial" panose="020B0604020202020204" pitchFamily="34" charset="0"/>
                          <a:ea typeface="+mn-ea"/>
                          <a:cs typeface="Arial" panose="020B0604020202020204" pitchFamily="34" charset="0"/>
                        </a:rPr>
                        <a:t>U</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smtClean="0">
                          <a:effectLst/>
                          <a:latin typeface="Arial" panose="020B0604020202020204" pitchFamily="34" charset="0"/>
                          <a:cs typeface="Arial" panose="020B0604020202020204" pitchFamily="34" charset="0"/>
                        </a:rPr>
                        <a:t>238</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err="1">
                          <a:effectLst/>
                          <a:latin typeface="Arial" panose="020B0604020202020204" pitchFamily="34" charset="0"/>
                          <a:cs typeface="Arial" panose="020B0604020202020204" pitchFamily="34" charset="0"/>
                        </a:rPr>
                        <a:t>ppb</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en-GB" sz="1600" dirty="0" smtClean="0">
                          <a:effectLst/>
                          <a:latin typeface="Arial" panose="020B0604020202020204" pitchFamily="34" charset="0"/>
                          <a:ea typeface="Times New Roman" panose="02020603050405020304" pitchFamily="18" charset="0"/>
                          <a:cs typeface="Arial" panose="020B0604020202020204" pitchFamily="34" charset="0"/>
                        </a:rPr>
                        <a:t>&lt;0.005</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smtClean="0">
                          <a:effectLst/>
                          <a:latin typeface="Arial" panose="020B0604020202020204" pitchFamily="34" charset="0"/>
                          <a:cs typeface="Arial" panose="020B0604020202020204" pitchFamily="34" charset="0"/>
                        </a:rPr>
                        <a:t>&lt;0.001</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ct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lgn="r">
                        <a:spcAft>
                          <a:spcPts val="0"/>
                        </a:spcAft>
                      </a:pPr>
                      <a:r>
                        <a:rPr lang="it-IT" sz="1600" dirty="0">
                          <a:effectLst/>
                          <a:latin typeface="Arial" panose="020B0604020202020204" pitchFamily="34" charset="0"/>
                          <a:cs typeface="Arial" panose="020B0604020202020204" pitchFamily="34" charset="0"/>
                        </a:rPr>
                        <a:t>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tc>
                  <a:txBody>
                    <a:bodyPr/>
                    <a:lstStyle/>
                    <a:p>
                      <a:pPr>
                        <a:spcAft>
                          <a:spcPts val="0"/>
                        </a:spcAft>
                      </a:pPr>
                      <a:r>
                        <a:rPr lang="it-IT" sz="1600" dirty="0" smtClean="0">
                          <a:effectLst/>
                          <a:latin typeface="Arial" panose="020B0604020202020204" pitchFamily="34" charset="0"/>
                          <a:ea typeface="Times New Roman" panose="02020603050405020304" pitchFamily="18" charset="0"/>
                          <a:cs typeface="Arial" panose="020B0604020202020204" pitchFamily="34" charset="0"/>
                        </a:rPr>
                        <a:t>---</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44450" marR="44450" marT="0" marB="0" anchor="b"/>
                </a:tc>
                <a:extLst>
                  <a:ext uri="{0D108BD9-81ED-4DB2-BD59-A6C34878D82A}">
                    <a16:rowId xmlns="" xmlns:a16="http://schemas.microsoft.com/office/drawing/2014/main" val="4022275764"/>
                  </a:ext>
                </a:extLst>
              </a:tr>
            </a:tbl>
          </a:graphicData>
        </a:graphic>
      </p:graphicFrame>
      <p:sp>
        <p:nvSpPr>
          <p:cNvPr id="7" name="CasellaDiTesto 6"/>
          <p:cNvSpPr txBox="1"/>
          <p:nvPr/>
        </p:nvSpPr>
        <p:spPr>
          <a:xfrm>
            <a:off x="222637" y="213220"/>
            <a:ext cx="8078525" cy="523220"/>
          </a:xfrm>
          <a:prstGeom prst="rect">
            <a:avLst/>
          </a:prstGeom>
          <a:noFill/>
        </p:spPr>
        <p:txBody>
          <a:bodyPr wrap="square" rtlCol="0">
            <a:spAutoFit/>
          </a:bodyPr>
          <a:lstStyle/>
          <a:p>
            <a:pPr algn="ctr"/>
            <a:r>
              <a:rPr lang="en-US" sz="2800" dirty="0" smtClean="0">
                <a:latin typeface="Arial" pitchFamily="34" charset="0"/>
                <a:cs typeface="Arial" pitchFamily="34" charset="0"/>
              </a:rPr>
              <a:t>Purification efficiency of EF at LSC </a:t>
            </a:r>
            <a:endParaRPr lang="en-US" sz="2800" dirty="0">
              <a:latin typeface="Arial" pitchFamily="34" charset="0"/>
              <a:cs typeface="Arial" pitchFamily="34" charset="0"/>
            </a:endParaRPr>
          </a:p>
        </p:txBody>
      </p:sp>
      <p:sp>
        <p:nvSpPr>
          <p:cNvPr id="10" name="Rounded Rectangle 9"/>
          <p:cNvSpPr/>
          <p:nvPr/>
        </p:nvSpPr>
        <p:spPr>
          <a:xfrm>
            <a:off x="6720840" y="5935980"/>
            <a:ext cx="1325880" cy="6248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000" b="1" dirty="0" smtClean="0">
                <a:latin typeface="Arial" pitchFamily="34" charset="0"/>
                <a:cs typeface="Arial" pitchFamily="34" charset="0"/>
              </a:rPr>
              <a:t>Bulk !</a:t>
            </a:r>
            <a:endParaRPr lang="en-US" sz="2000" b="1" dirty="0">
              <a:latin typeface="Arial" pitchFamily="34" charset="0"/>
              <a:cs typeface="Arial" pitchFamily="34" charset="0"/>
            </a:endParaRPr>
          </a:p>
        </p:txBody>
      </p:sp>
      <p:sp>
        <p:nvSpPr>
          <p:cNvPr id="9" name="Footer Placeholder 8"/>
          <p:cNvSpPr>
            <a:spLocks noGrp="1"/>
          </p:cNvSpPr>
          <p:nvPr>
            <p:ph type="ftr" sz="quarter" idx="11"/>
          </p:nvPr>
        </p:nvSpPr>
        <p:spPr>
          <a:xfrm>
            <a:off x="0" y="6439217"/>
            <a:ext cx="3086100" cy="365125"/>
          </a:xfrm>
        </p:spPr>
        <p:txBody>
          <a:bodyPr/>
          <a:lstStyle/>
          <a:p>
            <a:pPr algn="l"/>
            <a:r>
              <a:rPr lang="en-GB" dirty="0" smtClean="0"/>
              <a:t>S. Nisi LRT2019</a:t>
            </a:r>
            <a:endParaRPr lang="en-GB" dirty="0"/>
          </a:p>
        </p:txBody>
      </p:sp>
      <p:sp>
        <p:nvSpPr>
          <p:cNvPr id="12" name="Slide Number Placeholder 11"/>
          <p:cNvSpPr>
            <a:spLocks noGrp="1"/>
          </p:cNvSpPr>
          <p:nvPr>
            <p:ph type="sldNum" sz="quarter" idx="12"/>
          </p:nvPr>
        </p:nvSpPr>
        <p:spPr/>
        <p:txBody>
          <a:bodyPr/>
          <a:lstStyle/>
          <a:p>
            <a:fld id="{434BCA8C-157F-4317-AF98-4B981DC609A4}" type="slidenum">
              <a:rPr lang="en-GB" smtClean="0"/>
              <a:t>10</a:t>
            </a:fld>
            <a:endParaRPr lang="en-GB"/>
          </a:p>
        </p:txBody>
      </p:sp>
    </p:spTree>
    <p:extLst>
      <p:ext uri="{BB962C8B-B14F-4D97-AF65-F5344CB8AC3E}">
        <p14:creationId xmlns:p14="http://schemas.microsoft.com/office/powerpoint/2010/main" val="269319917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32444" y="1174520"/>
            <a:ext cx="9248928" cy="4029504"/>
          </a:xfrm>
          <a:prstGeom prst="rect">
            <a:avLst/>
          </a:prstGeom>
        </p:spPr>
      </p:pic>
      <p:sp>
        <p:nvSpPr>
          <p:cNvPr id="3" name="CasellaDiTesto 2"/>
          <p:cNvSpPr txBox="1"/>
          <p:nvPr/>
        </p:nvSpPr>
        <p:spPr>
          <a:xfrm>
            <a:off x="2427900" y="5003969"/>
            <a:ext cx="4272323" cy="400110"/>
          </a:xfrm>
          <a:prstGeom prst="rect">
            <a:avLst/>
          </a:prstGeom>
          <a:noFill/>
        </p:spPr>
        <p:txBody>
          <a:bodyPr wrap="none" rtlCol="0">
            <a:spAutoFit/>
          </a:bodyPr>
          <a:lstStyle/>
          <a:p>
            <a:r>
              <a:rPr lang="en-US" sz="2000" dirty="0" smtClean="0">
                <a:latin typeface="Arial" pitchFamily="34" charset="0"/>
                <a:cs typeface="Arial" pitchFamily="34" charset="0"/>
              </a:rPr>
              <a:t>Gas technique atomization methods</a:t>
            </a:r>
            <a:endParaRPr lang="en-US" sz="2000" dirty="0">
              <a:latin typeface="Arial" pitchFamily="34" charset="0"/>
              <a:cs typeface="Arial" pitchFamily="34" charset="0"/>
            </a:endParaRPr>
          </a:p>
        </p:txBody>
      </p:sp>
      <p:sp>
        <p:nvSpPr>
          <p:cNvPr id="4" name="CasellaDiTesto 3"/>
          <p:cNvSpPr txBox="1"/>
          <p:nvPr/>
        </p:nvSpPr>
        <p:spPr>
          <a:xfrm>
            <a:off x="1295379" y="26342"/>
            <a:ext cx="6537367" cy="1077218"/>
          </a:xfrm>
          <a:prstGeom prst="rect">
            <a:avLst/>
          </a:prstGeom>
          <a:noFill/>
        </p:spPr>
        <p:txBody>
          <a:bodyPr wrap="none" rtlCol="0">
            <a:spAutoFit/>
          </a:bodyPr>
          <a:lstStyle/>
          <a:p>
            <a:pPr algn="ctr"/>
            <a:r>
              <a:rPr lang="en-US" sz="3200" dirty="0" smtClean="0">
                <a:latin typeface="Arial" panose="020B0604020202020204" pitchFamily="34" charset="0"/>
                <a:cs typeface="Arial" panose="020B0604020202020204" pitchFamily="34" charset="0"/>
              </a:rPr>
              <a:t>Production of ultrapure Cu powder </a:t>
            </a:r>
          </a:p>
          <a:p>
            <a:pPr algn="ctr"/>
            <a:r>
              <a:rPr lang="en-US" sz="3200" dirty="0" smtClean="0">
                <a:latin typeface="Arial" panose="020B0604020202020204" pitchFamily="34" charset="0"/>
                <a:cs typeface="Arial" panose="020B0604020202020204" pitchFamily="34" charset="0"/>
              </a:rPr>
              <a:t>by mean atomization technology</a:t>
            </a:r>
            <a:endParaRPr lang="en-US" sz="3200" dirty="0">
              <a:latin typeface="Arial" panose="020B0604020202020204" pitchFamily="34" charset="0"/>
              <a:cs typeface="Arial" panose="020B0604020202020204" pitchFamily="34" charset="0"/>
            </a:endParaRPr>
          </a:p>
        </p:txBody>
      </p:sp>
      <p:sp>
        <p:nvSpPr>
          <p:cNvPr id="5" name="TextBox 4"/>
          <p:cNvSpPr txBox="1"/>
          <p:nvPr/>
        </p:nvSpPr>
        <p:spPr>
          <a:xfrm>
            <a:off x="-32444" y="5851327"/>
            <a:ext cx="9435596" cy="400110"/>
          </a:xfrm>
          <a:prstGeom prst="rect">
            <a:avLst/>
          </a:prstGeom>
          <a:noFill/>
        </p:spPr>
        <p:txBody>
          <a:bodyPr wrap="none" rtlCol="0">
            <a:spAutoFit/>
          </a:bodyPr>
          <a:lstStyle/>
          <a:p>
            <a:r>
              <a:rPr lang="en-US" sz="2000" dirty="0" smtClean="0">
                <a:latin typeface="Arial" pitchFamily="34" charset="0"/>
                <a:cs typeface="Arial" pitchFamily="34" charset="0"/>
              </a:rPr>
              <a:t>Atomizer is very expensive             outsourcing, but using dedicated pure Cu line   </a:t>
            </a:r>
            <a:endParaRPr lang="en-US" sz="2000" dirty="0">
              <a:latin typeface="Arial" pitchFamily="34" charset="0"/>
              <a:cs typeface="Arial" pitchFamily="34" charset="0"/>
            </a:endParaRPr>
          </a:p>
        </p:txBody>
      </p:sp>
      <p:sp>
        <p:nvSpPr>
          <p:cNvPr id="7" name="Down Arrow 6"/>
          <p:cNvSpPr/>
          <p:nvPr/>
        </p:nvSpPr>
        <p:spPr>
          <a:xfrm rot="16200000">
            <a:off x="3309462" y="5774733"/>
            <a:ext cx="422264" cy="6183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7"/>
          <p:cNvSpPr>
            <a:spLocks noGrp="1"/>
          </p:cNvSpPr>
          <p:nvPr>
            <p:ph type="ftr" sz="quarter" idx="11"/>
          </p:nvPr>
        </p:nvSpPr>
        <p:spPr>
          <a:xfrm>
            <a:off x="132115" y="6417604"/>
            <a:ext cx="3086100" cy="365125"/>
          </a:xfrm>
        </p:spPr>
        <p:txBody>
          <a:bodyPr/>
          <a:lstStyle/>
          <a:p>
            <a:pPr algn="l"/>
            <a:r>
              <a:rPr lang="en-GB" dirty="0" smtClean="0"/>
              <a:t>S. Nisi LRT2019</a:t>
            </a:r>
            <a:endParaRPr lang="en-GB" dirty="0"/>
          </a:p>
        </p:txBody>
      </p:sp>
      <p:sp>
        <p:nvSpPr>
          <p:cNvPr id="10" name="Slide Number Placeholder 9"/>
          <p:cNvSpPr>
            <a:spLocks noGrp="1"/>
          </p:cNvSpPr>
          <p:nvPr>
            <p:ph type="sldNum" sz="quarter" idx="12"/>
          </p:nvPr>
        </p:nvSpPr>
        <p:spPr/>
        <p:txBody>
          <a:bodyPr/>
          <a:lstStyle/>
          <a:p>
            <a:fld id="{434BCA8C-157F-4317-AF98-4B981DC609A4}" type="slidenum">
              <a:rPr lang="en-GB" smtClean="0"/>
              <a:t>11</a:t>
            </a:fld>
            <a:endParaRPr lang="en-GB"/>
          </a:p>
        </p:txBody>
      </p:sp>
    </p:spTree>
    <p:extLst>
      <p:ext uri="{BB962C8B-B14F-4D97-AF65-F5344CB8AC3E}">
        <p14:creationId xmlns:p14="http://schemas.microsoft.com/office/powerpoint/2010/main" val="2793327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9187" y="1457083"/>
            <a:ext cx="4273900" cy="151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97124" y="1432957"/>
            <a:ext cx="2143419" cy="1529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940544" y="1408832"/>
            <a:ext cx="2070105" cy="15627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624840" y="131445"/>
            <a:ext cx="7741919" cy="553998"/>
          </a:xfrm>
          <a:prstGeom prst="rect">
            <a:avLst/>
          </a:prstGeom>
          <a:noFill/>
        </p:spPr>
        <p:txBody>
          <a:bodyPr wrap="square" rtlCol="0">
            <a:spAutoFit/>
          </a:bodyPr>
          <a:lstStyle/>
          <a:p>
            <a:r>
              <a:rPr lang="it-IT" sz="2900" dirty="0" smtClean="0">
                <a:latin typeface="Arial" pitchFamily="34" charset="0"/>
                <a:cs typeface="Arial" pitchFamily="34" charset="0"/>
              </a:rPr>
              <a:t>Ultra-low level radioactivity counting  facilities </a:t>
            </a:r>
            <a:endParaRPr lang="en-US" sz="2900" dirty="0">
              <a:latin typeface="Arial" pitchFamily="34" charset="0"/>
              <a:cs typeface="Arial" pitchFamily="34" charset="0"/>
            </a:endParaRPr>
          </a:p>
        </p:txBody>
      </p:sp>
      <p:sp>
        <p:nvSpPr>
          <p:cNvPr id="4" name="TextBox 3"/>
          <p:cNvSpPr txBox="1"/>
          <p:nvPr/>
        </p:nvSpPr>
        <p:spPr>
          <a:xfrm>
            <a:off x="43058" y="973451"/>
            <a:ext cx="4630242" cy="369332"/>
          </a:xfrm>
          <a:prstGeom prst="rect">
            <a:avLst/>
          </a:prstGeom>
          <a:noFill/>
        </p:spPr>
        <p:txBody>
          <a:bodyPr wrap="none" rtlCol="0">
            <a:spAutoFit/>
          </a:bodyPr>
          <a:lstStyle/>
          <a:p>
            <a:r>
              <a:rPr lang="it-IT" b="1" dirty="0" smtClean="0">
                <a:latin typeface="Arial" pitchFamily="34" charset="0"/>
                <a:cs typeface="Arial" pitchFamily="34" charset="0"/>
              </a:rPr>
              <a:t>STELLA SubTEr</a:t>
            </a:r>
            <a:r>
              <a:rPr lang="it-IT" b="1" dirty="0">
                <a:latin typeface="Arial" pitchFamily="34" charset="0"/>
                <a:cs typeface="Arial" pitchFamily="34" charset="0"/>
              </a:rPr>
              <a:t>ran</a:t>
            </a:r>
            <a:r>
              <a:rPr lang="it-IT" b="1" dirty="0" smtClean="0">
                <a:latin typeface="Arial" pitchFamily="34" charset="0"/>
                <a:cs typeface="Arial" pitchFamily="34" charset="0"/>
              </a:rPr>
              <a:t>ean Low Level Assay</a:t>
            </a:r>
            <a:endParaRPr lang="en-US" b="1" dirty="0">
              <a:latin typeface="Arial" pitchFamily="34" charset="0"/>
              <a:cs typeface="Arial" pitchFamily="34" charset="0"/>
            </a:endParaRPr>
          </a:p>
        </p:txBody>
      </p:sp>
      <p:sp>
        <p:nvSpPr>
          <p:cNvPr id="5" name="TextBox 4"/>
          <p:cNvSpPr txBox="1"/>
          <p:nvPr/>
        </p:nvSpPr>
        <p:spPr>
          <a:xfrm>
            <a:off x="109187" y="3144529"/>
            <a:ext cx="4386613" cy="1200329"/>
          </a:xfrm>
          <a:prstGeom prst="rect">
            <a:avLst/>
          </a:prstGeom>
          <a:noFill/>
        </p:spPr>
        <p:txBody>
          <a:bodyPr wrap="square" rtlCol="0">
            <a:spAutoFit/>
          </a:bodyPr>
          <a:lstStyle/>
          <a:p>
            <a:pPr marL="285750" indent="-285750">
              <a:buFont typeface="Arial" pitchFamily="34" charset="0"/>
              <a:buChar char="•"/>
            </a:pPr>
            <a:r>
              <a:rPr lang="el-GR" dirty="0" smtClean="0">
                <a:latin typeface="Arial" pitchFamily="34" charset="0"/>
                <a:cs typeface="Arial" pitchFamily="34" charset="0"/>
              </a:rPr>
              <a:t>ϒ</a:t>
            </a:r>
            <a:r>
              <a:rPr lang="it-IT" dirty="0" smtClean="0">
                <a:latin typeface="Arial" pitchFamily="34" charset="0"/>
                <a:cs typeface="Arial" pitchFamily="34" charset="0"/>
              </a:rPr>
              <a:t> spectrtometry High-Purity Ge         Detectors (HPGE)</a:t>
            </a:r>
          </a:p>
          <a:p>
            <a:pPr marL="285750" indent="-285750">
              <a:buFont typeface="Arial" pitchFamily="34" charset="0"/>
              <a:buChar char="•"/>
            </a:pPr>
            <a:r>
              <a:rPr lang="el-GR" dirty="0" smtClean="0">
                <a:latin typeface="Arial" pitchFamily="34" charset="0"/>
                <a:cs typeface="Arial" pitchFamily="34" charset="0"/>
              </a:rPr>
              <a:t>α</a:t>
            </a:r>
            <a:r>
              <a:rPr lang="it-IT" dirty="0" smtClean="0">
                <a:latin typeface="Arial" pitchFamily="34" charset="0"/>
                <a:cs typeface="Arial" pitchFamily="34" charset="0"/>
              </a:rPr>
              <a:t> spectrometry Silicon  PIPS detectors</a:t>
            </a:r>
          </a:p>
          <a:p>
            <a:pPr marL="285750" indent="-285750">
              <a:buFont typeface="Arial" pitchFamily="34" charset="0"/>
              <a:buChar char="•"/>
            </a:pPr>
            <a:r>
              <a:rPr lang="it-IT" dirty="0" smtClean="0">
                <a:latin typeface="Arial" pitchFamily="34" charset="0"/>
                <a:cs typeface="Arial" pitchFamily="34" charset="0"/>
              </a:rPr>
              <a:t>Liquid scintillation counters</a:t>
            </a:r>
          </a:p>
        </p:txBody>
      </p:sp>
      <p:sp>
        <p:nvSpPr>
          <p:cNvPr id="9" name="TextBox 8"/>
          <p:cNvSpPr txBox="1"/>
          <p:nvPr/>
        </p:nvSpPr>
        <p:spPr>
          <a:xfrm>
            <a:off x="5648236" y="958203"/>
            <a:ext cx="2775119" cy="369332"/>
          </a:xfrm>
          <a:prstGeom prst="rect">
            <a:avLst/>
          </a:prstGeom>
          <a:noFill/>
        </p:spPr>
        <p:txBody>
          <a:bodyPr wrap="none" rtlCol="0">
            <a:spAutoFit/>
          </a:bodyPr>
          <a:lstStyle/>
          <a:p>
            <a:r>
              <a:rPr lang="it-IT" b="1" dirty="0">
                <a:latin typeface="Arial" pitchFamily="34" charset="0"/>
                <a:cs typeface="Arial" pitchFamily="34" charset="0"/>
              </a:rPr>
              <a:t>ICP-Mass Spectrometry</a:t>
            </a:r>
            <a:endParaRPr lang="en-US" b="1" dirty="0">
              <a:latin typeface="Arial" pitchFamily="34" charset="0"/>
              <a:cs typeface="Arial" pitchFamily="34" charset="0"/>
            </a:endParaRPr>
          </a:p>
        </p:txBody>
      </p:sp>
      <p:sp>
        <p:nvSpPr>
          <p:cNvPr id="10" name="TextBox 9"/>
          <p:cNvSpPr txBox="1"/>
          <p:nvPr/>
        </p:nvSpPr>
        <p:spPr>
          <a:xfrm>
            <a:off x="158473" y="4779105"/>
            <a:ext cx="4514826" cy="1477328"/>
          </a:xfrm>
          <a:prstGeom prst="rect">
            <a:avLst/>
          </a:prstGeom>
          <a:noFill/>
        </p:spPr>
        <p:txBody>
          <a:bodyPr wrap="square" rtlCol="0">
            <a:spAutoFit/>
          </a:bodyPr>
          <a:lstStyle/>
          <a:p>
            <a:r>
              <a:rPr lang="it-IT" b="1" dirty="0">
                <a:latin typeface="Arial" pitchFamily="34" charset="0"/>
                <a:cs typeface="Arial" pitchFamily="34" charset="0"/>
              </a:rPr>
              <a:t>Neutron Attivation Anlysis  (NAA</a:t>
            </a:r>
            <a:r>
              <a:rPr lang="it-IT" b="1" dirty="0" smtClean="0">
                <a:latin typeface="Arial" pitchFamily="34" charset="0"/>
                <a:cs typeface="Arial" pitchFamily="34" charset="0"/>
              </a:rPr>
              <a:t>) Pavia</a:t>
            </a:r>
          </a:p>
          <a:p>
            <a:endParaRPr lang="it-IT" b="1" dirty="0">
              <a:latin typeface="Arial" pitchFamily="34" charset="0"/>
              <a:cs typeface="Arial" pitchFamily="34" charset="0"/>
            </a:endParaRPr>
          </a:p>
          <a:p>
            <a:pPr marL="285750" indent="-285750">
              <a:buFont typeface="Arial" pitchFamily="34" charset="0"/>
              <a:buChar char="•"/>
            </a:pPr>
            <a:r>
              <a:rPr lang="it-IT" dirty="0" smtClean="0">
                <a:latin typeface="Arial" pitchFamily="34" charset="0"/>
                <a:cs typeface="Arial" pitchFamily="34" charset="0"/>
              </a:rPr>
              <a:t>TRIGA Mark II reactor Pavia University</a:t>
            </a:r>
          </a:p>
          <a:p>
            <a:pPr marL="285750" indent="-285750">
              <a:buFont typeface="Arial" pitchFamily="34" charset="0"/>
              <a:buChar char="•"/>
            </a:pPr>
            <a:r>
              <a:rPr lang="it-IT" dirty="0" smtClean="0">
                <a:latin typeface="Arial" pitchFamily="34" charset="0"/>
                <a:cs typeface="Arial" pitchFamily="34" charset="0"/>
              </a:rPr>
              <a:t>Radio-Chemical Lab</a:t>
            </a:r>
          </a:p>
          <a:p>
            <a:pPr marL="285750" indent="-285750">
              <a:buFont typeface="Arial" pitchFamily="34" charset="0"/>
              <a:buChar char="•"/>
            </a:pPr>
            <a:r>
              <a:rPr lang="it-IT" dirty="0" smtClean="0">
                <a:latin typeface="Arial" pitchFamily="34" charset="0"/>
                <a:cs typeface="Arial" pitchFamily="34" charset="0"/>
              </a:rPr>
              <a:t>HPGE at Milan INFN&amp;Univerity </a:t>
            </a:r>
          </a:p>
        </p:txBody>
      </p:sp>
      <p:sp>
        <p:nvSpPr>
          <p:cNvPr id="6" name="TextBox 5"/>
          <p:cNvSpPr txBox="1"/>
          <p:nvPr/>
        </p:nvSpPr>
        <p:spPr>
          <a:xfrm>
            <a:off x="4663774" y="3112263"/>
            <a:ext cx="4602542" cy="1200329"/>
          </a:xfrm>
          <a:prstGeom prst="rect">
            <a:avLst/>
          </a:prstGeom>
          <a:noFill/>
        </p:spPr>
        <p:txBody>
          <a:bodyPr wrap="none" rtlCol="0">
            <a:spAutoFit/>
          </a:bodyPr>
          <a:lstStyle/>
          <a:p>
            <a:pPr marL="285750" indent="-285750">
              <a:buFont typeface="Arial" pitchFamily="34" charset="0"/>
              <a:buChar char="•"/>
            </a:pPr>
            <a:r>
              <a:rPr lang="it-IT" dirty="0" smtClean="0">
                <a:latin typeface="Arial" pitchFamily="34" charset="0"/>
                <a:cs typeface="Arial" pitchFamily="34" charset="0"/>
              </a:rPr>
              <a:t>Quadrupole and double focusing ICPMS</a:t>
            </a:r>
          </a:p>
          <a:p>
            <a:pPr marL="285750" indent="-285750">
              <a:buFont typeface="Arial" pitchFamily="34" charset="0"/>
              <a:buChar char="•"/>
            </a:pPr>
            <a:r>
              <a:rPr lang="it-IT" dirty="0" smtClean="0">
                <a:latin typeface="Arial" pitchFamily="34" charset="0"/>
                <a:cs typeface="Arial" pitchFamily="34" charset="0"/>
              </a:rPr>
              <a:t>ISO 6 Clean room</a:t>
            </a:r>
          </a:p>
          <a:p>
            <a:pPr marL="285750" indent="-285750">
              <a:buFont typeface="Arial" pitchFamily="34" charset="0"/>
              <a:buChar char="•"/>
            </a:pPr>
            <a:r>
              <a:rPr lang="it-IT" dirty="0" smtClean="0">
                <a:latin typeface="Arial" pitchFamily="34" charset="0"/>
                <a:cs typeface="Arial" pitchFamily="34" charset="0"/>
              </a:rPr>
              <a:t>Regents purification systems</a:t>
            </a:r>
          </a:p>
          <a:p>
            <a:pPr marL="285750" indent="-285750">
              <a:buFont typeface="Arial" pitchFamily="34" charset="0"/>
              <a:buChar char="•"/>
            </a:pPr>
            <a:r>
              <a:rPr lang="it-IT" dirty="0" smtClean="0">
                <a:latin typeface="Arial" pitchFamily="34" charset="0"/>
                <a:cs typeface="Arial" pitchFamily="34" charset="0"/>
              </a:rPr>
              <a:t>Sample treatment device</a:t>
            </a:r>
            <a:endParaRPr lang="en-US" dirty="0">
              <a:latin typeface="Arial" pitchFamily="34" charset="0"/>
              <a:cs typeface="Arial" pitchFamily="34" charset="0"/>
            </a:endParaRPr>
          </a:p>
        </p:txBody>
      </p:sp>
      <p:pic>
        <p:nvPicPr>
          <p:cNvPr id="1030" name="Picture 6" descr="Risultati immagini per neutron activation analysis pavia"/>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740483" y="4779105"/>
            <a:ext cx="2577888" cy="1832002"/>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p:cNvSpPr txBox="1"/>
          <p:nvPr/>
        </p:nvSpPr>
        <p:spPr>
          <a:xfrm>
            <a:off x="7884896" y="5033386"/>
            <a:ext cx="963725" cy="1323439"/>
          </a:xfrm>
          <a:prstGeom prst="rect">
            <a:avLst/>
          </a:prstGeom>
          <a:noFill/>
        </p:spPr>
        <p:txBody>
          <a:bodyPr wrap="none" rtlCol="0">
            <a:spAutoFit/>
          </a:bodyPr>
          <a:lstStyle/>
          <a:p>
            <a:r>
              <a:rPr lang="it-IT" sz="8000" dirty="0" smtClean="0"/>
              <a:t>...</a:t>
            </a:r>
            <a:endParaRPr lang="en-US" sz="8000" dirty="0"/>
          </a:p>
        </p:txBody>
      </p:sp>
      <p:sp>
        <p:nvSpPr>
          <p:cNvPr id="8" name="Footer Placeholder 7"/>
          <p:cNvSpPr>
            <a:spLocks noGrp="1"/>
          </p:cNvSpPr>
          <p:nvPr>
            <p:ph type="ftr" sz="quarter" idx="11"/>
          </p:nvPr>
        </p:nvSpPr>
        <p:spPr>
          <a:xfrm>
            <a:off x="43058" y="6428544"/>
            <a:ext cx="3086100" cy="365125"/>
          </a:xfrm>
        </p:spPr>
        <p:txBody>
          <a:bodyPr/>
          <a:lstStyle/>
          <a:p>
            <a:pPr algn="l"/>
            <a:r>
              <a:rPr lang="en-GB" dirty="0" smtClean="0"/>
              <a:t>S. Nisi LRT2019</a:t>
            </a:r>
            <a:endParaRPr lang="en-GB" dirty="0"/>
          </a:p>
        </p:txBody>
      </p:sp>
      <p:sp>
        <p:nvSpPr>
          <p:cNvPr id="12" name="Slide Number Placeholder 11"/>
          <p:cNvSpPr>
            <a:spLocks noGrp="1"/>
          </p:cNvSpPr>
          <p:nvPr>
            <p:ph type="sldNum" sz="quarter" idx="12"/>
          </p:nvPr>
        </p:nvSpPr>
        <p:spPr/>
        <p:txBody>
          <a:bodyPr/>
          <a:lstStyle/>
          <a:p>
            <a:fld id="{434BCA8C-157F-4317-AF98-4B981DC609A4}" type="slidenum">
              <a:rPr lang="en-GB" smtClean="0"/>
              <a:t>12</a:t>
            </a:fld>
            <a:endParaRPr lang="en-GB"/>
          </a:p>
        </p:txBody>
      </p:sp>
    </p:spTree>
    <p:extLst>
      <p:ext uri="{BB962C8B-B14F-4D97-AF65-F5344CB8AC3E}">
        <p14:creationId xmlns:p14="http://schemas.microsoft.com/office/powerpoint/2010/main" val="3641272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3260935180"/>
              </p:ext>
            </p:extLst>
          </p:nvPr>
        </p:nvGraphicFramePr>
        <p:xfrm>
          <a:off x="843649" y="795263"/>
          <a:ext cx="7440827" cy="4907121"/>
        </p:xfrm>
        <a:graphic>
          <a:graphicData uri="http://schemas.openxmlformats.org/drawingml/2006/table">
            <a:tbl>
              <a:tblPr firstRow="1" bandRow="1">
                <a:tableStyleId>{5C22544A-7EE6-4342-B048-85BDC9FD1C3A}</a:tableStyleId>
              </a:tblPr>
              <a:tblGrid>
                <a:gridCol w="1616455"/>
                <a:gridCol w="1257781"/>
                <a:gridCol w="1590261"/>
                <a:gridCol w="1488165"/>
                <a:gridCol w="1488165"/>
              </a:tblGrid>
              <a:tr h="651726">
                <a:tc>
                  <a:txBody>
                    <a:bodyPr/>
                    <a:lstStyle/>
                    <a:p>
                      <a:pPr algn="ctr"/>
                      <a:endParaRPr lang="en-US" dirty="0"/>
                    </a:p>
                  </a:txBody>
                  <a:tcPr/>
                </a:tc>
                <a:tc>
                  <a:txBody>
                    <a:bodyPr/>
                    <a:lstStyle/>
                    <a:p>
                      <a:pPr algn="ctr"/>
                      <a:endParaRPr lang="en-US" dirty="0"/>
                    </a:p>
                  </a:txBody>
                  <a:tcPr/>
                </a:tc>
                <a:tc>
                  <a:txBody>
                    <a:bodyPr/>
                    <a:lstStyle/>
                    <a:p>
                      <a:pPr algn="ctr"/>
                      <a:r>
                        <a:rPr lang="it-IT" dirty="0" smtClean="0"/>
                        <a:t>ICPMS</a:t>
                      </a:r>
                    </a:p>
                    <a:p>
                      <a:pPr algn="ctr"/>
                      <a:r>
                        <a:rPr lang="it-IT" dirty="0" smtClean="0"/>
                        <a:t>LNGS (LSC)</a:t>
                      </a:r>
                      <a:endParaRPr lang="en-US" dirty="0"/>
                    </a:p>
                  </a:txBody>
                  <a:tcPr/>
                </a:tc>
                <a:tc>
                  <a:txBody>
                    <a:bodyPr/>
                    <a:lstStyle/>
                    <a:p>
                      <a:pPr algn="ctr"/>
                      <a:r>
                        <a:rPr lang="it-IT" dirty="0" smtClean="0"/>
                        <a:t>ULL GRS</a:t>
                      </a:r>
                    </a:p>
                    <a:p>
                      <a:pPr algn="ctr"/>
                      <a:r>
                        <a:rPr lang="it-IT" dirty="0" smtClean="0"/>
                        <a:t>LNGS (LSC)</a:t>
                      </a:r>
                      <a:endParaRPr lang="en-US" dirty="0"/>
                    </a:p>
                  </a:txBody>
                  <a:tcPr/>
                </a:tc>
                <a:tc>
                  <a:txBody>
                    <a:bodyPr/>
                    <a:lstStyle/>
                    <a:p>
                      <a:pPr algn="ctr"/>
                      <a:r>
                        <a:rPr lang="it-IT" dirty="0" smtClean="0"/>
                        <a:t>ULLGS</a:t>
                      </a:r>
                      <a:r>
                        <a:rPr lang="it-IT" baseline="0" dirty="0" smtClean="0"/>
                        <a:t>+</a:t>
                      </a:r>
                      <a:r>
                        <a:rPr lang="it-IT" dirty="0" smtClean="0"/>
                        <a:t>NAA</a:t>
                      </a:r>
                    </a:p>
                    <a:p>
                      <a:pPr algn="ctr"/>
                      <a:r>
                        <a:rPr lang="it-IT" dirty="0" smtClean="0"/>
                        <a:t>Milano-</a:t>
                      </a:r>
                      <a:r>
                        <a:rPr lang="en-US" dirty="0" smtClean="0"/>
                        <a:t>Pavia</a:t>
                      </a:r>
                      <a:endParaRPr lang="it-IT" dirty="0" smtClean="0"/>
                    </a:p>
                  </a:txBody>
                  <a:tcPr/>
                </a:tc>
              </a:tr>
              <a:tr h="5724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pPr algn="ctr"/>
                      <a:endParaRPr lang="en-US" dirty="0"/>
                    </a:p>
                  </a:txBody>
                  <a:tcPr/>
                </a:tc>
                <a:tc>
                  <a:txBody>
                    <a:bodyPr/>
                    <a:lstStyle/>
                    <a:p>
                      <a:pPr algn="ctr"/>
                      <a:r>
                        <a:rPr lang="it-IT" dirty="0" smtClean="0"/>
                        <a:t>Primordial parents</a:t>
                      </a:r>
                      <a:endParaRPr lang="en-US" dirty="0"/>
                    </a:p>
                  </a:txBody>
                  <a:tcPr/>
                </a:tc>
                <a:tc>
                  <a:txBody>
                    <a:bodyPr/>
                    <a:lstStyle/>
                    <a:p>
                      <a:pPr algn="ctr"/>
                      <a:r>
                        <a:rPr lang="el-GR" dirty="0" smtClean="0"/>
                        <a:t>ϒ</a:t>
                      </a:r>
                      <a:r>
                        <a:rPr lang="it-IT" dirty="0" smtClean="0"/>
                        <a:t> </a:t>
                      </a:r>
                      <a:r>
                        <a:rPr lang="it-IT" dirty="0" err="1" smtClean="0"/>
                        <a:t>emitters</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t>Primordial parents</a:t>
                      </a:r>
                      <a:endParaRPr lang="en-US" dirty="0" smtClean="0"/>
                    </a:p>
                  </a:txBody>
                  <a:tcPr/>
                </a:tc>
              </a:tr>
              <a:tr h="5724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dirty="0" smtClean="0"/>
                    </a:p>
                  </a:txBody>
                  <a:tcPr/>
                </a:tc>
                <a:tc>
                  <a:txBody>
                    <a:bodyPr/>
                    <a:lstStyle/>
                    <a:p>
                      <a:pPr algn="ctr"/>
                      <a:endParaRPr lang="en-US" dirty="0"/>
                    </a:p>
                  </a:txBody>
                  <a:tcPr/>
                </a:tc>
                <a:tc>
                  <a:txBody>
                    <a:bodyPr/>
                    <a:lstStyle/>
                    <a:p>
                      <a:pPr algn="ctr"/>
                      <a:r>
                        <a:rPr lang="it-IT" dirty="0" smtClean="0"/>
                        <a:t>Surface/bulk</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t>Bulk</a:t>
                      </a:r>
                      <a:endParaRPr lang="en-US"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t>Surface/bulk</a:t>
                      </a:r>
                      <a:endParaRPr lang="en-US" dirty="0" smtClean="0"/>
                    </a:p>
                  </a:txBody>
                  <a:tcPr/>
                </a:tc>
              </a:tr>
              <a:tr h="5724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t>Destructive</a:t>
                      </a:r>
                      <a:endParaRPr lang="en-US" dirty="0" smtClean="0"/>
                    </a:p>
                  </a:txBody>
                  <a:tcPr/>
                </a:tc>
                <a:tc>
                  <a:txBody>
                    <a:bodyPr/>
                    <a:lstStyle/>
                    <a:p>
                      <a:pPr algn="ctr"/>
                      <a:endParaRPr lang="en-US" dirty="0"/>
                    </a:p>
                  </a:txBody>
                  <a:tcPr/>
                </a:tc>
                <a:tc>
                  <a:txBody>
                    <a:bodyPr/>
                    <a:lstStyle/>
                    <a:p>
                      <a:pPr algn="ctr"/>
                      <a:r>
                        <a:rPr lang="it-IT" dirty="0" smtClean="0"/>
                        <a:t>Yes</a:t>
                      </a:r>
                      <a:endParaRPr lang="en-US"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t>No</a:t>
                      </a:r>
                      <a:endParaRPr lang="en-US" dirty="0" smtClean="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t>Yes</a:t>
                      </a:r>
                      <a:endParaRPr lang="en-US" dirty="0" smtClean="0"/>
                    </a:p>
                  </a:txBody>
                  <a:tcPr/>
                </a:tc>
              </a:tr>
              <a:tr h="57241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t>DL</a:t>
                      </a:r>
                      <a:endParaRPr lang="en-US" dirty="0" smtClean="0"/>
                    </a:p>
                  </a:txBody>
                  <a:tcPr/>
                </a:tc>
                <a:tc>
                  <a:txBody>
                    <a:bodyPr/>
                    <a:lstStyle/>
                    <a:p>
                      <a:pPr algn="ctr"/>
                      <a:r>
                        <a:rPr lang="it-IT" dirty="0" smtClean="0"/>
                        <a:t>[ 10</a:t>
                      </a:r>
                      <a:r>
                        <a:rPr lang="it-IT" baseline="30000" dirty="0" smtClean="0"/>
                        <a:t>-12</a:t>
                      </a:r>
                      <a:r>
                        <a:rPr lang="it-IT" dirty="0" smtClean="0"/>
                        <a:t>g/g ]</a:t>
                      </a:r>
                      <a:endParaRPr lang="en-US" dirty="0"/>
                    </a:p>
                  </a:txBody>
                  <a:tcPr/>
                </a:tc>
                <a:tc>
                  <a:txBody>
                    <a:bodyPr/>
                    <a:lstStyle/>
                    <a:p>
                      <a:pPr algn="ctr"/>
                      <a:r>
                        <a:rPr lang="it-IT" dirty="0" smtClean="0"/>
                        <a:t>Th=0.5</a:t>
                      </a:r>
                    </a:p>
                    <a:p>
                      <a:pPr algn="ctr"/>
                      <a:r>
                        <a:rPr lang="it-IT" dirty="0" smtClean="0"/>
                        <a:t>U=0.5</a:t>
                      </a:r>
                      <a:endParaRPr lang="en-US" dirty="0"/>
                    </a:p>
                  </a:txBody>
                  <a:tcPr/>
                </a:tc>
                <a:tc>
                  <a:txBody>
                    <a:bodyPr/>
                    <a:lstStyle/>
                    <a:p>
                      <a:pPr algn="ctr"/>
                      <a:r>
                        <a:rPr lang="it-IT" dirty="0" smtClean="0"/>
                        <a:t>Th= 10-20</a:t>
                      </a:r>
                    </a:p>
                    <a:p>
                      <a:pPr algn="ctr"/>
                      <a:r>
                        <a:rPr lang="it-IT" dirty="0" smtClean="0"/>
                        <a:t>U= 10-20</a:t>
                      </a:r>
                      <a:endParaRPr lang="en-US" dirty="0"/>
                    </a:p>
                  </a:txBody>
                  <a:tcPr/>
                </a:tc>
                <a:tc>
                  <a:txBody>
                    <a:bodyPr/>
                    <a:lstStyle/>
                    <a:p>
                      <a:pPr algn="ctr"/>
                      <a:r>
                        <a:rPr lang="it-IT" dirty="0" smtClean="0"/>
                        <a:t>Th(</a:t>
                      </a:r>
                      <a:r>
                        <a:rPr lang="it-IT" baseline="30000" dirty="0" smtClean="0"/>
                        <a:t>233</a:t>
                      </a:r>
                      <a:r>
                        <a:rPr lang="it-IT" dirty="0" smtClean="0"/>
                        <a:t>Pa)= 0.5</a:t>
                      </a:r>
                    </a:p>
                    <a:p>
                      <a:pPr algn="ctr"/>
                      <a:r>
                        <a:rPr lang="it-IT" dirty="0" smtClean="0">
                          <a:solidFill>
                            <a:schemeClr val="tx1"/>
                          </a:solidFill>
                        </a:rPr>
                        <a:t>U</a:t>
                      </a:r>
                      <a:r>
                        <a:rPr lang="it-IT" dirty="0" smtClean="0"/>
                        <a:t>(</a:t>
                      </a:r>
                      <a:r>
                        <a:rPr lang="it-IT" baseline="30000" dirty="0" smtClean="0"/>
                        <a:t>239</a:t>
                      </a:r>
                      <a:r>
                        <a:rPr lang="it-IT" baseline="0" dirty="0" smtClean="0"/>
                        <a:t>Np</a:t>
                      </a:r>
                      <a:r>
                        <a:rPr lang="it-IT" dirty="0" smtClean="0">
                          <a:solidFill>
                            <a:schemeClr val="tx1"/>
                          </a:solidFill>
                        </a:rPr>
                        <a:t>)= 3-5</a:t>
                      </a:r>
                      <a:endParaRPr lang="en-US" dirty="0">
                        <a:solidFill>
                          <a:schemeClr val="tx1"/>
                        </a:solidFill>
                      </a:endParaRPr>
                    </a:p>
                  </a:txBody>
                  <a:tcPr/>
                </a:tc>
              </a:tr>
              <a:tr h="423964">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t>Sample size</a:t>
                      </a:r>
                      <a:endParaRPr lang="en-US" dirty="0" smtClean="0"/>
                    </a:p>
                  </a:txBody>
                  <a:tcPr/>
                </a:tc>
                <a:tc>
                  <a:txBody>
                    <a:bodyPr/>
                    <a:lstStyle/>
                    <a:p>
                      <a:pPr algn="ctr"/>
                      <a:r>
                        <a:rPr lang="it-IT" dirty="0" smtClean="0"/>
                        <a:t> [ g ]</a:t>
                      </a:r>
                      <a:endParaRPr lang="en-US" dirty="0"/>
                    </a:p>
                  </a:txBody>
                  <a:tcPr/>
                </a:tc>
                <a:tc>
                  <a:txBody>
                    <a:bodyPr/>
                    <a:lstStyle/>
                    <a:p>
                      <a:pPr algn="ctr"/>
                      <a:r>
                        <a:rPr lang="it-IT" dirty="0" smtClean="0"/>
                        <a:t>0.1-10</a:t>
                      </a:r>
                      <a:endParaRPr lang="en-US" dirty="0"/>
                    </a:p>
                  </a:txBody>
                  <a:tcPr/>
                </a:tc>
                <a:tc>
                  <a:txBody>
                    <a:bodyPr/>
                    <a:lstStyle/>
                    <a:p>
                      <a:pPr algn="ctr"/>
                      <a:r>
                        <a:rPr lang="it-IT" dirty="0" smtClean="0"/>
                        <a:t>1-10000</a:t>
                      </a:r>
                      <a:endParaRPr lang="en-US" dirty="0"/>
                    </a:p>
                  </a:txBody>
                  <a:tcPr/>
                </a:tc>
                <a:tc>
                  <a:txBody>
                    <a:bodyPr/>
                    <a:lstStyle/>
                    <a:p>
                      <a:pPr algn="ctr"/>
                      <a:r>
                        <a:rPr lang="it-IT" dirty="0" smtClean="0"/>
                        <a:t>200</a:t>
                      </a:r>
                      <a:endParaRPr lang="en-US" dirty="0"/>
                    </a:p>
                  </a:txBody>
                  <a:tcPr/>
                </a:tc>
              </a:tr>
              <a:tr h="982487">
                <a:tc>
                  <a:txBody>
                    <a:bodyPr/>
                    <a:lstStyle/>
                    <a:p>
                      <a:pPr algn="ctr"/>
                      <a:r>
                        <a:rPr lang="it-IT" dirty="0" smtClean="0"/>
                        <a:t>Sample treatment</a:t>
                      </a:r>
                      <a:endParaRPr lang="en-US" dirty="0"/>
                    </a:p>
                  </a:txBody>
                  <a:tcPr/>
                </a:tc>
                <a:tc>
                  <a:txBody>
                    <a:bodyPr/>
                    <a:lstStyle/>
                    <a:p>
                      <a:pPr algn="ctr"/>
                      <a:endParaRPr lang="en-US" dirty="0"/>
                    </a:p>
                  </a:txBody>
                  <a:tcPr/>
                </a:tc>
                <a:tc>
                  <a:txBody>
                    <a:bodyPr/>
                    <a:lstStyle/>
                    <a:p>
                      <a:pPr algn="ctr"/>
                      <a:r>
                        <a:rPr lang="en-US" noProof="0" dirty="0" smtClean="0"/>
                        <a:t>Contamination </a:t>
                      </a:r>
                      <a:r>
                        <a:rPr lang="en-US" b="1" noProof="0" dirty="0" smtClean="0"/>
                        <a:t>risk not negligible</a:t>
                      </a:r>
                      <a:endParaRPr lang="en-US" b="1" noProof="0" dirty="0"/>
                    </a:p>
                  </a:txBody>
                  <a:tcPr/>
                </a:tc>
                <a:tc>
                  <a:txBody>
                    <a:bodyPr/>
                    <a:lstStyle/>
                    <a:p>
                      <a:pPr algn="ctr"/>
                      <a:r>
                        <a:rPr lang="it-IT" dirty="0" smtClean="0"/>
                        <a:t>Almost free</a:t>
                      </a:r>
                    </a:p>
                  </a:txBody>
                  <a:tcPr/>
                </a:tc>
                <a:tc>
                  <a:txBody>
                    <a:bodyPr/>
                    <a:lstStyle/>
                    <a:p>
                      <a:pPr algn="ctr"/>
                      <a:r>
                        <a:rPr lang="it-IT" b="1" dirty="0" smtClean="0"/>
                        <a:t>Hot sample</a:t>
                      </a:r>
                    </a:p>
                    <a:p>
                      <a:pPr algn="ctr"/>
                      <a:r>
                        <a:rPr lang="it-IT" b="1" dirty="0" smtClean="0"/>
                        <a:t>handling </a:t>
                      </a:r>
                    </a:p>
                    <a:p>
                      <a:pPr algn="ctr"/>
                      <a:r>
                        <a:rPr lang="it-IT" b="1" dirty="0" smtClean="0"/>
                        <a:t> Low cont risk </a:t>
                      </a:r>
                      <a:endParaRPr lang="en-US" b="1" dirty="0"/>
                    </a:p>
                  </a:txBody>
                  <a:tcPr/>
                </a:tc>
              </a:tr>
              <a:tr h="423964">
                <a:tc>
                  <a:txBody>
                    <a:bodyPr/>
                    <a:lstStyle/>
                    <a:p>
                      <a:pPr algn="ctr"/>
                      <a:r>
                        <a:rPr lang="it-IT" dirty="0" smtClean="0"/>
                        <a:t>Analysis Time</a:t>
                      </a:r>
                      <a:endParaRPr lang="en-US" dirty="0"/>
                    </a:p>
                  </a:txBody>
                  <a:tcPr/>
                </a:tc>
                <a:tc>
                  <a:txBody>
                    <a:bodyPr/>
                    <a:lstStyle/>
                    <a:p>
                      <a:pPr algn="ctr"/>
                      <a:endParaRPr lang="en-US" dirty="0"/>
                    </a:p>
                  </a:txBody>
                  <a:tcPr/>
                </a:tc>
                <a:tc>
                  <a:txBody>
                    <a:bodyPr/>
                    <a:lstStyle/>
                    <a:p>
                      <a:pPr algn="ctr"/>
                      <a:r>
                        <a:rPr lang="it-IT" dirty="0" smtClean="0"/>
                        <a:t>Days </a:t>
                      </a:r>
                      <a:endParaRPr lang="en-US" dirty="0"/>
                    </a:p>
                  </a:txBody>
                  <a:tcPr/>
                </a:tc>
                <a:tc>
                  <a:txBody>
                    <a:bodyPr/>
                    <a:lstStyle/>
                    <a:p>
                      <a:pPr algn="ctr"/>
                      <a:r>
                        <a:rPr lang="it-IT" dirty="0" smtClean="0"/>
                        <a:t>Weeks</a:t>
                      </a:r>
                      <a:endParaRPr lang="en-US" dirty="0"/>
                    </a:p>
                  </a:txBody>
                  <a:tcPr/>
                </a:tc>
                <a:tc>
                  <a:txBody>
                    <a:bodyPr/>
                    <a:lstStyle/>
                    <a:p>
                      <a:pPr algn="ctr"/>
                      <a:r>
                        <a:rPr lang="it-IT" dirty="0" smtClean="0"/>
                        <a:t>Days-week</a:t>
                      </a:r>
                      <a:endParaRPr lang="en-US" dirty="0"/>
                    </a:p>
                  </a:txBody>
                  <a:tcPr/>
                </a:tc>
              </a:tr>
            </a:tbl>
          </a:graphicData>
        </a:graphic>
      </p:graphicFrame>
      <p:sp>
        <p:nvSpPr>
          <p:cNvPr id="5" name="TextBox 4"/>
          <p:cNvSpPr txBox="1"/>
          <p:nvPr/>
        </p:nvSpPr>
        <p:spPr>
          <a:xfrm>
            <a:off x="139161" y="5890116"/>
            <a:ext cx="8849802" cy="707886"/>
          </a:xfrm>
          <a:prstGeom prst="rect">
            <a:avLst/>
          </a:prstGeom>
          <a:noFill/>
        </p:spPr>
        <p:txBody>
          <a:bodyPr wrap="square" rtlCol="0">
            <a:spAutoFit/>
          </a:bodyPr>
          <a:lstStyle/>
          <a:p>
            <a:pPr algn="ctr"/>
            <a:r>
              <a:rPr lang="en-US" sz="2000" dirty="0" smtClean="0">
                <a:latin typeface="Arial" pitchFamily="34" charset="0"/>
                <a:cs typeface="Arial" pitchFamily="34" charset="0"/>
              </a:rPr>
              <a:t>R&amp;MS are often applied  both to check for secular equilibrium of decay chain</a:t>
            </a:r>
          </a:p>
          <a:p>
            <a:pPr algn="ctr"/>
            <a:r>
              <a:rPr lang="en-US" sz="2000" dirty="0" smtClean="0">
                <a:latin typeface="Arial" pitchFamily="34" charset="0"/>
                <a:cs typeface="Arial" pitchFamily="34" charset="0"/>
              </a:rPr>
              <a:t>ICP-MS allows to perform the quality control of each single part (or lot).</a:t>
            </a:r>
            <a:endParaRPr lang="en-US" sz="2000" dirty="0">
              <a:latin typeface="Arial" pitchFamily="34" charset="0"/>
              <a:cs typeface="Arial" pitchFamily="34" charset="0"/>
            </a:endParaRPr>
          </a:p>
        </p:txBody>
      </p:sp>
      <p:sp>
        <p:nvSpPr>
          <p:cNvPr id="2" name="TextBox 1"/>
          <p:cNvSpPr txBox="1"/>
          <p:nvPr/>
        </p:nvSpPr>
        <p:spPr>
          <a:xfrm>
            <a:off x="1713186" y="107745"/>
            <a:ext cx="6074099" cy="584775"/>
          </a:xfrm>
          <a:prstGeom prst="rect">
            <a:avLst/>
          </a:prstGeom>
          <a:noFill/>
        </p:spPr>
        <p:txBody>
          <a:bodyPr wrap="none" rtlCol="0">
            <a:spAutoFit/>
          </a:bodyPr>
          <a:lstStyle/>
          <a:p>
            <a:r>
              <a:rPr lang="it-IT" sz="3200" dirty="0" smtClean="0">
                <a:latin typeface="Arial" pitchFamily="34" charset="0"/>
                <a:cs typeface="Arial" pitchFamily="34" charset="0"/>
              </a:rPr>
              <a:t>LRTs performances comparison </a:t>
            </a:r>
            <a:endParaRPr lang="en-US" sz="3200" dirty="0">
              <a:latin typeface="Arial" pitchFamily="34" charset="0"/>
              <a:cs typeface="Arial" pitchFamily="34" charset="0"/>
            </a:endParaRPr>
          </a:p>
        </p:txBody>
      </p:sp>
      <p:sp>
        <p:nvSpPr>
          <p:cNvPr id="3" name="Oval 2"/>
          <p:cNvSpPr/>
          <p:nvPr/>
        </p:nvSpPr>
        <p:spPr>
          <a:xfrm>
            <a:off x="4115594" y="3819525"/>
            <a:ext cx="896937" cy="476248"/>
          </a:xfrm>
          <a:prstGeom prst="ellipse">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92D050"/>
              </a:solidFill>
            </a:endParaRPr>
          </a:p>
        </p:txBody>
      </p:sp>
    </p:spTree>
    <p:extLst>
      <p:ext uri="{BB962C8B-B14F-4D97-AF65-F5344CB8AC3E}">
        <p14:creationId xmlns:p14="http://schemas.microsoft.com/office/powerpoint/2010/main" val="3055162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0713" y="103369"/>
            <a:ext cx="7886700" cy="962108"/>
          </a:xfrm>
        </p:spPr>
        <p:txBody>
          <a:bodyPr>
            <a:normAutofit/>
          </a:bodyPr>
          <a:lstStyle/>
          <a:p>
            <a:pPr algn="ctr"/>
            <a:r>
              <a:rPr lang="it-IT" sz="3200" dirty="0">
                <a:latin typeface="Arial" pitchFamily="34" charset="0"/>
                <a:ea typeface="+mn-ea"/>
                <a:cs typeface="Arial" pitchFamily="34" charset="0"/>
              </a:rPr>
              <a:t>Conclusion</a:t>
            </a:r>
            <a:endParaRPr lang="en-US" sz="3200" dirty="0">
              <a:latin typeface="Arial" pitchFamily="34" charset="0"/>
              <a:ea typeface="+mn-ea"/>
              <a:cs typeface="Arial" pitchFamily="34" charset="0"/>
            </a:endParaRPr>
          </a:p>
        </p:txBody>
      </p:sp>
      <p:sp>
        <p:nvSpPr>
          <p:cNvPr id="3" name="Content Placeholder 2"/>
          <p:cNvSpPr>
            <a:spLocks noGrp="1"/>
          </p:cNvSpPr>
          <p:nvPr>
            <p:ph idx="1"/>
          </p:nvPr>
        </p:nvSpPr>
        <p:spPr>
          <a:xfrm>
            <a:off x="259081" y="1009816"/>
            <a:ext cx="8641080" cy="5096785"/>
          </a:xfrm>
        </p:spPr>
        <p:txBody>
          <a:bodyPr>
            <a:normAutofit fontScale="92500"/>
          </a:bodyPr>
          <a:lstStyle/>
          <a:p>
            <a:pPr algn="just"/>
            <a:r>
              <a:rPr lang="en-US" sz="2400" dirty="0" smtClean="0">
                <a:latin typeface="Arial" pitchFamily="34" charset="0"/>
                <a:cs typeface="Arial" pitchFamily="34" charset="0"/>
              </a:rPr>
              <a:t>AM is a suitable technology to produce complex mechanical components </a:t>
            </a:r>
            <a:r>
              <a:rPr lang="en-US" sz="2400" b="1" dirty="0" smtClean="0">
                <a:latin typeface="Arial" pitchFamily="34" charset="0"/>
                <a:cs typeface="Arial" pitchFamily="34" charset="0"/>
              </a:rPr>
              <a:t>reducing their mass (and background!) up to 70%</a:t>
            </a:r>
          </a:p>
          <a:p>
            <a:pPr algn="just"/>
            <a:r>
              <a:rPr lang="en-US" sz="2400" dirty="0" smtClean="0">
                <a:latin typeface="Arial" pitchFamily="34" charset="0"/>
                <a:cs typeface="Arial" pitchFamily="34" charset="0"/>
              </a:rPr>
              <a:t>AM reduces the risk of contamination during the production process</a:t>
            </a:r>
          </a:p>
          <a:p>
            <a:pPr algn="just"/>
            <a:r>
              <a:rPr lang="en-US" sz="2400" dirty="0" smtClean="0">
                <a:latin typeface="Arial" pitchFamily="34" charset="0"/>
                <a:cs typeface="Arial" pitchFamily="34" charset="0"/>
              </a:rPr>
              <a:t>The purity of Cu powder should improve supplying the atomizer with EF copper</a:t>
            </a:r>
            <a:endParaRPr lang="en-US" sz="2400" dirty="0">
              <a:latin typeface="Arial" pitchFamily="34" charset="0"/>
              <a:cs typeface="Arial" pitchFamily="34" charset="0"/>
            </a:endParaRPr>
          </a:p>
          <a:p>
            <a:pPr algn="just"/>
            <a:r>
              <a:rPr lang="en-US" sz="2400" b="1" dirty="0" smtClean="0">
                <a:latin typeface="Arial" pitchFamily="34" charset="0"/>
                <a:cs typeface="Arial" pitchFamily="34" charset="0"/>
              </a:rPr>
              <a:t>Mechanical and physical properties </a:t>
            </a:r>
            <a:r>
              <a:rPr lang="en-US" sz="2400" dirty="0" smtClean="0">
                <a:latin typeface="Arial" pitchFamily="34" charset="0"/>
                <a:cs typeface="Arial" pitchFamily="34" charset="0"/>
              </a:rPr>
              <a:t>of the components obtained trough AM </a:t>
            </a:r>
            <a:r>
              <a:rPr lang="en-US" sz="2400" b="1" dirty="0" smtClean="0">
                <a:latin typeface="Arial" pitchFamily="34" charset="0"/>
                <a:cs typeface="Arial" pitchFamily="34" charset="0"/>
              </a:rPr>
              <a:t>are acceptable </a:t>
            </a:r>
            <a:r>
              <a:rPr lang="en-US" sz="2400" dirty="0" smtClean="0">
                <a:latin typeface="Arial" pitchFamily="34" charset="0"/>
                <a:cs typeface="Arial" pitchFamily="34" charset="0"/>
              </a:rPr>
              <a:t>but they can </a:t>
            </a:r>
            <a:r>
              <a:rPr lang="en-US" sz="2400" dirty="0">
                <a:latin typeface="Arial" pitchFamily="34" charset="0"/>
                <a:cs typeface="Arial" pitchFamily="34" charset="0"/>
              </a:rPr>
              <a:t>be </a:t>
            </a:r>
            <a:r>
              <a:rPr lang="en-US" sz="2400" dirty="0" smtClean="0">
                <a:latin typeface="Arial" pitchFamily="34" charset="0"/>
                <a:cs typeface="Arial" pitchFamily="34" charset="0"/>
              </a:rPr>
              <a:t>improved </a:t>
            </a:r>
            <a:r>
              <a:rPr lang="en-US" sz="2400" dirty="0">
                <a:latin typeface="Arial" pitchFamily="34" charset="0"/>
                <a:cs typeface="Arial" pitchFamily="34" charset="0"/>
              </a:rPr>
              <a:t>optimizing the </a:t>
            </a:r>
            <a:r>
              <a:rPr lang="en-US" sz="2400" dirty="0" smtClean="0">
                <a:latin typeface="Arial" pitchFamily="34" charset="0"/>
                <a:cs typeface="Arial" pitchFamily="34" charset="0"/>
              </a:rPr>
              <a:t>process parameters and </a:t>
            </a:r>
            <a:r>
              <a:rPr lang="en-US" sz="2400" dirty="0">
                <a:latin typeface="Arial" pitchFamily="34" charset="0"/>
                <a:cs typeface="Arial" pitchFamily="34" charset="0"/>
              </a:rPr>
              <a:t>applying </a:t>
            </a:r>
            <a:r>
              <a:rPr lang="en-US" sz="2400" dirty="0" smtClean="0">
                <a:latin typeface="Arial" pitchFamily="34" charset="0"/>
                <a:cs typeface="Arial" pitchFamily="34" charset="0"/>
              </a:rPr>
              <a:t>special post </a:t>
            </a:r>
            <a:r>
              <a:rPr lang="en-US" sz="2400" dirty="0">
                <a:latin typeface="Arial" pitchFamily="34" charset="0"/>
                <a:cs typeface="Arial" pitchFamily="34" charset="0"/>
              </a:rPr>
              <a:t>production </a:t>
            </a:r>
            <a:r>
              <a:rPr lang="en-US" sz="2400" dirty="0" smtClean="0">
                <a:latin typeface="Arial" pitchFamily="34" charset="0"/>
                <a:cs typeface="Arial" pitchFamily="34" charset="0"/>
              </a:rPr>
              <a:t>thermal treatment </a:t>
            </a:r>
          </a:p>
          <a:p>
            <a:pPr algn="just"/>
            <a:r>
              <a:rPr lang="en-US" sz="2400" b="1" dirty="0" smtClean="0">
                <a:latin typeface="Arial" pitchFamily="34" charset="0"/>
                <a:cs typeface="Arial" pitchFamily="34" charset="0"/>
              </a:rPr>
              <a:t>The LRTs </a:t>
            </a:r>
            <a:r>
              <a:rPr lang="en-US" sz="2400" dirty="0" smtClean="0">
                <a:latin typeface="Arial" pitchFamily="34" charset="0"/>
                <a:cs typeface="Arial" pitchFamily="34" charset="0"/>
              </a:rPr>
              <a:t>applied during the production process</a:t>
            </a:r>
            <a:r>
              <a:rPr lang="en-US" sz="2400" b="1" dirty="0" smtClean="0">
                <a:latin typeface="Arial" pitchFamily="34" charset="0"/>
                <a:cs typeface="Arial" pitchFamily="34" charset="0"/>
              </a:rPr>
              <a:t> allow the quality control at sub </a:t>
            </a:r>
            <a:r>
              <a:rPr lang="en-US" sz="2400" b="1" dirty="0" err="1" smtClean="0">
                <a:latin typeface="Arial" pitchFamily="34" charset="0"/>
                <a:cs typeface="Arial" pitchFamily="34" charset="0"/>
              </a:rPr>
              <a:t>ppt</a:t>
            </a:r>
            <a:r>
              <a:rPr lang="en-US" sz="2400" b="1" dirty="0" smtClean="0">
                <a:latin typeface="Arial" pitchFamily="34" charset="0"/>
                <a:cs typeface="Arial" pitchFamily="34" charset="0"/>
              </a:rPr>
              <a:t> level  (</a:t>
            </a:r>
            <a:r>
              <a:rPr lang="en-US" sz="2400" b="1" dirty="0" err="1" smtClean="0">
                <a:latin typeface="Arial" pitchFamily="34" charset="0"/>
                <a:cs typeface="Arial" pitchFamily="34" charset="0"/>
              </a:rPr>
              <a:t>Th</a:t>
            </a:r>
            <a:r>
              <a:rPr lang="en-US" sz="2400" b="1" dirty="0" smtClean="0">
                <a:latin typeface="Arial" pitchFamily="34" charset="0"/>
                <a:cs typeface="Arial" pitchFamily="34" charset="0"/>
              </a:rPr>
              <a:t>, U)  </a:t>
            </a:r>
          </a:p>
          <a:p>
            <a:r>
              <a:rPr lang="en-US" sz="2400" b="1" dirty="0" smtClean="0">
                <a:latin typeface="Arial" pitchFamily="34" charset="0"/>
                <a:cs typeface="Arial" pitchFamily="34" charset="0"/>
              </a:rPr>
              <a:t>Their sensitivity needs to be further enhanced </a:t>
            </a:r>
            <a:r>
              <a:rPr lang="en-US" sz="2400" dirty="0" smtClean="0">
                <a:latin typeface="Arial" pitchFamily="34" charset="0"/>
                <a:cs typeface="Arial" pitchFamily="34" charset="0"/>
              </a:rPr>
              <a:t>in order to certify cleaner and cleaner radio-pure material…</a:t>
            </a:r>
            <a:endParaRPr lang="en-US" sz="2400" dirty="0">
              <a:latin typeface="Arial" pitchFamily="34" charset="0"/>
              <a:cs typeface="Arial" pitchFamily="34" charset="0"/>
            </a:endParaRPr>
          </a:p>
        </p:txBody>
      </p:sp>
      <p:sp>
        <p:nvSpPr>
          <p:cNvPr id="5" name="Footer Placeholder 4"/>
          <p:cNvSpPr>
            <a:spLocks noGrp="1"/>
          </p:cNvSpPr>
          <p:nvPr>
            <p:ph type="ftr" sz="quarter" idx="11"/>
          </p:nvPr>
        </p:nvSpPr>
        <p:spPr>
          <a:xfrm>
            <a:off x="0" y="6492875"/>
            <a:ext cx="3086100" cy="365125"/>
          </a:xfrm>
        </p:spPr>
        <p:txBody>
          <a:bodyPr/>
          <a:lstStyle/>
          <a:p>
            <a:pPr algn="l"/>
            <a:r>
              <a:rPr lang="en-GB" smtClean="0"/>
              <a:t>S. Nisi LRT2019</a:t>
            </a:r>
            <a:endParaRPr lang="en-GB"/>
          </a:p>
        </p:txBody>
      </p:sp>
      <p:sp>
        <p:nvSpPr>
          <p:cNvPr id="7" name="Slide Number Placeholder 6"/>
          <p:cNvSpPr>
            <a:spLocks noGrp="1"/>
          </p:cNvSpPr>
          <p:nvPr>
            <p:ph type="sldNum" sz="quarter" idx="12"/>
          </p:nvPr>
        </p:nvSpPr>
        <p:spPr/>
        <p:txBody>
          <a:bodyPr/>
          <a:lstStyle/>
          <a:p>
            <a:fld id="{434BCA8C-157F-4317-AF98-4B981DC609A4}" type="slidenum">
              <a:rPr lang="en-GB" smtClean="0"/>
              <a:t>14</a:t>
            </a:fld>
            <a:endParaRPr lang="en-GB"/>
          </a:p>
        </p:txBody>
      </p:sp>
    </p:spTree>
    <p:extLst>
      <p:ext uri="{BB962C8B-B14F-4D97-AF65-F5344CB8AC3E}">
        <p14:creationId xmlns:p14="http://schemas.microsoft.com/office/powerpoint/2010/main" val="413141086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2" descr="Immagine correlata"/>
          <p:cNvSpPr>
            <a:spLocks noChangeAspect="1" noChangeArrowheads="1"/>
          </p:cNvSpPr>
          <p:nvPr/>
        </p:nvSpPr>
        <p:spPr bwMode="auto">
          <a:xfrm>
            <a:off x="155575" y="-1050925"/>
            <a:ext cx="3752850" cy="219075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8196" name="Picture 4" descr="Immagine correlat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7776" y="1775145"/>
            <a:ext cx="6200954" cy="3619846"/>
          </a:xfrm>
          <a:prstGeom prst="rect">
            <a:avLst/>
          </a:prstGeom>
          <a:noFill/>
          <a:extLst>
            <a:ext uri="{909E8E84-426E-40DD-AFC4-6F175D3DCCD1}">
              <a14:hiddenFill xmlns:a14="http://schemas.microsoft.com/office/drawing/2010/main">
                <a:solidFill>
                  <a:srgbClr val="FFFFFF"/>
                </a:solidFill>
              </a14:hiddenFill>
            </a:ext>
          </a:extLst>
        </p:spPr>
      </p:pic>
      <p:sp>
        <p:nvSpPr>
          <p:cNvPr id="4" name="Cloud Callout 3"/>
          <p:cNvSpPr/>
          <p:nvPr/>
        </p:nvSpPr>
        <p:spPr>
          <a:xfrm>
            <a:off x="4524307" y="1118671"/>
            <a:ext cx="4058783" cy="1518698"/>
          </a:xfrm>
          <a:prstGeom prst="cloudCallout">
            <a:avLst>
              <a:gd name="adj1" fmla="val -59818"/>
              <a:gd name="adj2" fmla="val 6983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p:cNvSpPr txBox="1"/>
          <p:nvPr/>
        </p:nvSpPr>
        <p:spPr>
          <a:xfrm>
            <a:off x="6474186" y="1313480"/>
            <a:ext cx="655949" cy="400110"/>
          </a:xfrm>
          <a:prstGeom prst="rect">
            <a:avLst/>
          </a:prstGeom>
          <a:noFill/>
        </p:spPr>
        <p:txBody>
          <a:bodyPr wrap="none" rtlCol="0">
            <a:spAutoFit/>
          </a:bodyPr>
          <a:lstStyle/>
          <a:p>
            <a:r>
              <a:rPr lang="it-IT" sz="2000" b="1" dirty="0" smtClean="0">
                <a:solidFill>
                  <a:schemeClr val="bg1"/>
                </a:solidFill>
                <a:latin typeface="Arial" pitchFamily="34" charset="0"/>
                <a:cs typeface="Arial" pitchFamily="34" charset="0"/>
              </a:rPr>
              <a:t>ppq</a:t>
            </a:r>
            <a:endParaRPr lang="en-US" sz="2000" b="1" dirty="0">
              <a:solidFill>
                <a:schemeClr val="bg1"/>
              </a:solidFill>
              <a:latin typeface="Arial" pitchFamily="34" charset="0"/>
              <a:cs typeface="Arial" pitchFamily="34" charset="0"/>
            </a:endParaRPr>
          </a:p>
        </p:txBody>
      </p:sp>
      <p:sp>
        <p:nvSpPr>
          <p:cNvPr id="7" name="TextBox 6"/>
          <p:cNvSpPr txBox="1"/>
          <p:nvPr/>
        </p:nvSpPr>
        <p:spPr>
          <a:xfrm>
            <a:off x="5891337" y="1853674"/>
            <a:ext cx="662361" cy="461665"/>
          </a:xfrm>
          <a:prstGeom prst="rect">
            <a:avLst/>
          </a:prstGeom>
          <a:noFill/>
        </p:spPr>
        <p:txBody>
          <a:bodyPr wrap="none" rtlCol="0">
            <a:spAutoFit/>
          </a:bodyPr>
          <a:lstStyle/>
          <a:p>
            <a:r>
              <a:rPr lang="it-IT" sz="2400" b="1" dirty="0" smtClean="0">
                <a:solidFill>
                  <a:schemeClr val="bg1"/>
                </a:solidFill>
                <a:latin typeface="Arial" pitchFamily="34" charset="0"/>
                <a:cs typeface="Arial" pitchFamily="34" charset="0"/>
              </a:rPr>
              <a:t>ppt</a:t>
            </a:r>
            <a:endParaRPr lang="en-US" sz="2400" b="1" dirty="0">
              <a:solidFill>
                <a:schemeClr val="bg1"/>
              </a:solidFill>
              <a:latin typeface="Arial" pitchFamily="34" charset="0"/>
              <a:cs typeface="Arial" pitchFamily="34" charset="0"/>
            </a:endParaRPr>
          </a:p>
        </p:txBody>
      </p:sp>
      <p:sp>
        <p:nvSpPr>
          <p:cNvPr id="8" name="TextBox 7"/>
          <p:cNvSpPr txBox="1"/>
          <p:nvPr/>
        </p:nvSpPr>
        <p:spPr>
          <a:xfrm>
            <a:off x="5027100" y="1544312"/>
            <a:ext cx="843501" cy="523220"/>
          </a:xfrm>
          <a:prstGeom prst="rect">
            <a:avLst/>
          </a:prstGeom>
          <a:noFill/>
        </p:spPr>
        <p:txBody>
          <a:bodyPr wrap="none" rtlCol="0">
            <a:spAutoFit/>
          </a:bodyPr>
          <a:lstStyle/>
          <a:p>
            <a:r>
              <a:rPr lang="it-IT" sz="2800" b="1" dirty="0" smtClean="0">
                <a:solidFill>
                  <a:schemeClr val="bg1"/>
                </a:solidFill>
                <a:latin typeface="Arial" pitchFamily="34" charset="0"/>
                <a:cs typeface="Arial" pitchFamily="34" charset="0"/>
              </a:rPr>
              <a:t>ppb</a:t>
            </a:r>
            <a:endParaRPr lang="en-US" sz="2800" b="1" dirty="0">
              <a:solidFill>
                <a:schemeClr val="bg1"/>
              </a:solidFill>
              <a:latin typeface="Arial" pitchFamily="34" charset="0"/>
              <a:cs typeface="Arial" pitchFamily="34" charset="0"/>
            </a:endParaRPr>
          </a:p>
        </p:txBody>
      </p:sp>
      <p:sp>
        <p:nvSpPr>
          <p:cNvPr id="6" name="TextBox 5"/>
          <p:cNvSpPr txBox="1"/>
          <p:nvPr/>
        </p:nvSpPr>
        <p:spPr>
          <a:xfrm>
            <a:off x="1292975" y="5784634"/>
            <a:ext cx="6724918" cy="646331"/>
          </a:xfrm>
          <a:prstGeom prst="rect">
            <a:avLst/>
          </a:prstGeom>
          <a:noFill/>
        </p:spPr>
        <p:txBody>
          <a:bodyPr wrap="none" rtlCol="0">
            <a:spAutoFit/>
          </a:bodyPr>
          <a:lstStyle/>
          <a:p>
            <a:r>
              <a:rPr lang="it-IT" sz="3600" b="1" dirty="0" smtClean="0">
                <a:solidFill>
                  <a:srgbClr val="0070C0"/>
                </a:solidFill>
                <a:latin typeface="Arial" pitchFamily="34" charset="0"/>
                <a:cs typeface="Arial" pitchFamily="34" charset="0"/>
              </a:rPr>
              <a:t>Thank you for your attention !</a:t>
            </a:r>
            <a:endParaRPr lang="en-US" sz="3600" b="1" dirty="0">
              <a:solidFill>
                <a:srgbClr val="0070C0"/>
              </a:solidFill>
              <a:latin typeface="Arial" pitchFamily="34" charset="0"/>
              <a:cs typeface="Arial" pitchFamily="34" charset="0"/>
            </a:endParaRPr>
          </a:p>
        </p:txBody>
      </p:sp>
      <p:sp>
        <p:nvSpPr>
          <p:cNvPr id="10" name="TextBox 9"/>
          <p:cNvSpPr txBox="1"/>
          <p:nvPr/>
        </p:nvSpPr>
        <p:spPr>
          <a:xfrm>
            <a:off x="7494672" y="1473339"/>
            <a:ext cx="628698" cy="338554"/>
          </a:xfrm>
          <a:prstGeom prst="rect">
            <a:avLst/>
          </a:prstGeom>
          <a:noFill/>
        </p:spPr>
        <p:txBody>
          <a:bodyPr wrap="none" rtlCol="0">
            <a:spAutoFit/>
          </a:bodyPr>
          <a:lstStyle/>
          <a:p>
            <a:r>
              <a:rPr lang="it-IT" sz="1600" b="1" dirty="0" smtClean="0">
                <a:solidFill>
                  <a:schemeClr val="bg1"/>
                </a:solidFill>
                <a:latin typeface="Arial" pitchFamily="34" charset="0"/>
                <a:cs typeface="Arial" pitchFamily="34" charset="0"/>
              </a:rPr>
              <a:t>ppqt</a:t>
            </a:r>
            <a:endParaRPr lang="en-US" sz="1600" b="1" dirty="0">
              <a:solidFill>
                <a:schemeClr val="bg1"/>
              </a:solidFill>
              <a:latin typeface="Arial" pitchFamily="34" charset="0"/>
              <a:cs typeface="Arial" pitchFamily="34" charset="0"/>
            </a:endParaRPr>
          </a:p>
        </p:txBody>
      </p:sp>
      <p:sp>
        <p:nvSpPr>
          <p:cNvPr id="11" name="TextBox 10"/>
          <p:cNvSpPr txBox="1"/>
          <p:nvPr/>
        </p:nvSpPr>
        <p:spPr>
          <a:xfrm>
            <a:off x="402826" y="168049"/>
            <a:ext cx="8242962" cy="584775"/>
          </a:xfrm>
          <a:prstGeom prst="rect">
            <a:avLst/>
          </a:prstGeom>
          <a:noFill/>
        </p:spPr>
        <p:txBody>
          <a:bodyPr wrap="none" rtlCol="0">
            <a:spAutoFit/>
          </a:bodyPr>
          <a:lstStyle/>
          <a:p>
            <a:r>
              <a:rPr lang="it-IT" sz="3200" b="1" dirty="0" smtClean="0">
                <a:solidFill>
                  <a:srgbClr val="0070C0"/>
                </a:solidFill>
                <a:latin typeface="Arial" pitchFamily="34" charset="0"/>
                <a:cs typeface="Arial" pitchFamily="34" charset="0"/>
              </a:rPr>
              <a:t>... this is the NeverEnding Story (Luckily!)</a:t>
            </a:r>
            <a:endParaRPr lang="en-US" sz="3200" b="1" dirty="0">
              <a:solidFill>
                <a:srgbClr val="0070C0"/>
              </a:solidFill>
              <a:latin typeface="Arial" pitchFamily="34" charset="0"/>
              <a:cs typeface="Arial" pitchFamily="34" charset="0"/>
            </a:endParaRPr>
          </a:p>
        </p:txBody>
      </p:sp>
    </p:spTree>
    <p:extLst>
      <p:ext uri="{BB962C8B-B14F-4D97-AF65-F5344CB8AC3E}">
        <p14:creationId xmlns:p14="http://schemas.microsoft.com/office/powerpoint/2010/main" val="31912132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r>
              <a:rPr lang="en-GB" smtClean="0"/>
              <a:t>S. Nisi LRT2019</a:t>
            </a:r>
            <a:endParaRPr lang="en-GB"/>
          </a:p>
        </p:txBody>
      </p:sp>
      <p:sp>
        <p:nvSpPr>
          <p:cNvPr id="9" name="Slide Number Placeholder 8"/>
          <p:cNvSpPr>
            <a:spLocks noGrp="1"/>
          </p:cNvSpPr>
          <p:nvPr>
            <p:ph type="sldNum" sz="quarter" idx="12"/>
          </p:nvPr>
        </p:nvSpPr>
        <p:spPr/>
        <p:txBody>
          <a:bodyPr/>
          <a:lstStyle/>
          <a:p>
            <a:fld id="{434BCA8C-157F-4317-AF98-4B981DC609A4}" type="slidenum">
              <a:rPr lang="en-GB" smtClean="0"/>
              <a:t>16</a:t>
            </a:fld>
            <a:endParaRPr lang="en-GB"/>
          </a:p>
        </p:txBody>
      </p:sp>
    </p:spTree>
    <p:extLst>
      <p:ext uri="{BB962C8B-B14F-4D97-AF65-F5344CB8AC3E}">
        <p14:creationId xmlns:p14="http://schemas.microsoft.com/office/powerpoint/2010/main" val="154522176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466725" y="1213009"/>
            <a:ext cx="7791450" cy="2585323"/>
          </a:xfrm>
          <a:prstGeom prst="rect">
            <a:avLst/>
          </a:prstGeom>
        </p:spPr>
        <p:txBody>
          <a:bodyPr wrap="square">
            <a:spAutoFit/>
          </a:bodyPr>
          <a:lstStyle/>
          <a:p>
            <a:r>
              <a:rPr lang="en-GB" sz="1350" dirty="0"/>
              <a:t>The sensitivity of the experiments, searching for rare and low energy processes which could explain the most fascinating open questions of the modern physic, is limited by the radioactive background of the whole experimental apparatus. Radiometric and non-radiometric cutting edge analytical techniques have already been widely applied for the screening of the materials available on the market. Likely the new frontier of low background experiments requires new materials development, suitably studied, in order to match the thermal, mechanical and radio-purity performances needed in this field of physic.</a:t>
            </a:r>
            <a:br>
              <a:rPr lang="en-GB" sz="1350" dirty="0"/>
            </a:br>
            <a:r>
              <a:rPr lang="en-GB" sz="1350" dirty="0"/>
              <a:t>The recent and rapid diffusion of 3D printing technologies allows producing plastic and metal parts characterized by complex geometry and reduced weight in comparison to the same structural parts obtained by traditional machining. In this project 3D printing, supported by high sensitivity analytical techniques such as ICPMS, ULL-GRS and NAA, will help the achievement of very low background conditions. The monitoring of the purity of the material during the production starting by the metal or polymer to the finished object will be discussed.</a:t>
            </a:r>
          </a:p>
        </p:txBody>
      </p:sp>
      <p:sp>
        <p:nvSpPr>
          <p:cNvPr id="4" name="TextBox 3"/>
          <p:cNvSpPr txBox="1"/>
          <p:nvPr/>
        </p:nvSpPr>
        <p:spPr>
          <a:xfrm>
            <a:off x="3962400" y="605909"/>
            <a:ext cx="963277" cy="369332"/>
          </a:xfrm>
          <a:prstGeom prst="rect">
            <a:avLst/>
          </a:prstGeom>
          <a:noFill/>
        </p:spPr>
        <p:txBody>
          <a:bodyPr wrap="none" rtlCol="0">
            <a:spAutoFit/>
          </a:bodyPr>
          <a:lstStyle/>
          <a:p>
            <a:r>
              <a:rPr lang="it-IT" dirty="0" smtClean="0"/>
              <a:t>Abstract</a:t>
            </a:r>
            <a:endParaRPr lang="en-US" dirty="0"/>
          </a:p>
        </p:txBody>
      </p:sp>
      <p:sp>
        <p:nvSpPr>
          <p:cNvPr id="5" name="Rectangle 4"/>
          <p:cNvSpPr/>
          <p:nvPr/>
        </p:nvSpPr>
        <p:spPr>
          <a:xfrm>
            <a:off x="823622" y="4739771"/>
            <a:ext cx="7784327" cy="923330"/>
          </a:xfrm>
          <a:prstGeom prst="rect">
            <a:avLst/>
          </a:prstGeom>
        </p:spPr>
        <p:txBody>
          <a:bodyPr wrap="square">
            <a:spAutoFit/>
          </a:bodyPr>
          <a:lstStyle/>
          <a:p>
            <a:r>
              <a:rPr lang="en-US" dirty="0" smtClean="0"/>
              <a:t>HAMMER </a:t>
            </a:r>
            <a:r>
              <a:rPr lang="en-US" dirty="0"/>
              <a:t>Hub for Additive Manufacturing, Materials Engineering &amp; </a:t>
            </a:r>
            <a:r>
              <a:rPr lang="en-US" dirty="0" smtClean="0"/>
              <a:t>Research </a:t>
            </a:r>
            <a:r>
              <a:rPr lang="en-US" dirty="0" err="1" smtClean="0"/>
              <a:t>Donato</a:t>
            </a:r>
            <a:r>
              <a:rPr lang="en-US" dirty="0" smtClean="0"/>
              <a:t> </a:t>
            </a:r>
            <a:r>
              <a:rPr lang="en-US" dirty="0" err="1"/>
              <a:t>Orlandi</a:t>
            </a:r>
            <a:r>
              <a:rPr lang="en-US" dirty="0"/>
              <a:t> (INFN LNGS) - Valerio </a:t>
            </a:r>
            <a:r>
              <a:rPr lang="en-US" dirty="0" err="1"/>
              <a:t>Pettinacci</a:t>
            </a:r>
            <a:r>
              <a:rPr lang="en-US" dirty="0"/>
              <a:t> (INFN Rome</a:t>
            </a:r>
            <a:r>
              <a:rPr lang="en-US" dirty="0" smtClean="0"/>
              <a:t>) - Stefano </a:t>
            </a:r>
            <a:r>
              <a:rPr lang="en-US" dirty="0"/>
              <a:t>Nisi (INFN LNGS) - Matthias Laubenstein (INFN LNGS)</a:t>
            </a:r>
          </a:p>
        </p:txBody>
      </p:sp>
      <p:sp>
        <p:nvSpPr>
          <p:cNvPr id="6" name="Footer Placeholder 5"/>
          <p:cNvSpPr>
            <a:spLocks noGrp="1"/>
          </p:cNvSpPr>
          <p:nvPr>
            <p:ph type="ftr" sz="quarter" idx="11"/>
          </p:nvPr>
        </p:nvSpPr>
        <p:spPr/>
        <p:txBody>
          <a:bodyPr/>
          <a:lstStyle/>
          <a:p>
            <a:r>
              <a:rPr lang="en-GB" smtClean="0"/>
              <a:t>S. Nisi LRT2019</a:t>
            </a:r>
            <a:endParaRPr lang="en-GB"/>
          </a:p>
        </p:txBody>
      </p:sp>
      <p:sp>
        <p:nvSpPr>
          <p:cNvPr id="8" name="Slide Number Placeholder 7"/>
          <p:cNvSpPr>
            <a:spLocks noGrp="1"/>
          </p:cNvSpPr>
          <p:nvPr>
            <p:ph type="sldNum" sz="quarter" idx="12"/>
          </p:nvPr>
        </p:nvSpPr>
        <p:spPr/>
        <p:txBody>
          <a:bodyPr/>
          <a:lstStyle/>
          <a:p>
            <a:fld id="{434BCA8C-157F-4317-AF98-4B981DC609A4}" type="slidenum">
              <a:rPr lang="en-GB" smtClean="0"/>
              <a:t>17</a:t>
            </a:fld>
            <a:endParaRPr lang="en-GB"/>
          </a:p>
        </p:txBody>
      </p:sp>
    </p:spTree>
    <p:extLst>
      <p:ext uri="{BB962C8B-B14F-4D97-AF65-F5344CB8AC3E}">
        <p14:creationId xmlns:p14="http://schemas.microsoft.com/office/powerpoint/2010/main" val="668483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1"/>
          <p:cNvSpPr txBox="1"/>
          <p:nvPr/>
        </p:nvSpPr>
        <p:spPr>
          <a:xfrm>
            <a:off x="3410304" y="722785"/>
            <a:ext cx="2307517" cy="584775"/>
          </a:xfrm>
          <a:prstGeom prst="rect">
            <a:avLst/>
          </a:prstGeom>
          <a:noFill/>
        </p:spPr>
        <p:txBody>
          <a:bodyPr wrap="square" rtlCol="0">
            <a:spAutoFit/>
          </a:bodyPr>
          <a:lstStyle/>
          <a:p>
            <a:r>
              <a:rPr lang="it-IT" sz="3200" dirty="0" smtClean="0">
                <a:latin typeface="Arial" panose="020B0604020202020204" pitchFamily="34" charset="0"/>
                <a:cs typeface="Arial" panose="020B0604020202020204" pitchFamily="34" charset="0"/>
              </a:rPr>
              <a:t>OUTLINE</a:t>
            </a:r>
            <a:endParaRPr lang="en-GB" sz="3200" dirty="0">
              <a:latin typeface="Arial" panose="020B0604020202020204" pitchFamily="34" charset="0"/>
              <a:cs typeface="Arial" panose="020B0604020202020204" pitchFamily="34" charset="0"/>
            </a:endParaRPr>
          </a:p>
        </p:txBody>
      </p:sp>
      <p:sp>
        <p:nvSpPr>
          <p:cNvPr id="3" name="CasellaDiTesto 2"/>
          <p:cNvSpPr txBox="1"/>
          <p:nvPr/>
        </p:nvSpPr>
        <p:spPr>
          <a:xfrm>
            <a:off x="321555" y="1925787"/>
            <a:ext cx="8485015" cy="3785652"/>
          </a:xfrm>
          <a:prstGeom prst="rect">
            <a:avLst/>
          </a:prstGeom>
          <a:noFill/>
        </p:spPr>
        <p:txBody>
          <a:bodyPr wrap="none" rtlCol="0">
            <a:spAutoFit/>
          </a:bodyPr>
          <a:lstStyle/>
          <a:p>
            <a:r>
              <a:rPr lang="en-US" sz="2400" dirty="0" smtClean="0">
                <a:latin typeface="Arial" pitchFamily="34" charset="0"/>
                <a:cs typeface="Arial" pitchFamily="34" charset="0"/>
              </a:rPr>
              <a:t>Why Low Radioactivity Techniques (LRTs) ?</a:t>
            </a:r>
          </a:p>
          <a:p>
            <a:endParaRPr lang="en-US" sz="2400" dirty="0" smtClean="0">
              <a:latin typeface="Arial" pitchFamily="34" charset="0"/>
              <a:cs typeface="Arial" pitchFamily="34" charset="0"/>
            </a:endParaRPr>
          </a:p>
          <a:p>
            <a:r>
              <a:rPr lang="en-US" sz="2400" dirty="0" smtClean="0">
                <a:latin typeface="Arial" pitchFamily="34" charset="0"/>
                <a:cs typeface="Arial" pitchFamily="34" charset="0"/>
              </a:rPr>
              <a:t>Additive Manufacturing technologies (AM=“3D printing”)</a:t>
            </a:r>
          </a:p>
          <a:p>
            <a:endParaRPr lang="it-IT" sz="2400" dirty="0">
              <a:latin typeface="Arial" pitchFamily="34" charset="0"/>
              <a:cs typeface="Arial" pitchFamily="34" charset="0"/>
            </a:endParaRPr>
          </a:p>
          <a:p>
            <a:r>
              <a:rPr lang="en-US" sz="2400" dirty="0" smtClean="0">
                <a:latin typeface="Arial" pitchFamily="34" charset="0"/>
                <a:cs typeface="Arial" pitchFamily="34" charset="0"/>
              </a:rPr>
              <a:t>Aim of this work: new LB Cu components production process</a:t>
            </a:r>
          </a:p>
          <a:p>
            <a:endParaRPr lang="en-US" sz="2400" dirty="0">
              <a:latin typeface="Arial" pitchFamily="34" charset="0"/>
              <a:cs typeface="Arial" pitchFamily="34" charset="0"/>
            </a:endParaRPr>
          </a:p>
          <a:p>
            <a:r>
              <a:rPr lang="en-US" sz="2400" dirty="0" smtClean="0">
                <a:latin typeface="Arial" pitchFamily="34" charset="0"/>
                <a:cs typeface="Arial" pitchFamily="34" charset="0"/>
              </a:rPr>
              <a:t>LRTs: tools to ensure the quality control</a:t>
            </a:r>
          </a:p>
          <a:p>
            <a:endParaRPr lang="en-US" sz="2400" dirty="0">
              <a:latin typeface="Arial" pitchFamily="34" charset="0"/>
              <a:cs typeface="Arial" pitchFamily="34" charset="0"/>
            </a:endParaRPr>
          </a:p>
          <a:p>
            <a:r>
              <a:rPr lang="en-US" sz="2400" dirty="0" smtClean="0">
                <a:latin typeface="Arial" pitchFamily="34" charset="0"/>
                <a:cs typeface="Arial" pitchFamily="34" charset="0"/>
              </a:rPr>
              <a:t>Conclusions </a:t>
            </a:r>
          </a:p>
          <a:p>
            <a:endParaRPr lang="en-US" sz="2400" dirty="0">
              <a:latin typeface="Arial" pitchFamily="34" charset="0"/>
              <a:cs typeface="Arial" pitchFamily="34" charset="0"/>
            </a:endParaRPr>
          </a:p>
        </p:txBody>
      </p:sp>
      <p:sp>
        <p:nvSpPr>
          <p:cNvPr id="5" name="Footer Placeholder 4"/>
          <p:cNvSpPr>
            <a:spLocks noGrp="1"/>
          </p:cNvSpPr>
          <p:nvPr>
            <p:ph type="ftr" sz="quarter" idx="11"/>
          </p:nvPr>
        </p:nvSpPr>
        <p:spPr>
          <a:xfrm>
            <a:off x="163830" y="6325871"/>
            <a:ext cx="3086100" cy="365125"/>
          </a:xfrm>
        </p:spPr>
        <p:txBody>
          <a:bodyPr/>
          <a:lstStyle/>
          <a:p>
            <a:pPr algn="l"/>
            <a:r>
              <a:rPr lang="en-GB" smtClean="0"/>
              <a:t>S. Nisi LRT2019</a:t>
            </a:r>
            <a:endParaRPr lang="en-GB"/>
          </a:p>
        </p:txBody>
      </p:sp>
      <p:sp>
        <p:nvSpPr>
          <p:cNvPr id="7" name="Slide Number Placeholder 6"/>
          <p:cNvSpPr>
            <a:spLocks noGrp="1"/>
          </p:cNvSpPr>
          <p:nvPr>
            <p:ph type="sldNum" sz="quarter" idx="12"/>
          </p:nvPr>
        </p:nvSpPr>
        <p:spPr/>
        <p:txBody>
          <a:bodyPr/>
          <a:lstStyle/>
          <a:p>
            <a:fld id="{434BCA8C-157F-4317-AF98-4B981DC609A4}" type="slidenum">
              <a:rPr lang="en-GB" smtClean="0"/>
              <a:t>2</a:t>
            </a:fld>
            <a:endParaRPr lang="en-GB"/>
          </a:p>
        </p:txBody>
      </p:sp>
    </p:spTree>
    <p:extLst>
      <p:ext uri="{BB962C8B-B14F-4D97-AF65-F5344CB8AC3E}">
        <p14:creationId xmlns:p14="http://schemas.microsoft.com/office/powerpoint/2010/main" val="242651575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8" descr="raggicosmici.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749491" y="842596"/>
            <a:ext cx="1433596" cy="14028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extBox 3"/>
          <p:cNvSpPr txBox="1"/>
          <p:nvPr/>
        </p:nvSpPr>
        <p:spPr>
          <a:xfrm>
            <a:off x="532738" y="994322"/>
            <a:ext cx="5772646" cy="1107996"/>
          </a:xfrm>
          <a:prstGeom prst="rect">
            <a:avLst/>
          </a:prstGeom>
          <a:noFill/>
        </p:spPr>
        <p:txBody>
          <a:bodyPr wrap="square" rtlCol="0">
            <a:spAutoFit/>
          </a:bodyPr>
          <a:lstStyle/>
          <a:p>
            <a:pPr algn="just"/>
            <a:r>
              <a:rPr lang="en-US" sz="2200" smtClean="0">
                <a:latin typeface="Arial" pitchFamily="34" charset="0"/>
                <a:cs typeface="Arial" pitchFamily="34" charset="0"/>
              </a:rPr>
              <a:t>Low Radioactive Techniques are essential </a:t>
            </a:r>
            <a:r>
              <a:rPr lang="en-US" sz="2200" b="1" smtClean="0">
                <a:latin typeface="Arial" pitchFamily="34" charset="0"/>
                <a:cs typeface="Arial" pitchFamily="34" charset="0"/>
              </a:rPr>
              <a:t>to select</a:t>
            </a:r>
            <a:r>
              <a:rPr lang="en-US" sz="2200" smtClean="0">
                <a:latin typeface="Arial" pitchFamily="34" charset="0"/>
                <a:cs typeface="Arial" pitchFamily="34" charset="0"/>
              </a:rPr>
              <a:t> the materials needed for assembling Low Background (LB) apparata </a:t>
            </a:r>
          </a:p>
        </p:txBody>
      </p:sp>
      <p:sp>
        <p:nvSpPr>
          <p:cNvPr id="5" name="Rectangle 4"/>
          <p:cNvSpPr/>
          <p:nvPr/>
        </p:nvSpPr>
        <p:spPr>
          <a:xfrm>
            <a:off x="621873" y="105985"/>
            <a:ext cx="7777065" cy="584775"/>
          </a:xfrm>
          <a:prstGeom prst="rect">
            <a:avLst/>
          </a:prstGeom>
        </p:spPr>
        <p:txBody>
          <a:bodyPr wrap="none">
            <a:spAutoFit/>
          </a:bodyPr>
          <a:lstStyle/>
          <a:p>
            <a:r>
              <a:rPr lang="en-US" sz="3200" dirty="0">
                <a:latin typeface="Arial" pitchFamily="34" charset="0"/>
                <a:cs typeface="Arial" pitchFamily="34" charset="0"/>
              </a:rPr>
              <a:t>Why Low Radioactivity Technique (LRT) ?</a:t>
            </a:r>
          </a:p>
        </p:txBody>
      </p:sp>
      <p:sp>
        <p:nvSpPr>
          <p:cNvPr id="6" name="TextBox 5"/>
          <p:cNvSpPr txBox="1"/>
          <p:nvPr/>
        </p:nvSpPr>
        <p:spPr>
          <a:xfrm>
            <a:off x="190846" y="2408118"/>
            <a:ext cx="8953154" cy="1446550"/>
          </a:xfrm>
          <a:prstGeom prst="rect">
            <a:avLst/>
          </a:prstGeom>
          <a:noFill/>
        </p:spPr>
        <p:txBody>
          <a:bodyPr wrap="square" rtlCol="0">
            <a:spAutoFit/>
          </a:bodyPr>
          <a:lstStyle/>
          <a:p>
            <a:pPr marL="342900" indent="-342900" algn="just">
              <a:buFont typeface="Arial" pitchFamily="34" charset="0"/>
              <a:buChar char="•"/>
            </a:pPr>
            <a:r>
              <a:rPr lang="en-US" sz="2200" dirty="0" smtClean="0">
                <a:latin typeface="Arial" pitchFamily="34" charset="0"/>
                <a:cs typeface="Arial" pitchFamily="34" charset="0"/>
              </a:rPr>
              <a:t>They are used for screening of semi-finished </a:t>
            </a:r>
            <a:r>
              <a:rPr lang="en-US" sz="2200" dirty="0">
                <a:latin typeface="Arial" pitchFamily="34" charset="0"/>
                <a:cs typeface="Arial" pitchFamily="34" charset="0"/>
              </a:rPr>
              <a:t>metal/plastic </a:t>
            </a:r>
            <a:r>
              <a:rPr lang="en-US" sz="2200" dirty="0" smtClean="0">
                <a:latin typeface="Arial" pitchFamily="34" charset="0"/>
                <a:cs typeface="Arial" pitchFamily="34" charset="0"/>
              </a:rPr>
              <a:t>materials</a:t>
            </a:r>
          </a:p>
          <a:p>
            <a:pPr marL="342900" indent="-342900" algn="just">
              <a:buFont typeface="Arial" pitchFamily="34" charset="0"/>
              <a:buChar char="•"/>
            </a:pPr>
            <a:r>
              <a:rPr lang="en-US" sz="2200" dirty="0" smtClean="0">
                <a:latin typeface="Arial" pitchFamily="34" charset="0"/>
                <a:cs typeface="Arial" pitchFamily="34" charset="0"/>
              </a:rPr>
              <a:t> The </a:t>
            </a:r>
            <a:r>
              <a:rPr lang="en-US" sz="2200" dirty="0">
                <a:latin typeface="Arial" pitchFamily="34" charset="0"/>
                <a:cs typeface="Arial" pitchFamily="34" charset="0"/>
              </a:rPr>
              <a:t>final component realization often requires </a:t>
            </a:r>
            <a:r>
              <a:rPr lang="en-US" sz="2200" dirty="0" smtClean="0">
                <a:latin typeface="Arial" pitchFamily="34" charset="0"/>
                <a:cs typeface="Arial" pitchFamily="34" charset="0"/>
              </a:rPr>
              <a:t>heavy machining</a:t>
            </a:r>
          </a:p>
          <a:p>
            <a:pPr marL="342900" indent="-342900" algn="just">
              <a:buFont typeface="Arial" pitchFamily="34" charset="0"/>
              <a:buChar char="•"/>
            </a:pPr>
            <a:r>
              <a:rPr lang="en-US" sz="2200" dirty="0" smtClean="0">
                <a:latin typeface="Arial" pitchFamily="34" charset="0"/>
                <a:cs typeface="Arial" pitchFamily="34" charset="0"/>
              </a:rPr>
              <a:t>Surface contamination is very critical (often dominant) for LB </a:t>
            </a:r>
          </a:p>
          <a:p>
            <a:pPr marL="342900" indent="-342900" algn="just">
              <a:buFont typeface="Arial" pitchFamily="34" charset="0"/>
              <a:buChar char="•"/>
            </a:pPr>
            <a:r>
              <a:rPr lang="en-US" sz="2200" dirty="0" smtClean="0">
                <a:latin typeface="Arial" pitchFamily="34" charset="0"/>
                <a:cs typeface="Arial" pitchFamily="34" charset="0"/>
              </a:rPr>
              <a:t>Components need final surface treatment and cleaning</a:t>
            </a:r>
            <a:endParaRPr lang="en-US" sz="2200" dirty="0">
              <a:latin typeface="Arial" pitchFamily="34" charset="0"/>
              <a:cs typeface="Arial" pitchFamily="34" charset="0"/>
            </a:endParaRPr>
          </a:p>
        </p:txBody>
      </p:sp>
      <p:sp>
        <p:nvSpPr>
          <p:cNvPr id="8" name="TextBox 7"/>
          <p:cNvSpPr txBox="1"/>
          <p:nvPr/>
        </p:nvSpPr>
        <p:spPr>
          <a:xfrm>
            <a:off x="111333" y="5707069"/>
            <a:ext cx="4929795" cy="738664"/>
          </a:xfrm>
          <a:prstGeom prst="rect">
            <a:avLst/>
          </a:prstGeom>
          <a:noFill/>
        </p:spPr>
        <p:txBody>
          <a:bodyPr wrap="square" rtlCol="0">
            <a:spAutoFit/>
          </a:bodyPr>
          <a:lstStyle/>
          <a:p>
            <a:r>
              <a:rPr lang="en-US" sz="2100" b="1" smtClean="0">
                <a:latin typeface="Arial" pitchFamily="34" charset="0"/>
                <a:cs typeface="Arial" pitchFamily="34" charset="0"/>
              </a:rPr>
              <a:t>Production of finished components through Additive Manufaturing (AM) </a:t>
            </a:r>
            <a:endParaRPr lang="en-US" sz="2100" b="1">
              <a:latin typeface="Arial" pitchFamily="34" charset="0"/>
              <a:cs typeface="Arial" pitchFamily="34" charset="0"/>
            </a:endParaRPr>
          </a:p>
        </p:txBody>
      </p:sp>
      <p:sp>
        <p:nvSpPr>
          <p:cNvPr id="9" name="Oval 8"/>
          <p:cNvSpPr/>
          <p:nvPr/>
        </p:nvSpPr>
        <p:spPr>
          <a:xfrm>
            <a:off x="532738" y="3957649"/>
            <a:ext cx="3743096" cy="86084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2400" b="1" dirty="0" smtClean="0">
                <a:latin typeface="Arial" pitchFamily="34" charset="0"/>
                <a:cs typeface="Arial" pitchFamily="34" charset="0"/>
              </a:rPr>
              <a:t>NEW APPROACH</a:t>
            </a:r>
            <a:endParaRPr lang="en-US" sz="2400" b="1" dirty="0">
              <a:latin typeface="Arial" pitchFamily="34" charset="0"/>
              <a:cs typeface="Arial" pitchFamily="34" charset="0"/>
            </a:endParaRPr>
          </a:p>
        </p:txBody>
      </p:sp>
      <p:sp>
        <p:nvSpPr>
          <p:cNvPr id="10" name="Down Arrow 9"/>
          <p:cNvSpPr/>
          <p:nvPr/>
        </p:nvSpPr>
        <p:spPr>
          <a:xfrm>
            <a:off x="2162767" y="4999270"/>
            <a:ext cx="484632" cy="56494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ight Brace 13"/>
          <p:cNvSpPr/>
          <p:nvPr/>
        </p:nvSpPr>
        <p:spPr>
          <a:xfrm>
            <a:off x="4397071" y="3957649"/>
            <a:ext cx="1693627" cy="2729484"/>
          </a:xfrm>
          <a:prstGeom prst="rightBrac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5" name="Rectangle 14"/>
          <p:cNvSpPr/>
          <p:nvPr/>
        </p:nvSpPr>
        <p:spPr>
          <a:xfrm>
            <a:off x="5907834" y="4610843"/>
            <a:ext cx="3116910" cy="1384995"/>
          </a:xfrm>
          <a:prstGeom prst="rect">
            <a:avLst/>
          </a:prstGeom>
        </p:spPr>
        <p:txBody>
          <a:bodyPr wrap="square">
            <a:spAutoFit/>
          </a:bodyPr>
          <a:lstStyle/>
          <a:p>
            <a:pPr algn="ctr"/>
            <a:r>
              <a:rPr lang="it-IT" sz="2100" b="1" dirty="0" smtClean="0">
                <a:latin typeface="Arial" pitchFamily="34" charset="0"/>
                <a:cs typeface="Arial" pitchFamily="34" charset="0"/>
              </a:rPr>
              <a:t>LRTs play a fundamental role </a:t>
            </a:r>
            <a:r>
              <a:rPr lang="it-IT" sz="2100" b="1" dirty="0">
                <a:latin typeface="Arial" pitchFamily="34" charset="0"/>
                <a:cs typeface="Arial" pitchFamily="34" charset="0"/>
              </a:rPr>
              <a:t>for </a:t>
            </a:r>
            <a:r>
              <a:rPr lang="it-IT" sz="2100" b="1" dirty="0" smtClean="0">
                <a:latin typeface="Arial" pitchFamily="34" charset="0"/>
                <a:cs typeface="Arial" pitchFamily="34" charset="0"/>
              </a:rPr>
              <a:t>production process </a:t>
            </a:r>
            <a:r>
              <a:rPr lang="it-IT" sz="2100" b="1" dirty="0">
                <a:latin typeface="Arial" pitchFamily="34" charset="0"/>
                <a:cs typeface="Arial" pitchFamily="34" charset="0"/>
              </a:rPr>
              <a:t>monitoring</a:t>
            </a:r>
            <a:endParaRPr lang="en-US" sz="2100" b="1" dirty="0">
              <a:latin typeface="Arial" pitchFamily="34" charset="0"/>
              <a:cs typeface="Arial" pitchFamily="34" charset="0"/>
            </a:endParaRPr>
          </a:p>
        </p:txBody>
      </p:sp>
      <p:sp>
        <p:nvSpPr>
          <p:cNvPr id="3" name="Footer Placeholder 2"/>
          <p:cNvSpPr>
            <a:spLocks noGrp="1"/>
          </p:cNvSpPr>
          <p:nvPr>
            <p:ph type="ftr" sz="quarter" idx="11"/>
          </p:nvPr>
        </p:nvSpPr>
        <p:spPr>
          <a:xfrm>
            <a:off x="108021" y="6445733"/>
            <a:ext cx="3086100" cy="365125"/>
          </a:xfrm>
        </p:spPr>
        <p:txBody>
          <a:bodyPr/>
          <a:lstStyle/>
          <a:p>
            <a:pPr algn="l"/>
            <a:r>
              <a:rPr lang="en-GB" dirty="0" smtClean="0"/>
              <a:t>S. Nisi LRT2019</a:t>
            </a:r>
            <a:endParaRPr lang="en-GB" dirty="0"/>
          </a:p>
        </p:txBody>
      </p:sp>
      <p:sp>
        <p:nvSpPr>
          <p:cNvPr id="11" name="Slide Number Placeholder 10"/>
          <p:cNvSpPr>
            <a:spLocks noGrp="1"/>
          </p:cNvSpPr>
          <p:nvPr>
            <p:ph type="sldNum" sz="quarter" idx="12"/>
          </p:nvPr>
        </p:nvSpPr>
        <p:spPr/>
        <p:txBody>
          <a:bodyPr/>
          <a:lstStyle/>
          <a:p>
            <a:fld id="{434BCA8C-157F-4317-AF98-4B981DC609A4}" type="slidenum">
              <a:rPr lang="en-GB" smtClean="0"/>
              <a:t>3</a:t>
            </a:fld>
            <a:endParaRPr lang="en-GB"/>
          </a:p>
        </p:txBody>
      </p:sp>
    </p:spTree>
    <p:extLst>
      <p:ext uri="{BB962C8B-B14F-4D97-AF65-F5344CB8AC3E}">
        <p14:creationId xmlns:p14="http://schemas.microsoft.com/office/powerpoint/2010/main" val="259835495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ttangolo 1"/>
          <p:cNvSpPr/>
          <p:nvPr/>
        </p:nvSpPr>
        <p:spPr>
          <a:xfrm>
            <a:off x="0" y="148281"/>
            <a:ext cx="8946292" cy="584775"/>
          </a:xfrm>
          <a:prstGeom prst="rect">
            <a:avLst/>
          </a:prstGeom>
        </p:spPr>
        <p:txBody>
          <a:bodyPr wrap="square">
            <a:spAutoFit/>
          </a:bodyPr>
          <a:lstStyle/>
          <a:p>
            <a:pPr algn="ctr"/>
            <a:r>
              <a:rPr lang="en-GB" sz="3200" dirty="0" smtClean="0">
                <a:effectLst/>
                <a:latin typeface="Arial" panose="020B0604020202020204" pitchFamily="34" charset="0"/>
              </a:rPr>
              <a:t>Additive Manufacturing at LNGS</a:t>
            </a:r>
            <a:endParaRPr lang="en-GB" sz="3200" dirty="0"/>
          </a:p>
        </p:txBody>
      </p:sp>
      <p:sp>
        <p:nvSpPr>
          <p:cNvPr id="2" name="TextBox 1"/>
          <p:cNvSpPr txBox="1"/>
          <p:nvPr/>
        </p:nvSpPr>
        <p:spPr>
          <a:xfrm>
            <a:off x="327737" y="760068"/>
            <a:ext cx="8472652" cy="1569660"/>
          </a:xfrm>
          <a:prstGeom prst="rect">
            <a:avLst/>
          </a:prstGeom>
          <a:noFill/>
        </p:spPr>
        <p:txBody>
          <a:bodyPr wrap="square" rtlCol="0">
            <a:spAutoFit/>
          </a:bodyPr>
          <a:lstStyle/>
          <a:p>
            <a:pPr algn="just"/>
            <a:r>
              <a:rPr lang="en-US" sz="2400" dirty="0" smtClean="0">
                <a:latin typeface="Arial" pitchFamily="34" charset="0"/>
                <a:cs typeface="Arial" pitchFamily="34" charset="0"/>
              </a:rPr>
              <a:t>For several years now the Mechanical Workshop is operating 3D printing devices to realize pieces with </a:t>
            </a:r>
            <a:r>
              <a:rPr lang="en-US" sz="2400" b="1" dirty="0" smtClean="0">
                <a:latin typeface="Arial" pitchFamily="34" charset="0"/>
                <a:cs typeface="Arial" pitchFamily="34" charset="0"/>
              </a:rPr>
              <a:t>photo-polymeric</a:t>
            </a:r>
            <a:r>
              <a:rPr lang="en-US" sz="2400" dirty="0" smtClean="0">
                <a:latin typeface="Arial" pitchFamily="34" charset="0"/>
                <a:cs typeface="Arial" pitchFamily="34" charset="0"/>
              </a:rPr>
              <a:t> and </a:t>
            </a:r>
            <a:r>
              <a:rPr lang="en-US" sz="2400" dirty="0" err="1" smtClean="0">
                <a:latin typeface="Arial" pitchFamily="34" charset="0"/>
                <a:cs typeface="Arial" pitchFamily="34" charset="0"/>
              </a:rPr>
              <a:t>MultiJet</a:t>
            </a:r>
            <a:r>
              <a:rPr lang="en-US" sz="2400" dirty="0" smtClean="0">
                <a:latin typeface="Arial" pitchFamily="34" charset="0"/>
                <a:cs typeface="Arial" pitchFamily="34" charset="0"/>
              </a:rPr>
              <a:t> Hi-performance </a:t>
            </a:r>
            <a:r>
              <a:rPr lang="en-US" sz="2400" b="1" dirty="0" smtClean="0">
                <a:latin typeface="Arial" pitchFamily="34" charset="0"/>
                <a:cs typeface="Arial" pitchFamily="34" charset="0"/>
              </a:rPr>
              <a:t>thermoplastic resins</a:t>
            </a:r>
          </a:p>
          <a:p>
            <a:r>
              <a:rPr lang="it-IT" sz="2400" dirty="0" smtClean="0">
                <a:solidFill>
                  <a:srgbClr val="00B0F0"/>
                </a:solidFill>
                <a:latin typeface="Arial" pitchFamily="34" charset="0"/>
                <a:cs typeface="Arial" pitchFamily="34" charset="0"/>
              </a:rPr>
              <a:t>Carbon PEEK 3D printing is coming soon</a:t>
            </a:r>
            <a:endParaRPr lang="en-US" sz="2400" dirty="0" smtClean="0">
              <a:solidFill>
                <a:srgbClr val="00B0F0"/>
              </a:solidFill>
              <a:latin typeface="Arial" pitchFamily="34" charset="0"/>
              <a:cs typeface="Arial" pitchFamily="34" charset="0"/>
            </a:endParaRPr>
          </a:p>
        </p:txBody>
      </p:sp>
      <p:pic>
        <p:nvPicPr>
          <p:cNvPr id="9217"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9028" y="2533285"/>
            <a:ext cx="5002445" cy="21224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0689" y="2531322"/>
            <a:ext cx="2357907" cy="177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218"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3640" y="4740831"/>
            <a:ext cx="2424956" cy="18110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2989575" y="5063903"/>
            <a:ext cx="6082863" cy="1200328"/>
          </a:xfrm>
          <a:prstGeom prst="rect">
            <a:avLst/>
          </a:prstGeom>
          <a:noFill/>
        </p:spPr>
        <p:txBody>
          <a:bodyPr wrap="square" rtlCol="0">
            <a:spAutoFit/>
          </a:bodyPr>
          <a:lstStyle/>
          <a:p>
            <a:r>
              <a:rPr lang="en-US" sz="2400" dirty="0" smtClean="0">
                <a:latin typeface="Arial" pitchFamily="34" charset="0"/>
                <a:cs typeface="Arial" pitchFamily="34" charset="0"/>
              </a:rPr>
              <a:t>The facility is equipped with a stereoscopic Hi-Res 3D scanning station for quality analysis and reverse engineering</a:t>
            </a:r>
            <a:endParaRPr lang="en-US" sz="2400" dirty="0">
              <a:latin typeface="Arial" pitchFamily="34" charset="0"/>
              <a:cs typeface="Arial" pitchFamily="34" charset="0"/>
            </a:endParaRPr>
          </a:p>
        </p:txBody>
      </p:sp>
      <p:sp>
        <p:nvSpPr>
          <p:cNvPr id="7" name="Footer Placeholder 6"/>
          <p:cNvSpPr>
            <a:spLocks noGrp="1"/>
          </p:cNvSpPr>
          <p:nvPr>
            <p:ph type="ftr" sz="quarter" idx="11"/>
          </p:nvPr>
        </p:nvSpPr>
        <p:spPr/>
        <p:txBody>
          <a:bodyPr/>
          <a:lstStyle/>
          <a:p>
            <a:r>
              <a:rPr lang="en-GB" dirty="0" smtClean="0"/>
              <a:t>S. Nisi LRT2019</a:t>
            </a:r>
            <a:endParaRPr lang="en-GB" dirty="0"/>
          </a:p>
        </p:txBody>
      </p:sp>
      <p:sp>
        <p:nvSpPr>
          <p:cNvPr id="9" name="Slide Number Placeholder 8"/>
          <p:cNvSpPr>
            <a:spLocks noGrp="1"/>
          </p:cNvSpPr>
          <p:nvPr>
            <p:ph type="sldNum" sz="quarter" idx="12"/>
          </p:nvPr>
        </p:nvSpPr>
        <p:spPr/>
        <p:txBody>
          <a:bodyPr/>
          <a:lstStyle/>
          <a:p>
            <a:fld id="{434BCA8C-157F-4317-AF98-4B981DC609A4}" type="slidenum">
              <a:rPr lang="en-GB" smtClean="0"/>
              <a:t>4</a:t>
            </a:fld>
            <a:endParaRPr lang="en-GB"/>
          </a:p>
        </p:txBody>
      </p:sp>
    </p:spTree>
    <p:extLst>
      <p:ext uri="{BB962C8B-B14F-4D97-AF65-F5344CB8AC3E}">
        <p14:creationId xmlns:p14="http://schemas.microsoft.com/office/powerpoint/2010/main" val="20611483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p:cNvPicPr>
            <a:picLocks noChangeAspect="1"/>
          </p:cNvPicPr>
          <p:nvPr/>
        </p:nvPicPr>
        <p:blipFill>
          <a:blip r:embed="rId3"/>
          <a:stretch>
            <a:fillRect/>
          </a:stretch>
        </p:blipFill>
        <p:spPr>
          <a:xfrm>
            <a:off x="270025" y="793122"/>
            <a:ext cx="5027607" cy="3614354"/>
          </a:xfrm>
          <a:prstGeom prst="rect">
            <a:avLst/>
          </a:prstGeom>
        </p:spPr>
      </p:pic>
      <p:sp>
        <p:nvSpPr>
          <p:cNvPr id="3" name="CasellaDiTesto 2"/>
          <p:cNvSpPr txBox="1"/>
          <p:nvPr/>
        </p:nvSpPr>
        <p:spPr>
          <a:xfrm>
            <a:off x="942415" y="216298"/>
            <a:ext cx="7243296" cy="584775"/>
          </a:xfrm>
          <a:prstGeom prst="rect">
            <a:avLst/>
          </a:prstGeom>
          <a:noFill/>
        </p:spPr>
        <p:txBody>
          <a:bodyPr wrap="square" rtlCol="0">
            <a:spAutoFit/>
          </a:bodyPr>
          <a:lstStyle/>
          <a:p>
            <a:r>
              <a:rPr lang="it-IT" sz="3200" dirty="0" smtClean="0">
                <a:latin typeface="Arial" panose="020B0604020202020204" pitchFamily="34" charset="0"/>
                <a:cs typeface="Arial" panose="020B0604020202020204" pitchFamily="34" charset="0"/>
              </a:rPr>
              <a:t>AM: Laser </a:t>
            </a:r>
            <a:r>
              <a:rPr lang="it-IT" sz="3200" b="1" dirty="0" smtClean="0">
                <a:latin typeface="Arial" panose="020B0604020202020204" pitchFamily="34" charset="0"/>
                <a:cs typeface="Arial" panose="020B0604020202020204" pitchFamily="34" charset="0"/>
              </a:rPr>
              <a:t>Metal</a:t>
            </a:r>
            <a:r>
              <a:rPr lang="it-IT" sz="3200" dirty="0" smtClean="0">
                <a:latin typeface="Arial" panose="020B0604020202020204" pitchFamily="34" charset="0"/>
                <a:cs typeface="Arial" panose="020B0604020202020204" pitchFamily="34" charset="0"/>
              </a:rPr>
              <a:t> Fusion Technology</a:t>
            </a:r>
            <a:endParaRPr lang="en-GB" sz="3200" dirty="0">
              <a:latin typeface="Arial" panose="020B0604020202020204" pitchFamily="34" charset="0"/>
              <a:cs typeface="Arial" panose="020B0604020202020204" pitchFamily="34" charset="0"/>
            </a:endParaRPr>
          </a:p>
        </p:txBody>
      </p:sp>
      <p:pic>
        <p:nvPicPr>
          <p:cNvPr id="4" name="Immagine 3"/>
          <p:cNvPicPr>
            <a:picLocks noChangeAspect="1"/>
          </p:cNvPicPr>
          <p:nvPr/>
        </p:nvPicPr>
        <p:blipFill>
          <a:blip r:embed="rId4"/>
          <a:stretch>
            <a:fillRect/>
          </a:stretch>
        </p:blipFill>
        <p:spPr>
          <a:xfrm>
            <a:off x="5297632" y="1123153"/>
            <a:ext cx="3036801" cy="3256953"/>
          </a:xfrm>
          <a:prstGeom prst="rect">
            <a:avLst/>
          </a:prstGeom>
        </p:spPr>
      </p:pic>
      <p:pic>
        <p:nvPicPr>
          <p:cNvPr id="5" name="Immagine 4"/>
          <p:cNvPicPr>
            <a:picLocks noChangeAspect="1"/>
          </p:cNvPicPr>
          <p:nvPr/>
        </p:nvPicPr>
        <p:blipFill>
          <a:blip r:embed="rId5"/>
          <a:stretch>
            <a:fillRect/>
          </a:stretch>
        </p:blipFill>
        <p:spPr>
          <a:xfrm>
            <a:off x="993445" y="4467772"/>
            <a:ext cx="7294229" cy="2352471"/>
          </a:xfrm>
          <a:prstGeom prst="rect">
            <a:avLst/>
          </a:prstGeom>
        </p:spPr>
      </p:pic>
      <p:sp>
        <p:nvSpPr>
          <p:cNvPr id="6" name="Right Arrow 5"/>
          <p:cNvSpPr/>
          <p:nvPr/>
        </p:nvSpPr>
        <p:spPr>
          <a:xfrm>
            <a:off x="3247187" y="2333203"/>
            <a:ext cx="1138250" cy="28439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a:off x="2984794" y="2344711"/>
            <a:ext cx="262393" cy="27289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p:cNvSpPr/>
          <p:nvPr/>
        </p:nvSpPr>
        <p:spPr>
          <a:xfrm>
            <a:off x="5617153" y="4736521"/>
            <a:ext cx="790575" cy="581025"/>
          </a:xfrm>
          <a:prstGeom prst="ellipse">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6384350" y="5972174"/>
            <a:ext cx="790575" cy="581025"/>
          </a:xfrm>
          <a:prstGeom prst="ellipse">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1149061" y="6302084"/>
            <a:ext cx="790575" cy="581025"/>
          </a:xfrm>
          <a:prstGeom prst="ellipse">
            <a:avLst/>
          </a:prstGeom>
          <a:noFill/>
          <a:ln w="38100">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Slide Number Placeholder 18"/>
          <p:cNvSpPr>
            <a:spLocks noGrp="1"/>
          </p:cNvSpPr>
          <p:nvPr>
            <p:ph type="sldNum" sz="quarter" idx="12"/>
          </p:nvPr>
        </p:nvSpPr>
        <p:spPr/>
        <p:txBody>
          <a:bodyPr/>
          <a:lstStyle/>
          <a:p>
            <a:fld id="{434BCA8C-157F-4317-AF98-4B981DC609A4}" type="slidenum">
              <a:rPr lang="en-GB" smtClean="0"/>
              <a:t>5</a:t>
            </a:fld>
            <a:endParaRPr lang="en-GB"/>
          </a:p>
        </p:txBody>
      </p:sp>
      <p:pic>
        <p:nvPicPr>
          <p:cNvPr id="2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00438" y="1035237"/>
            <a:ext cx="4643562" cy="34852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1" name="TextBox 20"/>
          <p:cNvSpPr txBox="1"/>
          <p:nvPr/>
        </p:nvSpPr>
        <p:spPr>
          <a:xfrm>
            <a:off x="7174925" y="1705094"/>
            <a:ext cx="1277914" cy="338554"/>
          </a:xfrm>
          <a:prstGeom prst="rect">
            <a:avLst/>
          </a:prstGeom>
          <a:solidFill>
            <a:schemeClr val="bg1"/>
          </a:solidFill>
        </p:spPr>
        <p:txBody>
          <a:bodyPr wrap="none" rtlCol="0">
            <a:spAutoFit/>
          </a:bodyPr>
          <a:lstStyle/>
          <a:p>
            <a:r>
              <a:rPr lang="it-IT" sz="1600" dirty="0" smtClean="0">
                <a:latin typeface="Arial" pitchFamily="34" charset="0"/>
                <a:cs typeface="Arial" pitchFamily="34" charset="0"/>
              </a:rPr>
              <a:t>Powder bed</a:t>
            </a:r>
            <a:endParaRPr lang="en-US" sz="1600" dirty="0">
              <a:latin typeface="Arial" pitchFamily="34" charset="0"/>
              <a:cs typeface="Arial" pitchFamily="34" charset="0"/>
            </a:endParaRPr>
          </a:p>
        </p:txBody>
      </p:sp>
      <p:sp>
        <p:nvSpPr>
          <p:cNvPr id="22" name="TextBox 21"/>
          <p:cNvSpPr txBox="1"/>
          <p:nvPr/>
        </p:nvSpPr>
        <p:spPr>
          <a:xfrm>
            <a:off x="5723017" y="3779495"/>
            <a:ext cx="2020105" cy="584775"/>
          </a:xfrm>
          <a:prstGeom prst="rect">
            <a:avLst/>
          </a:prstGeom>
          <a:solidFill>
            <a:schemeClr val="bg1"/>
          </a:solidFill>
        </p:spPr>
        <p:txBody>
          <a:bodyPr wrap="none" rtlCol="0">
            <a:spAutoFit/>
          </a:bodyPr>
          <a:lstStyle/>
          <a:p>
            <a:r>
              <a:rPr lang="it-IT" sz="1600" dirty="0" smtClean="0">
                <a:latin typeface="Arial" pitchFamily="34" charset="0"/>
                <a:cs typeface="Arial" pitchFamily="34" charset="0"/>
              </a:rPr>
              <a:t>Unsintered material </a:t>
            </a:r>
          </a:p>
          <a:p>
            <a:r>
              <a:rPr lang="it-IT" sz="1600" dirty="0" smtClean="0">
                <a:latin typeface="Arial" pitchFamily="34" charset="0"/>
                <a:cs typeface="Arial" pitchFamily="34" charset="0"/>
              </a:rPr>
              <a:t>in previous layers</a:t>
            </a:r>
            <a:endParaRPr lang="en-US" sz="1600" dirty="0">
              <a:latin typeface="Arial" pitchFamily="34" charset="0"/>
              <a:cs typeface="Arial" pitchFamily="34" charset="0"/>
            </a:endParaRPr>
          </a:p>
        </p:txBody>
      </p:sp>
      <p:sp>
        <p:nvSpPr>
          <p:cNvPr id="23" name="TextBox 22"/>
          <p:cNvSpPr txBox="1"/>
          <p:nvPr/>
        </p:nvSpPr>
        <p:spPr>
          <a:xfrm>
            <a:off x="4736525" y="1028283"/>
            <a:ext cx="1268296" cy="584775"/>
          </a:xfrm>
          <a:prstGeom prst="rect">
            <a:avLst/>
          </a:prstGeom>
          <a:solidFill>
            <a:schemeClr val="bg1"/>
          </a:solidFill>
        </p:spPr>
        <p:txBody>
          <a:bodyPr wrap="none" rtlCol="0">
            <a:spAutoFit/>
          </a:bodyPr>
          <a:lstStyle/>
          <a:p>
            <a:r>
              <a:rPr lang="it-IT" sz="1600" dirty="0" smtClean="0">
                <a:latin typeface="Arial" pitchFamily="34" charset="0"/>
                <a:cs typeface="Arial" pitchFamily="34" charset="0"/>
              </a:rPr>
              <a:t>Laser beam</a:t>
            </a:r>
          </a:p>
          <a:p>
            <a:r>
              <a:rPr lang="it-IT" sz="1600" dirty="0" smtClean="0">
                <a:latin typeface="Arial" pitchFamily="34" charset="0"/>
                <a:cs typeface="Arial" pitchFamily="34" charset="0"/>
              </a:rPr>
              <a:t>scanning</a:t>
            </a:r>
            <a:endParaRPr lang="en-US" sz="1600" dirty="0">
              <a:latin typeface="Arial" pitchFamily="34" charset="0"/>
              <a:cs typeface="Arial" pitchFamily="34" charset="0"/>
            </a:endParaRPr>
          </a:p>
        </p:txBody>
      </p:sp>
    </p:spTree>
    <p:extLst>
      <p:ext uri="{BB962C8B-B14F-4D97-AF65-F5344CB8AC3E}">
        <p14:creationId xmlns:p14="http://schemas.microsoft.com/office/powerpoint/2010/main" val="22349910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1"/>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7" grpId="0" animBg="1"/>
      <p:bldP spid="11" grpId="0" animBg="1"/>
      <p:bldP spid="12" grpId="0" animBg="1"/>
      <p:bldP spid="21" grpId="0" animBg="1"/>
      <p:bldP spid="22" grpId="0" animBg="1"/>
      <p:bldP spid="23"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0" y="148281"/>
            <a:ext cx="8946292" cy="954107"/>
          </a:xfrm>
          <a:prstGeom prst="rect">
            <a:avLst/>
          </a:prstGeom>
        </p:spPr>
        <p:txBody>
          <a:bodyPr wrap="square">
            <a:spAutoFit/>
          </a:bodyPr>
          <a:lstStyle/>
          <a:p>
            <a:pPr algn="ctr"/>
            <a:r>
              <a:rPr lang="en-GB" sz="2800" dirty="0" smtClean="0">
                <a:effectLst/>
                <a:latin typeface="Arial" panose="020B0604020202020204" pitchFamily="34" charset="0"/>
              </a:rPr>
              <a:t>Additive Manufacturing: Future Outlook in Designing </a:t>
            </a:r>
            <a:r>
              <a:rPr lang="en-GB" sz="2800" b="1" dirty="0" smtClean="0">
                <a:effectLst/>
                <a:latin typeface="Arial" panose="020B0604020202020204" pitchFamily="34" charset="0"/>
              </a:rPr>
              <a:t>Pure </a:t>
            </a:r>
            <a:r>
              <a:rPr lang="en-GB" sz="2800" b="1" dirty="0" smtClean="0">
                <a:latin typeface="Arial" panose="020B0604020202020204" pitchFamily="34" charset="0"/>
              </a:rPr>
              <a:t>Copper</a:t>
            </a:r>
            <a:r>
              <a:rPr lang="en-GB" sz="2800" b="1" dirty="0" smtClean="0">
                <a:effectLst/>
                <a:latin typeface="Arial" panose="020B0604020202020204" pitchFamily="34" charset="0"/>
              </a:rPr>
              <a:t> </a:t>
            </a:r>
            <a:r>
              <a:rPr lang="en-GB" sz="2800" dirty="0" smtClean="0">
                <a:effectLst/>
                <a:latin typeface="Arial" panose="020B0604020202020204" pitchFamily="34" charset="0"/>
              </a:rPr>
              <a:t>Components for </a:t>
            </a:r>
            <a:r>
              <a:rPr lang="en-GB" sz="2800" dirty="0">
                <a:latin typeface="Arial" panose="020B0604020202020204" pitchFamily="34" charset="0"/>
              </a:rPr>
              <a:t>p</a:t>
            </a:r>
            <a:r>
              <a:rPr lang="en-GB" sz="2800" dirty="0" smtClean="0">
                <a:effectLst/>
                <a:latin typeface="Arial" panose="020B0604020202020204" pitchFamily="34" charset="0"/>
              </a:rPr>
              <a:t>article </a:t>
            </a:r>
            <a:r>
              <a:rPr lang="en-GB" sz="2800" dirty="0">
                <a:latin typeface="Arial" panose="020B0604020202020204" pitchFamily="34" charset="0"/>
              </a:rPr>
              <a:t>d</a:t>
            </a:r>
            <a:r>
              <a:rPr lang="en-GB" sz="2800" dirty="0" smtClean="0">
                <a:effectLst/>
                <a:latin typeface="Arial" panose="020B0604020202020204" pitchFamily="34" charset="0"/>
              </a:rPr>
              <a:t>etectors</a:t>
            </a:r>
            <a:endParaRPr lang="en-GB" sz="2800" dirty="0"/>
          </a:p>
        </p:txBody>
      </p:sp>
      <p:pic>
        <p:nvPicPr>
          <p:cNvPr id="3" name="Immagine 2"/>
          <p:cNvPicPr>
            <a:picLocks noChangeAspect="1"/>
          </p:cNvPicPr>
          <p:nvPr/>
        </p:nvPicPr>
        <p:blipFill>
          <a:blip r:embed="rId3"/>
          <a:stretch>
            <a:fillRect/>
          </a:stretch>
        </p:blipFill>
        <p:spPr>
          <a:xfrm>
            <a:off x="4416085" y="1665712"/>
            <a:ext cx="2414442" cy="1329906"/>
          </a:xfrm>
          <a:prstGeom prst="rect">
            <a:avLst/>
          </a:prstGeom>
        </p:spPr>
      </p:pic>
      <p:sp>
        <p:nvSpPr>
          <p:cNvPr id="5" name="TextBox 4"/>
          <p:cNvSpPr txBox="1"/>
          <p:nvPr/>
        </p:nvSpPr>
        <p:spPr>
          <a:xfrm>
            <a:off x="215658" y="1198509"/>
            <a:ext cx="4200427" cy="2862322"/>
          </a:xfrm>
          <a:prstGeom prst="rect">
            <a:avLst/>
          </a:prstGeom>
          <a:noFill/>
        </p:spPr>
        <p:txBody>
          <a:bodyPr wrap="square" rtlCol="0">
            <a:spAutoFit/>
          </a:bodyPr>
          <a:lstStyle/>
          <a:p>
            <a:r>
              <a:rPr lang="en-US" sz="2000" b="1" smtClean="0">
                <a:solidFill>
                  <a:schemeClr val="accent1">
                    <a:lumMod val="75000"/>
                  </a:schemeClr>
                </a:solidFill>
                <a:latin typeface="Arial" pitchFamily="34" charset="0"/>
                <a:cs typeface="Arial" pitchFamily="34" charset="0"/>
              </a:rPr>
              <a:t>AM allows </a:t>
            </a:r>
            <a:r>
              <a:rPr lang="en-US" sz="2000" smtClean="0">
                <a:solidFill>
                  <a:schemeClr val="accent1">
                    <a:lumMod val="75000"/>
                  </a:schemeClr>
                </a:solidFill>
                <a:latin typeface="Arial" pitchFamily="34" charset="0"/>
                <a:cs typeface="Arial" pitchFamily="34" charset="0"/>
              </a:rPr>
              <a:t>to produce parts:</a:t>
            </a:r>
            <a:r>
              <a:rPr lang="en-US" sz="2000" smtClean="0">
                <a:latin typeface="Arial" pitchFamily="34" charset="0"/>
                <a:cs typeface="Arial" pitchFamily="34" charset="0"/>
              </a:rPr>
              <a:t> </a:t>
            </a:r>
          </a:p>
          <a:p>
            <a:pPr marL="285750" indent="-285750">
              <a:buFont typeface="Arial" pitchFamily="34" charset="0"/>
              <a:buChar char="•"/>
            </a:pPr>
            <a:r>
              <a:rPr lang="en-US" sz="2000" smtClean="0">
                <a:solidFill>
                  <a:schemeClr val="accent1">
                    <a:lumMod val="75000"/>
                  </a:schemeClr>
                </a:solidFill>
                <a:latin typeface="Arial" pitchFamily="34" charset="0"/>
                <a:cs typeface="Arial" pitchFamily="34" charset="0"/>
              </a:rPr>
              <a:t>complex geometries</a:t>
            </a:r>
          </a:p>
          <a:p>
            <a:pPr marL="285750" indent="-285750">
              <a:buFont typeface="Arial" pitchFamily="34" charset="0"/>
              <a:buChar char="•"/>
            </a:pPr>
            <a:r>
              <a:rPr lang="en-US" sz="2000" smtClean="0">
                <a:solidFill>
                  <a:schemeClr val="accent1">
                    <a:lumMod val="75000"/>
                  </a:schemeClr>
                </a:solidFill>
                <a:latin typeface="Arial" pitchFamily="34" charset="0"/>
                <a:cs typeface="Arial" pitchFamily="34" charset="0"/>
              </a:rPr>
              <a:t>high Resolution </a:t>
            </a:r>
          </a:p>
          <a:p>
            <a:pPr marL="285750" indent="-285750">
              <a:buFont typeface="Arial" pitchFamily="34" charset="0"/>
              <a:buChar char="•"/>
            </a:pPr>
            <a:r>
              <a:rPr lang="en-US" sz="2000" smtClean="0">
                <a:solidFill>
                  <a:schemeClr val="accent1">
                    <a:lumMod val="75000"/>
                  </a:schemeClr>
                </a:solidFill>
                <a:latin typeface="Arial" pitchFamily="34" charset="0"/>
                <a:cs typeface="Arial" pitchFamily="34" charset="0"/>
              </a:rPr>
              <a:t>hollow components</a:t>
            </a:r>
          </a:p>
          <a:p>
            <a:pPr marL="285750" indent="-285750">
              <a:buFont typeface="Arial" pitchFamily="34" charset="0"/>
              <a:buChar char="•"/>
            </a:pPr>
            <a:r>
              <a:rPr lang="en-US" sz="2000" smtClean="0">
                <a:solidFill>
                  <a:schemeClr val="accent1">
                    <a:lumMod val="75000"/>
                  </a:schemeClr>
                </a:solidFill>
                <a:latin typeface="Arial" pitchFamily="34" charset="0"/>
                <a:cs typeface="Arial" pitchFamily="34" charset="0"/>
              </a:rPr>
              <a:t>w/o final traditional machining </a:t>
            </a:r>
          </a:p>
          <a:p>
            <a:pPr marL="285750" indent="-285750">
              <a:buFont typeface="Arial" pitchFamily="34" charset="0"/>
              <a:buChar char="•"/>
            </a:pPr>
            <a:r>
              <a:rPr lang="en-US" sz="2000" smtClean="0">
                <a:solidFill>
                  <a:schemeClr val="accent1">
                    <a:lumMod val="75000"/>
                  </a:schemeClr>
                </a:solidFill>
                <a:latin typeface="Arial" pitchFamily="34" charset="0"/>
                <a:cs typeface="Arial" pitchFamily="34" charset="0"/>
              </a:rPr>
              <a:t>w/o surface cleaning</a:t>
            </a:r>
          </a:p>
          <a:p>
            <a:pPr marL="285750" indent="-285750">
              <a:buFont typeface="Arial" pitchFamily="34" charset="0"/>
              <a:buChar char="•"/>
            </a:pPr>
            <a:r>
              <a:rPr lang="en-US" sz="2000" smtClean="0">
                <a:solidFill>
                  <a:schemeClr val="accent1">
                    <a:lumMod val="75000"/>
                  </a:schemeClr>
                </a:solidFill>
                <a:latin typeface="Arial" pitchFamily="34" charset="0"/>
                <a:cs typeface="Arial" pitchFamily="34" charset="0"/>
              </a:rPr>
              <a:t>mass savings with a factor ≈ 2-3</a:t>
            </a:r>
          </a:p>
          <a:p>
            <a:pPr marL="285750" indent="-285750">
              <a:buFont typeface="Arial" pitchFamily="34" charset="0"/>
              <a:buChar char="•"/>
            </a:pPr>
            <a:r>
              <a:rPr lang="en-US" sz="2000" smtClean="0">
                <a:solidFill>
                  <a:schemeClr val="accent1">
                    <a:lumMod val="75000"/>
                  </a:schemeClr>
                </a:solidFill>
                <a:latin typeface="Arial" pitchFamily="34" charset="0"/>
                <a:cs typeface="Arial" pitchFamily="34" charset="0"/>
              </a:rPr>
              <a:t>reduction of number of components</a:t>
            </a:r>
          </a:p>
        </p:txBody>
      </p:sp>
      <p:pic>
        <p:nvPicPr>
          <p:cNvPr id="4" name="Immagine 3"/>
          <p:cNvPicPr>
            <a:picLocks noChangeAspect="1"/>
          </p:cNvPicPr>
          <p:nvPr/>
        </p:nvPicPr>
        <p:blipFill>
          <a:blip r:embed="rId4"/>
          <a:stretch>
            <a:fillRect/>
          </a:stretch>
        </p:blipFill>
        <p:spPr>
          <a:xfrm>
            <a:off x="4416085" y="5018280"/>
            <a:ext cx="2414442" cy="1334812"/>
          </a:xfrm>
          <a:prstGeom prst="rect">
            <a:avLst/>
          </a:prstGeom>
        </p:spPr>
      </p:pic>
      <p:sp>
        <p:nvSpPr>
          <p:cNvPr id="6" name="TextBox 5"/>
          <p:cNvSpPr txBox="1"/>
          <p:nvPr/>
        </p:nvSpPr>
        <p:spPr>
          <a:xfrm>
            <a:off x="4784732" y="1176019"/>
            <a:ext cx="1505605" cy="369332"/>
          </a:xfrm>
          <a:prstGeom prst="rect">
            <a:avLst/>
          </a:prstGeom>
          <a:noFill/>
        </p:spPr>
        <p:txBody>
          <a:bodyPr wrap="none" rtlCol="0">
            <a:spAutoFit/>
          </a:bodyPr>
          <a:lstStyle/>
          <a:p>
            <a:r>
              <a:rPr lang="it-IT" dirty="0" smtClean="0"/>
              <a:t>Crystal Holder</a:t>
            </a:r>
            <a:endParaRPr lang="en-US" dirty="0"/>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16085" y="3297768"/>
            <a:ext cx="2414442" cy="13297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Box 6"/>
          <p:cNvSpPr txBox="1"/>
          <p:nvPr/>
        </p:nvSpPr>
        <p:spPr>
          <a:xfrm>
            <a:off x="6885834" y="1861413"/>
            <a:ext cx="1682064" cy="646331"/>
          </a:xfrm>
          <a:prstGeom prst="rect">
            <a:avLst/>
          </a:prstGeom>
          <a:noFill/>
        </p:spPr>
        <p:txBody>
          <a:bodyPr wrap="none" rtlCol="0">
            <a:spAutoFit/>
          </a:bodyPr>
          <a:lstStyle/>
          <a:p>
            <a:pPr algn="ctr"/>
            <a:r>
              <a:rPr lang="it-IT" dirty="0" smtClean="0"/>
              <a:t>Traditional CNC </a:t>
            </a:r>
          </a:p>
          <a:p>
            <a:pPr algn="ctr"/>
            <a:r>
              <a:rPr lang="it-IT" dirty="0" smtClean="0"/>
              <a:t>mass=27g</a:t>
            </a:r>
            <a:endParaRPr lang="en-US" dirty="0"/>
          </a:p>
        </p:txBody>
      </p:sp>
      <p:sp>
        <p:nvSpPr>
          <p:cNvPr id="9" name="TextBox 8"/>
          <p:cNvSpPr txBox="1"/>
          <p:nvPr/>
        </p:nvSpPr>
        <p:spPr>
          <a:xfrm>
            <a:off x="6959043" y="3639486"/>
            <a:ext cx="1853693" cy="646331"/>
          </a:xfrm>
          <a:prstGeom prst="rect">
            <a:avLst/>
          </a:prstGeom>
          <a:noFill/>
        </p:spPr>
        <p:txBody>
          <a:bodyPr wrap="none" rtlCol="0">
            <a:spAutoFit/>
          </a:bodyPr>
          <a:lstStyle/>
          <a:p>
            <a:pPr algn="ctr"/>
            <a:r>
              <a:rPr lang="it-IT" dirty="0" smtClean="0"/>
              <a:t>AM </a:t>
            </a:r>
            <a:r>
              <a:rPr lang="it-IT" dirty="0" err="1" smtClean="0"/>
              <a:t>same</a:t>
            </a:r>
            <a:r>
              <a:rPr lang="it-IT" dirty="0" smtClean="0"/>
              <a:t> </a:t>
            </a:r>
            <a:r>
              <a:rPr lang="it-IT" dirty="0" err="1" smtClean="0"/>
              <a:t>support</a:t>
            </a:r>
            <a:r>
              <a:rPr lang="it-IT" dirty="0" smtClean="0"/>
              <a:t> </a:t>
            </a:r>
          </a:p>
          <a:p>
            <a:pPr algn="ctr"/>
            <a:r>
              <a:rPr lang="it-IT" dirty="0" smtClean="0"/>
              <a:t>mass=11g</a:t>
            </a:r>
            <a:endParaRPr lang="en-US" dirty="0"/>
          </a:p>
        </p:txBody>
      </p:sp>
      <p:sp>
        <p:nvSpPr>
          <p:cNvPr id="10" name="TextBox 9"/>
          <p:cNvSpPr txBox="1"/>
          <p:nvPr/>
        </p:nvSpPr>
        <p:spPr>
          <a:xfrm>
            <a:off x="7007301" y="5246976"/>
            <a:ext cx="1632626" cy="646331"/>
          </a:xfrm>
          <a:prstGeom prst="rect">
            <a:avLst/>
          </a:prstGeom>
          <a:noFill/>
        </p:spPr>
        <p:txBody>
          <a:bodyPr wrap="none" rtlCol="0">
            <a:spAutoFit/>
          </a:bodyPr>
          <a:lstStyle/>
          <a:p>
            <a:pPr algn="ctr"/>
            <a:r>
              <a:rPr lang="it-IT" dirty="0" smtClean="0"/>
              <a:t>AM new design</a:t>
            </a:r>
          </a:p>
          <a:p>
            <a:pPr algn="ctr"/>
            <a:r>
              <a:rPr lang="it-IT" dirty="0" smtClean="0"/>
              <a:t>mass=9g</a:t>
            </a:r>
            <a:endParaRPr lang="en-US" dirty="0"/>
          </a:p>
        </p:txBody>
      </p:sp>
      <p:sp>
        <p:nvSpPr>
          <p:cNvPr id="8" name="Curved Left Arrow 7"/>
          <p:cNvSpPr/>
          <p:nvPr/>
        </p:nvSpPr>
        <p:spPr>
          <a:xfrm>
            <a:off x="8400916" y="2292603"/>
            <a:ext cx="663572" cy="3641086"/>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1" name="TextBox 10"/>
          <p:cNvSpPr txBox="1"/>
          <p:nvPr/>
        </p:nvSpPr>
        <p:spPr>
          <a:xfrm>
            <a:off x="7873367" y="2836184"/>
            <a:ext cx="1055097" cy="707886"/>
          </a:xfrm>
          <a:prstGeom prst="rect">
            <a:avLst/>
          </a:prstGeom>
          <a:noFill/>
        </p:spPr>
        <p:txBody>
          <a:bodyPr wrap="none" rtlCol="0">
            <a:spAutoFit/>
          </a:bodyPr>
          <a:lstStyle/>
          <a:p>
            <a:r>
              <a:rPr lang="it-IT" sz="2800" b="1" dirty="0" smtClean="0">
                <a:solidFill>
                  <a:schemeClr val="accent1">
                    <a:lumMod val="75000"/>
                  </a:schemeClr>
                </a:solidFill>
                <a:latin typeface="Arial" pitchFamily="34" charset="0"/>
                <a:cs typeface="Arial" pitchFamily="34" charset="0"/>
              </a:rPr>
              <a:t>M/3 </a:t>
            </a:r>
            <a:r>
              <a:rPr lang="it-IT" sz="4000" b="1" dirty="0" smtClean="0">
                <a:solidFill>
                  <a:schemeClr val="accent1">
                    <a:lumMod val="75000"/>
                  </a:schemeClr>
                </a:solidFill>
                <a:latin typeface="Arial" pitchFamily="34" charset="0"/>
                <a:cs typeface="Arial" pitchFamily="34" charset="0"/>
              </a:rPr>
              <a:t>!</a:t>
            </a:r>
            <a:endParaRPr lang="en-US" sz="4000" b="1" dirty="0">
              <a:solidFill>
                <a:schemeClr val="accent1">
                  <a:lumMod val="75000"/>
                </a:schemeClr>
              </a:solidFill>
              <a:latin typeface="Arial" pitchFamily="34" charset="0"/>
              <a:cs typeface="Arial" pitchFamily="34" charset="0"/>
            </a:endParaRPr>
          </a:p>
        </p:txBody>
      </p:sp>
      <p:pic>
        <p:nvPicPr>
          <p:cNvPr id="2051"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6000" y="4116050"/>
            <a:ext cx="2494384" cy="23389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3" name="Footer Placeholder 12"/>
          <p:cNvSpPr>
            <a:spLocks noGrp="1"/>
          </p:cNvSpPr>
          <p:nvPr>
            <p:ph type="ftr" sz="quarter" idx="11"/>
          </p:nvPr>
        </p:nvSpPr>
        <p:spPr>
          <a:xfrm>
            <a:off x="0" y="6492875"/>
            <a:ext cx="3086100" cy="365125"/>
          </a:xfrm>
        </p:spPr>
        <p:txBody>
          <a:bodyPr/>
          <a:lstStyle/>
          <a:p>
            <a:pPr algn="l"/>
            <a:r>
              <a:rPr lang="en-GB" smtClean="0"/>
              <a:t>S. Nisi LRT2019</a:t>
            </a:r>
            <a:endParaRPr lang="en-GB"/>
          </a:p>
        </p:txBody>
      </p:sp>
      <p:sp>
        <p:nvSpPr>
          <p:cNvPr id="15" name="Slide Number Placeholder 14"/>
          <p:cNvSpPr>
            <a:spLocks noGrp="1"/>
          </p:cNvSpPr>
          <p:nvPr>
            <p:ph type="sldNum" sz="quarter" idx="12"/>
          </p:nvPr>
        </p:nvSpPr>
        <p:spPr/>
        <p:txBody>
          <a:bodyPr/>
          <a:lstStyle/>
          <a:p>
            <a:fld id="{434BCA8C-157F-4317-AF98-4B981DC609A4}" type="slidenum">
              <a:rPr lang="en-GB" smtClean="0"/>
              <a:t>6</a:t>
            </a:fld>
            <a:endParaRPr lang="en-GB"/>
          </a:p>
        </p:txBody>
      </p:sp>
    </p:spTree>
    <p:extLst>
      <p:ext uri="{BB962C8B-B14F-4D97-AF65-F5344CB8AC3E}">
        <p14:creationId xmlns:p14="http://schemas.microsoft.com/office/powerpoint/2010/main" val="349796553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ttangolo 1"/>
          <p:cNvSpPr/>
          <p:nvPr/>
        </p:nvSpPr>
        <p:spPr>
          <a:xfrm>
            <a:off x="683289" y="124427"/>
            <a:ext cx="7761548" cy="954107"/>
          </a:xfrm>
          <a:prstGeom prst="rect">
            <a:avLst/>
          </a:prstGeom>
        </p:spPr>
        <p:txBody>
          <a:bodyPr wrap="square">
            <a:spAutoFit/>
          </a:bodyPr>
          <a:lstStyle/>
          <a:p>
            <a:pPr algn="ctr"/>
            <a:r>
              <a:rPr lang="en-GB" sz="2800" dirty="0" smtClean="0">
                <a:effectLst/>
                <a:latin typeface="Arial" panose="020B0604020202020204" pitchFamily="34" charset="0"/>
              </a:rPr>
              <a:t>Mechanical and physical properties of pure copper components obtained </a:t>
            </a:r>
            <a:r>
              <a:rPr lang="en-GB" sz="2800" dirty="0" smtClean="0">
                <a:latin typeface="Arial" panose="020B0604020202020204" pitchFamily="34" charset="0"/>
              </a:rPr>
              <a:t>trough</a:t>
            </a:r>
            <a:r>
              <a:rPr lang="en-GB" sz="2800" dirty="0" smtClean="0">
                <a:effectLst/>
                <a:latin typeface="Arial" panose="020B0604020202020204" pitchFamily="34" charset="0"/>
              </a:rPr>
              <a:t> AM</a:t>
            </a:r>
            <a:endParaRPr lang="en-GB" sz="2800" dirty="0"/>
          </a:p>
        </p:txBody>
      </p:sp>
      <p:graphicFrame>
        <p:nvGraphicFramePr>
          <p:cNvPr id="3" name="Table 2"/>
          <p:cNvGraphicFramePr>
            <a:graphicFrameLocks noGrp="1"/>
          </p:cNvGraphicFramePr>
          <p:nvPr>
            <p:extLst>
              <p:ext uri="{D42A27DB-BD31-4B8C-83A1-F6EECF244321}">
                <p14:modId xmlns:p14="http://schemas.microsoft.com/office/powerpoint/2010/main" val="3081374278"/>
              </p:ext>
            </p:extLst>
          </p:nvPr>
        </p:nvGraphicFramePr>
        <p:xfrm>
          <a:off x="221326" y="1297180"/>
          <a:ext cx="6394160" cy="3375745"/>
        </p:xfrm>
        <a:graphic>
          <a:graphicData uri="http://schemas.openxmlformats.org/drawingml/2006/table">
            <a:tbl>
              <a:tblPr firstRow="1" bandRow="1">
                <a:tableStyleId>{5C22544A-7EE6-4342-B048-85BDC9FD1C3A}</a:tableStyleId>
              </a:tblPr>
              <a:tblGrid>
                <a:gridCol w="2403226"/>
                <a:gridCol w="984605"/>
                <a:gridCol w="1117940"/>
                <a:gridCol w="1888389"/>
              </a:tblGrid>
              <a:tr h="566886">
                <a:tc>
                  <a:txBody>
                    <a:bodyPr/>
                    <a:lstStyle/>
                    <a:p>
                      <a:pPr algn="l"/>
                      <a:endParaRPr lang="en-US" dirty="0">
                        <a:latin typeface="Arial" pitchFamily="34" charset="0"/>
                        <a:cs typeface="Arial" pitchFamily="34" charset="0"/>
                      </a:endParaRPr>
                    </a:p>
                  </a:txBody>
                  <a:tcPr anchor="ctr"/>
                </a:tc>
                <a:tc>
                  <a:txBody>
                    <a:bodyPr/>
                    <a:lstStyle/>
                    <a:p>
                      <a:pPr algn="ctr"/>
                      <a:endParaRPr lang="en-US" dirty="0">
                        <a:latin typeface="Arial" pitchFamily="34" charset="0"/>
                        <a:cs typeface="Arial" pitchFamily="34" charset="0"/>
                      </a:endParaRPr>
                    </a:p>
                  </a:txBody>
                  <a:tcPr anchor="ctr"/>
                </a:tc>
                <a:tc>
                  <a:txBody>
                    <a:bodyPr/>
                    <a:lstStyle/>
                    <a:p>
                      <a:pPr algn="ctr"/>
                      <a:r>
                        <a:rPr lang="it-IT" dirty="0" smtClean="0">
                          <a:latin typeface="Arial" pitchFamily="34" charset="0"/>
                          <a:cs typeface="Arial" pitchFamily="34" charset="0"/>
                        </a:rPr>
                        <a:t>Raw Cu</a:t>
                      </a:r>
                      <a:endParaRPr lang="en-US" dirty="0">
                        <a:latin typeface="Arial" pitchFamily="34" charset="0"/>
                        <a:cs typeface="Arial" pitchFamily="34" charset="0"/>
                      </a:endParaRPr>
                    </a:p>
                  </a:txBody>
                  <a:tcPr anchor="ctr"/>
                </a:tc>
                <a:tc>
                  <a:txBody>
                    <a:bodyPr/>
                    <a:lstStyle/>
                    <a:p>
                      <a:pPr algn="ctr"/>
                      <a:r>
                        <a:rPr lang="it-IT" dirty="0" smtClean="0">
                          <a:latin typeface="Arial" pitchFamily="34" charset="0"/>
                          <a:cs typeface="Arial" pitchFamily="34" charset="0"/>
                        </a:rPr>
                        <a:t>Cu</a:t>
                      </a:r>
                      <a:r>
                        <a:rPr lang="it-IT" baseline="0" dirty="0" smtClean="0">
                          <a:latin typeface="Arial" pitchFamily="34" charset="0"/>
                          <a:cs typeface="Arial" pitchFamily="34" charset="0"/>
                        </a:rPr>
                        <a:t> AD/Cu Raw</a:t>
                      </a:r>
                      <a:endParaRPr lang="en-US" dirty="0">
                        <a:latin typeface="Arial" pitchFamily="34" charset="0"/>
                        <a:cs typeface="Arial" pitchFamily="34" charset="0"/>
                      </a:endParaRPr>
                    </a:p>
                  </a:txBody>
                  <a:tcPr anchor="ctr"/>
                </a:tc>
              </a:tr>
              <a:tr h="497874">
                <a:tc>
                  <a:txBody>
                    <a:bodyPr/>
                    <a:lstStyle/>
                    <a:p>
                      <a:pPr algn="l"/>
                      <a:r>
                        <a:rPr lang="it-IT" dirty="0" smtClean="0">
                          <a:latin typeface="Arial" pitchFamily="34" charset="0"/>
                          <a:cs typeface="Arial" pitchFamily="34" charset="0"/>
                        </a:rPr>
                        <a:t>Density (porosity)</a:t>
                      </a:r>
                      <a:endParaRPr lang="en-US"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latin typeface="Arial" pitchFamily="34" charset="0"/>
                          <a:cs typeface="Arial" pitchFamily="34" charset="0"/>
                        </a:rPr>
                        <a:t>gcm</a:t>
                      </a:r>
                      <a:r>
                        <a:rPr lang="it-IT" baseline="30000" dirty="0" smtClean="0">
                          <a:latin typeface="Arial" pitchFamily="34" charset="0"/>
                          <a:cs typeface="Arial" pitchFamily="34" charset="0"/>
                        </a:rPr>
                        <a:t>-3</a:t>
                      </a:r>
                      <a:endParaRPr lang="en-US" baseline="30000" dirty="0" smtClean="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latin typeface="Arial" pitchFamily="34" charset="0"/>
                          <a:cs typeface="Arial" pitchFamily="34" charset="0"/>
                        </a:rPr>
                        <a:t>8.93</a:t>
                      </a:r>
                      <a:endParaRPr lang="en-US" baseline="30000" dirty="0" smtClean="0">
                        <a:latin typeface="Arial" pitchFamily="34" charset="0"/>
                        <a:cs typeface="Arial" pitchFamily="34" charset="0"/>
                      </a:endParaRPr>
                    </a:p>
                  </a:txBody>
                  <a:tcPr anchor="ctr"/>
                </a:tc>
                <a:tc>
                  <a:txBody>
                    <a:bodyPr/>
                    <a:lstStyle/>
                    <a:p>
                      <a:pPr algn="ctr"/>
                      <a:r>
                        <a:rPr lang="it-IT" dirty="0" smtClean="0">
                          <a:latin typeface="Arial" pitchFamily="34" charset="0"/>
                          <a:cs typeface="Arial" pitchFamily="34" charset="0"/>
                        </a:rPr>
                        <a:t>95-97%</a:t>
                      </a:r>
                      <a:endParaRPr lang="en-US" dirty="0">
                        <a:latin typeface="Arial" pitchFamily="34" charset="0"/>
                        <a:cs typeface="Arial" pitchFamily="34" charset="0"/>
                      </a:endParaRPr>
                    </a:p>
                  </a:txBody>
                  <a:tcPr anchor="ctr"/>
                </a:tc>
              </a:tr>
              <a:tr h="619345">
                <a:tc>
                  <a:txBody>
                    <a:bodyPr/>
                    <a:lstStyle/>
                    <a:p>
                      <a:pPr algn="l"/>
                      <a:r>
                        <a:rPr lang="it-IT" dirty="0" smtClean="0">
                          <a:latin typeface="Arial" pitchFamily="34" charset="0"/>
                          <a:cs typeface="Arial" pitchFamily="34" charset="0"/>
                        </a:rPr>
                        <a:t>Resolution (grain size, laser spot size)</a:t>
                      </a:r>
                      <a:endParaRPr lang="en-US"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Arial" pitchFamily="34" charset="0"/>
                          <a:cs typeface="Arial" pitchFamily="34" charset="0"/>
                        </a:rPr>
                        <a:t>µm</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latin typeface="Arial" pitchFamily="34" charset="0"/>
                          <a:cs typeface="Arial" pitchFamily="34" charset="0"/>
                        </a:rPr>
                        <a:t>---</a:t>
                      </a:r>
                      <a:endParaRPr lang="en-US" dirty="0" smtClean="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latin typeface="Arial" pitchFamily="34" charset="0"/>
                          <a:cs typeface="Arial" pitchFamily="34" charset="0"/>
                        </a:rPr>
                        <a:t>5-25 </a:t>
                      </a:r>
                      <a:r>
                        <a:rPr lang="en-US" dirty="0" smtClean="0">
                          <a:latin typeface="Arial" pitchFamily="34" charset="0"/>
                          <a:cs typeface="Arial" pitchFamily="34" charset="0"/>
                        </a:rPr>
                        <a:t>µm</a:t>
                      </a:r>
                    </a:p>
                  </a:txBody>
                  <a:tcPr anchor="ctr"/>
                </a:tc>
              </a:tr>
              <a:tr h="491481">
                <a:tc>
                  <a:txBody>
                    <a:bodyPr/>
                    <a:lstStyle/>
                    <a:p>
                      <a:pPr algn="l"/>
                      <a:r>
                        <a:rPr lang="it-IT" dirty="0" smtClean="0">
                          <a:latin typeface="Arial" pitchFamily="34" charset="0"/>
                          <a:cs typeface="Arial" pitchFamily="34" charset="0"/>
                        </a:rPr>
                        <a:t>Roughness</a:t>
                      </a:r>
                      <a:endParaRPr lang="en-US" dirty="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dirty="0" smtClean="0">
                          <a:latin typeface="Arial" pitchFamily="34" charset="0"/>
                          <a:cs typeface="Arial" pitchFamily="34" charset="0"/>
                        </a:rPr>
                        <a:t>µm</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latin typeface="Arial" pitchFamily="34" charset="0"/>
                          <a:cs typeface="Arial" pitchFamily="34" charset="0"/>
                        </a:rPr>
                        <a:t>---</a:t>
                      </a:r>
                      <a:endParaRPr lang="en-US" dirty="0" smtClean="0">
                        <a:latin typeface="Arial" pitchFamily="34" charset="0"/>
                        <a:cs typeface="Arial" pitchFamily="34" charset="0"/>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t-IT" dirty="0" smtClean="0">
                          <a:latin typeface="Arial" pitchFamily="34" charset="0"/>
                          <a:cs typeface="Arial" pitchFamily="34" charset="0"/>
                        </a:rPr>
                        <a:t>5-25 </a:t>
                      </a:r>
                      <a:r>
                        <a:rPr lang="en-US" dirty="0" smtClean="0">
                          <a:latin typeface="Arial" pitchFamily="34" charset="0"/>
                          <a:cs typeface="Arial" pitchFamily="34" charset="0"/>
                        </a:rPr>
                        <a:t>µm</a:t>
                      </a:r>
                    </a:p>
                  </a:txBody>
                  <a:tcPr anchor="ctr"/>
                </a:tc>
              </a:tr>
              <a:tr h="647527">
                <a:tc>
                  <a:txBody>
                    <a:bodyPr/>
                    <a:lstStyle/>
                    <a:p>
                      <a:pPr algn="l"/>
                      <a:r>
                        <a:rPr lang="it-IT" dirty="0" smtClean="0">
                          <a:latin typeface="Arial" pitchFamily="34" charset="0"/>
                          <a:cs typeface="Arial" pitchFamily="34" charset="0"/>
                        </a:rPr>
                        <a:t>Thermal conductivity </a:t>
                      </a:r>
                    </a:p>
                    <a:p>
                      <a:pPr algn="l"/>
                      <a:r>
                        <a:rPr lang="it-IT" dirty="0" smtClean="0">
                          <a:latin typeface="Arial" pitchFamily="34" charset="0"/>
                          <a:cs typeface="Arial" pitchFamily="34" charset="0"/>
                        </a:rPr>
                        <a:t>Low Temperature </a:t>
                      </a:r>
                      <a:endParaRPr lang="en-US" dirty="0">
                        <a:latin typeface="Arial" pitchFamily="34" charset="0"/>
                        <a:cs typeface="Arial" pitchFamily="34" charset="0"/>
                      </a:endParaRPr>
                    </a:p>
                  </a:txBody>
                  <a:tcPr anchor="ctr"/>
                </a:tc>
                <a:tc>
                  <a:txBody>
                    <a:bodyPr/>
                    <a:lstStyle/>
                    <a:p>
                      <a:pPr algn="ctr"/>
                      <a:r>
                        <a:rPr lang="it-IT" dirty="0" smtClean="0">
                          <a:latin typeface="Arial" pitchFamily="34" charset="0"/>
                          <a:cs typeface="Arial" pitchFamily="34" charset="0"/>
                        </a:rPr>
                        <a:t>Wm</a:t>
                      </a:r>
                      <a:r>
                        <a:rPr lang="it-IT" baseline="30000" dirty="0" smtClean="0">
                          <a:latin typeface="Arial" pitchFamily="34" charset="0"/>
                          <a:cs typeface="Arial" pitchFamily="34" charset="0"/>
                        </a:rPr>
                        <a:t>-1</a:t>
                      </a:r>
                      <a:r>
                        <a:rPr lang="it-IT" dirty="0" smtClean="0">
                          <a:latin typeface="Arial" pitchFamily="34" charset="0"/>
                          <a:cs typeface="Arial" pitchFamily="34" charset="0"/>
                        </a:rPr>
                        <a:t>k</a:t>
                      </a:r>
                      <a:r>
                        <a:rPr lang="it-IT" baseline="30000" dirty="0" smtClean="0">
                          <a:latin typeface="Arial" pitchFamily="34" charset="0"/>
                          <a:cs typeface="Arial" pitchFamily="34" charset="0"/>
                        </a:rPr>
                        <a:t>-1</a:t>
                      </a:r>
                      <a:endParaRPr lang="en-US" baseline="30000" dirty="0">
                        <a:latin typeface="Arial" pitchFamily="34" charset="0"/>
                        <a:cs typeface="Arial" pitchFamily="34" charset="0"/>
                      </a:endParaRPr>
                    </a:p>
                  </a:txBody>
                  <a:tcPr anchor="ctr"/>
                </a:tc>
                <a:tc>
                  <a:txBody>
                    <a:bodyPr/>
                    <a:lstStyle/>
                    <a:p>
                      <a:pPr algn="ctr"/>
                      <a:r>
                        <a:rPr lang="it-IT" dirty="0" smtClean="0">
                          <a:latin typeface="Arial" pitchFamily="34" charset="0"/>
                          <a:cs typeface="Arial" pitchFamily="34" charset="0"/>
                        </a:rPr>
                        <a:t>390</a:t>
                      </a:r>
                      <a:endParaRPr lang="en-US" dirty="0">
                        <a:latin typeface="Arial" pitchFamily="34" charset="0"/>
                        <a:cs typeface="Arial" pitchFamily="34" charset="0"/>
                      </a:endParaRPr>
                    </a:p>
                  </a:txBody>
                  <a:tcPr anchor="ctr"/>
                </a:tc>
                <a:tc>
                  <a:txBody>
                    <a:bodyPr/>
                    <a:lstStyle/>
                    <a:p>
                      <a:pPr algn="ctr"/>
                      <a:r>
                        <a:rPr lang="it-IT" dirty="0" smtClean="0">
                          <a:latin typeface="Arial" pitchFamily="34" charset="0"/>
                          <a:cs typeface="Arial" pitchFamily="34" charset="0"/>
                        </a:rPr>
                        <a:t>70%</a:t>
                      </a:r>
                      <a:endParaRPr lang="en-US" dirty="0">
                        <a:latin typeface="Arial" pitchFamily="34" charset="0"/>
                        <a:cs typeface="Arial" pitchFamily="34" charset="0"/>
                      </a:endParaRPr>
                    </a:p>
                  </a:txBody>
                  <a:tcPr anchor="ctr"/>
                </a:tc>
              </a:tr>
              <a:tr h="531897">
                <a:tc>
                  <a:txBody>
                    <a:bodyPr/>
                    <a:lstStyle/>
                    <a:p>
                      <a:pPr algn="l"/>
                      <a:r>
                        <a:rPr lang="it-IT" dirty="0" smtClean="0">
                          <a:latin typeface="Arial" pitchFamily="34" charset="0"/>
                          <a:cs typeface="Arial" pitchFamily="34" charset="0"/>
                        </a:rPr>
                        <a:t>Yield Strengt </a:t>
                      </a:r>
                      <a:r>
                        <a:rPr lang="el-GR" sz="2400" dirty="0" smtClean="0">
                          <a:latin typeface="Arial" pitchFamily="34" charset="0"/>
                          <a:cs typeface="Arial" pitchFamily="34" charset="0"/>
                        </a:rPr>
                        <a:t>σ</a:t>
                      </a:r>
                      <a:r>
                        <a:rPr lang="it-IT" sz="2000" baseline="-25000" dirty="0" smtClean="0">
                          <a:latin typeface="Arial" pitchFamily="34" charset="0"/>
                          <a:cs typeface="Arial" pitchFamily="34" charset="0"/>
                        </a:rPr>
                        <a:t>0.2</a:t>
                      </a:r>
                      <a:endParaRPr lang="en-US" sz="2000" baseline="-25000" dirty="0">
                        <a:latin typeface="Arial" pitchFamily="34" charset="0"/>
                        <a:cs typeface="Arial" pitchFamily="34" charset="0"/>
                      </a:endParaRPr>
                    </a:p>
                  </a:txBody>
                  <a:tcPr anchor="ctr"/>
                </a:tc>
                <a:tc>
                  <a:txBody>
                    <a:bodyPr/>
                    <a:lstStyle/>
                    <a:p>
                      <a:pPr algn="ctr"/>
                      <a:r>
                        <a:rPr lang="it-IT" dirty="0" smtClean="0">
                          <a:latin typeface="Arial" pitchFamily="34" charset="0"/>
                          <a:cs typeface="Arial" pitchFamily="34" charset="0"/>
                        </a:rPr>
                        <a:t>MPa</a:t>
                      </a:r>
                      <a:endParaRPr lang="en-US" dirty="0">
                        <a:latin typeface="Arial" pitchFamily="34" charset="0"/>
                        <a:cs typeface="Arial" pitchFamily="34" charset="0"/>
                      </a:endParaRPr>
                    </a:p>
                  </a:txBody>
                  <a:tcPr anchor="ctr"/>
                </a:tc>
                <a:tc>
                  <a:txBody>
                    <a:bodyPr/>
                    <a:lstStyle/>
                    <a:p>
                      <a:pPr algn="ctr"/>
                      <a:r>
                        <a:rPr lang="it-IT" dirty="0" smtClean="0">
                          <a:latin typeface="Arial" pitchFamily="34" charset="0"/>
                          <a:cs typeface="Arial" pitchFamily="34" charset="0"/>
                        </a:rPr>
                        <a:t>80-120</a:t>
                      </a:r>
                      <a:endParaRPr lang="en-US" dirty="0">
                        <a:latin typeface="Arial" pitchFamily="34" charset="0"/>
                        <a:cs typeface="Arial" pitchFamily="34" charset="0"/>
                      </a:endParaRPr>
                    </a:p>
                  </a:txBody>
                  <a:tcPr anchor="ctr"/>
                </a:tc>
                <a:tc>
                  <a:txBody>
                    <a:bodyPr/>
                    <a:lstStyle/>
                    <a:p>
                      <a:pPr algn="ctr"/>
                      <a:r>
                        <a:rPr lang="it-IT" dirty="0" smtClean="0">
                          <a:latin typeface="Arial" pitchFamily="34" charset="0"/>
                          <a:cs typeface="Arial" pitchFamily="34" charset="0"/>
                        </a:rPr>
                        <a:t>80% </a:t>
                      </a:r>
                      <a:endParaRPr lang="en-US" dirty="0">
                        <a:latin typeface="Arial" pitchFamily="34" charset="0"/>
                        <a:cs typeface="Arial" pitchFamily="34" charset="0"/>
                      </a:endParaRPr>
                    </a:p>
                  </a:txBody>
                  <a:tcPr anchor="ctr"/>
                </a:tc>
              </a:tr>
            </a:tbl>
          </a:graphicData>
        </a:graphic>
      </p:graphicFrame>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796875" y="2035002"/>
            <a:ext cx="2172196" cy="26379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79527" y="5216036"/>
            <a:ext cx="8969072" cy="1015663"/>
          </a:xfrm>
          <a:prstGeom prst="rect">
            <a:avLst/>
          </a:prstGeom>
          <a:noFill/>
        </p:spPr>
        <p:txBody>
          <a:bodyPr wrap="square" rtlCol="0">
            <a:spAutoFit/>
          </a:bodyPr>
          <a:lstStyle/>
          <a:p>
            <a:pPr algn="just"/>
            <a:r>
              <a:rPr lang="en-US" sz="2000" b="1" dirty="0">
                <a:latin typeface="Arial" pitchFamily="34" charset="0"/>
                <a:cs typeface="Arial" pitchFamily="34" charset="0"/>
              </a:rPr>
              <a:t>S</a:t>
            </a:r>
            <a:r>
              <a:rPr lang="en-US" sz="2000" b="1" dirty="0" smtClean="0">
                <a:latin typeface="Arial" pitchFamily="34" charset="0"/>
                <a:cs typeface="Arial" pitchFamily="34" charset="0"/>
              </a:rPr>
              <a:t>pecial </a:t>
            </a:r>
            <a:r>
              <a:rPr lang="en-US" sz="2000" b="1" dirty="0">
                <a:latin typeface="Arial" pitchFamily="34" charset="0"/>
                <a:cs typeface="Arial" pitchFamily="34" charset="0"/>
              </a:rPr>
              <a:t>p</a:t>
            </a:r>
            <a:r>
              <a:rPr lang="en-US" sz="2000" b="1" dirty="0" smtClean="0">
                <a:latin typeface="Arial" pitchFamily="34" charset="0"/>
                <a:cs typeface="Arial" pitchFamily="34" charset="0"/>
              </a:rPr>
              <a:t>ost production thermal treatment (</a:t>
            </a:r>
            <a:r>
              <a:rPr lang="en-US" sz="2000" b="1" dirty="0" err="1" smtClean="0">
                <a:latin typeface="Arial" pitchFamily="34" charset="0"/>
                <a:cs typeface="Arial" pitchFamily="34" charset="0"/>
              </a:rPr>
              <a:t>HIP:ing</a:t>
            </a:r>
            <a:r>
              <a:rPr lang="en-US" sz="2000" b="1" dirty="0" smtClean="0">
                <a:latin typeface="Arial" pitchFamily="34" charset="0"/>
                <a:cs typeface="Arial" pitchFamily="34" charset="0"/>
              </a:rPr>
              <a:t> at 1000bars at 1150 °C for 120 min) changes the grain size and it enhances the quality of Cu from the mechanical and physical point of view.</a:t>
            </a:r>
            <a:endParaRPr lang="en-US" sz="2000" b="1" dirty="0">
              <a:latin typeface="Arial" pitchFamily="34" charset="0"/>
              <a:cs typeface="Arial" pitchFamily="34" charset="0"/>
            </a:endParaRPr>
          </a:p>
        </p:txBody>
      </p:sp>
      <p:sp>
        <p:nvSpPr>
          <p:cNvPr id="6" name="Footer Placeholder 5"/>
          <p:cNvSpPr>
            <a:spLocks noGrp="1"/>
          </p:cNvSpPr>
          <p:nvPr>
            <p:ph type="ftr" sz="quarter" idx="11"/>
          </p:nvPr>
        </p:nvSpPr>
        <p:spPr>
          <a:xfrm>
            <a:off x="79527" y="6356351"/>
            <a:ext cx="3086100" cy="365125"/>
          </a:xfrm>
        </p:spPr>
        <p:txBody>
          <a:bodyPr/>
          <a:lstStyle/>
          <a:p>
            <a:pPr algn="l"/>
            <a:r>
              <a:rPr lang="en-GB" smtClean="0"/>
              <a:t>S. Nisi LRT2019</a:t>
            </a:r>
            <a:endParaRPr lang="en-GB"/>
          </a:p>
        </p:txBody>
      </p:sp>
      <p:sp>
        <p:nvSpPr>
          <p:cNvPr id="8" name="Slide Number Placeholder 7"/>
          <p:cNvSpPr>
            <a:spLocks noGrp="1"/>
          </p:cNvSpPr>
          <p:nvPr>
            <p:ph type="sldNum" sz="quarter" idx="12"/>
          </p:nvPr>
        </p:nvSpPr>
        <p:spPr/>
        <p:txBody>
          <a:bodyPr/>
          <a:lstStyle/>
          <a:p>
            <a:fld id="{434BCA8C-157F-4317-AF98-4B981DC609A4}" type="slidenum">
              <a:rPr lang="en-GB" smtClean="0"/>
              <a:t>7</a:t>
            </a:fld>
            <a:endParaRPr lang="en-GB"/>
          </a:p>
        </p:txBody>
      </p:sp>
    </p:spTree>
    <p:extLst>
      <p:ext uri="{BB962C8B-B14F-4D97-AF65-F5344CB8AC3E}">
        <p14:creationId xmlns:p14="http://schemas.microsoft.com/office/powerpoint/2010/main" val="4712230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822494" y="2112373"/>
            <a:ext cx="2470060" cy="830997"/>
          </a:xfrm>
          <a:prstGeom prst="rect">
            <a:avLst/>
          </a:prstGeom>
          <a:noFill/>
        </p:spPr>
        <p:txBody>
          <a:bodyPr wrap="square" rtlCol="0">
            <a:spAutoFit/>
          </a:bodyPr>
          <a:lstStyle/>
          <a:p>
            <a:pPr algn="ctr"/>
            <a:r>
              <a:rPr lang="it-IT" sz="2400" dirty="0" smtClean="0">
                <a:latin typeface="Arial" pitchFamily="34" charset="0"/>
                <a:cs typeface="Arial" pitchFamily="34" charset="0"/>
              </a:rPr>
              <a:t>Copper</a:t>
            </a:r>
            <a:r>
              <a:rPr lang="en-US" sz="2400" dirty="0">
                <a:latin typeface="Arial" pitchFamily="34" charset="0"/>
                <a:cs typeface="Arial" pitchFamily="34" charset="0"/>
              </a:rPr>
              <a:t> </a:t>
            </a:r>
            <a:r>
              <a:rPr lang="it-IT" sz="2400" dirty="0" smtClean="0">
                <a:latin typeface="Arial" pitchFamily="34" charset="0"/>
                <a:cs typeface="Arial" pitchFamily="34" charset="0"/>
              </a:rPr>
              <a:t>Electtroforming</a:t>
            </a:r>
            <a:endParaRPr lang="en-US" sz="2400" dirty="0">
              <a:latin typeface="Arial" pitchFamily="34" charset="0"/>
              <a:cs typeface="Arial" pitchFamily="34" charset="0"/>
            </a:endParaRPr>
          </a:p>
        </p:txBody>
      </p:sp>
      <p:sp>
        <p:nvSpPr>
          <p:cNvPr id="6" name="TextBox 5"/>
          <p:cNvSpPr txBox="1"/>
          <p:nvPr/>
        </p:nvSpPr>
        <p:spPr>
          <a:xfrm>
            <a:off x="464338" y="3750378"/>
            <a:ext cx="3924472" cy="461665"/>
          </a:xfrm>
          <a:prstGeom prst="rect">
            <a:avLst/>
          </a:prstGeom>
          <a:noFill/>
        </p:spPr>
        <p:txBody>
          <a:bodyPr wrap="none" rtlCol="0">
            <a:spAutoFit/>
          </a:bodyPr>
          <a:lstStyle/>
          <a:p>
            <a:pPr algn="ctr"/>
            <a:r>
              <a:rPr lang="it-IT" sz="2400" dirty="0" smtClean="0">
                <a:latin typeface="Arial" pitchFamily="34" charset="0"/>
                <a:cs typeface="Arial" pitchFamily="34" charset="0"/>
              </a:rPr>
              <a:t>Cu powder production (µm)</a:t>
            </a:r>
            <a:endParaRPr lang="en-US" sz="2400" dirty="0">
              <a:latin typeface="Arial" pitchFamily="34" charset="0"/>
              <a:cs typeface="Arial" pitchFamily="34" charset="0"/>
            </a:endParaRPr>
          </a:p>
        </p:txBody>
      </p:sp>
      <p:sp>
        <p:nvSpPr>
          <p:cNvPr id="7" name="Down Arrow 6"/>
          <p:cNvSpPr/>
          <p:nvPr/>
        </p:nvSpPr>
        <p:spPr>
          <a:xfrm>
            <a:off x="1881812" y="4303344"/>
            <a:ext cx="331144" cy="6183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209654" y="4989323"/>
            <a:ext cx="1675459" cy="461665"/>
          </a:xfrm>
          <a:prstGeom prst="rect">
            <a:avLst/>
          </a:prstGeom>
          <a:noFill/>
        </p:spPr>
        <p:txBody>
          <a:bodyPr wrap="none" rtlCol="0">
            <a:spAutoFit/>
          </a:bodyPr>
          <a:lstStyle/>
          <a:p>
            <a:pPr algn="ctr"/>
            <a:r>
              <a:rPr lang="it-IT" sz="2400" dirty="0" smtClean="0">
                <a:latin typeface="Arial" pitchFamily="34" charset="0"/>
                <a:cs typeface="Arial" pitchFamily="34" charset="0"/>
              </a:rPr>
              <a:t>3D printing</a:t>
            </a:r>
            <a:endParaRPr lang="en-US" sz="2400" dirty="0">
              <a:latin typeface="Arial" pitchFamily="34" charset="0"/>
              <a:cs typeface="Arial" pitchFamily="34" charset="0"/>
            </a:endParaRPr>
          </a:p>
        </p:txBody>
      </p:sp>
      <p:sp>
        <p:nvSpPr>
          <p:cNvPr id="9" name="TextBox 8"/>
          <p:cNvSpPr txBox="1"/>
          <p:nvPr/>
        </p:nvSpPr>
        <p:spPr>
          <a:xfrm>
            <a:off x="910695" y="956875"/>
            <a:ext cx="2273379" cy="461665"/>
          </a:xfrm>
          <a:prstGeom prst="rect">
            <a:avLst/>
          </a:prstGeom>
          <a:noFill/>
        </p:spPr>
        <p:txBody>
          <a:bodyPr wrap="none" rtlCol="0">
            <a:spAutoFit/>
          </a:bodyPr>
          <a:lstStyle/>
          <a:p>
            <a:pPr algn="ctr"/>
            <a:r>
              <a:rPr lang="it-IT" sz="2400" dirty="0" smtClean="0">
                <a:latin typeface="Arial" pitchFamily="34" charset="0"/>
                <a:cs typeface="Arial" pitchFamily="34" charset="0"/>
              </a:rPr>
              <a:t>Starting copper</a:t>
            </a:r>
            <a:endParaRPr lang="en-US" sz="2400" dirty="0">
              <a:latin typeface="Arial" pitchFamily="34" charset="0"/>
              <a:cs typeface="Arial" pitchFamily="34" charset="0"/>
            </a:endParaRPr>
          </a:p>
        </p:txBody>
      </p:sp>
      <p:sp>
        <p:nvSpPr>
          <p:cNvPr id="11" name="Down Arrow 10"/>
          <p:cNvSpPr/>
          <p:nvPr/>
        </p:nvSpPr>
        <p:spPr>
          <a:xfrm>
            <a:off x="1881811" y="3095963"/>
            <a:ext cx="331144" cy="6183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wn Arrow 11"/>
          <p:cNvSpPr/>
          <p:nvPr/>
        </p:nvSpPr>
        <p:spPr>
          <a:xfrm>
            <a:off x="1868916" y="1490635"/>
            <a:ext cx="331144" cy="6183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p:cNvSpPr txBox="1"/>
          <p:nvPr/>
        </p:nvSpPr>
        <p:spPr>
          <a:xfrm>
            <a:off x="-65930" y="179929"/>
            <a:ext cx="9246442" cy="584775"/>
          </a:xfrm>
          <a:prstGeom prst="rect">
            <a:avLst/>
          </a:prstGeom>
          <a:noFill/>
        </p:spPr>
        <p:txBody>
          <a:bodyPr wrap="square" rtlCol="0">
            <a:spAutoFit/>
          </a:bodyPr>
          <a:lstStyle/>
          <a:p>
            <a:r>
              <a:rPr lang="en-US" sz="3200" smtClean="0">
                <a:latin typeface="Arial" pitchFamily="34" charset="0"/>
                <a:cs typeface="Arial" pitchFamily="34" charset="0"/>
              </a:rPr>
              <a:t>Ultrapure Copper component production process</a:t>
            </a:r>
            <a:endParaRPr lang="en-US" sz="3200">
              <a:latin typeface="Arial" pitchFamily="34" charset="0"/>
              <a:cs typeface="Arial" pitchFamily="34" charset="0"/>
            </a:endParaRPr>
          </a:p>
        </p:txBody>
      </p:sp>
      <p:sp>
        <p:nvSpPr>
          <p:cNvPr id="15" name="TextBox 14"/>
          <p:cNvSpPr txBox="1"/>
          <p:nvPr/>
        </p:nvSpPr>
        <p:spPr>
          <a:xfrm>
            <a:off x="127615" y="6081378"/>
            <a:ext cx="4139275" cy="461665"/>
          </a:xfrm>
          <a:prstGeom prst="rect">
            <a:avLst/>
          </a:prstGeom>
          <a:noFill/>
        </p:spPr>
        <p:txBody>
          <a:bodyPr wrap="none" rtlCol="0">
            <a:spAutoFit/>
          </a:bodyPr>
          <a:lstStyle/>
          <a:p>
            <a:pPr algn="ctr"/>
            <a:r>
              <a:rPr lang="it-IT" sz="2400" dirty="0" smtClean="0">
                <a:latin typeface="Arial" pitchFamily="34" charset="0"/>
                <a:cs typeface="Arial" pitchFamily="34" charset="0"/>
              </a:rPr>
              <a:t>Quality control along the flow</a:t>
            </a:r>
            <a:endParaRPr lang="en-US" sz="2400" dirty="0">
              <a:latin typeface="Arial" pitchFamily="34" charset="0"/>
              <a:cs typeface="Arial" pitchFamily="34" charset="0"/>
            </a:endParaRPr>
          </a:p>
        </p:txBody>
      </p:sp>
      <p:sp>
        <p:nvSpPr>
          <p:cNvPr id="17" name="Oval 16"/>
          <p:cNvSpPr/>
          <p:nvPr/>
        </p:nvSpPr>
        <p:spPr>
          <a:xfrm>
            <a:off x="4798526" y="2128098"/>
            <a:ext cx="3393371" cy="1058416"/>
          </a:xfrm>
          <a:prstGeom prst="ellipse">
            <a:avLst/>
          </a:prstGeom>
          <a:no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a:off x="4960019" y="2334141"/>
            <a:ext cx="3142848" cy="646331"/>
          </a:xfrm>
          <a:prstGeom prst="rect">
            <a:avLst/>
          </a:prstGeom>
          <a:noFill/>
        </p:spPr>
        <p:txBody>
          <a:bodyPr wrap="none" rtlCol="0">
            <a:spAutoFit/>
          </a:bodyPr>
          <a:lstStyle/>
          <a:p>
            <a:pPr algn="ctr"/>
            <a:r>
              <a:rPr lang="en-US" dirty="0" smtClean="0">
                <a:latin typeface="Arial" pitchFamily="34" charset="0"/>
                <a:cs typeface="Arial" pitchFamily="34" charset="0"/>
              </a:rPr>
              <a:t>EF Purification efficiency has</a:t>
            </a:r>
          </a:p>
          <a:p>
            <a:pPr algn="ctr"/>
            <a:r>
              <a:rPr lang="en-US" dirty="0" smtClean="0">
                <a:latin typeface="Arial" pitchFamily="34" charset="0"/>
                <a:cs typeface="Arial" pitchFamily="34" charset="0"/>
              </a:rPr>
              <a:t>been already tested</a:t>
            </a:r>
            <a:endParaRPr lang="en-US" dirty="0">
              <a:latin typeface="Arial" pitchFamily="34" charset="0"/>
              <a:cs typeface="Arial" pitchFamily="34" charset="0"/>
            </a:endParaRPr>
          </a:p>
        </p:txBody>
      </p:sp>
      <p:sp>
        <p:nvSpPr>
          <p:cNvPr id="19" name="Oval 18"/>
          <p:cNvSpPr/>
          <p:nvPr/>
        </p:nvSpPr>
        <p:spPr>
          <a:xfrm>
            <a:off x="4939028" y="4582889"/>
            <a:ext cx="3393371" cy="1058416"/>
          </a:xfrm>
          <a:prstGeom prst="ellipse">
            <a:avLst/>
          </a:prstGeom>
          <a:no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p:cNvSpPr txBox="1"/>
          <p:nvPr/>
        </p:nvSpPr>
        <p:spPr>
          <a:xfrm>
            <a:off x="4976849" y="4732129"/>
            <a:ext cx="3365024" cy="646331"/>
          </a:xfrm>
          <a:prstGeom prst="rect">
            <a:avLst/>
          </a:prstGeom>
          <a:noFill/>
        </p:spPr>
        <p:txBody>
          <a:bodyPr wrap="none" rtlCol="0">
            <a:spAutoFit/>
          </a:bodyPr>
          <a:lstStyle/>
          <a:p>
            <a:pPr algn="ctr"/>
            <a:r>
              <a:rPr lang="it-IT" dirty="0" smtClean="0">
                <a:latin typeface="Arial" pitchFamily="34" charset="0"/>
                <a:cs typeface="Arial" pitchFamily="34" charset="0"/>
              </a:rPr>
              <a:t>Contamination risk </a:t>
            </a:r>
          </a:p>
          <a:p>
            <a:pPr algn="ctr"/>
            <a:r>
              <a:rPr lang="it-IT" dirty="0" smtClean="0">
                <a:latin typeface="Arial" pitchFamily="34" charset="0"/>
                <a:cs typeface="Arial" pitchFamily="34" charset="0"/>
              </a:rPr>
              <a:t>has been </a:t>
            </a:r>
            <a:r>
              <a:rPr lang="it-IT" b="1" dirty="0" smtClean="0">
                <a:latin typeface="Arial" pitchFamily="34" charset="0"/>
                <a:cs typeface="Arial" pitchFamily="34" charset="0"/>
              </a:rPr>
              <a:t>preliminary</a:t>
            </a:r>
            <a:r>
              <a:rPr lang="it-IT" dirty="0" smtClean="0">
                <a:latin typeface="Arial" pitchFamily="34" charset="0"/>
                <a:cs typeface="Arial" pitchFamily="34" charset="0"/>
              </a:rPr>
              <a:t> checked</a:t>
            </a:r>
          </a:p>
        </p:txBody>
      </p:sp>
      <p:sp>
        <p:nvSpPr>
          <p:cNvPr id="21" name="Oval 20"/>
          <p:cNvSpPr/>
          <p:nvPr/>
        </p:nvSpPr>
        <p:spPr>
          <a:xfrm>
            <a:off x="4910643" y="3419211"/>
            <a:ext cx="3393371" cy="1058416"/>
          </a:xfrm>
          <a:prstGeom prst="ellipse">
            <a:avLst/>
          </a:prstGeom>
          <a:noFill/>
          <a:ln w="508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p:cNvSpPr txBox="1"/>
          <p:nvPr/>
        </p:nvSpPr>
        <p:spPr>
          <a:xfrm>
            <a:off x="5089085" y="3625253"/>
            <a:ext cx="3236784" cy="646331"/>
          </a:xfrm>
          <a:prstGeom prst="rect">
            <a:avLst/>
          </a:prstGeom>
          <a:noFill/>
        </p:spPr>
        <p:txBody>
          <a:bodyPr wrap="none" rtlCol="0">
            <a:spAutoFit/>
          </a:bodyPr>
          <a:lstStyle/>
          <a:p>
            <a:pPr algn="ctr"/>
            <a:r>
              <a:rPr lang="it-IT" dirty="0" smtClean="0">
                <a:latin typeface="Arial" pitchFamily="34" charset="0"/>
                <a:cs typeface="Arial" pitchFamily="34" charset="0"/>
              </a:rPr>
              <a:t>Contamination of atomization</a:t>
            </a:r>
          </a:p>
          <a:p>
            <a:pPr algn="ctr"/>
            <a:r>
              <a:rPr lang="it-IT" dirty="0" smtClean="0">
                <a:latin typeface="Arial" pitchFamily="34" charset="0"/>
                <a:cs typeface="Arial" pitchFamily="34" charset="0"/>
              </a:rPr>
              <a:t> </a:t>
            </a:r>
            <a:r>
              <a:rPr lang="it-IT" dirty="0" err="1" smtClean="0">
                <a:latin typeface="Arial" pitchFamily="34" charset="0"/>
                <a:cs typeface="Arial" pitchFamily="34" charset="0"/>
              </a:rPr>
              <a:t>has</a:t>
            </a:r>
            <a:r>
              <a:rPr lang="it-IT" dirty="0" smtClean="0">
                <a:latin typeface="Arial" pitchFamily="34" charset="0"/>
                <a:cs typeface="Arial" pitchFamily="34" charset="0"/>
              </a:rPr>
              <a:t> to be investigated but...</a:t>
            </a:r>
          </a:p>
        </p:txBody>
      </p:sp>
      <p:sp>
        <p:nvSpPr>
          <p:cNvPr id="23" name="Oval 22"/>
          <p:cNvSpPr/>
          <p:nvPr/>
        </p:nvSpPr>
        <p:spPr>
          <a:xfrm>
            <a:off x="4928215" y="5734552"/>
            <a:ext cx="3393371" cy="1058416"/>
          </a:xfrm>
          <a:prstGeom prst="ellipse">
            <a:avLst/>
          </a:prstGeom>
          <a:no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p:cNvSpPr txBox="1"/>
          <p:nvPr/>
        </p:nvSpPr>
        <p:spPr>
          <a:xfrm>
            <a:off x="5223211" y="5911952"/>
            <a:ext cx="2947554" cy="646331"/>
          </a:xfrm>
          <a:prstGeom prst="rect">
            <a:avLst/>
          </a:prstGeom>
          <a:noFill/>
        </p:spPr>
        <p:txBody>
          <a:bodyPr wrap="none" rtlCol="0">
            <a:spAutoFit/>
          </a:bodyPr>
          <a:lstStyle/>
          <a:p>
            <a:pPr algn="ctr"/>
            <a:r>
              <a:rPr lang="en-US" dirty="0" smtClean="0">
                <a:latin typeface="Arial" pitchFamily="34" charset="0"/>
                <a:cs typeface="Arial" pitchFamily="34" charset="0"/>
              </a:rPr>
              <a:t>Different LRTs are </a:t>
            </a:r>
            <a:r>
              <a:rPr lang="en-US" dirty="0" err="1" smtClean="0">
                <a:latin typeface="Arial" pitchFamily="34" charset="0"/>
                <a:cs typeface="Arial" pitchFamily="34" charset="0"/>
              </a:rPr>
              <a:t>avilable</a:t>
            </a:r>
            <a:r>
              <a:rPr lang="en-US" dirty="0" smtClean="0">
                <a:latin typeface="Arial" pitchFamily="34" charset="0"/>
                <a:cs typeface="Arial" pitchFamily="34" charset="0"/>
              </a:rPr>
              <a:t>:</a:t>
            </a:r>
          </a:p>
          <a:p>
            <a:pPr algn="ctr"/>
            <a:r>
              <a:rPr lang="en-US" dirty="0" smtClean="0">
                <a:latin typeface="Arial" pitchFamily="34" charset="0"/>
                <a:cs typeface="Arial" pitchFamily="34" charset="0"/>
              </a:rPr>
              <a:t>ICPMS, ULL-GRS, NAA </a:t>
            </a:r>
            <a:endParaRPr lang="en-US" dirty="0">
              <a:latin typeface="Arial" pitchFamily="34" charset="0"/>
              <a:cs typeface="Arial" pitchFamily="34" charset="0"/>
            </a:endParaRPr>
          </a:p>
        </p:txBody>
      </p:sp>
      <p:sp>
        <p:nvSpPr>
          <p:cNvPr id="25" name="Oval 24"/>
          <p:cNvSpPr/>
          <p:nvPr/>
        </p:nvSpPr>
        <p:spPr>
          <a:xfrm>
            <a:off x="4839612" y="857269"/>
            <a:ext cx="3393371" cy="1058416"/>
          </a:xfrm>
          <a:prstGeom prst="ellipse">
            <a:avLst/>
          </a:prstGeom>
          <a:noFill/>
          <a:ln w="508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p:cNvSpPr txBox="1"/>
          <p:nvPr/>
        </p:nvSpPr>
        <p:spPr>
          <a:xfrm>
            <a:off x="5114442" y="1063312"/>
            <a:ext cx="2916183" cy="646331"/>
          </a:xfrm>
          <a:prstGeom prst="rect">
            <a:avLst/>
          </a:prstGeom>
          <a:noFill/>
        </p:spPr>
        <p:txBody>
          <a:bodyPr wrap="none" rtlCol="0">
            <a:spAutoFit/>
          </a:bodyPr>
          <a:lstStyle/>
          <a:p>
            <a:pPr algn="ctr"/>
            <a:r>
              <a:rPr lang="en-US" smtClean="0">
                <a:latin typeface="Arial" pitchFamily="34" charset="0"/>
                <a:cs typeface="Arial" pitchFamily="34" charset="0"/>
              </a:rPr>
              <a:t>Relatively good quality Cu </a:t>
            </a:r>
          </a:p>
          <a:p>
            <a:pPr algn="ctr"/>
            <a:r>
              <a:rPr lang="en-US" smtClean="0">
                <a:latin typeface="Arial" pitchFamily="34" charset="0"/>
                <a:cs typeface="Arial" pitchFamily="34" charset="0"/>
              </a:rPr>
              <a:t>is avaible on the market </a:t>
            </a:r>
            <a:endParaRPr lang="en-US">
              <a:latin typeface="Arial" pitchFamily="34" charset="0"/>
              <a:cs typeface="Arial" pitchFamily="34" charset="0"/>
            </a:endParaRPr>
          </a:p>
        </p:txBody>
      </p:sp>
      <p:sp>
        <p:nvSpPr>
          <p:cNvPr id="27" name="Down Arrow 26"/>
          <p:cNvSpPr/>
          <p:nvPr/>
        </p:nvSpPr>
        <p:spPr>
          <a:xfrm rot="16200000">
            <a:off x="4376262" y="5954576"/>
            <a:ext cx="422264" cy="6183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Multiply 3"/>
          <p:cNvSpPr/>
          <p:nvPr/>
        </p:nvSpPr>
        <p:spPr>
          <a:xfrm>
            <a:off x="2212956" y="3872379"/>
            <a:ext cx="1462451" cy="1421020"/>
          </a:xfrm>
          <a:prstGeom prst="mathMultiply">
            <a:avLst/>
          </a:prstGeom>
          <a:solidFill>
            <a:srgbClr val="FF0000">
              <a:alpha val="4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TextBox 29"/>
          <p:cNvSpPr txBox="1"/>
          <p:nvPr/>
        </p:nvSpPr>
        <p:spPr>
          <a:xfrm>
            <a:off x="3352516" y="4411945"/>
            <a:ext cx="1279517" cy="461665"/>
          </a:xfrm>
          <a:prstGeom prst="rect">
            <a:avLst/>
          </a:prstGeom>
          <a:noFill/>
        </p:spPr>
        <p:txBody>
          <a:bodyPr wrap="none" rtlCol="0">
            <a:spAutoFit/>
          </a:bodyPr>
          <a:lstStyle/>
          <a:p>
            <a:pPr algn="ctr"/>
            <a:r>
              <a:rPr lang="it-IT" sz="2400" dirty="0" smtClean="0">
                <a:latin typeface="Arial" pitchFamily="34" charset="0"/>
                <a:cs typeface="Arial" pitchFamily="34" charset="0"/>
              </a:rPr>
              <a:t>STD Cu</a:t>
            </a:r>
            <a:endParaRPr lang="en-US" sz="2400" dirty="0">
              <a:latin typeface="Arial" pitchFamily="34" charset="0"/>
              <a:cs typeface="Arial" pitchFamily="34" charset="0"/>
            </a:endParaRPr>
          </a:p>
        </p:txBody>
      </p:sp>
      <p:sp>
        <p:nvSpPr>
          <p:cNvPr id="10" name="Left Arrow 9"/>
          <p:cNvSpPr/>
          <p:nvPr/>
        </p:nvSpPr>
        <p:spPr>
          <a:xfrm>
            <a:off x="2426574" y="4498670"/>
            <a:ext cx="865980" cy="291943"/>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45114" y="6427843"/>
            <a:ext cx="3086100" cy="365125"/>
          </a:xfrm>
        </p:spPr>
        <p:txBody>
          <a:bodyPr/>
          <a:lstStyle/>
          <a:p>
            <a:pPr algn="l"/>
            <a:r>
              <a:rPr lang="en-GB" smtClean="0"/>
              <a:t>S. Nisi LRT2019</a:t>
            </a:r>
            <a:endParaRPr lang="en-GB"/>
          </a:p>
        </p:txBody>
      </p:sp>
      <p:sp>
        <p:nvSpPr>
          <p:cNvPr id="16" name="Slide Number Placeholder 15"/>
          <p:cNvSpPr>
            <a:spLocks noGrp="1"/>
          </p:cNvSpPr>
          <p:nvPr>
            <p:ph type="sldNum" sz="quarter" idx="12"/>
          </p:nvPr>
        </p:nvSpPr>
        <p:spPr/>
        <p:txBody>
          <a:bodyPr/>
          <a:lstStyle/>
          <a:p>
            <a:fld id="{434BCA8C-157F-4317-AF98-4B981DC609A4}" type="slidenum">
              <a:rPr lang="en-GB" smtClean="0"/>
              <a:t>8</a:t>
            </a:fld>
            <a:endParaRPr lang="en-GB"/>
          </a:p>
        </p:txBody>
      </p:sp>
    </p:spTree>
    <p:extLst>
      <p:ext uri="{BB962C8B-B14F-4D97-AF65-F5344CB8AC3E}">
        <p14:creationId xmlns:p14="http://schemas.microsoft.com/office/powerpoint/2010/main" val="40554019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asellaDiTesto 6"/>
          <p:cNvSpPr txBox="1"/>
          <p:nvPr/>
        </p:nvSpPr>
        <p:spPr>
          <a:xfrm>
            <a:off x="1432560" y="201037"/>
            <a:ext cx="6355080" cy="523220"/>
          </a:xfrm>
          <a:prstGeom prst="rect">
            <a:avLst/>
          </a:prstGeom>
          <a:noFill/>
        </p:spPr>
        <p:txBody>
          <a:bodyPr wrap="square" rtlCol="0">
            <a:spAutoFit/>
          </a:bodyPr>
          <a:lstStyle/>
          <a:p>
            <a:r>
              <a:rPr lang="it-IT" sz="2800" dirty="0" smtClean="0">
                <a:latin typeface="Arial" pitchFamily="34" charset="0"/>
                <a:cs typeface="Arial" pitchFamily="34" charset="0"/>
              </a:rPr>
              <a:t>Copper Electroforming facilitiy at LSC </a:t>
            </a:r>
            <a:endParaRPr lang="en-GB" sz="2800" dirty="0">
              <a:latin typeface="Arial" pitchFamily="34" charset="0"/>
              <a:cs typeface="Arial" pitchFamily="34" charset="0"/>
            </a:endParaRPr>
          </a:p>
        </p:txBody>
      </p:sp>
      <p:sp>
        <p:nvSpPr>
          <p:cNvPr id="3" name="TextBox 2"/>
          <p:cNvSpPr txBox="1"/>
          <p:nvPr/>
        </p:nvSpPr>
        <p:spPr>
          <a:xfrm>
            <a:off x="642229" y="894389"/>
            <a:ext cx="7992888" cy="1015663"/>
          </a:xfrm>
          <a:prstGeom prst="rect">
            <a:avLst/>
          </a:prstGeom>
          <a:noFill/>
        </p:spPr>
        <p:txBody>
          <a:bodyPr wrap="square" rtlCol="0">
            <a:spAutoFit/>
          </a:bodyPr>
          <a:lstStyle/>
          <a:p>
            <a:r>
              <a:rPr lang="en-US" sz="2000" dirty="0" smtClean="0">
                <a:latin typeface="Arial" pitchFamily="34" charset="0"/>
                <a:cs typeface="Arial" pitchFamily="34" charset="0"/>
              </a:rPr>
              <a:t>Cu Electroforming allows to produce clean pieces, but  relatively simple geometries, it’s time consuming, it  needs intermediate and/or final mechanical machining and surface cleaning</a:t>
            </a:r>
            <a:endParaRPr lang="en-US" sz="2000" dirty="0">
              <a:latin typeface="Arial" pitchFamily="34" charset="0"/>
              <a:cs typeface="Arial" pitchFamily="34"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09649" y="2070484"/>
            <a:ext cx="1821089" cy="2371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67695" y="2012180"/>
            <a:ext cx="1805468" cy="24302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84939" y="4625277"/>
            <a:ext cx="3204108" cy="19831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238498" y="2279486"/>
            <a:ext cx="2800351" cy="1631216"/>
          </a:xfrm>
          <a:prstGeom prst="rect">
            <a:avLst/>
          </a:prstGeom>
          <a:noFill/>
        </p:spPr>
        <p:txBody>
          <a:bodyPr wrap="square" rtlCol="0">
            <a:spAutoFit/>
          </a:bodyPr>
          <a:lstStyle/>
          <a:p>
            <a:r>
              <a:rPr lang="it-IT" sz="2000" dirty="0" smtClean="0">
                <a:latin typeface="Arial" pitchFamily="34" charset="0"/>
                <a:cs typeface="Arial" pitchFamily="34" charset="0"/>
              </a:rPr>
              <a:t>EF copper over the mandrel after the first mechanization treatment (left) and the final part (on the right)</a:t>
            </a:r>
            <a:endParaRPr lang="en-US" sz="2000" dirty="0">
              <a:latin typeface="Arial" pitchFamily="34" charset="0"/>
              <a:cs typeface="Arial" pitchFamily="34" charset="0"/>
            </a:endParaRPr>
          </a:p>
        </p:txBody>
      </p:sp>
      <p:sp>
        <p:nvSpPr>
          <p:cNvPr id="12" name="TextBox 11"/>
          <p:cNvSpPr txBox="1"/>
          <p:nvPr/>
        </p:nvSpPr>
        <p:spPr>
          <a:xfrm>
            <a:off x="746759" y="5113924"/>
            <a:ext cx="3112715" cy="1323439"/>
          </a:xfrm>
          <a:prstGeom prst="rect">
            <a:avLst/>
          </a:prstGeom>
          <a:noFill/>
        </p:spPr>
        <p:txBody>
          <a:bodyPr wrap="square" rtlCol="0">
            <a:spAutoFit/>
          </a:bodyPr>
          <a:lstStyle/>
          <a:p>
            <a:r>
              <a:rPr lang="it-IT" sz="2000" dirty="0" smtClean="0">
                <a:latin typeface="Arial" pitchFamily="34" charset="0"/>
                <a:cs typeface="Arial" pitchFamily="34" charset="0"/>
              </a:rPr>
              <a:t>EF copper piece over a Marinelli container in the sample cavity a HPGe (GeOroel at LSC)</a:t>
            </a:r>
            <a:endParaRPr lang="en-US" sz="2000" dirty="0">
              <a:latin typeface="Arial" pitchFamily="34" charset="0"/>
              <a:cs typeface="Arial" pitchFamily="34" charset="0"/>
            </a:endParaRPr>
          </a:p>
        </p:txBody>
      </p:sp>
      <p:sp>
        <p:nvSpPr>
          <p:cNvPr id="6" name="Footer Placeholder 5"/>
          <p:cNvSpPr>
            <a:spLocks noGrp="1"/>
          </p:cNvSpPr>
          <p:nvPr>
            <p:ph type="ftr" sz="quarter" idx="11"/>
          </p:nvPr>
        </p:nvSpPr>
        <p:spPr>
          <a:xfrm>
            <a:off x="66671" y="6425502"/>
            <a:ext cx="3086100" cy="365125"/>
          </a:xfrm>
        </p:spPr>
        <p:txBody>
          <a:bodyPr/>
          <a:lstStyle/>
          <a:p>
            <a:pPr algn="l"/>
            <a:r>
              <a:rPr lang="en-GB" dirty="0" smtClean="0"/>
              <a:t>S. Nisi LRT2019</a:t>
            </a:r>
            <a:endParaRPr lang="en-GB" dirty="0"/>
          </a:p>
        </p:txBody>
      </p:sp>
      <p:sp>
        <p:nvSpPr>
          <p:cNvPr id="8" name="Slide Number Placeholder 7"/>
          <p:cNvSpPr>
            <a:spLocks noGrp="1"/>
          </p:cNvSpPr>
          <p:nvPr>
            <p:ph type="sldNum" sz="quarter" idx="12"/>
          </p:nvPr>
        </p:nvSpPr>
        <p:spPr/>
        <p:txBody>
          <a:bodyPr/>
          <a:lstStyle/>
          <a:p>
            <a:fld id="{434BCA8C-157F-4317-AF98-4B981DC609A4}" type="slidenum">
              <a:rPr lang="en-GB" smtClean="0"/>
              <a:t>9</a:t>
            </a:fld>
            <a:endParaRPr lang="en-GB"/>
          </a:p>
        </p:txBody>
      </p:sp>
    </p:spTree>
    <p:extLst>
      <p:ext uri="{BB962C8B-B14F-4D97-AF65-F5344CB8AC3E}">
        <p14:creationId xmlns:p14="http://schemas.microsoft.com/office/powerpoint/2010/main" val="4116512808"/>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4619</TotalTime>
  <Words>1245</Words>
  <Application>Microsoft Office PowerPoint</Application>
  <PresentationFormat>On-screen Show (4:3)</PresentationFormat>
  <Paragraphs>397</Paragraphs>
  <Slides>17</Slides>
  <Notes>11</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Tema di Office</vt:lpstr>
      <vt:lpstr>The most modern mechanical technologies and cutting edge radio-analytical techniques merged for extremely low background achievement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Conclusion</vt:lpstr>
      <vt:lpstr>PowerPoint Presentation</vt:lpstr>
      <vt:lpstr>PowerPoint Presentation</vt:lpstr>
      <vt:lpstr>PowerPoint Presentation</vt:lpstr>
    </vt:vector>
  </TitlesOfParts>
  <Company>HP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most modern mechanical technologies and cutting edge radio-analytical techniques merged for extremely low background achievement</dc:title>
  <dc:creator>HP Inc.</dc:creator>
  <cp:lastModifiedBy>Utente</cp:lastModifiedBy>
  <cp:revision>301</cp:revision>
  <cp:lastPrinted>2019-05-22T05:56:46Z</cp:lastPrinted>
  <dcterms:created xsi:type="dcterms:W3CDTF">2019-05-14T17:04:45Z</dcterms:created>
  <dcterms:modified xsi:type="dcterms:W3CDTF">2019-05-22T08:02:47Z</dcterms:modified>
</cp:coreProperties>
</file>