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21"/>
  </p:notesMasterIdLst>
  <p:handoutMasterIdLst>
    <p:handoutMasterId r:id="rId22"/>
  </p:handoutMasterIdLst>
  <p:sldIdLst>
    <p:sldId id="260" r:id="rId2"/>
    <p:sldId id="270" r:id="rId3"/>
    <p:sldId id="271" r:id="rId4"/>
    <p:sldId id="272" r:id="rId5"/>
    <p:sldId id="274" r:id="rId6"/>
    <p:sldId id="277" r:id="rId7"/>
    <p:sldId id="269" r:id="rId8"/>
    <p:sldId id="280" r:id="rId9"/>
    <p:sldId id="276" r:id="rId10"/>
    <p:sldId id="278" r:id="rId11"/>
    <p:sldId id="285" r:id="rId12"/>
    <p:sldId id="279" r:id="rId13"/>
    <p:sldId id="291" r:id="rId14"/>
    <p:sldId id="292" r:id="rId15"/>
    <p:sldId id="293" r:id="rId16"/>
    <p:sldId id="268" r:id="rId17"/>
    <p:sldId id="288" r:id="rId18"/>
    <p:sldId id="289" r:id="rId19"/>
    <p:sldId id="290" r:id="rId20"/>
  </p:sldIdLst>
  <p:sldSz cx="14630400" cy="8229600"/>
  <p:notesSz cx="6858000" cy="9144000"/>
  <p:defaultTextStyle>
    <a:defPPr>
      <a:defRPr lang="en-US"/>
    </a:defPPr>
    <a:lvl1pPr marL="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1pPr>
    <a:lvl2pPr marL="54864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2pPr>
    <a:lvl3pPr marL="109728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3pPr>
    <a:lvl4pPr marL="164592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4pPr>
    <a:lvl5pPr marL="219456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5pPr>
    <a:lvl6pPr marL="274320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83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86433"/>
  </p:normalViewPr>
  <p:slideViewPr>
    <p:cSldViewPr snapToGrid="0" snapToObjects="1">
      <p:cViewPr varScale="1">
        <p:scale>
          <a:sx n="81" d="100"/>
          <a:sy n="81" d="100"/>
        </p:scale>
        <p:origin x="11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6A69A9C-1087-184F-8370-423E175D9D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090E3D-F5E5-0D40-B323-A25B85CF9E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E50B8-2EF8-564F-AE86-D84E6C503530}" type="datetimeFigureOut">
              <a:rPr lang="en-US" smtClean="0"/>
              <a:t>5/21/19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3AA97-2F38-5340-B685-1E0EA3E358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B732F3-25A6-284F-A24C-5FD21AE6BE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78BA3-E235-9946-9A4D-07E907F6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00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C8D20-1945-7145-91A2-3D134BDA25E2}" type="datetimeFigureOut">
              <a:rPr lang="en-US" smtClean="0"/>
              <a:t>5/21/19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104DB-87CA-D64F-AB86-DB2520DDF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55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618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 Geological Survey.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6294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this plot I have reported a comparison between the measured content of K Th and U in the dust of a 10000 Class clean room (PFA and Si) and the content in the soil of that geographic area reported by the USGS.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61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have also compared data obtained from PFA surface exposure in a 10000 Class clean room.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927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funding source to thank?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793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671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00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384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115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805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94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43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0104DB-87CA-D64F-AB86-DB2520DDF5D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16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Plain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36B83B-A5E4-524E-96A9-DFC12D58F12A}"/>
              </a:ext>
            </a:extLst>
          </p:cNvPr>
          <p:cNvSpPr/>
          <p:nvPr userDrawn="1"/>
        </p:nvSpPr>
        <p:spPr>
          <a:xfrm>
            <a:off x="914400" y="0"/>
            <a:ext cx="54864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DF1AC-1D08-B945-A034-B740A35902F9}"/>
              </a:ext>
            </a:extLst>
          </p:cNvPr>
          <p:cNvSpPr txBox="1"/>
          <p:nvPr userDrawn="1"/>
        </p:nvSpPr>
        <p:spPr>
          <a:xfrm>
            <a:off x="1371600" y="7543800"/>
            <a:ext cx="3657600" cy="2286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800" dirty="0">
                <a:solidFill>
                  <a:srgbClr val="616265">
                    <a:alpha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PNNL is operated by Battelle for the U.S. Department of Energy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743200"/>
            <a:ext cx="4572000" cy="182880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r">
              <a:defRPr sz="4800" b="1">
                <a:solidFill>
                  <a:srgbClr val="C8722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061D5F4-8719-384B-945C-9A27060F99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70529" y="5669280"/>
            <a:ext cx="4572000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>
              <a:buNone/>
              <a:defRPr sz="18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 dirty="0"/>
              <a:t>Click to add presenter’s name</a:t>
            </a: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3E2D432E-6648-6643-9C6E-38B1EFF5EE3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71600" y="5983356"/>
            <a:ext cx="4572000" cy="27432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r">
              <a:buNone/>
              <a:defRPr sz="1600">
                <a:solidFill>
                  <a:srgbClr val="61626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/>
            </a:lvl2pPr>
            <a:lvl3pPr marL="1097280" indent="0">
              <a:buNone/>
              <a:defRPr/>
            </a:lvl3pPr>
            <a:lvl4pPr marL="1645920" indent="0">
              <a:buNone/>
              <a:defRPr/>
            </a:lvl4pPr>
            <a:lvl5pPr marL="2194560" indent="0">
              <a:buNone/>
              <a:defRPr/>
            </a:lvl5pPr>
          </a:lstStyle>
          <a:p>
            <a:pPr lvl="0"/>
            <a:r>
              <a:rPr lang="en-US" dirty="0"/>
              <a:t>Click to add presenter’s 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15389B-4BB4-1644-9B7E-35A85D0C1E3B}"/>
              </a:ext>
            </a:extLst>
          </p:cNvPr>
          <p:cNvSpPr txBox="1"/>
          <p:nvPr userDrawn="1"/>
        </p:nvSpPr>
        <p:spPr>
          <a:xfrm>
            <a:off x="3710609" y="-1245704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A7D3E1-BCC3-C843-81A0-EA4EDFB445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71600" y="237744"/>
            <a:ext cx="1280160" cy="12492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617363-F73D-B74F-9647-C9D747AC7023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1370529" y="7178040"/>
            <a:ext cx="824484" cy="228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90C8FB-601C-A04C-84F7-213A857D3E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5535" y="7249637"/>
            <a:ext cx="929809" cy="155448"/>
          </a:xfrm>
          <a:prstGeom prst="rect">
            <a:avLst/>
          </a:prstGeom>
        </p:spPr>
      </p:pic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9D9DB338-5D5C-4ACA-9ECF-C3E34C441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51641" y="4915645"/>
            <a:ext cx="3290888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4F8E3-4ED9-44B4-99E6-8A3D2CF8D415}" type="datetime4">
              <a:rPr lang="en-US" smtClean="0"/>
              <a:t>May 21, 2019</a:t>
            </a:fld>
            <a:endParaRPr lang="en-US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F55B65E8-4040-44D0-A4FE-A050FD948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9037" y="7730118"/>
            <a:ext cx="493712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30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66026595-8D7E-D24C-9263-B65316A326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457200"/>
            <a:ext cx="7772400" cy="73152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1D0CE8D1-2F12-5A44-A6B5-2CD466F52A6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6858000"/>
            <a:ext cx="77724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99B87A2-8960-403D-AE0D-D549462722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9" y="2295525"/>
            <a:ext cx="4572001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11" name="Content Placeholder 13">
            <a:extLst>
              <a:ext uri="{FF2B5EF4-FFF2-40B4-BE49-F238E27FC236}">
                <a16:creationId xmlns:a16="http://schemas.microsoft.com/office/drawing/2014/main" id="{29354FF4-9871-4E1B-A45A-ABAA2BE2B69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394459" y="4373033"/>
            <a:ext cx="4572000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47EFCEB6-2E27-4C42-A1E5-AC8A8BA83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A86FAFB9-0DC0-4AB0-9E8B-6EC7C8ABAA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82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3338E046-DF9E-FC49-A812-491AB8058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0C408BC-A7DE-4A08-AD26-56414D2DD808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430642" y="457199"/>
            <a:ext cx="7772400" cy="73152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3C58F0F-5237-4527-BB8E-6EEF623543B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394459" y="4373033"/>
            <a:ext cx="4572000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33D0FD2D-15F4-4320-9C04-2023CAB47E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08FBEF60-4239-4E67-A385-B22B813AD4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77614967-FAA9-4DA9-B7DE-539AA8923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9" y="2295525"/>
            <a:ext cx="4572001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99034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96EEDE-6486-774B-B0E3-751BBA42CE35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C1406DC-BAEC-4717-8F68-46C92F166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0400" y="270933"/>
            <a:ext cx="10972800" cy="1310979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28E3363-7137-4431-9927-3AE087A5B2BE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371600" y="2057399"/>
            <a:ext cx="12801600" cy="5486401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E76F451D-D169-4CA9-91EE-97F19A35C6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8A19F790-0343-4862-A140-1B409986B7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79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Pictur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4572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FD00854A-4EC7-2D48-A025-5B0B48548B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515600" y="4572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7A8C708-D197-CF47-8089-89928BE1E3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00800" y="43434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C4D2EBC-B863-FD49-A9DF-1381563078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515600" y="4343400"/>
            <a:ext cx="3657600" cy="342900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93B472-4A32-7C41-A565-485FDC3EB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00800" y="29718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19F7807A-D120-BD49-9CBD-9174F26D798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00800" y="68580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08ED17FC-CAF8-9A40-9A88-897DEF9CFE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600" y="29718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4A16FA60-8BA9-8B4A-86AA-F8336C26C78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515600" y="6858000"/>
            <a:ext cx="3657600" cy="9144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7DC2EC3E-C641-FD49-9F15-878B1AFFFD9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648737A-DE0E-48DB-87F0-65418715CF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71599" y="2295525"/>
            <a:ext cx="4572001" cy="1590675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21" name="Content Placeholder 13">
            <a:extLst>
              <a:ext uri="{FF2B5EF4-FFF2-40B4-BE49-F238E27FC236}">
                <a16:creationId xmlns:a16="http://schemas.microsoft.com/office/drawing/2014/main" id="{97DA340F-6103-4F2C-B3B8-8D8A524DC19C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394459" y="4373033"/>
            <a:ext cx="4572000" cy="3429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822960" indent="-274320">
              <a:buFont typeface="Wingdings" panose="05000000000000000000" pitchFamily="2" charset="2"/>
              <a:buChar char="§"/>
              <a:defRPr sz="2400"/>
            </a:lvl2pPr>
            <a:lvl3pPr marL="1371600" indent="-274320">
              <a:buFont typeface="Wingdings" panose="05000000000000000000" pitchFamily="2" charset="2"/>
              <a:buChar char="ü"/>
              <a:defRPr sz="2000"/>
            </a:lvl3pPr>
            <a:lvl4pPr>
              <a:defRPr sz="1800"/>
            </a:lvl4pPr>
            <a:lvl5pPr marL="2468880" indent="-274320">
              <a:buFont typeface="Wingdings" panose="05000000000000000000" pitchFamily="2" charset="2"/>
              <a:buChar char="§"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5" name="Date Placeholder 1">
            <a:extLst>
              <a:ext uri="{FF2B5EF4-FFF2-40B4-BE49-F238E27FC236}">
                <a16:creationId xmlns:a16="http://schemas.microsoft.com/office/drawing/2014/main" id="{EE384947-F0AD-4E73-95AD-CAD4DEE446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8259C4D6-850D-4393-9434-3F69451FBF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3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Picture Grid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1600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E341CF1-EFF3-A64D-A9D4-B96C8CD8F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71600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0629C78-28FC-874B-96C1-DFAAFF975D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37860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089EEED-3863-BD48-BCCB-4D264015DA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37860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F5B44F-191D-F44D-8AB3-0B9E4AF4B4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04120" y="539496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26442AE-D905-374C-9CB4-1A1F44C08C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04120" y="2743200"/>
            <a:ext cx="4069080" cy="2377440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EBE105C-2ECB-0B46-923F-378B0A5AEB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71600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B0900D4-1543-834B-AE27-9A72FD91B3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64FB6B4-B0C6-5949-9F2B-7BCB7B2073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37860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DD81E0-346D-A544-A838-A6991588A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3786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DB91CB5-0E93-FA44-9508-60493542C7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104120" y="429768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2F736B8-F799-F047-BE4E-297E64A754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0412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83198DF-9C78-DD40-9CE1-2BC11B88882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BE0A6ECC-C9D0-4240-B978-69D09F2C99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0400" y="270933"/>
            <a:ext cx="10972800" cy="1310979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30" name="Date Placeholder 1">
            <a:extLst>
              <a:ext uri="{FF2B5EF4-FFF2-40B4-BE49-F238E27FC236}">
                <a16:creationId xmlns:a16="http://schemas.microsoft.com/office/drawing/2014/main" id="{E4CF0CE7-333F-4604-B518-6F7EE2AA82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31" name="Footer Placeholder 2">
            <a:extLst>
              <a:ext uri="{FF2B5EF4-FFF2-40B4-BE49-F238E27FC236}">
                <a16:creationId xmlns:a16="http://schemas.microsoft.com/office/drawing/2014/main" id="{21303C4E-FB0C-4A46-BF34-C99D885AA3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Content Placeholder 4">
            <a:extLst>
              <a:ext uri="{FF2B5EF4-FFF2-40B4-BE49-F238E27FC236}">
                <a16:creationId xmlns:a16="http://schemas.microsoft.com/office/drawing/2014/main" id="{C14080C3-5390-4F4E-9C88-2C080B5CE5D9}"/>
              </a:ext>
            </a:extLst>
          </p:cNvPr>
          <p:cNvSpPr>
            <a:spLocks noGrp="1"/>
          </p:cNvSpPr>
          <p:nvPr>
            <p:ph sz="quarter" idx="24"/>
          </p:nvPr>
        </p:nvSpPr>
        <p:spPr>
          <a:xfrm>
            <a:off x="1371600" y="2194560"/>
            <a:ext cx="12801600" cy="525886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2960" indent="-27432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1600" indent="-274320">
              <a:buFont typeface="Wingdings" panose="05000000000000000000" pitchFamily="2" charset="2"/>
              <a:buChar char="ü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68880" indent="-274320"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008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Pictur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49C90B8-4BAF-9A46-98DB-81259C436289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EE2FC3-856F-2F4B-A52D-94189159AC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1600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E341CF1-EFF3-A64D-A9D4-B96C8CD8F3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71600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0629C78-28FC-874B-96C1-DFAAFF975D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37860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5089EEED-3863-BD48-BCCB-4D264015DA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37860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F5B44F-191D-F44D-8AB3-0B9E4AF4B4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04120" y="5060515"/>
            <a:ext cx="4069080" cy="2711885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A26442AE-D905-374C-9CB4-1A1F44C08C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104120" y="2066544"/>
            <a:ext cx="4069080" cy="2715768"/>
          </a:xfrm>
          <a:prstGeom prst="rect">
            <a:avLst/>
          </a:prstGeom>
          <a:solidFill>
            <a:srgbClr val="B3B3B3"/>
          </a:solidFill>
        </p:spPr>
        <p:txBody>
          <a:bodyPr lIns="0" tIns="0" rIns="0" bIns="0" anchor="ctr" anchorCtr="0"/>
          <a:lstStyle>
            <a:lvl1pPr marL="0" indent="0" algn="ctr">
              <a:buNone/>
              <a:defRPr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EBE105C-2ECB-0B46-923F-378B0A5AEB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71600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8B0900D4-1543-834B-AE27-9A72FD91B39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7160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F64FB6B4-B0C6-5949-9F2B-7BCB7B20739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737860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DD81E0-346D-A544-A838-A6991588A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3786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CDB91CB5-0E93-FA44-9508-60493542C7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104120" y="3959352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92F736B8-F799-F047-BE4E-297E64A7549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104120" y="6949440"/>
            <a:ext cx="4069080" cy="82296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5400000" scaled="0"/>
          </a:gradFill>
        </p:spPr>
        <p:txBody>
          <a:bodyPr lIns="182880" tIns="182880" rIns="182880" bIns="182880" anchor="b" anchorCtr="0"/>
          <a:lstStyle>
            <a:lvl1pPr marL="0" indent="0"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864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728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4592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9456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insert image caption</a:t>
            </a: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183198DF-9C78-DD40-9CE1-2BC11B88882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Date Placeholder 1">
            <a:extLst>
              <a:ext uri="{FF2B5EF4-FFF2-40B4-BE49-F238E27FC236}">
                <a16:creationId xmlns:a16="http://schemas.microsoft.com/office/drawing/2014/main" id="{68F188F7-153E-49D5-8DFC-1902520470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578EF931-9BED-4D2C-8850-F588C3E360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7B7AD090-7EA2-424E-A15B-B80A20326A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0400" y="270933"/>
            <a:ext cx="10972800" cy="1310979"/>
          </a:xfrm>
          <a:prstGeom prst="rect">
            <a:avLst/>
          </a:prstGeom>
        </p:spPr>
        <p:txBody>
          <a:bodyPr lIns="0" anchor="b"/>
          <a:lstStyle>
            <a:lvl1pPr>
              <a:defRPr lang="en-US" sz="3600" b="1" kern="1200" dirty="0">
                <a:solidFill>
                  <a:srgbClr val="C8722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48292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D96EEDE-6486-774B-B0E3-751BBA42CE35}"/>
              </a:ext>
            </a:extLst>
          </p:cNvPr>
          <p:cNvSpPr/>
          <p:nvPr userDrawn="1"/>
        </p:nvSpPr>
        <p:spPr>
          <a:xfrm>
            <a:off x="5029200" y="0"/>
            <a:ext cx="96012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rgbClr val="B3B3B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8F28E1ED-1888-403E-AAF0-8053EF9DF5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703408" y="7795155"/>
            <a:ext cx="3108007" cy="434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E7B1-A6C1-4E39-8665-A73ED03F32E1}" type="datetimeFigureOut">
              <a:rPr lang="en-US" smtClean="0"/>
              <a:pPr/>
              <a:t>5/21/19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27E8059-8EC0-42A2-8A9E-251427CDC0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6" y="7772400"/>
            <a:ext cx="12007821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14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 You / 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994296" y="7772400"/>
            <a:ext cx="453223" cy="4572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E7A4BB3-E848-5A44-82DF-322201952C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66D1A4-6DD7-B54C-AB7B-63074374BB93}"/>
              </a:ext>
            </a:extLst>
          </p:cNvPr>
          <p:cNvSpPr txBox="1"/>
          <p:nvPr userDrawn="1"/>
        </p:nvSpPr>
        <p:spPr>
          <a:xfrm>
            <a:off x="1371600" y="2057400"/>
            <a:ext cx="4572000" cy="54864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4800" b="1" dirty="0">
                <a:solidFill>
                  <a:srgbClr val="C8722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B62A8373-42F9-431F-865E-129CCA0046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9247" y="7772400"/>
            <a:ext cx="5471554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76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729221F-20F2-144C-A638-0A6C756C26C9}"/>
              </a:ext>
            </a:extLst>
          </p:cNvPr>
          <p:cNvSpPr/>
          <p:nvPr userDrawn="1"/>
        </p:nvSpPr>
        <p:spPr>
          <a:xfrm>
            <a:off x="914400" y="0"/>
            <a:ext cx="5486400" cy="822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88D28A-E737-5049-8A98-3AC3A6EA2CDB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371600" y="237744"/>
            <a:ext cx="1280160" cy="124922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EAA279-64AD-4C24-987C-D056E5350C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89037" y="7627938"/>
            <a:ext cx="493712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10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microsoft.com/office/2007/relationships/hdphoto" Target="../media/hdphoto1.wdp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tiff"/><Relationship Id="rId4" Type="http://schemas.openxmlformats.org/officeDocument/2006/relationships/image" Target="../media/image8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jpeg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5" Type="http://schemas.microsoft.com/office/2007/relationships/hdphoto" Target="../media/hdphoto2.wdp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2E0770C-0221-6A47-B8D4-108F3FA804AA}"/>
              </a:ext>
            </a:extLst>
          </p:cNvPr>
          <p:cNvSpPr/>
          <p:nvPr/>
        </p:nvSpPr>
        <p:spPr>
          <a:xfrm>
            <a:off x="7119703" y="2050333"/>
            <a:ext cx="6867235" cy="429966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DFD0D9-1CAC-4FBD-8120-CBD5A07EB9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743200"/>
            <a:ext cx="4767944" cy="1828800"/>
          </a:xfrm>
        </p:spPr>
        <p:txBody>
          <a:bodyPr/>
          <a:lstStyle/>
          <a:p>
            <a:r>
              <a:rPr lang="en-US" sz="3600" dirty="0"/>
              <a:t>Study of surface contamination on ultralow background (ULB) materials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886310-1A8B-41C6-8ABF-4E94922462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Maria Laura di </a:t>
            </a:r>
            <a:r>
              <a:rPr lang="en-US" dirty="0" err="1"/>
              <a:t>Vacri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99C3C0-764A-4145-9480-D79B28BB65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Low </a:t>
            </a:r>
            <a:r>
              <a:rPr lang="en-US"/>
              <a:t>Radioactivity Techniques 2019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8696A4F-5314-46CD-B205-CC2D44570D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E130ED9-0C27-4EF1-9F86-D29E4EA507BE}" type="datetime4">
              <a:rPr lang="en-US" smtClean="0"/>
              <a:t>May 21, 2019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6D1E65-46DF-1F49-8D15-C7B9E64DFB25}"/>
              </a:ext>
            </a:extLst>
          </p:cNvPr>
          <p:cNvSpPr txBox="1"/>
          <p:nvPr/>
        </p:nvSpPr>
        <p:spPr>
          <a:xfrm>
            <a:off x="7281333" y="1659467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8B2FEE-424D-0C4F-BAC4-49C4A215E2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750" y="2611417"/>
            <a:ext cx="4675140" cy="323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15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F2F943-BB62-6049-9145-0D873261A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7AC793-F9FC-E54E-B40C-AA833DD62E15}"/>
              </a:ext>
            </a:extLst>
          </p:cNvPr>
          <p:cNvSpPr txBox="1"/>
          <p:nvPr/>
        </p:nvSpPr>
        <p:spPr>
          <a:xfrm>
            <a:off x="5169642" y="7508557"/>
            <a:ext cx="88246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accent2"/>
                </a:solidFill>
              </a:rPr>
              <a:t>Class 10000 clean room at PNNL, 29 day exposure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5BEC64-23F7-CE44-ABE4-4F9E10CCC0AF}"/>
              </a:ext>
            </a:extLst>
          </p:cNvPr>
          <p:cNvSpPr/>
          <p:nvPr/>
        </p:nvSpPr>
        <p:spPr>
          <a:xfrm>
            <a:off x="7874000" y="1811867"/>
            <a:ext cx="2286853" cy="4237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95C170-6FCA-E241-85E2-5C241F9E58E6}"/>
              </a:ext>
            </a:extLst>
          </p:cNvPr>
          <p:cNvSpPr txBox="1"/>
          <p:nvPr/>
        </p:nvSpPr>
        <p:spPr>
          <a:xfrm>
            <a:off x="1646421" y="5800975"/>
            <a:ext cx="2695784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</a:rPr>
              <a:t>For reference</a:t>
            </a:r>
          </a:p>
          <a:p>
            <a:pPr algn="ctr"/>
            <a:r>
              <a:rPr lang="en-US" sz="2400" dirty="0">
                <a:solidFill>
                  <a:schemeClr val="accent2"/>
                </a:solidFill>
              </a:rPr>
              <a:t>1 </a:t>
            </a:r>
            <a:r>
              <a:rPr lang="en-US" sz="2400" dirty="0" err="1">
                <a:solidFill>
                  <a:schemeClr val="accent2"/>
                </a:solidFill>
              </a:rPr>
              <a:t>fg</a:t>
            </a:r>
            <a:r>
              <a:rPr lang="en-US" sz="2400" dirty="0">
                <a:solidFill>
                  <a:schemeClr val="accent2"/>
                </a:solidFill>
              </a:rPr>
              <a:t> = 10</a:t>
            </a:r>
            <a:r>
              <a:rPr lang="en-US" sz="2400" baseline="30000" dirty="0">
                <a:solidFill>
                  <a:schemeClr val="accent2"/>
                </a:solidFill>
              </a:rPr>
              <a:t>-15</a:t>
            </a:r>
            <a:r>
              <a:rPr lang="en-US" sz="2400" dirty="0">
                <a:solidFill>
                  <a:schemeClr val="accent2"/>
                </a:solidFill>
              </a:rPr>
              <a:t> g</a:t>
            </a:r>
            <a:endParaRPr lang="en-US" sz="2400" baseline="30000" dirty="0">
              <a:solidFill>
                <a:schemeClr val="accent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290679-FA1A-9848-930C-032B33D1BC64}"/>
              </a:ext>
            </a:extLst>
          </p:cNvPr>
          <p:cNvSpPr txBox="1"/>
          <p:nvPr/>
        </p:nvSpPr>
        <p:spPr>
          <a:xfrm>
            <a:off x="2206415" y="2428625"/>
            <a:ext cx="2695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2"/>
                </a:solidFill>
              </a:rPr>
              <a:t>[</a:t>
            </a:r>
            <a:r>
              <a:rPr lang="en-US" sz="2400" dirty="0" err="1">
                <a:solidFill>
                  <a:schemeClr val="accent2"/>
                </a:solidFill>
              </a:rPr>
              <a:t>fg</a:t>
            </a:r>
            <a:r>
              <a:rPr lang="en-US" sz="2400" dirty="0">
                <a:solidFill>
                  <a:schemeClr val="accent2"/>
                </a:solidFill>
              </a:rPr>
              <a:t> day</a:t>
            </a:r>
            <a:r>
              <a:rPr lang="en-US" sz="2400" baseline="30000" dirty="0">
                <a:solidFill>
                  <a:schemeClr val="accent2"/>
                </a:solidFill>
              </a:rPr>
              <a:t>-1</a:t>
            </a:r>
            <a:r>
              <a:rPr lang="en-US" sz="2400" dirty="0">
                <a:solidFill>
                  <a:schemeClr val="accent2"/>
                </a:solidFill>
              </a:rPr>
              <a:t> cm</a:t>
            </a:r>
            <a:r>
              <a:rPr lang="en-US" sz="2400" baseline="30000" dirty="0">
                <a:solidFill>
                  <a:schemeClr val="accent2"/>
                </a:solidFill>
              </a:rPr>
              <a:t>2</a:t>
            </a:r>
            <a:r>
              <a:rPr lang="en-US" sz="2400" dirty="0">
                <a:solidFill>
                  <a:schemeClr val="accent2"/>
                </a:solidFill>
              </a:rPr>
              <a:t>]</a:t>
            </a:r>
            <a:endParaRPr lang="en-US" sz="2400" baseline="30000" dirty="0">
              <a:solidFill>
                <a:schemeClr val="accent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B708CE-97C8-7F4C-AD6A-8B8E591F2127}"/>
              </a:ext>
            </a:extLst>
          </p:cNvPr>
          <p:cNvSpPr txBox="1"/>
          <p:nvPr/>
        </p:nvSpPr>
        <p:spPr>
          <a:xfrm>
            <a:off x="3201878" y="488428"/>
            <a:ext cx="112456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en-US" sz="4000" b="1" dirty="0">
                <a:solidFill>
                  <a:schemeClr val="tx2"/>
                </a:solidFill>
                <a:latin typeface="+mj-lt"/>
              </a:rPr>
              <a:t>Measured accumulation rate on PFA and Si surfaces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43D547-EBED-C14B-89B5-20A1B6EFF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647" y="2317250"/>
            <a:ext cx="8824654" cy="480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07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FB9C06-8909-3C4B-8344-E3F4D7FBB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4E98C6-125C-A149-A70B-AF6362421B47}"/>
              </a:ext>
            </a:extLst>
          </p:cNvPr>
          <p:cNvSpPr txBox="1"/>
          <p:nvPr/>
        </p:nvSpPr>
        <p:spPr>
          <a:xfrm>
            <a:off x="1858123" y="7772400"/>
            <a:ext cx="8792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Source: https://</a:t>
            </a:r>
            <a:r>
              <a:rPr lang="en-US" sz="2400" dirty="0" err="1">
                <a:solidFill>
                  <a:schemeClr val="accent2"/>
                </a:solidFill>
              </a:rPr>
              <a:t>pubs.usgs.gov</a:t>
            </a:r>
            <a:r>
              <a:rPr lang="en-US" sz="2400" dirty="0">
                <a:solidFill>
                  <a:schemeClr val="accent2"/>
                </a:solidFill>
              </a:rPr>
              <a:t>/of/2005/1413/</a:t>
            </a:r>
            <a:r>
              <a:rPr lang="en-US" sz="2400" dirty="0" err="1">
                <a:solidFill>
                  <a:schemeClr val="accent2"/>
                </a:solidFill>
              </a:rPr>
              <a:t>maps.htm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9D20B3-CE2B-DA47-BC0B-B989586C961F}"/>
              </a:ext>
            </a:extLst>
          </p:cNvPr>
          <p:cNvGrpSpPr/>
          <p:nvPr/>
        </p:nvGrpSpPr>
        <p:grpSpPr>
          <a:xfrm>
            <a:off x="2827866" y="215980"/>
            <a:ext cx="5867890" cy="3817533"/>
            <a:chOff x="2827866" y="215980"/>
            <a:chExt cx="5867890" cy="381753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76C89BC-73B3-ED4B-8C7B-1D377206C165}"/>
                </a:ext>
              </a:extLst>
            </p:cNvPr>
            <p:cNvGrpSpPr/>
            <p:nvPr/>
          </p:nvGrpSpPr>
          <p:grpSpPr>
            <a:xfrm>
              <a:off x="3214614" y="215980"/>
              <a:ext cx="5481142" cy="3817533"/>
              <a:chOff x="3214614" y="215980"/>
              <a:chExt cx="5481142" cy="3817533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EBA2942-56A6-6B43-AFD9-21DBF46D03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62380" y="215980"/>
                <a:ext cx="5233376" cy="3817533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1A2BF98-F78B-9742-B49F-8245E2800F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14614" y="1325225"/>
                <a:ext cx="1054100" cy="876300"/>
              </a:xfrm>
              <a:prstGeom prst="rect">
                <a:avLst/>
              </a:prstGeom>
            </p:spPr>
          </p:pic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3C99BD51-6920-2B45-BB1C-2A58E3FB0E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68714" y="1763375"/>
                <a:ext cx="472619" cy="361371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6149B8E5-DC08-C04D-849F-4ABE002601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1733" y="2251672"/>
                <a:ext cx="609600" cy="91169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31C5804-17B3-5C4A-B64A-2A33C401C25A}"/>
                </a:ext>
              </a:extLst>
            </p:cNvPr>
            <p:cNvCxnSpPr/>
            <p:nvPr/>
          </p:nvCxnSpPr>
          <p:spPr>
            <a:xfrm>
              <a:off x="2827866" y="1814174"/>
              <a:ext cx="1049867" cy="180685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04018EC-8D50-3C42-8B3A-94CDF4ED489D}"/>
              </a:ext>
            </a:extLst>
          </p:cNvPr>
          <p:cNvSpPr txBox="1"/>
          <p:nvPr/>
        </p:nvSpPr>
        <p:spPr>
          <a:xfrm>
            <a:off x="1626114" y="1601808"/>
            <a:ext cx="118533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</a:rPr>
              <a:t>PNNL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ED874C1-0C74-A945-875F-49DD8607FB70}"/>
              </a:ext>
            </a:extLst>
          </p:cNvPr>
          <p:cNvCxnSpPr>
            <a:cxnSpLocks/>
          </p:cNvCxnSpPr>
          <p:nvPr/>
        </p:nvCxnSpPr>
        <p:spPr>
          <a:xfrm flipH="1">
            <a:off x="8424825" y="1257493"/>
            <a:ext cx="600644" cy="0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BC373475-82F7-184B-A491-AAFAC2DF64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5044" y="4070212"/>
            <a:ext cx="5233377" cy="3737376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21D8DBA-34C4-B348-9BA3-C6BCCDBFAC57}"/>
              </a:ext>
            </a:extLst>
          </p:cNvPr>
          <p:cNvCxnSpPr>
            <a:cxnSpLocks/>
          </p:cNvCxnSpPr>
          <p:nvPr/>
        </p:nvCxnSpPr>
        <p:spPr>
          <a:xfrm flipH="1">
            <a:off x="6448099" y="5050560"/>
            <a:ext cx="600644" cy="0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A86ECD37-ABE4-7640-AE61-2F00A00F33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9968" y="4105401"/>
            <a:ext cx="5058106" cy="3666999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986C006-DE1A-D44A-9942-6129C57F4E26}"/>
              </a:ext>
            </a:extLst>
          </p:cNvPr>
          <p:cNvCxnSpPr>
            <a:cxnSpLocks/>
          </p:cNvCxnSpPr>
          <p:nvPr/>
        </p:nvCxnSpPr>
        <p:spPr>
          <a:xfrm flipH="1">
            <a:off x="12912159" y="5088853"/>
            <a:ext cx="600644" cy="0"/>
          </a:xfrm>
          <a:prstGeom prst="straightConnector1">
            <a:avLst/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D727309-FDB2-A342-A9EF-4FAF8595C898}"/>
              </a:ext>
            </a:extLst>
          </p:cNvPr>
          <p:cNvSpPr txBox="1"/>
          <p:nvPr/>
        </p:nvSpPr>
        <p:spPr>
          <a:xfrm>
            <a:off x="9618430" y="321059"/>
            <a:ext cx="3099180" cy="1384995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K ~ 1.4 E+4 ppm</a:t>
            </a:r>
          </a:p>
          <a:p>
            <a:r>
              <a:rPr lang="en-US" sz="2800" dirty="0">
                <a:solidFill>
                  <a:schemeClr val="accent2"/>
                </a:solidFill>
              </a:rPr>
              <a:t>Th ~ 7.2 ppm</a:t>
            </a:r>
          </a:p>
          <a:p>
            <a:r>
              <a:rPr lang="en-US" sz="2800" dirty="0">
                <a:solidFill>
                  <a:schemeClr val="accent2"/>
                </a:solidFill>
              </a:rPr>
              <a:t>U ~ 1.2 ppm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6F34433-BE6E-F841-A3DE-AAFCFC7B4B83}"/>
              </a:ext>
            </a:extLst>
          </p:cNvPr>
          <p:cNvSpPr txBox="1"/>
          <p:nvPr/>
        </p:nvSpPr>
        <p:spPr>
          <a:xfrm>
            <a:off x="9618430" y="2081442"/>
            <a:ext cx="3099180" cy="1384995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K ~ 99.94 %</a:t>
            </a:r>
          </a:p>
          <a:p>
            <a:r>
              <a:rPr lang="en-US" sz="2800" dirty="0">
                <a:solidFill>
                  <a:schemeClr val="accent2"/>
                </a:solidFill>
              </a:rPr>
              <a:t>Th ~ 0.051%</a:t>
            </a:r>
          </a:p>
          <a:p>
            <a:r>
              <a:rPr lang="en-US" sz="2800" dirty="0">
                <a:solidFill>
                  <a:schemeClr val="accent2"/>
                </a:solidFill>
              </a:rPr>
              <a:t>U ~ 0.009%</a:t>
            </a:r>
          </a:p>
        </p:txBody>
      </p:sp>
    </p:spTree>
    <p:extLst>
      <p:ext uri="{BB962C8B-B14F-4D97-AF65-F5344CB8AC3E}">
        <p14:creationId xmlns:p14="http://schemas.microsoft.com/office/powerpoint/2010/main" val="280795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F650E9-3B81-DA46-A882-A8DDE68E0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2BD3C7-12C5-344B-8F1B-5A48F5E211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9751" y="2102971"/>
            <a:ext cx="10009841" cy="55310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871589-4180-8E44-BBE9-FFFE2E4C0960}"/>
              </a:ext>
            </a:extLst>
          </p:cNvPr>
          <p:cNvSpPr txBox="1"/>
          <p:nvPr/>
        </p:nvSpPr>
        <p:spPr>
          <a:xfrm>
            <a:off x="3137236" y="777732"/>
            <a:ext cx="11083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en-US" sz="3600" b="1" dirty="0">
                <a:solidFill>
                  <a:schemeClr val="tx2"/>
                </a:solidFill>
                <a:latin typeface="+mj-lt"/>
              </a:rPr>
              <a:t>K, Th and U relative content in dust (%)</a:t>
            </a:r>
          </a:p>
        </p:txBody>
      </p:sp>
    </p:spTree>
    <p:extLst>
      <p:ext uri="{BB962C8B-B14F-4D97-AF65-F5344CB8AC3E}">
        <p14:creationId xmlns:p14="http://schemas.microsoft.com/office/powerpoint/2010/main" val="11666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C0FBED-57E5-3F43-A95C-5ED5F6650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2ED3F0-0CE0-D04C-8E4F-D296F43F3C18}"/>
              </a:ext>
            </a:extLst>
          </p:cNvPr>
          <p:cNvSpPr txBox="1"/>
          <p:nvPr/>
        </p:nvSpPr>
        <p:spPr>
          <a:xfrm>
            <a:off x="3137236" y="777732"/>
            <a:ext cx="11083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en-US" sz="3600" b="1" dirty="0">
                <a:solidFill>
                  <a:schemeClr val="tx2"/>
                </a:solidFill>
                <a:latin typeface="+mj-lt"/>
              </a:rPr>
              <a:t>Room air – Class 10000 clean room comparison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161302-398C-CE4F-BBCA-BEB63791F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7966" y="2215414"/>
            <a:ext cx="8164799" cy="46754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CA668C-C0E8-9447-87AA-9B10BFCCDEA0}"/>
              </a:ext>
            </a:extLst>
          </p:cNvPr>
          <p:cNvSpPr txBox="1"/>
          <p:nvPr/>
        </p:nvSpPr>
        <p:spPr>
          <a:xfrm>
            <a:off x="6016309" y="7314028"/>
            <a:ext cx="88246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accent2"/>
                </a:solidFill>
              </a:rPr>
              <a:t>PFA surface, 30 day exposure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86E2C8-8737-EB40-BF08-B11C4ED7E614}"/>
              </a:ext>
            </a:extLst>
          </p:cNvPr>
          <p:cNvSpPr txBox="1"/>
          <p:nvPr/>
        </p:nvSpPr>
        <p:spPr>
          <a:xfrm>
            <a:off x="1054436" y="3214328"/>
            <a:ext cx="4165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</a:rPr>
              <a:t>Accumulation rate scaling of 100X, as expected</a:t>
            </a: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endParaRPr lang="en-US" sz="2400" dirty="0">
              <a:solidFill>
                <a:schemeClr val="accent2"/>
              </a:solidFill>
            </a:endParaRP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</a:rPr>
              <a:t>Exposure in a Class 10 area (30 days) : instrumental background level</a:t>
            </a:r>
          </a:p>
        </p:txBody>
      </p:sp>
    </p:spTree>
    <p:extLst>
      <p:ext uri="{BB962C8B-B14F-4D97-AF65-F5344CB8AC3E}">
        <p14:creationId xmlns:p14="http://schemas.microsoft.com/office/powerpoint/2010/main" val="47156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D9A182-059B-ED4D-A886-4E30DB331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050DE0-80E5-B046-AB87-295899CFA37C}"/>
              </a:ext>
            </a:extLst>
          </p:cNvPr>
          <p:cNvSpPr txBox="1"/>
          <p:nvPr/>
        </p:nvSpPr>
        <p:spPr>
          <a:xfrm>
            <a:off x="3363848" y="858415"/>
            <a:ext cx="110836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en-US" sz="4000" b="1" dirty="0">
                <a:solidFill>
                  <a:schemeClr val="tx2"/>
                </a:solidFill>
                <a:latin typeface="+mj-lt"/>
              </a:rPr>
              <a:t>Summary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37BA0D-77D4-CB4B-B3FC-F5960F1A542F}"/>
              </a:ext>
            </a:extLst>
          </p:cNvPr>
          <p:cNvSpPr txBox="1"/>
          <p:nvPr/>
        </p:nvSpPr>
        <p:spPr>
          <a:xfrm>
            <a:off x="1642533" y="2016978"/>
            <a:ext cx="966893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2"/>
                </a:solidFill>
              </a:rPr>
              <a:t>2.8 </a:t>
            </a:r>
            <a:r>
              <a:rPr lang="en-US" sz="2800" dirty="0">
                <a:solidFill>
                  <a:schemeClr val="accent2"/>
                </a:solidFill>
                <a:latin typeface="Symbol" pitchFamily="2" charset="2"/>
              </a:rPr>
              <a:t>m</a:t>
            </a:r>
            <a:r>
              <a:rPr lang="en-US" sz="2800" dirty="0">
                <a:solidFill>
                  <a:schemeClr val="accent2"/>
                </a:solidFill>
              </a:rPr>
              <a:t>g of </a:t>
            </a:r>
            <a:r>
              <a:rPr lang="en-US" sz="2800" baseline="30000" dirty="0">
                <a:solidFill>
                  <a:schemeClr val="accent2"/>
                </a:solidFill>
              </a:rPr>
              <a:t>232</a:t>
            </a:r>
            <a:r>
              <a:rPr lang="en-US" sz="2800" dirty="0">
                <a:solidFill>
                  <a:schemeClr val="accent2"/>
                </a:solidFill>
              </a:rPr>
              <a:t>Th (</a:t>
            </a:r>
            <a:r>
              <a:rPr lang="en-US" sz="2800" dirty="0">
                <a:solidFill>
                  <a:schemeClr val="accent2"/>
                </a:solidFill>
                <a:sym typeface="Wingdings" pitchFamily="2" charset="2"/>
              </a:rPr>
              <a:t> ~1g dust???)</a:t>
            </a:r>
            <a:r>
              <a:rPr lang="en-US" sz="2800" dirty="0">
                <a:solidFill>
                  <a:schemeClr val="accent2"/>
                </a:solidFill>
              </a:rPr>
              <a:t> on HDPE block surface</a:t>
            </a:r>
          </a:p>
          <a:p>
            <a:pPr marL="891540" lvl="1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</a:rPr>
              <a:t>Removed with specific cleaning procedure</a:t>
            </a:r>
          </a:p>
          <a:p>
            <a:pPr marL="891540" lvl="1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</a:rPr>
              <a:t>ICP-MS </a:t>
            </a:r>
            <a:r>
              <a:rPr lang="en-US" sz="2400" dirty="0">
                <a:solidFill>
                  <a:schemeClr val="accent2"/>
                </a:solidFill>
                <a:sym typeface="Wingdings" pitchFamily="2" charset="2"/>
              </a:rPr>
              <a:t> material assay at ppt levels, not an upper limit</a:t>
            </a: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endParaRPr lang="en-US" sz="2800" dirty="0">
              <a:solidFill>
                <a:schemeClr val="accent2"/>
              </a:solidFill>
              <a:sym typeface="Wingdings" pitchFamily="2" charset="2"/>
            </a:endParaRP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2"/>
                </a:solidFill>
              </a:rPr>
              <a:t>~6 ng g</a:t>
            </a:r>
            <a:r>
              <a:rPr lang="en-US" sz="2800" baseline="30000" dirty="0">
                <a:solidFill>
                  <a:schemeClr val="accent2"/>
                </a:solidFill>
              </a:rPr>
              <a:t>-1</a:t>
            </a:r>
            <a:r>
              <a:rPr lang="en-US" sz="2800" dirty="0">
                <a:solidFill>
                  <a:schemeClr val="accent2"/>
                </a:solidFill>
              </a:rPr>
              <a:t> of </a:t>
            </a:r>
            <a:r>
              <a:rPr lang="en-US" sz="2800" baseline="30000" dirty="0">
                <a:solidFill>
                  <a:schemeClr val="accent2"/>
                </a:solidFill>
              </a:rPr>
              <a:t>238</a:t>
            </a:r>
            <a:r>
              <a:rPr lang="en-US" sz="2800" dirty="0">
                <a:solidFill>
                  <a:schemeClr val="accent2"/>
                </a:solidFill>
              </a:rPr>
              <a:t>U measured in a flex cable</a:t>
            </a:r>
          </a:p>
          <a:p>
            <a:pPr marL="891540" lvl="1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</a:rPr>
              <a:t>Leaching + ICP-MS:</a:t>
            </a:r>
            <a:endParaRPr lang="en-US" sz="2400" dirty="0">
              <a:solidFill>
                <a:schemeClr val="accent2"/>
              </a:solidFill>
              <a:sym typeface="Wingdings" pitchFamily="2" charset="2"/>
            </a:endParaRPr>
          </a:p>
          <a:p>
            <a:pPr marL="1440180" lvl="2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chemeClr val="accent2"/>
                </a:solidFill>
                <a:sym typeface="Wingdings" pitchFamily="2" charset="2"/>
              </a:rPr>
              <a:t>Identification</a:t>
            </a:r>
            <a:r>
              <a:rPr lang="en-US" sz="2400" dirty="0">
                <a:solidFill>
                  <a:schemeClr val="accent2"/>
                </a:solidFill>
                <a:sym typeface="Wingdings" pitchFamily="2" charset="2"/>
              </a:rPr>
              <a:t>: </a:t>
            </a:r>
            <a:r>
              <a:rPr lang="en-US" sz="2400" baseline="30000" dirty="0">
                <a:solidFill>
                  <a:schemeClr val="accent2"/>
                </a:solidFill>
                <a:sym typeface="Wingdings" pitchFamily="2" charset="2"/>
              </a:rPr>
              <a:t>238</a:t>
            </a:r>
            <a:r>
              <a:rPr lang="en-US" sz="2400" dirty="0">
                <a:solidFill>
                  <a:schemeClr val="accent2"/>
                </a:solidFill>
                <a:sym typeface="Wingdings" pitchFamily="2" charset="2"/>
              </a:rPr>
              <a:t>U localized on the surface</a:t>
            </a:r>
          </a:p>
          <a:p>
            <a:pPr marL="1440180" lvl="2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chemeClr val="accent2"/>
                </a:solidFill>
                <a:sym typeface="Wingdings" pitchFamily="2" charset="2"/>
              </a:rPr>
              <a:t>Reduction</a:t>
            </a:r>
            <a:r>
              <a:rPr lang="en-US" sz="2400" dirty="0">
                <a:solidFill>
                  <a:schemeClr val="accent2"/>
                </a:solidFill>
                <a:sym typeface="Wingdings" pitchFamily="2" charset="2"/>
              </a:rPr>
              <a:t>: 1</a:t>
            </a:r>
            <a:r>
              <a:rPr lang="en-US" sz="2400" baseline="30000" dirty="0">
                <a:solidFill>
                  <a:schemeClr val="accent2"/>
                </a:solidFill>
                <a:sym typeface="Wingdings" pitchFamily="2" charset="2"/>
              </a:rPr>
              <a:t>st</a:t>
            </a:r>
            <a:r>
              <a:rPr lang="en-US" sz="2400" dirty="0">
                <a:solidFill>
                  <a:schemeClr val="accent2"/>
                </a:solidFill>
                <a:sym typeface="Wingdings" pitchFamily="2" charset="2"/>
              </a:rPr>
              <a:t> 30 sec mild leaching pulled out all </a:t>
            </a:r>
            <a:r>
              <a:rPr lang="en-US" sz="2400" baseline="30000" dirty="0">
                <a:solidFill>
                  <a:schemeClr val="accent2"/>
                </a:solidFill>
                <a:sym typeface="Wingdings" pitchFamily="2" charset="2"/>
              </a:rPr>
              <a:t>238</a:t>
            </a:r>
            <a:r>
              <a:rPr lang="en-US" sz="2400" dirty="0">
                <a:solidFill>
                  <a:schemeClr val="accent2"/>
                </a:solidFill>
                <a:sym typeface="Wingdings" pitchFamily="2" charset="2"/>
              </a:rPr>
              <a:t>U surface contamination</a:t>
            </a: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endParaRPr lang="en-US" sz="2800" dirty="0">
              <a:solidFill>
                <a:schemeClr val="accent2"/>
              </a:solidFill>
              <a:sym typeface="Wingdings" pitchFamily="2" charset="2"/>
            </a:endParaRP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2"/>
                </a:solidFill>
                <a:sym typeface="Wingdings" pitchFamily="2" charset="2"/>
              </a:rPr>
              <a:t>ICP-MS: first direct measurement of dust activity</a:t>
            </a:r>
          </a:p>
          <a:p>
            <a:pPr marL="891540" lvl="1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  <a:sym typeface="Wingdings" pitchFamily="2" charset="2"/>
              </a:rPr>
              <a:t>Relative contribution from K, Th and U</a:t>
            </a:r>
          </a:p>
          <a:p>
            <a:pPr marL="891540" lvl="1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accent2"/>
                </a:solidFill>
                <a:sym typeface="Wingdings" pitchFamily="2" charset="2"/>
              </a:rPr>
              <a:t>Deposition rate</a:t>
            </a: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endParaRPr lang="en-US" sz="2800" dirty="0">
              <a:solidFill>
                <a:schemeClr val="accent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CAC545-8C38-7941-826A-DDA35752E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4896" y="1684910"/>
            <a:ext cx="1721315" cy="1380979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680978-9FC7-9744-BB53-D92286E404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8" t="9580" r="212"/>
          <a:stretch/>
        </p:blipFill>
        <p:spPr>
          <a:xfrm>
            <a:off x="10888133" y="3826537"/>
            <a:ext cx="2818838" cy="1248632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A90553-B76A-9243-90DD-B82377CCF3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484832" y="5778772"/>
            <a:ext cx="2381442" cy="1252335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E9175C-E78B-D642-ADF7-ED060E8A46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19712" y="6652277"/>
            <a:ext cx="2613449" cy="1403073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6815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7937C6-6C39-1E43-AC8B-5C30BB8A1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CFDB73-7FF1-6247-93D5-DE995895B783}"/>
              </a:ext>
            </a:extLst>
          </p:cNvPr>
          <p:cNvSpPr txBox="1"/>
          <p:nvPr/>
        </p:nvSpPr>
        <p:spPr>
          <a:xfrm>
            <a:off x="3137236" y="653339"/>
            <a:ext cx="4415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/>
              </a:buClr>
            </a:pPr>
            <a:r>
              <a:rPr lang="en-US" sz="4000" b="1" dirty="0">
                <a:solidFill>
                  <a:schemeClr val="tx2"/>
                </a:solidFill>
                <a:latin typeface="+mj-lt"/>
              </a:rPr>
              <a:t>In conclusion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610732-4B62-8340-8AB5-03BE8AB9F1B5}"/>
              </a:ext>
            </a:extLst>
          </p:cNvPr>
          <p:cNvSpPr txBox="1"/>
          <p:nvPr/>
        </p:nvSpPr>
        <p:spPr>
          <a:xfrm>
            <a:off x="1366518" y="1548370"/>
            <a:ext cx="1326388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2"/>
                </a:solidFill>
              </a:rPr>
              <a:t>Surface contamination: a potentially limiting source of background</a:t>
            </a: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endParaRPr lang="en-US" sz="2800" b="1" dirty="0">
              <a:solidFill>
                <a:schemeClr val="accent2"/>
              </a:solidFill>
            </a:endParaRPr>
          </a:p>
          <a:p>
            <a:pPr algn="ctr">
              <a:buClr>
                <a:schemeClr val="tx2"/>
              </a:buClr>
            </a:pPr>
            <a:r>
              <a:rPr lang="en-US" sz="2800" b="1" dirty="0">
                <a:solidFill>
                  <a:schemeClr val="tx2"/>
                </a:solidFill>
              </a:rPr>
              <a:t>How can we support ULB detectors?</a:t>
            </a:r>
          </a:p>
          <a:p>
            <a:pPr algn="ctr">
              <a:buClr>
                <a:schemeClr val="tx2"/>
              </a:buClr>
            </a:pPr>
            <a:endParaRPr lang="en-US" sz="2800" dirty="0">
              <a:solidFill>
                <a:schemeClr val="accent2"/>
              </a:solidFill>
            </a:endParaRP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2"/>
                </a:solidFill>
              </a:rPr>
              <a:t>ICP-MS: a very powerful technique  </a:t>
            </a:r>
          </a:p>
          <a:p>
            <a:pPr marL="1005840" lvl="1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accent2"/>
                </a:solidFill>
              </a:rPr>
              <a:t>Rapid, direct </a:t>
            </a:r>
            <a:r>
              <a:rPr lang="en-US" sz="2800" b="1" dirty="0">
                <a:solidFill>
                  <a:schemeClr val="accent2"/>
                </a:solidFill>
              </a:rPr>
              <a:t>identification and quantitation </a:t>
            </a:r>
          </a:p>
          <a:p>
            <a:pPr marL="1005840" lvl="1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accent2"/>
                </a:solidFill>
              </a:rPr>
              <a:t>Developing procedures to </a:t>
            </a:r>
            <a:r>
              <a:rPr lang="en-US" sz="2800" b="1" dirty="0">
                <a:solidFill>
                  <a:schemeClr val="accent2"/>
                </a:solidFill>
              </a:rPr>
              <a:t>control and reduce</a:t>
            </a:r>
            <a:r>
              <a:rPr lang="en-US" sz="2800" dirty="0">
                <a:solidFill>
                  <a:schemeClr val="accent2"/>
                </a:solidFill>
              </a:rPr>
              <a:t>:</a:t>
            </a:r>
          </a:p>
          <a:p>
            <a:pPr marL="1554480" lvl="2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2"/>
                </a:solidFill>
              </a:rPr>
              <a:t>Cleaning</a:t>
            </a:r>
          </a:p>
          <a:p>
            <a:pPr marL="1554480" lvl="2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2"/>
                </a:solidFill>
              </a:rPr>
              <a:t>Working with manufacturer</a:t>
            </a: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endParaRPr lang="en-US" sz="2800" dirty="0">
              <a:solidFill>
                <a:schemeClr val="accent2"/>
              </a:solidFill>
            </a:endParaRP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b="1" dirty="0">
                <a:solidFill>
                  <a:schemeClr val="accent2"/>
                </a:solidFill>
              </a:rPr>
              <a:t>Dust activity measurement</a:t>
            </a:r>
          </a:p>
          <a:p>
            <a:pPr marL="1005840" lvl="1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accent2"/>
                </a:solidFill>
              </a:rPr>
              <a:t>Contribution to contamination from </a:t>
            </a:r>
            <a:r>
              <a:rPr lang="en-US" sz="2800" b="1" dirty="0">
                <a:solidFill>
                  <a:schemeClr val="accent2"/>
                </a:solidFill>
              </a:rPr>
              <a:t>exposure to dust </a:t>
            </a:r>
            <a:r>
              <a:rPr lang="en-US" sz="2800" dirty="0">
                <a:solidFill>
                  <a:schemeClr val="accent2"/>
                </a:solidFill>
              </a:rPr>
              <a:t>(even in clean rooms!)</a:t>
            </a:r>
          </a:p>
          <a:p>
            <a:pPr marL="1005840" lvl="1" indent="-457200"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800" dirty="0">
                <a:solidFill>
                  <a:schemeClr val="accent2"/>
                </a:solidFill>
              </a:rPr>
              <a:t>Study of contribution in </a:t>
            </a:r>
            <a:r>
              <a:rPr lang="en-US" sz="2800" b="1" dirty="0">
                <a:solidFill>
                  <a:schemeClr val="accent2"/>
                </a:solidFill>
              </a:rPr>
              <a:t>significant locations </a:t>
            </a:r>
            <a:endParaRPr lang="en-US" sz="2800" b="1" dirty="0">
              <a:solidFill>
                <a:schemeClr val="accent2"/>
              </a:solidFill>
              <a:sym typeface="Wingdings" pitchFamily="2" charset="2"/>
            </a:endParaRPr>
          </a:p>
          <a:p>
            <a:pPr marL="1554480" lvl="2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2"/>
                </a:solidFill>
              </a:rPr>
              <a:t>Valuable for planning </a:t>
            </a:r>
            <a:r>
              <a:rPr lang="en-US" sz="2800" b="1" dirty="0">
                <a:solidFill>
                  <a:schemeClr val="accent2"/>
                </a:solidFill>
              </a:rPr>
              <a:t>assembly and installation of detectors</a:t>
            </a:r>
          </a:p>
          <a:p>
            <a:pPr marL="1554480" lvl="2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2"/>
                </a:solidFill>
              </a:rPr>
              <a:t>Collaboration with underground labs, work in progress for a publication</a:t>
            </a:r>
          </a:p>
        </p:txBody>
      </p:sp>
    </p:spTree>
    <p:extLst>
      <p:ext uri="{BB962C8B-B14F-4D97-AF65-F5344CB8AC3E}">
        <p14:creationId xmlns:p14="http://schemas.microsoft.com/office/powerpoint/2010/main" val="235284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433BB6-ACB2-4953-9ADC-C0F78F3BD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5A8A96-592C-C54C-AEDD-95DA9DC4C4CE}"/>
              </a:ext>
            </a:extLst>
          </p:cNvPr>
          <p:cNvSpPr txBox="1"/>
          <p:nvPr/>
        </p:nvSpPr>
        <p:spPr>
          <a:xfrm>
            <a:off x="7782560" y="5585619"/>
            <a:ext cx="550672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DOE Detector R&amp;D for High Energy Physics (KA-25)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331A3A-3C0B-A949-893D-79D6CF406C45}"/>
              </a:ext>
            </a:extLst>
          </p:cNvPr>
          <p:cNvSpPr txBox="1"/>
          <p:nvPr/>
        </p:nvSpPr>
        <p:spPr>
          <a:xfrm>
            <a:off x="1341120" y="5831840"/>
            <a:ext cx="369824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Sonia </a:t>
            </a:r>
            <a:r>
              <a:rPr lang="en-US" sz="2400" dirty="0" err="1">
                <a:solidFill>
                  <a:schemeClr val="accent2"/>
                </a:solidFill>
              </a:rPr>
              <a:t>Alcantar</a:t>
            </a:r>
            <a:endParaRPr lang="en-US" sz="2400" dirty="0">
              <a:solidFill>
                <a:schemeClr val="accent2"/>
              </a:solidFill>
            </a:endParaRPr>
          </a:p>
          <a:p>
            <a:r>
              <a:rPr lang="en-US" sz="2400" dirty="0" err="1">
                <a:solidFill>
                  <a:schemeClr val="accent2"/>
                </a:solidFill>
              </a:rPr>
              <a:t>Khadouja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  <a:r>
              <a:rPr lang="en-US" sz="2400" dirty="0" err="1">
                <a:solidFill>
                  <a:schemeClr val="accent2"/>
                </a:solidFill>
              </a:rPr>
              <a:t>Harouaka</a:t>
            </a:r>
            <a:endParaRPr lang="en-US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39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4E0EE6-D6E1-2545-B09E-C1E560815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D33062-1075-374E-8C04-1424AB08A081}"/>
              </a:ext>
            </a:extLst>
          </p:cNvPr>
          <p:cNvSpPr txBox="1"/>
          <p:nvPr/>
        </p:nvSpPr>
        <p:spPr>
          <a:xfrm>
            <a:off x="1968836" y="3760857"/>
            <a:ext cx="11083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</a:pPr>
            <a:r>
              <a:rPr lang="en-US" sz="7200" b="1" dirty="0">
                <a:solidFill>
                  <a:schemeClr val="tx2"/>
                </a:solidFill>
                <a:latin typeface="+mj-lt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400402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1039A0-BC32-584B-8CBE-078B850E4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512025-9756-1D4B-AFE4-34AC61E80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833" y="2158574"/>
            <a:ext cx="3289300" cy="15621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5F5B15-DB86-0645-A3AC-5CA1D9141EC9}"/>
              </a:ext>
            </a:extLst>
          </p:cNvPr>
          <p:cNvSpPr txBox="1"/>
          <p:nvPr/>
        </p:nvSpPr>
        <p:spPr>
          <a:xfrm>
            <a:off x="1502833" y="4642095"/>
            <a:ext cx="2762250" cy="142192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Si wafer</a:t>
            </a:r>
          </a:p>
          <a:p>
            <a:r>
              <a:rPr lang="en-US" dirty="0"/>
              <a:t>Surface ~ 700 cm</a:t>
            </a:r>
            <a:r>
              <a:rPr lang="en-US" baseline="30000" dirty="0"/>
              <a:t>2 </a:t>
            </a:r>
            <a:endParaRPr lang="en-US" dirty="0"/>
          </a:p>
          <a:p>
            <a:r>
              <a:rPr lang="en-US" dirty="0"/>
              <a:t>Thickness 0.77 mm</a:t>
            </a:r>
          </a:p>
          <a:p>
            <a:r>
              <a:rPr lang="en-US" dirty="0"/>
              <a:t>Density 2.33 g cm</a:t>
            </a:r>
            <a:r>
              <a:rPr lang="en-US" baseline="30000" dirty="0"/>
              <a:t>-3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DD73C8-0D17-9D45-94DB-816B43232161}"/>
              </a:ext>
            </a:extLst>
          </p:cNvPr>
          <p:cNvSpPr txBox="1"/>
          <p:nvPr/>
        </p:nvSpPr>
        <p:spPr>
          <a:xfrm>
            <a:off x="1134533" y="7722998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accent2"/>
                </a:solidFill>
              </a:rPr>
              <a:t>https://</a:t>
            </a:r>
            <a:r>
              <a:rPr lang="en-US" sz="1800" b="1" dirty="0" err="1">
                <a:solidFill>
                  <a:schemeClr val="accent2"/>
                </a:solidFill>
              </a:rPr>
              <a:t>www.svmi.com</a:t>
            </a:r>
            <a:r>
              <a:rPr lang="en-US" sz="1800" b="1" dirty="0">
                <a:solidFill>
                  <a:schemeClr val="accent2"/>
                </a:solidFill>
              </a:rPr>
              <a:t>/silicon-wafers/300mm-wafers/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A6E11C-4BDD-A545-BB7D-14A835DAEA4F}"/>
              </a:ext>
            </a:extLst>
          </p:cNvPr>
          <p:cNvSpPr txBox="1"/>
          <p:nvPr/>
        </p:nvSpPr>
        <p:spPr>
          <a:xfrm>
            <a:off x="4234746" y="959010"/>
            <a:ext cx="9444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1 year exposure in a Class 10000 clean room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924BCA-A5DE-0140-94EC-D065FD336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7722" y="3264316"/>
            <a:ext cx="6939845" cy="374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90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F0F1AC-7BA0-C743-BA01-FF5C957D4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43A485-D4AA-8340-8957-DAC82BF24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301" y="3641885"/>
            <a:ext cx="8284633" cy="41305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8C0BD7-A713-4B48-A29C-E770FDA7B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5316" y="457200"/>
            <a:ext cx="6944783" cy="404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112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577F41-D434-9C4A-B97F-51223BAC5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416768-70AB-EF4F-89E9-FFB2DB2B981E}"/>
              </a:ext>
            </a:extLst>
          </p:cNvPr>
          <p:cNvSpPr txBox="1"/>
          <p:nvPr/>
        </p:nvSpPr>
        <p:spPr>
          <a:xfrm>
            <a:off x="3137236" y="218942"/>
            <a:ext cx="11083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Detector components and surrounding materials: </a:t>
            </a:r>
          </a:p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a significant background source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E64766-A7E9-704A-A4BE-701EEE4C163E}"/>
              </a:ext>
            </a:extLst>
          </p:cNvPr>
          <p:cNvSpPr txBox="1"/>
          <p:nvPr/>
        </p:nvSpPr>
        <p:spPr>
          <a:xfrm>
            <a:off x="8305192" y="1640735"/>
            <a:ext cx="539387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err="1">
                <a:solidFill>
                  <a:schemeClr val="accent2"/>
                </a:solidFill>
              </a:rPr>
              <a:t>SuperCDMS</a:t>
            </a:r>
            <a:r>
              <a:rPr lang="en-US" sz="2600" b="1" dirty="0">
                <a:solidFill>
                  <a:schemeClr val="accent2"/>
                </a:solidFill>
              </a:rPr>
              <a:t> SNOLAB detector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01F59B-BEF6-3E47-88ED-BE16B8E094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39"/>
          <a:stretch/>
        </p:blipFill>
        <p:spPr>
          <a:xfrm>
            <a:off x="6494490" y="3829018"/>
            <a:ext cx="7726417" cy="3657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975A18-6C19-B747-8C24-31516279F8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431" y="2133178"/>
            <a:ext cx="4172425" cy="4501561"/>
          </a:xfrm>
          <a:prstGeom prst="rect">
            <a:avLst/>
          </a:prstGeom>
          <a:ln w="25400">
            <a:solidFill>
              <a:schemeClr val="tx2"/>
            </a:solidFill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1FA467F-BD71-9D4B-A992-B15B3B64DD9C}"/>
              </a:ext>
            </a:extLst>
          </p:cNvPr>
          <p:cNvCxnSpPr>
            <a:cxnSpLocks/>
          </p:cNvCxnSpPr>
          <p:nvPr/>
        </p:nvCxnSpPr>
        <p:spPr>
          <a:xfrm>
            <a:off x="5831856" y="2133178"/>
            <a:ext cx="3650810" cy="325237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C77C846-92E3-1A40-A93E-183FD1920E9B}"/>
              </a:ext>
            </a:extLst>
          </p:cNvPr>
          <p:cNvCxnSpPr>
            <a:cxnSpLocks/>
          </p:cNvCxnSpPr>
          <p:nvPr/>
        </p:nvCxnSpPr>
        <p:spPr>
          <a:xfrm flipV="1">
            <a:off x="5926666" y="5791201"/>
            <a:ext cx="3650810" cy="86563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950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67FDF3-3753-4E48-96D5-31B170665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585EAC-86CE-2444-917B-B8B16D5C7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9209" y="1393371"/>
            <a:ext cx="4280790" cy="618109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84E3A8-D364-9741-A865-79AC4D700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9532" y="3849603"/>
            <a:ext cx="3651658" cy="17144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8FF0BC-3861-5642-858C-BE59575A6E60}"/>
              </a:ext>
            </a:extLst>
          </p:cNvPr>
          <p:cNvSpPr txBox="1"/>
          <p:nvPr/>
        </p:nvSpPr>
        <p:spPr>
          <a:xfrm>
            <a:off x="5144368" y="797490"/>
            <a:ext cx="4283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Uranium-238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140DBA-C222-0F40-86C2-04F324702761}"/>
              </a:ext>
            </a:extLst>
          </p:cNvPr>
          <p:cNvSpPr txBox="1"/>
          <p:nvPr/>
        </p:nvSpPr>
        <p:spPr>
          <a:xfrm>
            <a:off x="9623331" y="781866"/>
            <a:ext cx="4283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Thorium-232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229326-6502-444E-B40A-4F93178EEEDD}"/>
              </a:ext>
            </a:extLst>
          </p:cNvPr>
          <p:cNvSpPr txBox="1"/>
          <p:nvPr/>
        </p:nvSpPr>
        <p:spPr>
          <a:xfrm>
            <a:off x="2759849" y="175445"/>
            <a:ext cx="11083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j-lt"/>
              </a:rPr>
              <a:t>The usual suspects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0C5373-0077-274C-A168-E6D53DEF29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3258" y="1415142"/>
            <a:ext cx="4283883" cy="662696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1368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98A55C-C407-DB4B-82AD-C7DC9C19E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528215-CC17-6046-AB65-B11755BBBFB6}"/>
              </a:ext>
            </a:extLst>
          </p:cNvPr>
          <p:cNvSpPr txBox="1"/>
          <p:nvPr/>
        </p:nvSpPr>
        <p:spPr>
          <a:xfrm>
            <a:off x="3137236" y="670348"/>
            <a:ext cx="110836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/>
                </a:solidFill>
                <a:latin typeface="+mj-lt"/>
              </a:rPr>
              <a:t>Validation of all materials: a challenging task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357F5A-1452-854B-BE39-7EFC4AD8429A}"/>
              </a:ext>
            </a:extLst>
          </p:cNvPr>
          <p:cNvSpPr txBox="1"/>
          <p:nvPr/>
        </p:nvSpPr>
        <p:spPr>
          <a:xfrm>
            <a:off x="1819238" y="3977594"/>
            <a:ext cx="417001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For reference: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1 ppt Th = 4.1 </a:t>
            </a:r>
            <a:r>
              <a:rPr lang="en-US" sz="2400" dirty="0" err="1">
                <a:solidFill>
                  <a:schemeClr val="accent2"/>
                </a:solidFill>
                <a:latin typeface="Symbol" pitchFamily="2" charset="2"/>
              </a:rPr>
              <a:t>m</a:t>
            </a:r>
            <a:r>
              <a:rPr lang="en-US" sz="2400" dirty="0" err="1">
                <a:solidFill>
                  <a:schemeClr val="accent2"/>
                </a:solidFill>
              </a:rPr>
              <a:t>Bq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  <a:r>
              <a:rPr lang="en-US" sz="2400" baseline="30000" dirty="0">
                <a:solidFill>
                  <a:schemeClr val="accent2"/>
                </a:solidFill>
              </a:rPr>
              <a:t>232</a:t>
            </a:r>
            <a:r>
              <a:rPr lang="en-US" sz="2400" dirty="0">
                <a:solidFill>
                  <a:schemeClr val="accent2"/>
                </a:solidFill>
              </a:rPr>
              <a:t>Th/kg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1 ppt U =12.4 </a:t>
            </a:r>
            <a:r>
              <a:rPr lang="en-US" sz="2400" dirty="0" err="1">
                <a:solidFill>
                  <a:schemeClr val="accent2"/>
                </a:solidFill>
                <a:latin typeface="Symbol" pitchFamily="2" charset="2"/>
              </a:rPr>
              <a:t>m</a:t>
            </a:r>
            <a:r>
              <a:rPr lang="en-US" sz="2400" dirty="0" err="1">
                <a:solidFill>
                  <a:schemeClr val="accent2"/>
                </a:solidFill>
              </a:rPr>
              <a:t>Bq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  <a:r>
              <a:rPr lang="en-US" sz="2400" baseline="30000" dirty="0">
                <a:solidFill>
                  <a:schemeClr val="accent2"/>
                </a:solidFill>
              </a:rPr>
              <a:t>238</a:t>
            </a:r>
            <a:r>
              <a:rPr lang="en-US" sz="2400" dirty="0">
                <a:solidFill>
                  <a:schemeClr val="accent2"/>
                </a:solidFill>
              </a:rPr>
              <a:t>U/kg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F99692-10F6-2944-AE48-35B1BE53D4EE}"/>
              </a:ext>
            </a:extLst>
          </p:cNvPr>
          <p:cNvSpPr txBox="1"/>
          <p:nvPr/>
        </p:nvSpPr>
        <p:spPr>
          <a:xfrm>
            <a:off x="6186119" y="2453768"/>
            <a:ext cx="3281569" cy="954107"/>
          </a:xfrm>
          <a:prstGeom prst="rect">
            <a:avLst/>
          </a:prstGeom>
          <a:noFill/>
          <a:ln w="666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</a:rPr>
              <a:t> </a:t>
            </a:r>
            <a:r>
              <a:rPr lang="en-US" sz="2800" b="1" dirty="0" err="1">
                <a:solidFill>
                  <a:schemeClr val="accent2"/>
                </a:solidFill>
                <a:highlight>
                  <a:srgbClr val="FFFF00"/>
                </a:highlight>
                <a:latin typeface="Symbol" pitchFamily="2" charset="2"/>
              </a:rPr>
              <a:t>m</a:t>
            </a:r>
            <a:r>
              <a:rPr lang="en-US" sz="2800" b="1" dirty="0" err="1">
                <a:solidFill>
                  <a:schemeClr val="accent2"/>
                </a:solidFill>
                <a:highlight>
                  <a:srgbClr val="FFFF00"/>
                </a:highlight>
              </a:rPr>
              <a:t>Bq</a:t>
            </a:r>
            <a:r>
              <a:rPr lang="en-US" sz="2800" b="1" dirty="0">
                <a:solidFill>
                  <a:schemeClr val="accent2"/>
                </a:solidFill>
                <a:highlight>
                  <a:srgbClr val="FFFF00"/>
                </a:highlight>
              </a:rPr>
              <a:t>/kg</a:t>
            </a:r>
          </a:p>
          <a:p>
            <a:pPr algn="ctr"/>
            <a:r>
              <a:rPr lang="en-US" sz="2800" dirty="0">
                <a:solidFill>
                  <a:schemeClr val="accent2"/>
                </a:solidFill>
              </a:rPr>
              <a:t> range or lower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09D159-E0F0-944E-B2F1-78A0DF9FBA73}"/>
              </a:ext>
            </a:extLst>
          </p:cNvPr>
          <p:cNvSpPr txBox="1"/>
          <p:nvPr/>
        </p:nvSpPr>
        <p:spPr>
          <a:xfrm>
            <a:off x="1501391" y="1745883"/>
            <a:ext cx="11908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US" sz="3200" dirty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en-US" sz="3200" dirty="0">
                <a:solidFill>
                  <a:schemeClr val="accent2"/>
                </a:solidFill>
              </a:rPr>
              <a:t>Extremely stringent radiopurity requirements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6846EF-497C-3347-A13A-6ED9686AF691}"/>
              </a:ext>
            </a:extLst>
          </p:cNvPr>
          <p:cNvSpPr txBox="1"/>
          <p:nvPr/>
        </p:nvSpPr>
        <p:spPr>
          <a:xfrm>
            <a:off x="1611783" y="6555257"/>
            <a:ext cx="55591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2"/>
                </a:solidFill>
              </a:rPr>
              <a:t>Ultra sensitive analytical techniques</a:t>
            </a: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2"/>
                </a:solidFill>
              </a:rPr>
              <a:t>Dedicated facilities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6837D92-A2AC-A647-B3F6-EF27941BB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1440" y="3942405"/>
            <a:ext cx="2449608" cy="19946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E4EADD-A9BA-434D-BB71-DDE0F2C3DA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1103" y="2026393"/>
            <a:ext cx="2798535" cy="39024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C6A68F4-BC48-0A40-AD34-D413AC180E37}"/>
              </a:ext>
            </a:extLst>
          </p:cNvPr>
          <p:cNvSpPr txBox="1"/>
          <p:nvPr/>
        </p:nvSpPr>
        <p:spPr>
          <a:xfrm>
            <a:off x="7408701" y="6140075"/>
            <a:ext cx="64043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2"/>
                </a:solidFill>
              </a:rPr>
              <a:t>Meticulously clean analytical procedure specifically developed</a:t>
            </a:r>
          </a:p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2"/>
                </a:solidFill>
              </a:rPr>
              <a:t>R&amp;D to develop ultrapure materials (</a:t>
            </a:r>
            <a:r>
              <a:rPr lang="en-US" sz="2800" i="1" dirty="0">
                <a:solidFill>
                  <a:schemeClr val="accent2"/>
                </a:solidFill>
              </a:rPr>
              <a:t>i.e., </a:t>
            </a:r>
            <a:r>
              <a:rPr lang="en-US" sz="2800" dirty="0">
                <a:solidFill>
                  <a:schemeClr val="accent2"/>
                </a:solidFill>
              </a:rPr>
              <a:t>electroformed copper)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83581F-0242-6540-A24E-D48EF6E57C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2907" y="2472580"/>
            <a:ext cx="4881953" cy="410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53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5B9B7B-0008-B142-8C63-200A3CE75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5E2123-FF37-2046-BBB1-E2ABD6E68606}"/>
              </a:ext>
            </a:extLst>
          </p:cNvPr>
          <p:cNvSpPr txBox="1"/>
          <p:nvPr/>
        </p:nvSpPr>
        <p:spPr>
          <a:xfrm>
            <a:off x="1867516" y="2180728"/>
            <a:ext cx="11908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à"/>
            </a:pPr>
            <a:r>
              <a:rPr lang="en-US" sz="4000" dirty="0">
                <a:solidFill>
                  <a:schemeClr val="accent2"/>
                </a:solidFill>
              </a:rPr>
              <a:t>Surface contamination!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2E89C1-AA41-7A41-A0D8-1C56505B4E38}"/>
              </a:ext>
            </a:extLst>
          </p:cNvPr>
          <p:cNvSpPr txBox="1"/>
          <p:nvPr/>
        </p:nvSpPr>
        <p:spPr>
          <a:xfrm>
            <a:off x="3137237" y="619263"/>
            <a:ext cx="86953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/>
                </a:solidFill>
                <a:latin typeface="+mj-lt"/>
              </a:rPr>
              <a:t>After validation, will materials remain “ultraclean” forever? </a:t>
            </a:r>
          </a:p>
          <a:p>
            <a:endParaRPr lang="en-US" sz="4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3C63CA-3AC4-F041-8017-05E65441DEAD}"/>
              </a:ext>
            </a:extLst>
          </p:cNvPr>
          <p:cNvSpPr txBox="1"/>
          <p:nvPr/>
        </p:nvSpPr>
        <p:spPr>
          <a:xfrm>
            <a:off x="1236347" y="4674052"/>
            <a:ext cx="2436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2"/>
                </a:solidFill>
              </a:rPr>
              <a:t>Machining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A1D2F0-204C-A144-B699-2E51988009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429" y="3471397"/>
            <a:ext cx="2889489" cy="20076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0AE313-62BF-554B-9541-AE7987D8F925}"/>
              </a:ext>
            </a:extLst>
          </p:cNvPr>
          <p:cNvSpPr txBox="1"/>
          <p:nvPr/>
        </p:nvSpPr>
        <p:spPr>
          <a:xfrm>
            <a:off x="1236347" y="4150832"/>
            <a:ext cx="458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2"/>
                </a:solidFill>
              </a:rPr>
              <a:t>Handling for assembly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753F31-11BA-AD46-B0CB-24F96CD0D198}"/>
              </a:ext>
            </a:extLst>
          </p:cNvPr>
          <p:cNvSpPr txBox="1"/>
          <p:nvPr/>
        </p:nvSpPr>
        <p:spPr>
          <a:xfrm>
            <a:off x="1212530" y="5223190"/>
            <a:ext cx="28234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2"/>
                </a:solidFill>
              </a:rPr>
              <a:t>Moving and storage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2EC1EF-E795-8E4F-B1F0-898DF261C9F9}"/>
              </a:ext>
            </a:extLst>
          </p:cNvPr>
          <p:cNvSpPr txBox="1"/>
          <p:nvPr/>
        </p:nvSpPr>
        <p:spPr>
          <a:xfrm>
            <a:off x="1243526" y="3088561"/>
            <a:ext cx="3316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2"/>
                </a:solidFill>
              </a:rPr>
              <a:t>Manufacturing and processing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40F29B-7855-E743-819A-62D129003C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3685" y="5587194"/>
            <a:ext cx="2823460" cy="21337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475B6C8-2F73-BF45-9B44-0975234C5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1028" y="2795257"/>
            <a:ext cx="3042774" cy="49771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7CADAB6-BCA0-A84F-BFB6-82838084ADD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4" r="18968"/>
          <a:stretch/>
        </p:blipFill>
        <p:spPr>
          <a:xfrm>
            <a:off x="11717396" y="1008568"/>
            <a:ext cx="2205119" cy="421462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A24C557-C42F-D745-AE5F-BB9A233BC416}"/>
              </a:ext>
            </a:extLst>
          </p:cNvPr>
          <p:cNvSpPr txBox="1"/>
          <p:nvPr/>
        </p:nvSpPr>
        <p:spPr>
          <a:xfrm>
            <a:off x="1166485" y="6203763"/>
            <a:ext cx="39805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2"/>
                </a:solidFill>
              </a:rPr>
              <a:t>Exposure to dust, even in clean rooms!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1C8A43-1FDF-754F-A757-4C97326CE8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33609" y="5417403"/>
            <a:ext cx="2813910" cy="213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4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4C0693-D12B-0340-AD70-FF898041B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70F21D2-87E7-3245-8DB8-60635AD8F2AD}"/>
              </a:ext>
            </a:extLst>
          </p:cNvPr>
          <p:cNvSpPr txBox="1"/>
          <p:nvPr/>
        </p:nvSpPr>
        <p:spPr>
          <a:xfrm>
            <a:off x="3032150" y="690821"/>
            <a:ext cx="6709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/>
                </a:solidFill>
                <a:latin typeface="+mj-lt"/>
              </a:rPr>
              <a:t>ICP-MS: a powerful tool</a:t>
            </a:r>
          </a:p>
        </p:txBody>
      </p:sp>
      <p:pic>
        <p:nvPicPr>
          <p:cNvPr id="136" name="Picture 1" descr="http://rimg.geoscienceworld.org/content/53/1/243/F4.large.jpg">
            <a:extLst>
              <a:ext uri="{FF2B5EF4-FFF2-40B4-BE49-F238E27FC236}">
                <a16:creationId xmlns:a16="http://schemas.microsoft.com/office/drawing/2014/main" id="{B6F6AA45-9FF9-1C4D-A162-AB985A657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646" y="1564475"/>
            <a:ext cx="7314565" cy="31258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8EBACA6-B6A4-DC4D-964E-8AA281C70455}"/>
              </a:ext>
            </a:extLst>
          </p:cNvPr>
          <p:cNvSpPr txBox="1"/>
          <p:nvPr/>
        </p:nvSpPr>
        <p:spPr>
          <a:xfrm>
            <a:off x="1399811" y="4762057"/>
            <a:ext cx="12674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3600" b="1" dirty="0">
                <a:solidFill>
                  <a:schemeClr val="tx2"/>
                </a:solidFill>
                <a:latin typeface="+mj-lt"/>
              </a:rPr>
              <a:t>Understanding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  	</a:t>
            </a:r>
            <a:endParaRPr lang="en-US" sz="36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73F29B-1A41-9B46-8385-F3A886812776}"/>
              </a:ext>
            </a:extLst>
          </p:cNvPr>
          <p:cNvSpPr txBox="1"/>
          <p:nvPr/>
        </p:nvSpPr>
        <p:spPr>
          <a:xfrm>
            <a:off x="1399811" y="5458497"/>
            <a:ext cx="11083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3600" b="1" dirty="0">
                <a:solidFill>
                  <a:schemeClr val="tx2"/>
                </a:solidFill>
                <a:latin typeface="+mj-lt"/>
              </a:rPr>
              <a:t>Identifying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 rather than observing (too late!)</a:t>
            </a:r>
          </a:p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endParaRPr lang="en-US" sz="3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8B44B2-490C-5241-A800-E2638A304A4B}"/>
              </a:ext>
            </a:extLst>
          </p:cNvPr>
          <p:cNvSpPr txBox="1"/>
          <p:nvPr/>
        </p:nvSpPr>
        <p:spPr>
          <a:xfrm>
            <a:off x="1320140" y="2527252"/>
            <a:ext cx="5811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3600" dirty="0">
                <a:solidFill>
                  <a:schemeClr val="accent2"/>
                </a:solidFill>
                <a:latin typeface="+mj-lt"/>
              </a:rPr>
              <a:t>Direct, fast, quantitative</a:t>
            </a:r>
          </a:p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3600" dirty="0">
                <a:solidFill>
                  <a:schemeClr val="accent2"/>
                </a:solidFill>
                <a:latin typeface="+mj-lt"/>
              </a:rPr>
              <a:t>Surface and bulk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82B7DD-2BA3-A443-BAE2-5D9E34D0E450}"/>
              </a:ext>
            </a:extLst>
          </p:cNvPr>
          <p:cNvSpPr txBox="1"/>
          <p:nvPr/>
        </p:nvSpPr>
        <p:spPr>
          <a:xfrm>
            <a:off x="1384889" y="6108770"/>
            <a:ext cx="11083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3600" b="1" dirty="0">
                <a:solidFill>
                  <a:schemeClr val="tx2"/>
                </a:solidFill>
                <a:latin typeface="+mj-lt"/>
              </a:rPr>
              <a:t>Quantifying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 and </a:t>
            </a:r>
            <a:r>
              <a:rPr lang="en-US" sz="3600" b="1" dirty="0">
                <a:solidFill>
                  <a:schemeClr val="tx2"/>
                </a:solidFill>
                <a:latin typeface="+mj-lt"/>
              </a:rPr>
              <a:t>controlling</a:t>
            </a:r>
          </a:p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endParaRPr lang="en-US" sz="360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1149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9792F7-60F3-0D43-8861-6B0D078BC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4A54F2-4EA0-834D-A86D-A8DADBD7A4C3}"/>
              </a:ext>
            </a:extLst>
          </p:cNvPr>
          <p:cNvSpPr txBox="1"/>
          <p:nvPr/>
        </p:nvSpPr>
        <p:spPr>
          <a:xfrm>
            <a:off x="3137236" y="583281"/>
            <a:ext cx="110836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4200" b="1" dirty="0">
                <a:solidFill>
                  <a:schemeClr val="tx2"/>
                </a:solidFill>
                <a:latin typeface="+mj-lt"/>
              </a:rPr>
              <a:t>Machining, handling, exposure to dust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74BE05-179B-9D4D-AE28-53F20C021A0B}"/>
              </a:ext>
            </a:extLst>
          </p:cNvPr>
          <p:cNvSpPr txBox="1"/>
          <p:nvPr/>
        </p:nvSpPr>
        <p:spPr>
          <a:xfrm>
            <a:off x="1680568" y="2444436"/>
            <a:ext cx="3598109" cy="156966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2"/>
                </a:solidFill>
              </a:rPr>
              <a:t>Block of HDPE: </a:t>
            </a:r>
          </a:p>
          <a:p>
            <a:pPr marL="285750" indent="-285750">
              <a:buFontTx/>
              <a:buChar char="-"/>
            </a:pPr>
            <a:r>
              <a:rPr lang="en-US" sz="3200" b="1" dirty="0">
                <a:solidFill>
                  <a:schemeClr val="accent2"/>
                </a:solidFill>
              </a:rPr>
              <a:t>1850 g</a:t>
            </a:r>
          </a:p>
          <a:p>
            <a:pPr marL="285750" indent="-285750">
              <a:buFontTx/>
              <a:buChar char="-"/>
            </a:pPr>
            <a:r>
              <a:rPr lang="en-US" sz="3200" b="1" dirty="0">
                <a:solidFill>
                  <a:schemeClr val="accent2"/>
                </a:solidFill>
              </a:rPr>
              <a:t>1600 cm</a:t>
            </a:r>
            <a:r>
              <a:rPr lang="en-US" sz="3200" b="1" baseline="30000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1C4392-187A-A34C-B482-588351FFD7FE}"/>
              </a:ext>
            </a:extLst>
          </p:cNvPr>
          <p:cNvSpPr txBox="1"/>
          <p:nvPr/>
        </p:nvSpPr>
        <p:spPr>
          <a:xfrm>
            <a:off x="7805815" y="6921031"/>
            <a:ext cx="4798253" cy="1077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476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</a:rPr>
              <a:t>2845 ng, or 2.8 </a:t>
            </a:r>
            <a:r>
              <a:rPr lang="en-US" sz="3200" dirty="0">
                <a:solidFill>
                  <a:schemeClr val="accent2"/>
                </a:solidFill>
                <a:latin typeface="Symbol" pitchFamily="2" charset="2"/>
              </a:rPr>
              <a:t>m</a:t>
            </a:r>
            <a:r>
              <a:rPr lang="en-US" sz="3200" dirty="0">
                <a:solidFill>
                  <a:schemeClr val="accent2"/>
                </a:solidFill>
              </a:rPr>
              <a:t>g, of </a:t>
            </a:r>
            <a:r>
              <a:rPr lang="en-US" sz="3200" baseline="30000" dirty="0">
                <a:solidFill>
                  <a:schemeClr val="accent2"/>
                </a:solidFill>
              </a:rPr>
              <a:t>232</a:t>
            </a:r>
            <a:r>
              <a:rPr lang="en-US" sz="3200" dirty="0">
                <a:solidFill>
                  <a:schemeClr val="accent2"/>
                </a:solidFill>
              </a:rPr>
              <a:t>Th to account for</a:t>
            </a:r>
            <a:endParaRPr lang="en-US" sz="3200" baseline="30000" dirty="0">
              <a:solidFill>
                <a:schemeClr val="accent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A3AE1E-942D-BB4F-A30B-AD210414182B}"/>
              </a:ext>
            </a:extLst>
          </p:cNvPr>
          <p:cNvSpPr txBox="1"/>
          <p:nvPr/>
        </p:nvSpPr>
        <p:spPr>
          <a:xfrm>
            <a:off x="6699857" y="6930664"/>
            <a:ext cx="193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ym typeface="Wingdings" pitchFamily="2" charset="2"/>
              </a:rPr>
              <a:t></a:t>
            </a:r>
            <a:endParaRPr lang="en-US" sz="5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293E96-28F5-3146-BCC5-BE85C62B07B2}"/>
              </a:ext>
            </a:extLst>
          </p:cNvPr>
          <p:cNvSpPr txBox="1"/>
          <p:nvPr/>
        </p:nvSpPr>
        <p:spPr>
          <a:xfrm>
            <a:off x="12827589" y="6985968"/>
            <a:ext cx="193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ym typeface="Wingdings" pitchFamily="2" charset="2"/>
              </a:rPr>
              <a:t> </a:t>
            </a:r>
            <a:endParaRPr lang="en-US" sz="54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F26B922-3BB8-D641-9F3E-AC5A07CB3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668" y="4599220"/>
            <a:ext cx="3340100" cy="2679700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FFE975F-2B94-C44D-A2AD-0D9AC3FD2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4743" y="2130506"/>
            <a:ext cx="6683989" cy="45646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F67022-A1BF-C44C-8F91-46FB7F48DE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743" y="1847405"/>
            <a:ext cx="6990183" cy="475332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91085C2-8CC8-4B40-94DB-95BA687BFE1C}"/>
              </a:ext>
            </a:extLst>
          </p:cNvPr>
          <p:cNvGrpSpPr/>
          <p:nvPr/>
        </p:nvGrpSpPr>
        <p:grpSpPr>
          <a:xfrm>
            <a:off x="5740887" y="1810204"/>
            <a:ext cx="7585646" cy="4849980"/>
            <a:chOff x="624198" y="2296014"/>
            <a:chExt cx="7556500" cy="495300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00FC814-6107-344A-A027-267A3F099271}"/>
                </a:ext>
              </a:extLst>
            </p:cNvPr>
            <p:cNvGrpSpPr/>
            <p:nvPr/>
          </p:nvGrpSpPr>
          <p:grpSpPr>
            <a:xfrm>
              <a:off x="624198" y="2296014"/>
              <a:ext cx="7556500" cy="4953000"/>
              <a:chOff x="289814" y="2181037"/>
              <a:chExt cx="7556500" cy="4953000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B897D1C4-F3F9-C649-884E-066BA0C4E6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9814" y="2181037"/>
                <a:ext cx="7556500" cy="4953000"/>
              </a:xfrm>
              <a:prstGeom prst="rect">
                <a:avLst/>
              </a:prstGeom>
            </p:spPr>
          </p:pic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8EB28852-9E28-B44C-94CB-31804DE9C0E1}"/>
                  </a:ext>
                </a:extLst>
              </p:cNvPr>
              <p:cNvGrpSpPr/>
              <p:nvPr/>
            </p:nvGrpSpPr>
            <p:grpSpPr>
              <a:xfrm>
                <a:off x="2573482" y="2643086"/>
                <a:ext cx="4949437" cy="433754"/>
                <a:chOff x="1318734" y="3153639"/>
                <a:chExt cx="5298265" cy="493801"/>
              </a:xfrm>
            </p:grpSpPr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675F989-900A-8B4F-A801-36F0219F31E5}"/>
                    </a:ext>
                  </a:extLst>
                </p:cNvPr>
                <p:cNvSpPr txBox="1"/>
                <p:nvPr/>
              </p:nvSpPr>
              <p:spPr>
                <a:xfrm>
                  <a:off x="3312338" y="3168365"/>
                  <a:ext cx="1414347" cy="424732"/>
                </a:xfrm>
                <a:prstGeom prst="rect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22.6 ng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756D926-AB63-2242-A83C-86650979712F}"/>
                    </a:ext>
                  </a:extLst>
                </p:cNvPr>
                <p:cNvSpPr txBox="1"/>
                <p:nvPr/>
              </p:nvSpPr>
              <p:spPr>
                <a:xfrm>
                  <a:off x="5202652" y="3153639"/>
                  <a:ext cx="1414347" cy="493801"/>
                </a:xfrm>
                <a:prstGeom prst="rect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&lt;204 ng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73329CA6-0897-C046-95BE-49AF65ED558D}"/>
                    </a:ext>
                  </a:extLst>
                </p:cNvPr>
                <p:cNvSpPr txBox="1"/>
                <p:nvPr/>
              </p:nvSpPr>
              <p:spPr>
                <a:xfrm>
                  <a:off x="1318734" y="3168365"/>
                  <a:ext cx="1414347" cy="424732"/>
                </a:xfrm>
                <a:prstGeom prst="rect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2868 ng</a:t>
                  </a:r>
                </a:p>
              </p:txBody>
            </p:sp>
          </p:grp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C44B683-4A1F-F94C-B692-0E76EDDC7F03}"/>
                </a:ext>
              </a:extLst>
            </p:cNvPr>
            <p:cNvSpPr txBox="1"/>
            <p:nvPr/>
          </p:nvSpPr>
          <p:spPr>
            <a:xfrm>
              <a:off x="6536073" y="4827658"/>
              <a:ext cx="1473233" cy="654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accent2"/>
                  </a:solidFill>
                </a:rPr>
                <a:t>&lt; upper limit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96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EC8F96-495D-DD4B-BE9C-0FB7DC2C2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F559B1-4619-EF41-9DB9-B8FE4C6A5E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8" t="9580" r="212"/>
          <a:stretch/>
        </p:blipFill>
        <p:spPr>
          <a:xfrm>
            <a:off x="1497095" y="2036618"/>
            <a:ext cx="4875558" cy="21596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3E5762-EEC7-EA49-AFB3-69991553D2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6566" y="2427493"/>
            <a:ext cx="2478198" cy="15128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CB7801E-A173-084C-94E0-A70961F501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5410" y="2463312"/>
            <a:ext cx="2441952" cy="15128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17E0070-21F3-CF40-BC26-E8D3C358C8A5}"/>
              </a:ext>
            </a:extLst>
          </p:cNvPr>
          <p:cNvSpPr txBox="1"/>
          <p:nvPr/>
        </p:nvSpPr>
        <p:spPr>
          <a:xfrm>
            <a:off x="2996266" y="1554958"/>
            <a:ext cx="201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Flex cable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13C27D-FBB1-104F-8B11-483798525EB7}"/>
              </a:ext>
            </a:extLst>
          </p:cNvPr>
          <p:cNvSpPr txBox="1"/>
          <p:nvPr/>
        </p:nvSpPr>
        <p:spPr>
          <a:xfrm>
            <a:off x="7007473" y="1958455"/>
            <a:ext cx="4122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Polyimide (PI)/Cu laminate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A7942D-589C-5648-9314-FF6872BCF6C3}"/>
              </a:ext>
            </a:extLst>
          </p:cNvPr>
          <p:cNvSpPr txBox="1"/>
          <p:nvPr/>
        </p:nvSpPr>
        <p:spPr>
          <a:xfrm>
            <a:off x="11377910" y="1958456"/>
            <a:ext cx="2478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Finished cable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434622E3-4BE0-4F42-B5C9-EDFB24267F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65025"/>
              </p:ext>
            </p:extLst>
          </p:nvPr>
        </p:nvGraphicFramePr>
        <p:xfrm>
          <a:off x="6644559" y="2001735"/>
          <a:ext cx="7839827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5072">
                  <a:extLst>
                    <a:ext uri="{9D8B030D-6E8A-4147-A177-3AD203B41FA5}">
                      <a16:colId xmlns:a16="http://schemas.microsoft.com/office/drawing/2014/main" val="3766007807"/>
                    </a:ext>
                  </a:extLst>
                </a:gridCol>
                <a:gridCol w="1787919">
                  <a:extLst>
                    <a:ext uri="{9D8B030D-6E8A-4147-A177-3AD203B41FA5}">
                      <a16:colId xmlns:a16="http://schemas.microsoft.com/office/drawing/2014/main" val="3592746434"/>
                    </a:ext>
                  </a:extLst>
                </a:gridCol>
                <a:gridCol w="1796836">
                  <a:extLst>
                    <a:ext uri="{9D8B030D-6E8A-4147-A177-3AD203B41FA5}">
                      <a16:colId xmlns:a16="http://schemas.microsoft.com/office/drawing/2014/main" val="1203962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30000" dirty="0"/>
                        <a:t>232</a:t>
                      </a:r>
                      <a:r>
                        <a:rPr lang="en-US" sz="2400" dirty="0"/>
                        <a:t>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30000" dirty="0"/>
                        <a:t>238</a:t>
                      </a:r>
                      <a:r>
                        <a:rPr lang="en-US" sz="2400" dirty="0"/>
                        <a:t>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300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accent2"/>
                          </a:solidFill>
                        </a:rPr>
                        <a:t>ppt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accent2"/>
                          </a:solidFill>
                        </a:rPr>
                        <a:t>ppt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015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PI/Cu laminate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8.06 ± 6.30</a:t>
                      </a:r>
                    </a:p>
                  </a:txBody>
                  <a:tcPr marL="3601" marR="3601" marT="360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8.72 ± 3.43</a:t>
                      </a:r>
                    </a:p>
                  </a:txBody>
                  <a:tcPr marL="3601" marR="3601" marT="360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845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Finished cable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(whole sample analysis)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62.8 ±5.2</a:t>
                      </a:r>
                    </a:p>
                  </a:txBody>
                  <a:tcPr marL="3601" marR="3601" marT="360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6164 ± 112</a:t>
                      </a:r>
                    </a:p>
                  </a:txBody>
                  <a:tcPr marL="3601" marR="3601" marT="360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174553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486B3FE8-DFBC-D34B-86E7-E536EEDB6F46}"/>
              </a:ext>
            </a:extLst>
          </p:cNvPr>
          <p:cNvSpPr txBox="1"/>
          <p:nvPr/>
        </p:nvSpPr>
        <p:spPr>
          <a:xfrm>
            <a:off x="3363848" y="651357"/>
            <a:ext cx="110836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4200" b="1" dirty="0">
                <a:solidFill>
                  <a:schemeClr val="tx2"/>
                </a:solidFill>
                <a:latin typeface="+mj-lt"/>
              </a:rPr>
              <a:t>Manufacturing and processing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5E64ED4-6A16-6D4E-BC98-9ED6BDDFF8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496763"/>
              </p:ext>
            </p:extLst>
          </p:nvPr>
        </p:nvGraphicFramePr>
        <p:xfrm>
          <a:off x="1577520" y="5656726"/>
          <a:ext cx="610904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0001">
                  <a:extLst>
                    <a:ext uri="{9D8B030D-6E8A-4147-A177-3AD203B41FA5}">
                      <a16:colId xmlns:a16="http://schemas.microsoft.com/office/drawing/2014/main" val="3766007807"/>
                    </a:ext>
                  </a:extLst>
                </a:gridCol>
                <a:gridCol w="1862666">
                  <a:extLst>
                    <a:ext uri="{9D8B030D-6E8A-4147-A177-3AD203B41FA5}">
                      <a16:colId xmlns:a16="http://schemas.microsoft.com/office/drawing/2014/main" val="3592746434"/>
                    </a:ext>
                  </a:extLst>
                </a:gridCol>
                <a:gridCol w="1976379">
                  <a:extLst>
                    <a:ext uri="{9D8B030D-6E8A-4147-A177-3AD203B41FA5}">
                      <a16:colId xmlns:a16="http://schemas.microsoft.com/office/drawing/2014/main" val="1203962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30000" dirty="0"/>
                        <a:t>232</a:t>
                      </a:r>
                      <a:r>
                        <a:rPr lang="en-US" sz="2400" dirty="0"/>
                        <a:t>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30000" dirty="0"/>
                        <a:t>238</a:t>
                      </a:r>
                      <a:r>
                        <a:rPr lang="en-US" sz="2400" dirty="0"/>
                        <a:t>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300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accent2"/>
                          </a:solidFill>
                        </a:rPr>
                        <a:t>ppt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accent2"/>
                          </a:solidFill>
                        </a:rPr>
                        <a:t>ppt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015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From leach 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40.4 ± 3.0</a:t>
                      </a:r>
                    </a:p>
                  </a:txBody>
                  <a:tcPr marL="3601" marR="3601" marT="3601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7071 ± 1065</a:t>
                      </a:r>
                    </a:p>
                  </a:txBody>
                  <a:tcPr marL="3601" marR="3601" marT="3601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845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From leach 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2.29 ± 0.13</a:t>
                      </a:r>
                    </a:p>
                  </a:txBody>
                  <a:tcPr marL="3601" marR="3601" marT="3601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40.2 ± 12.9</a:t>
                      </a:r>
                    </a:p>
                  </a:txBody>
                  <a:tcPr marL="3601" marR="3601" marT="3601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7174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From leach 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1.34 ± 0.58</a:t>
                      </a:r>
                    </a:p>
                  </a:txBody>
                  <a:tcPr marL="3601" marR="3601" marT="3601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16.5 ± 5.8</a:t>
                      </a:r>
                    </a:p>
                  </a:txBody>
                  <a:tcPr marL="3601" marR="3601" marT="3601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642411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9F1B347-7950-0949-BC0F-267B0ECB3CA3}"/>
              </a:ext>
            </a:extLst>
          </p:cNvPr>
          <p:cNvSpPr txBox="1"/>
          <p:nvPr/>
        </p:nvSpPr>
        <p:spPr>
          <a:xfrm>
            <a:off x="1222810" y="5177620"/>
            <a:ext cx="7174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Leachate analysis, normalized to sample mass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B76980A3-561C-3140-BBCE-3BF0284CB8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042478"/>
              </p:ext>
            </p:extLst>
          </p:nvPr>
        </p:nvGraphicFramePr>
        <p:xfrm>
          <a:off x="8111861" y="5656726"/>
          <a:ext cx="6109046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0001">
                  <a:extLst>
                    <a:ext uri="{9D8B030D-6E8A-4147-A177-3AD203B41FA5}">
                      <a16:colId xmlns:a16="http://schemas.microsoft.com/office/drawing/2014/main" val="3766007807"/>
                    </a:ext>
                  </a:extLst>
                </a:gridCol>
                <a:gridCol w="1862666">
                  <a:extLst>
                    <a:ext uri="{9D8B030D-6E8A-4147-A177-3AD203B41FA5}">
                      <a16:colId xmlns:a16="http://schemas.microsoft.com/office/drawing/2014/main" val="3592746434"/>
                    </a:ext>
                  </a:extLst>
                </a:gridCol>
                <a:gridCol w="1976379">
                  <a:extLst>
                    <a:ext uri="{9D8B030D-6E8A-4147-A177-3AD203B41FA5}">
                      <a16:colId xmlns:a16="http://schemas.microsoft.com/office/drawing/2014/main" val="1203962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30000" dirty="0"/>
                        <a:t>232</a:t>
                      </a:r>
                      <a:r>
                        <a:rPr lang="en-US" sz="2400" dirty="0"/>
                        <a:t>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30000" dirty="0"/>
                        <a:t>238</a:t>
                      </a:r>
                      <a:r>
                        <a:rPr lang="en-US" sz="2400" dirty="0"/>
                        <a:t>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300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4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accent2"/>
                          </a:solidFill>
                        </a:rPr>
                        <a:t>ppt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accent2"/>
                          </a:solidFill>
                        </a:rPr>
                        <a:t>ppt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015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Leached sample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35.4 ± 2.9</a:t>
                      </a:r>
                    </a:p>
                  </a:txBody>
                  <a:tcPr marL="3601" marR="3601" marT="360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55.1 ± 16.6</a:t>
                      </a:r>
                    </a:p>
                  </a:txBody>
                  <a:tcPr marL="3601" marR="3601" marT="360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845265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BE88E64D-9A12-FC45-8827-66324AFB5734}"/>
              </a:ext>
            </a:extLst>
          </p:cNvPr>
          <p:cNvSpPr txBox="1"/>
          <p:nvPr/>
        </p:nvSpPr>
        <p:spPr>
          <a:xfrm>
            <a:off x="5008189" y="4378661"/>
            <a:ext cx="6621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3600" dirty="0">
                <a:solidFill>
                  <a:schemeClr val="accent2"/>
                </a:solidFill>
                <a:latin typeface="+mj-lt"/>
              </a:rPr>
              <a:t>2% HNO</a:t>
            </a:r>
            <a:r>
              <a:rPr lang="en-US" sz="3600" baseline="-25000" dirty="0">
                <a:solidFill>
                  <a:schemeClr val="accent2"/>
                </a:solidFill>
                <a:latin typeface="+mj-lt"/>
              </a:rPr>
              <a:t>3</a:t>
            </a:r>
            <a:r>
              <a:rPr lang="en-US" sz="3600" dirty="0">
                <a:solidFill>
                  <a:schemeClr val="accent2"/>
                </a:solidFill>
                <a:latin typeface="+mj-lt"/>
              </a:rPr>
              <a:t> solution, 30 sec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575FD89-C148-4B44-A49B-44552D5C0001}"/>
              </a:ext>
            </a:extLst>
          </p:cNvPr>
          <p:cNvSpPr/>
          <p:nvPr/>
        </p:nvSpPr>
        <p:spPr>
          <a:xfrm>
            <a:off x="12515316" y="3399892"/>
            <a:ext cx="2084014" cy="738664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34D41EB-F747-5146-B606-1D9C9D040D33}"/>
              </a:ext>
            </a:extLst>
          </p:cNvPr>
          <p:cNvSpPr/>
          <p:nvPr/>
        </p:nvSpPr>
        <p:spPr>
          <a:xfrm>
            <a:off x="5602552" y="6430394"/>
            <a:ext cx="2084014" cy="738664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34D386E-4022-324C-A37E-DE9286170B5A}"/>
              </a:ext>
            </a:extLst>
          </p:cNvPr>
          <p:cNvSpPr/>
          <p:nvPr/>
        </p:nvSpPr>
        <p:spPr>
          <a:xfrm>
            <a:off x="12136893" y="6430394"/>
            <a:ext cx="2084014" cy="738664"/>
          </a:xfrm>
          <a:prstGeom prst="ellipse">
            <a:avLst/>
          </a:prstGeom>
          <a:noFill/>
          <a:ln w="444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4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65E0A4-B43E-5F4A-BB84-1B0DC125D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A4BB3-E848-5A44-82DF-322201952CD8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F15EC9-424C-4D49-8CC9-9444540A4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78169" y="4168595"/>
            <a:ext cx="4174045" cy="21950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1AE35B-ED7C-4C4C-8A72-58E901624587}"/>
              </a:ext>
            </a:extLst>
          </p:cNvPr>
          <p:cNvSpPr txBox="1"/>
          <p:nvPr/>
        </p:nvSpPr>
        <p:spPr>
          <a:xfrm>
            <a:off x="2366998" y="4681027"/>
            <a:ext cx="4078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PFA (</a:t>
            </a:r>
            <a:r>
              <a:rPr lang="en-US" sz="2000" b="1" dirty="0" err="1">
                <a:solidFill>
                  <a:schemeClr val="accent2"/>
                </a:solidFill>
              </a:rPr>
              <a:t>Perfluoroalkoxy</a:t>
            </a:r>
            <a:r>
              <a:rPr lang="en-US" sz="2000" b="1">
                <a:solidFill>
                  <a:schemeClr val="accent2"/>
                </a:solidFill>
              </a:rPr>
              <a:t> alkane</a:t>
            </a:r>
            <a:r>
              <a:rPr lang="en-US" sz="2000" b="1" dirty="0">
                <a:solidFill>
                  <a:schemeClr val="accent2"/>
                </a:solidFill>
              </a:rPr>
              <a:t>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936785-D921-A74D-B4D7-06CF04A226FA}"/>
              </a:ext>
            </a:extLst>
          </p:cNvPr>
          <p:cNvSpPr txBox="1"/>
          <p:nvPr/>
        </p:nvSpPr>
        <p:spPr>
          <a:xfrm>
            <a:off x="1773364" y="2462500"/>
            <a:ext cx="110836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3600" dirty="0">
                <a:solidFill>
                  <a:schemeClr val="accent2"/>
                </a:solidFill>
                <a:latin typeface="+mj-lt"/>
              </a:rPr>
              <a:t>Surface exposure</a:t>
            </a:r>
          </a:p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3600" dirty="0">
                <a:solidFill>
                  <a:schemeClr val="accent2"/>
                </a:solidFill>
                <a:latin typeface="+mj-lt"/>
              </a:rPr>
              <a:t>Surface leaching</a:t>
            </a:r>
          </a:p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3600" dirty="0">
                <a:solidFill>
                  <a:schemeClr val="accent2"/>
                </a:solidFill>
                <a:latin typeface="+mj-lt"/>
              </a:rPr>
              <a:t>Quantitative analysis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D0C0C9-C862-FA47-B4DE-81885C2058FE}"/>
              </a:ext>
            </a:extLst>
          </p:cNvPr>
          <p:cNvSpPr txBox="1"/>
          <p:nvPr/>
        </p:nvSpPr>
        <p:spPr>
          <a:xfrm>
            <a:off x="9458104" y="3720619"/>
            <a:ext cx="4078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Silicon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820112-2E44-DD4B-8A6A-7843898D13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91332" y="5524878"/>
            <a:ext cx="2731491" cy="22475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9E1F88-C29F-1D40-86EC-DA58E9553D04}"/>
              </a:ext>
            </a:extLst>
          </p:cNvPr>
          <p:cNvSpPr txBox="1"/>
          <p:nvPr/>
        </p:nvSpPr>
        <p:spPr>
          <a:xfrm>
            <a:off x="3363848" y="548541"/>
            <a:ext cx="110836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chemeClr val="tx2"/>
              </a:buClr>
              <a:buFont typeface="Wingdings" pitchFamily="2" charset="2"/>
              <a:buChar char="Ø"/>
            </a:pPr>
            <a:r>
              <a:rPr lang="en-US" sz="4200" b="1" dirty="0">
                <a:solidFill>
                  <a:schemeClr val="tx2"/>
                </a:solidFill>
                <a:latin typeface="+mj-lt"/>
              </a:rPr>
              <a:t>Exposure to dust: direct measurement of dust activity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51A5FD-BA1E-6145-A2BA-D521775D4F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6998" y="5311663"/>
            <a:ext cx="3918840" cy="210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8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NNL_Option_4">
  <a:themeElements>
    <a:clrScheme name="PNNL">
      <a:dk1>
        <a:srgbClr val="616265"/>
      </a:dk1>
      <a:lt1>
        <a:srgbClr val="FFFFFF"/>
      </a:lt1>
      <a:dk2>
        <a:srgbClr val="D77600"/>
      </a:dk2>
      <a:lt2>
        <a:srgbClr val="B3B3B3"/>
      </a:lt2>
      <a:accent1>
        <a:srgbClr val="A63F1E"/>
      </a:accent1>
      <a:accent2>
        <a:srgbClr val="191C1F"/>
      </a:accent2>
      <a:accent3>
        <a:srgbClr val="F4AA00"/>
      </a:accent3>
      <a:accent4>
        <a:srgbClr val="007836"/>
      </a:accent4>
      <a:accent5>
        <a:srgbClr val="C10435"/>
      </a:accent5>
      <a:accent6>
        <a:srgbClr val="00338E"/>
      </a:accent6>
      <a:hlink>
        <a:srgbClr val="003698"/>
      </a:hlink>
      <a:folHlink>
        <a:srgbClr val="8A0752"/>
      </a:folHlink>
    </a:clrScheme>
    <a:fontScheme name="PNN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NNL_Plain.potx" id="{0782FAF7-70BE-4A7B-A9AB-04CE0CD8A8DE}" vid="{2CD97732-1318-4B64-80C1-95496D5ABA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15702</TotalTime>
  <Words>767</Words>
  <Application>Microsoft Macintosh PowerPoint</Application>
  <PresentationFormat>Custom</PresentationFormat>
  <Paragraphs>181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Symbol</vt:lpstr>
      <vt:lpstr>Times New Roman</vt:lpstr>
      <vt:lpstr>Wingdings</vt:lpstr>
      <vt:lpstr>PNNL_Option_4</vt:lpstr>
      <vt:lpstr>Study of surface contamination on ultralow background (ULB) materials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of surface contamination on ultralow background (ULB) materials</dc:title>
  <cp:lastModifiedBy>Microsoft Office User</cp:lastModifiedBy>
  <cp:revision>170</cp:revision>
  <dcterms:modified xsi:type="dcterms:W3CDTF">2019-05-21T15:44:47Z</dcterms:modified>
</cp:coreProperties>
</file>