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5"/>
  </p:notesMasterIdLst>
  <p:handoutMasterIdLst>
    <p:handoutMasterId r:id="rId26"/>
  </p:handoutMasterIdLst>
  <p:sldIdLst>
    <p:sldId id="260" r:id="rId2"/>
    <p:sldId id="263" r:id="rId3"/>
    <p:sldId id="269" r:id="rId4"/>
    <p:sldId id="270" r:id="rId5"/>
    <p:sldId id="272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302" r:id="rId15"/>
    <p:sldId id="294" r:id="rId16"/>
    <p:sldId id="268" r:id="rId17"/>
    <p:sldId id="278" r:id="rId18"/>
    <p:sldId id="297" r:id="rId19"/>
    <p:sldId id="299" r:id="rId20"/>
    <p:sldId id="301" r:id="rId21"/>
    <p:sldId id="275" r:id="rId22"/>
    <p:sldId id="295" r:id="rId23"/>
    <p:sldId id="300" r:id="rId24"/>
  </p:sldIdLst>
  <p:sldSz cx="14630400" cy="82296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19500"/>
    <a:srgbClr val="007836"/>
    <a:srgbClr val="BE0F34"/>
    <a:srgbClr val="820150"/>
    <a:srgbClr val="502D7F"/>
    <a:srgbClr val="00338E"/>
    <a:srgbClr val="0081AB"/>
    <a:srgbClr val="758F9D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62" autoAdjust="0"/>
    <p:restoredTop sz="84842"/>
  </p:normalViewPr>
  <p:slideViewPr>
    <p:cSldViewPr snapToGrid="0" snapToObjects="1">
      <p:cViewPr varScale="1">
        <p:scale>
          <a:sx n="63" d="100"/>
          <a:sy n="63" d="100"/>
        </p:scale>
        <p:origin x="184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7" d="100"/>
          <a:sy n="117" d="100"/>
        </p:scale>
        <p:origin x="497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A69A9C-1087-184F-8370-423E175D9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90E3D-F5E5-0D40-B323-A25B85CF9E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E50B8-2EF8-564F-AE86-D84E6C503530}" type="datetimeFigureOut">
              <a:rPr lang="en-US" smtClean="0"/>
              <a:t>5/21/19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AA97-2F38-5340-B685-1E0EA3E35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732F3-25A6-284F-A24C-5FD21AE6BE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BA3-E235-9946-9A4D-07E907F6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0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8D20-1945-7145-91A2-3D134BDA25E2}" type="datetimeFigureOut">
              <a:rPr lang="en-US" smtClean="0"/>
              <a:t>5/21/19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104DB-87CA-D64F-AB86-DB2520DDF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5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1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044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Constructed by taking the median dark current value of several 600 second exposures and subtracting off the median of zero-second exposures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25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67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21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E_de</a:t>
            </a:r>
            <a:r>
              <a:rPr lang="en-US" dirty="0"/>
              <a:t>: Energy loss due to atomic displacements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8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Plain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36B83B-A5E4-524E-96A9-DFC12D58F12A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DF1AC-1D08-B945-A034-B740A35902F9}"/>
              </a:ext>
            </a:extLst>
          </p:cNvPr>
          <p:cNvSpPr txBox="1"/>
          <p:nvPr userDrawn="1"/>
        </p:nvSpPr>
        <p:spPr>
          <a:xfrm>
            <a:off x="1371600" y="7543800"/>
            <a:ext cx="3657600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800" dirty="0">
                <a:solidFill>
                  <a:srgbClr val="616265">
                    <a:alpha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 is operated by Battelle for the U.S.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4572000" cy="18288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sz="4800" b="1">
                <a:solidFill>
                  <a:srgbClr val="C872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70529" y="5669280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8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5983356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600">
                <a:solidFill>
                  <a:srgbClr val="6162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5389B-4BB4-1644-9B7E-35A85D0C1E3B}"/>
              </a:ext>
            </a:extLst>
          </p:cNvPr>
          <p:cNvSpPr txBox="1"/>
          <p:nvPr userDrawn="1"/>
        </p:nvSpPr>
        <p:spPr>
          <a:xfrm>
            <a:off x="3710609" y="-124570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A7D3E1-BCC3-C843-81A0-EA4EDFB445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1600" y="237744"/>
            <a:ext cx="1280160" cy="1249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617363-F73D-B74F-9647-C9D747AC70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0529" y="7178040"/>
            <a:ext cx="824484" cy="228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0C8FB-601C-A04C-84F7-213A857D3E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75535" y="7249637"/>
            <a:ext cx="929809" cy="155448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51641" y="4915645"/>
            <a:ext cx="3290888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8E3-4ED9-44B4-99E6-8A3D2CF8D415}" type="datetime4">
              <a:rPr lang="en-US" smtClean="0"/>
              <a:t>May 21, 2019</a:t>
            </a:fld>
            <a:endParaRPr lang="en-US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55B65E8-4040-44D0-A4FE-A050FD948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73011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42495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5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0823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7772400" cy="7315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6858000"/>
            <a:ext cx="77724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430642" y="457199"/>
            <a:ext cx="7772400" cy="7315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9903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2057399"/>
            <a:ext cx="12801600" cy="54864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156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156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08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6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156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E0A6ECC-C9D0-4240-B978-69D09F2C9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371600" y="2194560"/>
            <a:ext cx="12801600" cy="525886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00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B7AD090-7EA2-424E-A15B-B80A20326A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482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371600" y="2057400"/>
            <a:ext cx="4572000" cy="54864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b="1" dirty="0">
                <a:solidFill>
                  <a:srgbClr val="C872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62A8373-42F9-431F-865E-129CCA004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7" y="7772400"/>
            <a:ext cx="547155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29221F-20F2-144C-A638-0A6C756C26C9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8D28A-E737-5049-8A98-3AC3A6EA2CD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71600" y="237744"/>
            <a:ext cx="1280160" cy="124922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62793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13" Type="http://schemas.openxmlformats.org/officeDocument/2006/relationships/image" Target="../media/image23.emf"/><Relationship Id="rId3" Type="http://schemas.openxmlformats.org/officeDocument/2006/relationships/image" Target="../media/image13.tiff"/><Relationship Id="rId7" Type="http://schemas.openxmlformats.org/officeDocument/2006/relationships/image" Target="../media/image17.tiff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tiff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7263" y="2743199"/>
            <a:ext cx="4986337" cy="2172445"/>
          </a:xfrm>
        </p:spPr>
        <p:txBody>
          <a:bodyPr/>
          <a:lstStyle/>
          <a:p>
            <a:r>
              <a:rPr lang="en-US" dirty="0"/>
              <a:t>Measuring cosmogenic activation rates in active detector material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86310-1A8B-41C6-8ABF-4E9492246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Richard Saldanha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99C3C0-764A-4145-9480-D79B28BB65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dirty="0"/>
              <a:t>(Presented by Ariel </a:t>
            </a:r>
            <a:r>
              <a:rPr lang="en-US" dirty="0" err="1"/>
              <a:t>Matalon</a:t>
            </a:r>
            <a:r>
              <a:rPr lang="en-US" dirty="0"/>
              <a:t>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696A4F-5314-46CD-B205-CC2D44570D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May 2019</a:t>
            </a:r>
          </a:p>
        </p:txBody>
      </p:sp>
    </p:spTree>
    <p:extLst>
      <p:ext uri="{BB962C8B-B14F-4D97-AF65-F5344CB8AC3E}">
        <p14:creationId xmlns:p14="http://schemas.microsoft.com/office/powerpoint/2010/main" val="11521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DAF533-7335-9447-B058-76E85A755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559F69-0FCC-3A45-A1CF-244E40D438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175" r="34362" b="15082"/>
          <a:stretch/>
        </p:blipFill>
        <p:spPr>
          <a:xfrm>
            <a:off x="991479" y="1860345"/>
            <a:ext cx="6825744" cy="35481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370D28-1EC7-7F49-8961-35D4977BC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7223" y="5184576"/>
            <a:ext cx="5913075" cy="2587824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C9A73B6E-53E1-EF4E-8759-EDACF46A95D2}"/>
              </a:ext>
            </a:extLst>
          </p:cNvPr>
          <p:cNvSpPr txBox="1">
            <a:spLocks/>
          </p:cNvSpPr>
          <p:nvPr/>
        </p:nvSpPr>
        <p:spPr>
          <a:xfrm>
            <a:off x="3248107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CCD Beam Irradiation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1C9E81-6EC3-F340-B4BE-BB0473BD6D89}"/>
              </a:ext>
            </a:extLst>
          </p:cNvPr>
          <p:cNvSpPr txBox="1"/>
          <p:nvPr/>
        </p:nvSpPr>
        <p:spPr>
          <a:xfrm>
            <a:off x="8310762" y="2339881"/>
            <a:ext cx="591014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Dark Current matches neutron beam profile</a:t>
            </a: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Dark Current</a:t>
            </a: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Before Activation: &lt; 3x10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-5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e-/pix/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hr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After Activation: ~ 1500-2000 e-/pix/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hr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354C74-00F8-2A45-B847-9CC2CA81021A}"/>
              </a:ext>
            </a:extLst>
          </p:cNvPr>
          <p:cNvSpPr txBox="1"/>
          <p:nvPr/>
        </p:nvSpPr>
        <p:spPr>
          <a:xfrm>
            <a:off x="1819302" y="6211884"/>
            <a:ext cx="51700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Beam spot region shows higher activity in CCD images</a:t>
            </a:r>
          </a:p>
        </p:txBody>
      </p:sp>
    </p:spTree>
    <p:extLst>
      <p:ext uri="{BB962C8B-B14F-4D97-AF65-F5344CB8AC3E}">
        <p14:creationId xmlns:p14="http://schemas.microsoft.com/office/powerpoint/2010/main" val="332035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F6EDDF-01D2-C54B-97A2-C0735EB4E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B703B1-1BB8-2746-8B2A-629ED67E4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CCD Energy Spectra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284D12-492F-3E49-8FBF-A4CBA27D5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40" b="30385"/>
          <a:stretch/>
        </p:blipFill>
        <p:spPr>
          <a:xfrm>
            <a:off x="928456" y="1708867"/>
            <a:ext cx="7254302" cy="4876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501EBF-C35A-0E49-BC1D-323DA06A1D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1" t="68778" r="30042" b="2319"/>
          <a:stretch/>
        </p:blipFill>
        <p:spPr>
          <a:xfrm>
            <a:off x="8182758" y="1981671"/>
            <a:ext cx="6038149" cy="4229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23491F-1C47-7741-9BD0-7643283D322B}"/>
              </a:ext>
            </a:extLst>
          </p:cNvPr>
          <p:cNvSpPr txBox="1"/>
          <p:nvPr/>
        </p:nvSpPr>
        <p:spPr>
          <a:xfrm>
            <a:off x="1311342" y="6652544"/>
            <a:ext cx="13136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Energy spectrum shows clear signs of 18 </a:t>
            </a:r>
            <a:r>
              <a:rPr lang="en-US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keV</a:t>
            </a: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tritium beta spectrum </a:t>
            </a:r>
          </a:p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and 545 </a:t>
            </a:r>
            <a:r>
              <a:rPr lang="en-US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keV</a:t>
            </a: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sz="2400" baseline="30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22</a:t>
            </a: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Na positron spectrum</a:t>
            </a:r>
          </a:p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Detailed analysis and spectral fits to estimates rates is currently underway</a:t>
            </a:r>
          </a:p>
        </p:txBody>
      </p:sp>
      <p:sp>
        <p:nvSpPr>
          <p:cNvPr id="9" name="PRELIMINARY">
            <a:extLst>
              <a:ext uri="{FF2B5EF4-FFF2-40B4-BE49-F238E27FC236}">
                <a16:creationId xmlns:a16="http://schemas.microsoft.com/office/drawing/2014/main" id="{89E0AD5D-3C1A-9D48-87EB-3F49EB6373FB}"/>
              </a:ext>
            </a:extLst>
          </p:cNvPr>
          <p:cNvSpPr txBox="1"/>
          <p:nvPr/>
        </p:nvSpPr>
        <p:spPr>
          <a:xfrm rot="20379738">
            <a:off x="6676826" y="1871180"/>
            <a:ext cx="2405208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592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6565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87A094-B33D-7147-A0ED-BD5D0D609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7D9978-8EB3-3842-8AB0-CC9376260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Wafer Gamma Counting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4E4678-4779-7D46-AAD6-EDDE82A9F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507" y="4708697"/>
            <a:ext cx="5165012" cy="2917027"/>
          </a:xfrm>
          <a:prstGeom prst="rect">
            <a:avLst/>
          </a:prstGeom>
        </p:spPr>
      </p:pic>
      <p:sp>
        <p:nvSpPr>
          <p:cNvPr id="7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BDA4D3C6-375B-A548-8867-19FE9F7B6DEA}"/>
              </a:ext>
            </a:extLst>
          </p:cNvPr>
          <p:cNvSpPr txBox="1"/>
          <p:nvPr/>
        </p:nvSpPr>
        <p:spPr>
          <a:xfrm>
            <a:off x="9193021" y="1888266"/>
            <a:ext cx="5150892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Along with each CCD a pair of silicon wafers were irradiated with the same exposure in order to measure the </a:t>
            </a:r>
            <a:r>
              <a:rPr lang="en-US" sz="2400" baseline="30000" dirty="0"/>
              <a:t>22</a:t>
            </a:r>
            <a:r>
              <a:rPr lang="en-US" sz="2400" dirty="0"/>
              <a:t>Na and </a:t>
            </a:r>
            <a:r>
              <a:rPr lang="en-US" sz="2400" baseline="30000" dirty="0"/>
              <a:t>7</a:t>
            </a:r>
            <a:r>
              <a:rPr lang="en-US" sz="2400" dirty="0"/>
              <a:t>Be activation rates using low background Ge gamma counting</a:t>
            </a:r>
            <a:endParaRPr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022091-BD11-574D-AF40-B3990D426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149" y="1581911"/>
            <a:ext cx="8119872" cy="321484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17406D1-A68C-2048-BB01-8EE54DEE7ECC}"/>
              </a:ext>
            </a:extLst>
          </p:cNvPr>
          <p:cNvGrpSpPr/>
          <p:nvPr/>
        </p:nvGrpSpPr>
        <p:grpSpPr>
          <a:xfrm>
            <a:off x="5125825" y="4955147"/>
            <a:ext cx="4059936" cy="3020942"/>
            <a:chOff x="1073149" y="4952920"/>
            <a:chExt cx="4059936" cy="302094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5FBD918-C426-B948-8ECB-0EC631372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3149" y="4952920"/>
              <a:ext cx="4059936" cy="302094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99C0DDB-4727-4046-BB5C-FB507C0EC6D5}"/>
                </a:ext>
              </a:extLst>
            </p:cNvPr>
            <p:cNvSpPr txBox="1"/>
            <p:nvPr/>
          </p:nvSpPr>
          <p:spPr>
            <a:xfrm>
              <a:off x="3732045" y="5127305"/>
              <a:ext cx="11352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baseline="30000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22</a:t>
              </a:r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Na</a:t>
              </a:r>
            </a:p>
            <a:p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1274 </a:t>
              </a:r>
              <a:r>
                <a:rPr lang="en-US" sz="1800" b="1" dirty="0" err="1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keV</a:t>
              </a:r>
              <a:endParaRPr lang="en-US" sz="1800" b="1" dirty="0">
                <a:latin typeface="Helvetica Neue Light" panose="02000403000000020004" pitchFamily="2" charset="0"/>
                <a:ea typeface="Helvetica Neue Light" panose="02000403000000020004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6140F8-1180-6A48-AC0A-1518EF3949DB}"/>
              </a:ext>
            </a:extLst>
          </p:cNvPr>
          <p:cNvGrpSpPr/>
          <p:nvPr/>
        </p:nvGrpSpPr>
        <p:grpSpPr>
          <a:xfrm>
            <a:off x="1065889" y="4952920"/>
            <a:ext cx="4059936" cy="3005747"/>
            <a:chOff x="5133085" y="4952920"/>
            <a:chExt cx="4059936" cy="30057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C167D78-8701-6040-91E2-C7639DB0B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33085" y="4952920"/>
              <a:ext cx="4059936" cy="300574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33D243-DFBF-F343-823C-33751E94C0C3}"/>
                </a:ext>
              </a:extLst>
            </p:cNvPr>
            <p:cNvSpPr txBox="1"/>
            <p:nvPr/>
          </p:nvSpPr>
          <p:spPr>
            <a:xfrm>
              <a:off x="6156045" y="6812669"/>
              <a:ext cx="10070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baseline="30000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7</a:t>
              </a:r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Be</a:t>
              </a:r>
            </a:p>
            <a:p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478 </a:t>
              </a:r>
              <a:r>
                <a:rPr lang="en-US" sz="1800" b="1" dirty="0" err="1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keV</a:t>
              </a:r>
              <a:endParaRPr lang="en-US" sz="1800" b="1" dirty="0">
                <a:latin typeface="Helvetica Neue Light" panose="02000403000000020004" pitchFamily="2" charset="0"/>
                <a:ea typeface="Helvetica Neue Light" panose="02000403000000020004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2118B7-8115-4E45-85E4-C03F22B3094B}"/>
                </a:ext>
              </a:extLst>
            </p:cNvPr>
            <p:cNvSpPr txBox="1"/>
            <p:nvPr/>
          </p:nvSpPr>
          <p:spPr>
            <a:xfrm>
              <a:off x="7369974" y="6812669"/>
              <a:ext cx="10070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baseline="30000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22</a:t>
              </a:r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Na</a:t>
              </a:r>
            </a:p>
            <a:p>
              <a:r>
                <a:rPr lang="en-US" sz="1800" b="1" dirty="0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511 </a:t>
              </a:r>
              <a:r>
                <a:rPr lang="en-US" sz="1800" b="1" dirty="0" err="1"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keV</a:t>
              </a:r>
              <a:endParaRPr lang="en-US" sz="1800" b="1" dirty="0">
                <a:latin typeface="Helvetica Neue Light" panose="02000403000000020004" pitchFamily="2" charset="0"/>
                <a:ea typeface="Helvetica Neue Light" panose="020004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169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00B982-13FD-9E48-9DFC-5AC8BD12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FBB6A5-F08D-8041-8985-89EDDE5D4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Tritium and </a:t>
            </a:r>
            <a:r>
              <a:rPr lang="en-US" baseline="30000" dirty="0"/>
              <a:t>109</a:t>
            </a:r>
            <a:r>
              <a:rPr lang="en-US" dirty="0"/>
              <a:t>Cd Production in </a:t>
            </a:r>
            <a:r>
              <a:rPr lang="en-US" dirty="0" err="1"/>
              <a:t>NaI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E81AD6-97AC-5C42-9E3D-D64090C45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37" y="4668727"/>
            <a:ext cx="5291839" cy="34768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4D1CA9-F4EF-2A42-ACB6-27A38E4DD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384" y="4904493"/>
            <a:ext cx="5291839" cy="3241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1DE234-F4AD-3543-ADFC-4A90FA138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748" y="1728742"/>
            <a:ext cx="4656159" cy="2858297"/>
          </a:xfrm>
          <a:prstGeom prst="rect">
            <a:avLst/>
          </a:prstGeom>
        </p:spPr>
      </p:pic>
      <p:sp>
        <p:nvSpPr>
          <p:cNvPr id="10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95B5CD39-3B14-5F46-9419-F1E553F348AA}"/>
              </a:ext>
            </a:extLst>
          </p:cNvPr>
          <p:cNvSpPr txBox="1"/>
          <p:nvPr/>
        </p:nvSpPr>
        <p:spPr>
          <a:xfrm>
            <a:off x="2088831" y="1729281"/>
            <a:ext cx="712652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Several </a:t>
            </a:r>
            <a:r>
              <a:rPr lang="en-US" sz="2400" dirty="0" err="1"/>
              <a:t>NaI</a:t>
            </a:r>
            <a:r>
              <a:rPr lang="en-US" sz="2400" dirty="0"/>
              <a:t>-based experiments are currently trying to verify the DAMA-LIBRA dark matter claim</a:t>
            </a:r>
            <a:endParaRPr sz="2400" dirty="0"/>
          </a:p>
        </p:txBody>
      </p:sp>
      <p:sp>
        <p:nvSpPr>
          <p:cNvPr id="11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56F76176-DE81-A144-90AF-49DD896DB527}"/>
              </a:ext>
            </a:extLst>
          </p:cNvPr>
          <p:cNvSpPr txBox="1"/>
          <p:nvPr/>
        </p:nvSpPr>
        <p:spPr>
          <a:xfrm>
            <a:off x="1586092" y="2742662"/>
            <a:ext cx="762926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Tritium and </a:t>
            </a:r>
            <a:r>
              <a:rPr lang="en-US" sz="2400" baseline="30000" dirty="0"/>
              <a:t>109</a:t>
            </a:r>
            <a:r>
              <a:rPr lang="en-US" sz="2400" dirty="0"/>
              <a:t>Cd are the dominant cosmogenic backgrounds in the energy region of interest (2-6 </a:t>
            </a:r>
            <a:r>
              <a:rPr lang="en-US" sz="2400" dirty="0" err="1"/>
              <a:t>keV</a:t>
            </a:r>
            <a:r>
              <a:rPr lang="en-US" sz="2400" baseline="-25000" dirty="0" err="1"/>
              <a:t>ee</a:t>
            </a:r>
            <a:r>
              <a:rPr lang="en-US" sz="2400" dirty="0"/>
              <a:t>)</a:t>
            </a:r>
            <a:endParaRPr sz="2400" dirty="0"/>
          </a:p>
        </p:txBody>
      </p:sp>
      <p:sp>
        <p:nvSpPr>
          <p:cNvPr id="12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102D4DDF-BD7F-FB49-81CC-6F46CCE30FD0}"/>
              </a:ext>
            </a:extLst>
          </p:cNvPr>
          <p:cNvSpPr txBox="1"/>
          <p:nvPr/>
        </p:nvSpPr>
        <p:spPr>
          <a:xfrm>
            <a:off x="1837461" y="3756043"/>
            <a:ext cx="762926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We are setting up to make a measurement of </a:t>
            </a:r>
            <a:r>
              <a:rPr lang="en-US" sz="2400" dirty="0" err="1"/>
              <a:t>NaI</a:t>
            </a:r>
            <a:r>
              <a:rPr lang="en-US" sz="2400" dirty="0"/>
              <a:t> detectors irradiated in the LANSCE beam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0386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3FEB5-25A0-0944-A064-49A200AF2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9395D2-CB1C-5447-9325-0D4B514C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69EE9-F9AD-E842-B03C-E2E9AB519E61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1828799"/>
            <a:ext cx="12801600" cy="6400801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 Long-lived cosmogenic isotopes are a significant background for several dark matter experiments</a:t>
            </a:r>
            <a:b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 Activation rates of critical isotopes are not well known due to low production rates and low energy of decays</a:t>
            </a:r>
            <a:b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We have used a method of irradiating active detector material in a high energy neutron beam and self-counting the activation products to estimate the production rates</a:t>
            </a:r>
            <a:b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We are in the process of making the first measurement of tritium production in silicon</a:t>
            </a:r>
            <a:b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We are getting ready to try and make the first measurement of tritium production in </a:t>
            </a:r>
            <a:r>
              <a:rPr lang="en-US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NaI</a:t>
            </a:r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2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3FEB5-25A0-0944-A064-49A200AF2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9395D2-CB1C-5447-9325-0D4B514C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(Tritium Background in Silicon)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787C9A-DC8F-5146-A0A8-03C37DA8E6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17"/>
          <a:stretch/>
        </p:blipFill>
        <p:spPr>
          <a:xfrm>
            <a:off x="2590800" y="1685431"/>
            <a:ext cx="9448800" cy="633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433BB6-ACB2-4953-9ADC-C0F78F3B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9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Slide Number Placeholder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773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Irradiation Vessel</a:t>
            </a:r>
          </a:p>
        </p:txBody>
      </p:sp>
      <p:sp>
        <p:nvSpPr>
          <p:cNvPr id="775" name="VCR Fitting for leak-tightness"/>
          <p:cNvSpPr txBox="1"/>
          <p:nvPr/>
        </p:nvSpPr>
        <p:spPr>
          <a:xfrm>
            <a:off x="2035372" y="2157080"/>
            <a:ext cx="4262575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 dirty="0"/>
              <a:t>VCR Fitting for leak-tightness</a:t>
            </a:r>
          </a:p>
        </p:txBody>
      </p:sp>
      <p:pic>
        <p:nvPicPr>
          <p:cNvPr id="776" name="ArCylinderMinimal.pdf" descr="ArCylinderMinimal.pdf"/>
          <p:cNvPicPr>
            <a:picLocks noChangeAspect="1"/>
          </p:cNvPicPr>
          <p:nvPr/>
        </p:nvPicPr>
        <p:blipFill>
          <a:blip r:embed="rId2"/>
          <a:srcRect l="17208" t="26384" r="25223" b="29597"/>
          <a:stretch>
            <a:fillRect/>
          </a:stretch>
        </p:blipFill>
        <p:spPr>
          <a:xfrm>
            <a:off x="3679793" y="2242890"/>
            <a:ext cx="6947813" cy="4105120"/>
          </a:xfrm>
          <a:prstGeom prst="rect">
            <a:avLst/>
          </a:prstGeom>
          <a:ln w="12700">
            <a:miter lim="400000"/>
          </a:ln>
        </p:spPr>
      </p:pic>
      <p:sp>
        <p:nvSpPr>
          <p:cNvPr id="777" name="Aluminum to SS transition"/>
          <p:cNvSpPr txBox="1"/>
          <p:nvPr/>
        </p:nvSpPr>
        <p:spPr>
          <a:xfrm>
            <a:off x="2034399" y="3543920"/>
            <a:ext cx="3807322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 dirty="0"/>
              <a:t>Aluminum to SS transition</a:t>
            </a:r>
          </a:p>
        </p:txBody>
      </p:sp>
      <p:sp>
        <p:nvSpPr>
          <p:cNvPr id="778" name="Double valved for safety"/>
          <p:cNvSpPr txBox="1"/>
          <p:nvPr/>
        </p:nvSpPr>
        <p:spPr>
          <a:xfrm>
            <a:off x="5388699" y="1581912"/>
            <a:ext cx="3530003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/>
              <a:t>Double valved for safety</a:t>
            </a:r>
          </a:p>
        </p:txBody>
      </p:sp>
      <p:sp>
        <p:nvSpPr>
          <p:cNvPr id="779" name="Welded pipe"/>
          <p:cNvSpPr txBox="1"/>
          <p:nvPr/>
        </p:nvSpPr>
        <p:spPr>
          <a:xfrm>
            <a:off x="7360239" y="3744015"/>
            <a:ext cx="1903403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/>
              <a:t>Welded pipe</a:t>
            </a:r>
          </a:p>
        </p:txBody>
      </p:sp>
      <p:sp>
        <p:nvSpPr>
          <p:cNvPr id="780" name="Welded end caps…"/>
          <p:cNvSpPr txBox="1"/>
          <p:nvPr/>
        </p:nvSpPr>
        <p:spPr>
          <a:xfrm>
            <a:off x="4966660" y="5906120"/>
            <a:ext cx="4374080" cy="890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92" dirty="0"/>
              <a:t>Welded end caps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92" dirty="0"/>
              <a:t>Weld kept away from thin wall</a:t>
            </a:r>
          </a:p>
        </p:txBody>
      </p:sp>
      <p:sp>
        <p:nvSpPr>
          <p:cNvPr id="781" name="End caps are thinned down to  1.5 mm thick…"/>
          <p:cNvSpPr txBox="1"/>
          <p:nvPr/>
        </p:nvSpPr>
        <p:spPr>
          <a:xfrm>
            <a:off x="10450625" y="4033749"/>
            <a:ext cx="2145376" cy="2485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92" dirty="0"/>
              <a:t>End caps are thinned down to  1.5 mm thick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92" dirty="0"/>
              <a:t>in the central 2.5" diameter</a:t>
            </a:r>
          </a:p>
        </p:txBody>
      </p:sp>
      <p:sp>
        <p:nvSpPr>
          <p:cNvPr id="782" name="3&quot;"/>
          <p:cNvSpPr txBox="1"/>
          <p:nvPr/>
        </p:nvSpPr>
        <p:spPr>
          <a:xfrm>
            <a:off x="3196267" y="4827690"/>
            <a:ext cx="418574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 dirty="0"/>
              <a:t>3"</a:t>
            </a:r>
          </a:p>
        </p:txBody>
      </p:sp>
      <p:sp>
        <p:nvSpPr>
          <p:cNvPr id="783" name="Line"/>
          <p:cNvSpPr/>
          <p:nvPr/>
        </p:nvSpPr>
        <p:spPr>
          <a:xfrm flipV="1">
            <a:off x="3720256" y="4425682"/>
            <a:ext cx="1" cy="1241066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txBody>
          <a:bodyPr lIns="54863" rIns="54863"/>
          <a:lstStyle/>
          <a:p>
            <a:endParaRPr sz="2592"/>
          </a:p>
        </p:txBody>
      </p:sp>
      <p:sp>
        <p:nvSpPr>
          <p:cNvPr id="784" name="Line"/>
          <p:cNvSpPr/>
          <p:nvPr/>
        </p:nvSpPr>
        <p:spPr>
          <a:xfrm>
            <a:off x="3938407" y="5041908"/>
            <a:ext cx="6367219" cy="1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txBody>
          <a:bodyPr lIns="54863" rIns="54863"/>
          <a:lstStyle/>
          <a:p>
            <a:endParaRPr sz="2592"/>
          </a:p>
        </p:txBody>
      </p:sp>
      <p:sp>
        <p:nvSpPr>
          <p:cNvPr id="785" name="17.3&quot;"/>
          <p:cNvSpPr txBox="1"/>
          <p:nvPr/>
        </p:nvSpPr>
        <p:spPr>
          <a:xfrm>
            <a:off x="6964206" y="5041050"/>
            <a:ext cx="880239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 dirty="0"/>
              <a:t>17.3"</a:t>
            </a:r>
          </a:p>
        </p:txBody>
      </p:sp>
      <p:sp>
        <p:nvSpPr>
          <p:cNvPr id="786" name="Aluminium attenuation for 10 MeV neutrons ~ 1% per mm"/>
          <p:cNvSpPr txBox="1"/>
          <p:nvPr/>
        </p:nvSpPr>
        <p:spPr>
          <a:xfrm>
            <a:off x="2944271" y="7466139"/>
            <a:ext cx="8355490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2592"/>
              <a:t>Aluminium attenuation for 10 MeV neutrons ~ 1% per mm</a:t>
            </a:r>
          </a:p>
        </p:txBody>
      </p:sp>
    </p:spTree>
    <p:extLst>
      <p:ext uri="{BB962C8B-B14F-4D97-AF65-F5344CB8AC3E}">
        <p14:creationId xmlns:p14="http://schemas.microsoft.com/office/powerpoint/2010/main" val="31486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866" name="Storage underground - how deep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Storage underground - how deep?</a:t>
            </a:r>
          </a:p>
        </p:txBody>
      </p:sp>
      <p:pic>
        <p:nvPicPr>
          <p:cNvPr id="869" name="Screen Shot 2018-03-20 at 09.33.53.png" descr="Screen Shot 2018-03-20 at 09.33.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264" y="1665350"/>
            <a:ext cx="3807095" cy="168056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" name="Screen Shot 2018-03-20 at 09.36.40.png" descr="Screen Shot 2018-03-20 at 09.36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946" y="1574118"/>
            <a:ext cx="4267201" cy="35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871" name="Screen Shot 2018-03-20 at 09.36.28.png" descr="Screen Shot 2018-03-20 at 09.36.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678" y="6369292"/>
            <a:ext cx="4683527" cy="1637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72" name="Screen Shot 2018-03-20 at 09.36.13.png" descr="Screen Shot 2018-03-20 at 09.36.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678" y="2032504"/>
            <a:ext cx="4559737" cy="450330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12F4E74-0B8B-B94F-BC3F-E4823015A3BD}"/>
              </a:ext>
            </a:extLst>
          </p:cNvPr>
          <p:cNvGrpSpPr/>
          <p:nvPr/>
        </p:nvGrpSpPr>
        <p:grpSpPr>
          <a:xfrm>
            <a:off x="1494230" y="1925034"/>
            <a:ext cx="5091395" cy="3718023"/>
            <a:chOff x="2223805" y="1858729"/>
            <a:chExt cx="3675370" cy="3143112"/>
          </a:xfrm>
        </p:grpSpPr>
        <p:pic>
          <p:nvPicPr>
            <p:cNvPr id="868" name="Screen Shot 2018-03-20 at 09.33.38.png" descr="Screen Shot 2018-03-20 at 09.33.38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23805" y="1858729"/>
              <a:ext cx="3675370" cy="314311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873" name="Star"/>
            <p:cNvSpPr/>
            <p:nvPr/>
          </p:nvSpPr>
          <p:spPr>
            <a:xfrm>
              <a:off x="5552069" y="3573289"/>
              <a:ext cx="202181" cy="192286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4">
                <a:satOff val="-59859"/>
                <a:lumOff val="19411"/>
              </a:schemeClr>
            </a:solidFill>
            <a:ln w="25400">
              <a:solidFill>
                <a:srgbClr val="000000"/>
              </a:solidFill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54863" rIns="54863" anchor="ctr"/>
            <a:lstStyle/>
            <a:p>
              <a:endParaRPr sz="2592"/>
            </a:p>
          </p:txBody>
        </p:sp>
      </p:grpSp>
      <p:sp>
        <p:nvSpPr>
          <p:cNvPr id="874" name="Surface Rate"/>
          <p:cNvSpPr txBox="1"/>
          <p:nvPr/>
        </p:nvSpPr>
        <p:spPr>
          <a:xfrm>
            <a:off x="6585625" y="3891502"/>
            <a:ext cx="1357934" cy="350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 sz="1400">
                <a:solidFill>
                  <a:schemeClr val="accent4">
                    <a:satOff val="-59859"/>
                    <a:lumOff val="19411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80" dirty="0"/>
              <a:t>Surface Rate</a:t>
            </a:r>
          </a:p>
        </p:txBody>
      </p:sp>
      <p:sp>
        <p:nvSpPr>
          <p:cNvPr id="875" name="Just 5 m depth reduces the neutron flux by about 2 orders of magnitude"/>
          <p:cNvSpPr txBox="1"/>
          <p:nvPr/>
        </p:nvSpPr>
        <p:spPr>
          <a:xfrm>
            <a:off x="1366653" y="5724482"/>
            <a:ext cx="613084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dirty="0"/>
              <a:t>Just 5 m depth reduces the neutron flux by about 2 orders of magnitude</a:t>
            </a:r>
          </a:p>
        </p:txBody>
      </p:sp>
      <p:sp>
        <p:nvSpPr>
          <p:cNvPr id="876" name="Deep underground, the neutron flux &quot;attenuation length&quot; is about 860 m.w.e"/>
          <p:cNvSpPr txBox="1"/>
          <p:nvPr/>
        </p:nvSpPr>
        <p:spPr>
          <a:xfrm>
            <a:off x="1290774" y="6960462"/>
            <a:ext cx="613084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dirty="0"/>
              <a:t>Deep underground, the neutron flux "attenuation length" is about 860 </a:t>
            </a:r>
            <a:r>
              <a:rPr sz="2400" dirty="0" err="1"/>
              <a:t>m.w.e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41293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lide Number Placeholder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592" name="Title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Tritium Beta Decay Spectrum and Range</a:t>
            </a:r>
          </a:p>
        </p:txBody>
      </p:sp>
      <p:pic>
        <p:nvPicPr>
          <p:cNvPr id="594" name="Electron_Range.pdf" descr="Electron_Ran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176" y="3097378"/>
            <a:ext cx="5148832" cy="3505201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The low Q-value of the tritium beta decay  and the small range of electrons in silicon,  means that only a small fraction of betas  make it to the surface"/>
          <p:cNvSpPr txBox="1"/>
          <p:nvPr/>
        </p:nvSpPr>
        <p:spPr>
          <a:xfrm>
            <a:off x="1992035" y="6829038"/>
            <a:ext cx="10407228" cy="128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592" dirty="0"/>
              <a:t>The </a:t>
            </a:r>
            <a:r>
              <a:rPr sz="2592" b="1" dirty="0">
                <a:solidFill>
                  <a:srgbClr val="000000"/>
                </a:solidFill>
              </a:rPr>
              <a:t>low Q-value</a:t>
            </a:r>
            <a:r>
              <a:rPr sz="2592" b="1" dirty="0"/>
              <a:t> </a:t>
            </a:r>
            <a:r>
              <a:rPr sz="2592" dirty="0"/>
              <a:t>of the tritium beta decay </a:t>
            </a:r>
            <a:br>
              <a:rPr sz="2592" dirty="0"/>
            </a:br>
            <a:r>
              <a:rPr sz="2592" dirty="0"/>
              <a:t>and the </a:t>
            </a:r>
            <a:r>
              <a:rPr sz="2592" b="1" dirty="0">
                <a:solidFill>
                  <a:srgbClr val="000000"/>
                </a:solidFill>
              </a:rPr>
              <a:t>small range of electrons</a:t>
            </a:r>
            <a:r>
              <a:rPr sz="2592" dirty="0"/>
              <a:t> in silicon, </a:t>
            </a:r>
            <a:br>
              <a:rPr sz="2592" dirty="0"/>
            </a:br>
            <a:r>
              <a:rPr sz="2592" dirty="0"/>
              <a:t>means that only a small fraction of betas make it to the surface</a:t>
            </a:r>
          </a:p>
        </p:txBody>
      </p:sp>
      <p:pic>
        <p:nvPicPr>
          <p:cNvPr id="596" name="Tritium_Beta_Spectrum.pdf" descr="Tritium_Beta_Spectru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035" y="3097378"/>
            <a:ext cx="5148832" cy="3505201"/>
          </a:xfrm>
          <a:prstGeom prst="rect">
            <a:avLst/>
          </a:prstGeom>
          <a:ln w="12700">
            <a:miter lim="400000"/>
          </a:ln>
        </p:spPr>
      </p:pic>
      <p:sp>
        <p:nvSpPr>
          <p:cNvPr id="597" name="Lack of tritium cross-section measurement is probably due to the difficulty in measuring tritium,  a pure low-energy beta decay"/>
          <p:cNvSpPr txBox="1"/>
          <p:nvPr/>
        </p:nvSpPr>
        <p:spPr>
          <a:xfrm>
            <a:off x="3746691" y="1793138"/>
            <a:ext cx="7533259" cy="128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3" rIns="54863">
            <a:spAutoFit/>
          </a:bodyPr>
          <a:lstStyle/>
          <a:p>
            <a: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592"/>
              <a:t>Lack of tritium cross-section measurement is probably due to the difficulty in measuring tritium, </a:t>
            </a:r>
            <a:br>
              <a:rPr sz="2592"/>
            </a:br>
            <a:r>
              <a:rPr sz="2592"/>
              <a:t>a pure low-energy beta decay</a:t>
            </a:r>
          </a:p>
        </p:txBody>
      </p:sp>
    </p:spTree>
    <p:extLst>
      <p:ext uri="{BB962C8B-B14F-4D97-AF65-F5344CB8AC3E}">
        <p14:creationId xmlns:p14="http://schemas.microsoft.com/office/powerpoint/2010/main" val="336965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61E7DF-2D5A-4EF0-9E9E-047227DE4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0AF6E-CF6A-429E-A4B2-32D2D767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Cosmogenic Activation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BCC4A-09A3-46FA-94B8-812D5A6C188D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Radioactive isotopes produced by cosmogenic particle interactions in detector materials can be one of the leading sources of backgrounds in rare event searches</a:t>
            </a:r>
            <a:b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Understanding the production rate of these isotopes is extremely important in order to evaluate the total surface residency time, transportation options, and storage requirements for low background detector components</a:t>
            </a:r>
            <a:b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Small production rates and low energy decays of interest for next generation dark matter experiments (</a:t>
            </a:r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tritium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,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39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Ar) make it difficult to measure sea-level activation without building a full-scale experiment</a:t>
            </a:r>
          </a:p>
        </p:txBody>
      </p:sp>
    </p:spTree>
    <p:extLst>
      <p:ext uri="{BB962C8B-B14F-4D97-AF65-F5344CB8AC3E}">
        <p14:creationId xmlns:p14="http://schemas.microsoft.com/office/powerpoint/2010/main" val="330041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lide Number Placeholder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592" name="Title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CCD Setup</a:t>
            </a:r>
            <a:endParaRPr dirty="0"/>
          </a:p>
        </p:txBody>
      </p:sp>
      <p:sp>
        <p:nvSpPr>
          <p:cNvPr id="597" name="Lack of tritium cross-section measurement is probably due to the difficulty in measuring tritium,  a pure low-energy beta decay"/>
          <p:cNvSpPr txBox="1"/>
          <p:nvPr/>
        </p:nvSpPr>
        <p:spPr>
          <a:xfrm>
            <a:off x="3746691" y="1793138"/>
            <a:ext cx="7533259" cy="49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3" rIns="54863">
            <a:spAutoFit/>
          </a:bodyPr>
          <a:lstStyle/>
          <a:p>
            <a: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592" dirty="0"/>
              <a:t>CCD Test Chamber at the University of Chicago</a:t>
            </a:r>
            <a:endParaRPr sz="2592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D5D04E-76E4-3340-BF3C-A432899D7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238" y="2337562"/>
            <a:ext cx="2595110" cy="3657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B127E9-C90D-4C49-80AD-1B31E698E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650" y="2337562"/>
            <a:ext cx="3263550" cy="3657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9D1819-C0A3-D141-8D62-880FECD39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101" y="2300338"/>
            <a:ext cx="5978341" cy="3383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DA6980-01C8-B149-A56D-46483DB49D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175" r="34362" b="15082"/>
          <a:stretch/>
        </p:blipFill>
        <p:spPr>
          <a:xfrm>
            <a:off x="8404990" y="5634370"/>
            <a:ext cx="4992562" cy="2595230"/>
          </a:xfrm>
          <a:prstGeom prst="rect">
            <a:avLst/>
          </a:prstGeom>
        </p:spPr>
      </p:pic>
      <p:sp>
        <p:nvSpPr>
          <p:cNvPr id="12" name="Just 5 m depth reduces the neutron flux by about 2 orders of magnitude">
            <a:extLst>
              <a:ext uri="{FF2B5EF4-FFF2-40B4-BE49-F238E27FC236}">
                <a16:creationId xmlns:a16="http://schemas.microsoft.com/office/drawing/2014/main" id="{12560544-AA65-E748-BB65-0EACCB2AABEF}"/>
              </a:ext>
            </a:extLst>
          </p:cNvPr>
          <p:cNvSpPr txBox="1"/>
          <p:nvPr/>
        </p:nvSpPr>
        <p:spPr>
          <a:xfrm>
            <a:off x="1116472" y="6147155"/>
            <a:ext cx="6638718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2400" dirty="0"/>
              <a:t>Remove analog baseline, mask hot pixels; construct profile by taking median dark current of several 600 s exposures and subtracting median of 0 s exposures</a:t>
            </a:r>
            <a:endParaRPr sz="2400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16D58CC-CC9D-9440-98E8-6D3419A10EB6}"/>
              </a:ext>
            </a:extLst>
          </p:cNvPr>
          <p:cNvSpPr/>
          <p:nvPr/>
        </p:nvSpPr>
        <p:spPr>
          <a:xfrm>
            <a:off x="7808245" y="6210625"/>
            <a:ext cx="492890" cy="14427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1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lide Number Placeholder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728" name="Title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LANSCE Neutron Beam </a:t>
            </a:r>
            <a:br>
              <a:rPr dirty="0"/>
            </a:br>
            <a:r>
              <a:rPr dirty="0"/>
              <a:t>vs Cosmic Ray Neutrons</a:t>
            </a:r>
          </a:p>
        </p:txBody>
      </p:sp>
      <p:sp>
        <p:nvSpPr>
          <p:cNvPr id="725" name="Does the high energy cut-off matter?"/>
          <p:cNvSpPr txBox="1"/>
          <p:nvPr/>
        </p:nvSpPr>
        <p:spPr>
          <a:xfrm>
            <a:off x="4872071" y="1506112"/>
            <a:ext cx="516057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/>
              <a:t>Does the high energy cut-off matter?</a:t>
            </a:r>
          </a:p>
        </p:txBody>
      </p:sp>
      <p:sp>
        <p:nvSpPr>
          <p:cNvPr id="726" name="Cross-sections are still rising above 600 MeV,  but the cosmic ray neutron flux is dropping"/>
          <p:cNvSpPr txBox="1"/>
          <p:nvPr/>
        </p:nvSpPr>
        <p:spPr>
          <a:xfrm>
            <a:off x="4120052" y="2033417"/>
            <a:ext cx="6430413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/>
          <a:p>
            <a: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/>
              <a:t>Cross-sections are still rising above 600 MeV, </a:t>
            </a:r>
            <a:br>
              <a:rPr sz="2400" dirty="0"/>
            </a:br>
            <a:r>
              <a:rPr sz="2400" dirty="0"/>
              <a:t>but the cosmic ray neutron flux is dropping</a:t>
            </a:r>
          </a:p>
        </p:txBody>
      </p:sp>
      <p:pic>
        <p:nvPicPr>
          <p:cNvPr id="727" name="LANSCE_Cosmic_Ray_Cross-Sections.png" descr="LANSCE_Cosmic_Ray_Cross-Secti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854418"/>
            <a:ext cx="6273597" cy="3312735"/>
          </a:xfrm>
          <a:prstGeom prst="rect">
            <a:avLst/>
          </a:prstGeom>
          <a:ln w="12700">
            <a:miter lim="400000"/>
          </a:ln>
        </p:spPr>
      </p:pic>
      <p:sp>
        <p:nvSpPr>
          <p:cNvPr id="729" name="The production rate depends on the product of the neutron flux and the cross-section"/>
          <p:cNvSpPr txBox="1"/>
          <p:nvPr/>
        </p:nvSpPr>
        <p:spPr>
          <a:xfrm>
            <a:off x="1386207" y="6471627"/>
            <a:ext cx="1185798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/>
              <a:t>The production rate depends on the product of the neutron flux and the cross-section</a:t>
            </a:r>
          </a:p>
        </p:txBody>
      </p:sp>
      <p:pic>
        <p:nvPicPr>
          <p:cNvPr id="730" name="Production_Rate_vs_Energy.pdf" descr="Production_Rate_vs_Energy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0556" y="2794176"/>
            <a:ext cx="5173043" cy="3521684"/>
          </a:xfrm>
          <a:prstGeom prst="rect">
            <a:avLst/>
          </a:prstGeom>
          <a:ln w="12700">
            <a:miter lim="400000"/>
          </a:ln>
        </p:spPr>
      </p:pic>
      <p:sp>
        <p:nvSpPr>
          <p:cNvPr id="731" name="Depending on the cross-section model, the difference between  the production rate due to cosmic rays and the LANSCE beam  varies between 0-20%"/>
          <p:cNvSpPr txBox="1"/>
          <p:nvPr/>
        </p:nvSpPr>
        <p:spPr>
          <a:xfrm>
            <a:off x="1386207" y="7061338"/>
            <a:ext cx="1260808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/>
              <a:t>Depending on the cross-section model, the difference between the production rate due to cosmic rays and the LANSCE beam varies between 0-20%</a:t>
            </a:r>
          </a:p>
        </p:txBody>
      </p:sp>
    </p:spTree>
    <p:extLst>
      <p:ext uri="{BB962C8B-B14F-4D97-AF65-F5344CB8AC3E}">
        <p14:creationId xmlns:p14="http://schemas.microsoft.com/office/powerpoint/2010/main" val="238433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093AC4-EFF4-4745-8BAB-D6E1AB6CF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F485B1-8F60-4149-A304-437B708A2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 damage dose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A6ABC8-1046-BA45-A74D-6D76C2C5698D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 rotWithShape="1">
          <a:blip r:embed="rId3"/>
          <a:srcRect t="20648"/>
          <a:stretch/>
        </p:blipFill>
        <p:spPr>
          <a:xfrm>
            <a:off x="1442812" y="1743456"/>
            <a:ext cx="10139588" cy="6028944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7FDA83-D3B6-7A45-9B0C-F673D93EFC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834" r="25868" b="6579"/>
          <a:stretch/>
        </p:blipFill>
        <p:spPr>
          <a:xfrm>
            <a:off x="8030378" y="2111755"/>
            <a:ext cx="6417142" cy="45785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95447-540F-6E4E-999E-1E1901B96C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225" t="22834" b="64440"/>
          <a:stretch/>
        </p:blipFill>
        <p:spPr>
          <a:xfrm>
            <a:off x="11881732" y="3702049"/>
            <a:ext cx="1798319" cy="82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1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lide Number Placeholder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592" name="Title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Baking </a:t>
            </a:r>
            <a:r>
              <a:rPr lang="en-US" baseline="30000" dirty="0"/>
              <a:t>3</a:t>
            </a:r>
            <a:r>
              <a:rPr lang="en-US" dirty="0"/>
              <a:t>H out</a:t>
            </a:r>
            <a:endParaRPr dirty="0"/>
          </a:p>
        </p:txBody>
      </p:sp>
      <p:sp>
        <p:nvSpPr>
          <p:cNvPr id="597" name="Lack of tritium cross-section measurement is probably due to the difficulty in measuring tritium,  a pure low-energy beta decay"/>
          <p:cNvSpPr txBox="1"/>
          <p:nvPr/>
        </p:nvSpPr>
        <p:spPr>
          <a:xfrm>
            <a:off x="2600960" y="1793138"/>
            <a:ext cx="10972799" cy="890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592" dirty="0"/>
              <a:t>Past studies on the solubility and diffusion of tritium in silicon could open the door for further background reduction </a:t>
            </a:r>
            <a:endParaRPr sz="2592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C4C1C8-2DB6-564F-821E-8EDAA4747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747" y="3210560"/>
            <a:ext cx="5109814" cy="411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29C8CE-FFBE-2D41-9882-B0B771FDE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661" y="3332480"/>
            <a:ext cx="7060131" cy="4114800"/>
          </a:xfrm>
          <a:prstGeom prst="rect">
            <a:avLst/>
          </a:prstGeom>
        </p:spPr>
      </p:pic>
      <p:sp>
        <p:nvSpPr>
          <p:cNvPr id="10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0A686183-21B5-F643-96C1-88C1628385F7}"/>
              </a:ext>
            </a:extLst>
          </p:cNvPr>
          <p:cNvSpPr txBox="1"/>
          <p:nvPr/>
        </p:nvSpPr>
        <p:spPr>
          <a:xfrm>
            <a:off x="2600960" y="2757025"/>
            <a:ext cx="375920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Solubility</a:t>
            </a:r>
            <a:endParaRPr sz="2400" dirty="0"/>
          </a:p>
        </p:txBody>
      </p:sp>
      <p:sp>
        <p:nvSpPr>
          <p:cNvPr id="11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AA655DF8-BEC3-BB40-A36D-F11FB4AACAAA}"/>
              </a:ext>
            </a:extLst>
          </p:cNvPr>
          <p:cNvSpPr txBox="1"/>
          <p:nvPr/>
        </p:nvSpPr>
        <p:spPr>
          <a:xfrm>
            <a:off x="7700575" y="2682017"/>
            <a:ext cx="5182305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Relative quantity after baking</a:t>
            </a:r>
            <a:endParaRPr sz="2400" dirty="0"/>
          </a:p>
        </p:txBody>
      </p:sp>
      <p:sp>
        <p:nvSpPr>
          <p:cNvPr id="13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09CB8DA7-5880-6849-A450-E13AD349B567}"/>
              </a:ext>
            </a:extLst>
          </p:cNvPr>
          <p:cNvSpPr txBox="1"/>
          <p:nvPr/>
        </p:nvSpPr>
        <p:spPr>
          <a:xfrm>
            <a:off x="1320799" y="7561070"/>
            <a:ext cx="13126720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200" i="1" dirty="0" err="1"/>
              <a:t>Ichimiya</a:t>
            </a:r>
            <a:r>
              <a:rPr lang="en-US" sz="2200" i="1" dirty="0"/>
              <a:t>, T. et al., The International Journal of Applied Radiation and Isotopes 19.7( 1968) 573-578.</a:t>
            </a:r>
            <a:endParaRPr sz="2200" i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51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61E7DF-2D5A-4EF0-9E9E-047227DE4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0AF6E-CF6A-429E-A4B2-32D2D767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Measurement Technique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D1557C-023A-A44C-8A64-C6C7DF9D8547}"/>
              </a:ext>
            </a:extLst>
          </p:cNvPr>
          <p:cNvSpPr txBox="1"/>
          <p:nvPr/>
        </p:nvSpPr>
        <p:spPr>
          <a:xfrm>
            <a:off x="5695155" y="2498097"/>
            <a:ext cx="440396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Irradiate active detector materials and use self-counting techniques to measure low-energy beta decays and x-rays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B541C8-A2A1-D24D-8EC0-B809DB83A465}"/>
              </a:ext>
            </a:extLst>
          </p:cNvPr>
          <p:cNvSpPr txBox="1"/>
          <p:nvPr/>
        </p:nvSpPr>
        <p:spPr>
          <a:xfrm>
            <a:off x="998416" y="2498097"/>
            <a:ext cx="440396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Use high intensity neutron beam to increase production rate compared to sea-level cosmic rays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A4A373-6DE1-6A44-B6D5-367CB3BACF10}"/>
              </a:ext>
            </a:extLst>
          </p:cNvPr>
          <p:cNvSpPr txBox="1"/>
          <p:nvPr/>
        </p:nvSpPr>
        <p:spPr>
          <a:xfrm>
            <a:off x="10560183" y="2512008"/>
            <a:ext cx="366072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Extrapolate from measured activity to expected sea-level cosmogenic production rate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DDDA8F-2DEC-5D47-A846-B13E89766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613" y="4371049"/>
            <a:ext cx="2990024" cy="34013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6DE1B4-02BE-3C49-BD98-52F1EFF9A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6124" y="4371049"/>
            <a:ext cx="3207076" cy="32070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909CF9-0B79-4741-BBC6-F4461054E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649" y="3920025"/>
            <a:ext cx="3365501" cy="411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2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61E7DF-2D5A-4EF0-9E9E-047227DE4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0AF6E-CF6A-429E-A4B2-32D2D767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LANSCE ICE-HOUSE Neutron Beam</a:t>
            </a:r>
          </a:p>
        </p:txBody>
      </p:sp>
      <p:sp>
        <p:nvSpPr>
          <p:cNvPr id="9" name="Los Alamos Neutron Science Center (LANSCE) Weapons Neutron Research (WNR) Facility…">
            <a:extLst>
              <a:ext uri="{FF2B5EF4-FFF2-40B4-BE49-F238E27FC236}">
                <a16:creationId xmlns:a16="http://schemas.microsoft.com/office/drawing/2014/main" id="{35755904-E9E7-AF48-9C66-7CBA55732224}"/>
              </a:ext>
            </a:extLst>
          </p:cNvPr>
          <p:cNvSpPr txBox="1"/>
          <p:nvPr/>
        </p:nvSpPr>
        <p:spPr>
          <a:xfrm>
            <a:off x="1984945" y="1737719"/>
            <a:ext cx="10860535" cy="1089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Los Alamos Neutron Science Center (LANSCE) Weapons Neutron Research (WNR) Facility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has a neutron beam (4FP30R ICE-HOUSE II) </a:t>
            </a:r>
            <a:br>
              <a:rPr lang="en-US" dirty="0"/>
            </a:br>
            <a:r>
              <a:rPr dirty="0"/>
              <a:t>that is very similar in </a:t>
            </a:r>
            <a:r>
              <a:rPr lang="en-US" dirty="0"/>
              <a:t> </a:t>
            </a:r>
            <a:r>
              <a:rPr dirty="0"/>
              <a:t>spectral shape to the cosmic ray spectrum</a:t>
            </a:r>
          </a:p>
        </p:txBody>
      </p:sp>
      <p:sp>
        <p:nvSpPr>
          <p:cNvPr id="10" name="The neutron flux is roughly 4.2x108 times higher than the sea-level cosmic neutron flux…">
            <a:extLst>
              <a:ext uri="{FF2B5EF4-FFF2-40B4-BE49-F238E27FC236}">
                <a16:creationId xmlns:a16="http://schemas.microsoft.com/office/drawing/2014/main" id="{02E6C4D4-6FEA-E44F-A26C-4B755CA5BD44}"/>
              </a:ext>
            </a:extLst>
          </p:cNvPr>
          <p:cNvSpPr txBox="1"/>
          <p:nvPr/>
        </p:nvSpPr>
        <p:spPr>
          <a:xfrm>
            <a:off x="10142085" y="5871942"/>
            <a:ext cx="3549680" cy="2086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The neutron flux is roughly </a:t>
            </a:r>
            <a:r>
              <a:rPr b="1" dirty="0"/>
              <a:t>4.2x10</a:t>
            </a:r>
            <a:r>
              <a:rPr b="1" baseline="31999" dirty="0"/>
              <a:t>8</a:t>
            </a:r>
            <a:r>
              <a:rPr b="1" dirty="0"/>
              <a:t> times </a:t>
            </a:r>
            <a:r>
              <a:rPr lang="en-US" b="1" dirty="0"/>
              <a:t>larger</a:t>
            </a:r>
            <a:r>
              <a:rPr b="1" dirty="0"/>
              <a:t> </a:t>
            </a:r>
            <a:r>
              <a:rPr dirty="0"/>
              <a:t>than the sea-level cosmic neutron flux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dirty="0"/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1 second on beam </a:t>
            </a:r>
            <a:br>
              <a:rPr dirty="0"/>
            </a:br>
            <a:r>
              <a:rPr dirty="0"/>
              <a:t>~ 13 years on the surface</a:t>
            </a:r>
          </a:p>
        </p:txBody>
      </p:sp>
      <p:sp>
        <p:nvSpPr>
          <p:cNvPr id="12" name="The neutron flux is roughly 4.2x108 times higher than the sea-level cosmic neutron flux…">
            <a:extLst>
              <a:ext uri="{FF2B5EF4-FFF2-40B4-BE49-F238E27FC236}">
                <a16:creationId xmlns:a16="http://schemas.microsoft.com/office/drawing/2014/main" id="{497A8E76-3591-3940-BB6C-162C497EC0DC}"/>
              </a:ext>
            </a:extLst>
          </p:cNvPr>
          <p:cNvSpPr txBox="1"/>
          <p:nvPr/>
        </p:nvSpPr>
        <p:spPr>
          <a:xfrm>
            <a:off x="9974466" y="3178179"/>
            <a:ext cx="3884918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good agreement in spectral shape between 10–500 MeV allows for low-uncertainty extrapolations to cosmic ray activation rates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E39182-F491-3345-ACF3-E019A9C6C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057" y="2983055"/>
            <a:ext cx="8045450" cy="493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8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61E7DF-2D5A-4EF0-9E9E-047227DE4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0AF6E-CF6A-429E-A4B2-32D2D767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Activation Measurements for </a:t>
            </a:r>
            <a:b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Dark Matter Experiments</a:t>
            </a:r>
          </a:p>
        </p:txBody>
      </p:sp>
      <p:sp>
        <p:nvSpPr>
          <p:cNvPr id="9" name="Los Alamos Neutron Science Center (LANSCE) Weapons Neutron Research (WNR) Facility…">
            <a:extLst>
              <a:ext uri="{FF2B5EF4-FFF2-40B4-BE49-F238E27FC236}">
                <a16:creationId xmlns:a16="http://schemas.microsoft.com/office/drawing/2014/main" id="{35755904-E9E7-AF48-9C66-7CBA55732224}"/>
              </a:ext>
            </a:extLst>
          </p:cNvPr>
          <p:cNvSpPr txBox="1"/>
          <p:nvPr/>
        </p:nvSpPr>
        <p:spPr>
          <a:xfrm>
            <a:off x="1394504" y="2022417"/>
            <a:ext cx="401478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b="1" baseline="30000" dirty="0"/>
              <a:t>39</a:t>
            </a:r>
            <a:r>
              <a:rPr lang="en-US" sz="2400" b="1" dirty="0"/>
              <a:t>Ar, </a:t>
            </a:r>
            <a:r>
              <a:rPr lang="en-US" sz="2400" b="1" baseline="30000" dirty="0"/>
              <a:t>37</a:t>
            </a:r>
            <a:r>
              <a:rPr lang="en-US" sz="2400" b="1" dirty="0"/>
              <a:t>Ar in Argon</a:t>
            </a:r>
            <a:endParaRPr sz="2400" b="1" dirty="0"/>
          </a:p>
        </p:txBody>
      </p:sp>
      <p:sp>
        <p:nvSpPr>
          <p:cNvPr id="7" name="Los Alamos Neutron Science Center (LANSCE) Weapons Neutron Research (WNR) Facility…">
            <a:extLst>
              <a:ext uri="{FF2B5EF4-FFF2-40B4-BE49-F238E27FC236}">
                <a16:creationId xmlns:a16="http://schemas.microsoft.com/office/drawing/2014/main" id="{262CF8EA-D688-8545-9BFF-38B5F6AF646C}"/>
              </a:ext>
            </a:extLst>
          </p:cNvPr>
          <p:cNvSpPr txBox="1"/>
          <p:nvPr/>
        </p:nvSpPr>
        <p:spPr>
          <a:xfrm>
            <a:off x="1063002" y="4187540"/>
            <a:ext cx="4877816" cy="461665"/>
          </a:xfrm>
          <a:prstGeom prst="rect">
            <a:avLst/>
          </a:prstGeom>
          <a:ln w="127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b="1" baseline="30000" dirty="0"/>
              <a:t>3</a:t>
            </a:r>
            <a:r>
              <a:rPr lang="en-US" sz="2400" b="1" dirty="0"/>
              <a:t>H (Tritium), </a:t>
            </a:r>
            <a:r>
              <a:rPr lang="en-US" sz="2400" b="1" baseline="30000" dirty="0"/>
              <a:t>7</a:t>
            </a:r>
            <a:r>
              <a:rPr lang="en-US" sz="2400" b="1" dirty="0"/>
              <a:t>Be, </a:t>
            </a:r>
            <a:r>
              <a:rPr lang="en-US" sz="2400" b="1" baseline="30000" dirty="0"/>
              <a:t>22</a:t>
            </a:r>
            <a:r>
              <a:rPr lang="en-US" sz="2400" b="1" dirty="0"/>
              <a:t>Na in Silicon</a:t>
            </a:r>
            <a:endParaRPr sz="2400" b="1" dirty="0"/>
          </a:p>
        </p:txBody>
      </p:sp>
      <p:sp>
        <p:nvSpPr>
          <p:cNvPr id="8" name="Los Alamos Neutron Science Center (LANSCE) Weapons Neutron Research (WNR) Facility…">
            <a:extLst>
              <a:ext uri="{FF2B5EF4-FFF2-40B4-BE49-F238E27FC236}">
                <a16:creationId xmlns:a16="http://schemas.microsoft.com/office/drawing/2014/main" id="{1BCFCFB0-EC1D-A34F-AFE4-26E8FFCE7394}"/>
              </a:ext>
            </a:extLst>
          </p:cNvPr>
          <p:cNvSpPr txBox="1"/>
          <p:nvPr/>
        </p:nvSpPr>
        <p:spPr>
          <a:xfrm>
            <a:off x="1063002" y="6352664"/>
            <a:ext cx="507784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b="1" baseline="30000" dirty="0"/>
              <a:t>3</a:t>
            </a:r>
            <a:r>
              <a:rPr lang="en-US" sz="2400" b="1" dirty="0"/>
              <a:t>H (Tritium), </a:t>
            </a:r>
            <a:r>
              <a:rPr lang="en-US" sz="2400" b="1" baseline="30000" dirty="0"/>
              <a:t>109</a:t>
            </a:r>
            <a:r>
              <a:rPr lang="en-US" sz="2400" b="1" dirty="0"/>
              <a:t>Cd in Sodium Iodide</a:t>
            </a:r>
            <a:endParaRPr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77F3B4-58B7-1F4D-8804-2B5C835EA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7696" y="1753566"/>
            <a:ext cx="1773230" cy="24638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2DF39F-CC44-1247-BA28-8C069D56A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64950" y="1753566"/>
            <a:ext cx="2508250" cy="2463856"/>
          </a:xfrm>
          <a:prstGeom prst="rect">
            <a:avLst/>
          </a:prstGeom>
        </p:spPr>
      </p:pic>
      <p:pic>
        <p:nvPicPr>
          <p:cNvPr id="11" name="Picture 14" descr="Picture 14">
            <a:extLst>
              <a:ext uri="{FF2B5EF4-FFF2-40B4-BE49-F238E27FC236}">
                <a16:creationId xmlns:a16="http://schemas.microsoft.com/office/drawing/2014/main" id="{32E68169-A340-BA4C-8008-E62A2A500B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716" b="8875"/>
          <a:stretch>
            <a:fillRect/>
          </a:stretch>
        </p:blipFill>
        <p:spPr>
          <a:xfrm>
            <a:off x="8141015" y="4558511"/>
            <a:ext cx="3136393" cy="1598354"/>
          </a:xfrm>
          <a:prstGeom prst="rect">
            <a:avLst/>
          </a:prstGeom>
          <a:ln>
            <a:solidFill>
              <a:srgbClr val="707276"/>
            </a:solidFill>
          </a:ln>
        </p:spPr>
      </p:pic>
      <p:pic>
        <p:nvPicPr>
          <p:cNvPr id="12" name="Picture 16" descr="Picture 16">
            <a:extLst>
              <a:ext uri="{FF2B5EF4-FFF2-40B4-BE49-F238E27FC236}">
                <a16:creationId xmlns:a16="http://schemas.microsoft.com/office/drawing/2014/main" id="{798320E0-BB81-AF4F-A857-0C1D63D4D86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5817" b="4307"/>
          <a:stretch>
            <a:fillRect/>
          </a:stretch>
        </p:blipFill>
        <p:spPr>
          <a:xfrm>
            <a:off x="11811000" y="4394106"/>
            <a:ext cx="2183296" cy="17627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9E0CE1-F189-0E47-89B8-2005920ADC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000" r="16500"/>
          <a:stretch/>
        </p:blipFill>
        <p:spPr>
          <a:xfrm>
            <a:off x="8238239" y="6232121"/>
            <a:ext cx="2086072" cy="18255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F53669-1502-9340-8BEF-34E9F36032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02950" y="6331113"/>
            <a:ext cx="2860991" cy="16275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69CED8-D9DC-0B43-B73C-0347AEC304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1803" y="2679881"/>
            <a:ext cx="1270000" cy="76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11FFA4-4A13-AB47-96CD-27F6F2A590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7022" y="2723795"/>
            <a:ext cx="1485900" cy="6477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4FB19F-57FC-774F-9BC0-7567FC1A0A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3664" y="5156283"/>
            <a:ext cx="889000" cy="647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A6E19B-6F9C-1D43-AC1C-32DCEE14A3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46803" y="5131419"/>
            <a:ext cx="1917700" cy="647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EB6A86-505D-FC4F-B5C9-FAFA7EFC6A3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93829" y="1021187"/>
            <a:ext cx="2779371" cy="4620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5E16379-9CEC-6940-8AF6-07D8E160FC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7992" y="4966801"/>
            <a:ext cx="1270000" cy="762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0B18E5B-865C-674E-B9C2-E13D3AEE7C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93211" y="5010715"/>
            <a:ext cx="1485900" cy="647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AE9369-DEDD-E744-8D7B-162DE10D19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7992" y="7252629"/>
            <a:ext cx="1270000" cy="762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1E55863-8CE8-454B-B5CA-D5B20551A0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93211" y="7296543"/>
            <a:ext cx="14859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lide Number Placeholder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550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Silicon-Based Dark Matter Detectors</a:t>
            </a:r>
            <a:endParaRPr dirty="0"/>
          </a:p>
        </p:txBody>
      </p:sp>
      <p:grpSp>
        <p:nvGrpSpPr>
          <p:cNvPr id="555" name="Group 9"/>
          <p:cNvGrpSpPr/>
          <p:nvPr/>
        </p:nvGrpSpPr>
        <p:grpSpPr>
          <a:xfrm>
            <a:off x="1694022" y="2857669"/>
            <a:ext cx="7291291" cy="5351399"/>
            <a:chOff x="4664" y="122248"/>
            <a:chExt cx="6076074" cy="4459497"/>
          </a:xfrm>
        </p:grpSpPr>
        <p:grpSp>
          <p:nvGrpSpPr>
            <p:cNvPr id="553" name="Group 7"/>
            <p:cNvGrpSpPr/>
            <p:nvPr/>
          </p:nvGrpSpPr>
          <p:grpSpPr>
            <a:xfrm>
              <a:off x="411945" y="697233"/>
              <a:ext cx="5668793" cy="3884512"/>
              <a:chOff x="0" y="0"/>
              <a:chExt cx="5668792" cy="3884511"/>
            </a:xfrm>
          </p:grpSpPr>
          <p:pic>
            <p:nvPicPr>
              <p:cNvPr id="551" name="Picture 5" descr="Picture 5"/>
              <p:cNvPicPr>
                <a:picLocks noChangeAspect="1"/>
              </p:cNvPicPr>
              <p:nvPr/>
            </p:nvPicPr>
            <p:blipFill>
              <a:blip r:embed="rId2"/>
              <a:srcRect l="16199" t="84556" r="11126" b="3057"/>
              <a:stretch>
                <a:fillRect/>
              </a:stretch>
            </p:blipFill>
            <p:spPr>
              <a:xfrm>
                <a:off x="471561" y="3282727"/>
                <a:ext cx="5197231" cy="60178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52" name="Picture 6" descr="Picture 6"/>
              <p:cNvPicPr>
                <a:picLocks noChangeAspect="1"/>
              </p:cNvPicPr>
              <p:nvPr/>
            </p:nvPicPr>
            <p:blipFill>
              <a:blip r:embed="rId2"/>
              <a:srcRect l="9598" t="3258" r="13472" b="29196"/>
              <a:stretch>
                <a:fillRect/>
              </a:stretch>
            </p:blipFill>
            <p:spPr>
              <a:xfrm>
                <a:off x="-1" y="-1"/>
                <a:ext cx="5501642" cy="328194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54" name="TextBox 8"/>
            <p:cNvSpPr txBox="1"/>
            <p:nvPr/>
          </p:nvSpPr>
          <p:spPr>
            <a:xfrm rot="16200000">
              <a:off x="-1899569" y="2026481"/>
              <a:ext cx="4157278" cy="3488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4863" tIns="54863" rIns="54863" bIns="54863" numCol="1" anchor="t">
              <a:spAutoFit/>
            </a:bodyPr>
            <a:lstStyle/>
            <a:p>
              <a:pPr>
                <a:defRPr>
                  <a:solidFill>
                    <a:schemeClr val="accent2"/>
                  </a:solidFill>
                </a:defRPr>
              </a:pPr>
              <a:r>
                <a:rPr sz="2000" dirty="0"/>
                <a:t>Dark Matter – Nucleon Cross Section [cm</a:t>
              </a:r>
              <a:r>
                <a:rPr sz="2000" baseline="30000" dirty="0"/>
                <a:t>2</a:t>
              </a:r>
              <a:r>
                <a:rPr sz="2000" dirty="0"/>
                <a:t>]</a:t>
              </a:r>
            </a:p>
          </p:txBody>
        </p:sp>
      </p:grpSp>
      <p:sp>
        <p:nvSpPr>
          <p:cNvPr id="556" name="TextBox 10"/>
          <p:cNvSpPr txBox="1"/>
          <p:nvPr/>
        </p:nvSpPr>
        <p:spPr>
          <a:xfrm>
            <a:off x="2986401" y="6804174"/>
            <a:ext cx="4369977" cy="683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/>
          <a:p>
            <a:pPr>
              <a:defRPr sz="1600">
                <a:solidFill>
                  <a:schemeClr val="accent2"/>
                </a:solidFill>
              </a:defRPr>
            </a:pPr>
            <a:r>
              <a:rPr sz="1920" dirty="0"/>
              <a:t>Solid curves = current results</a:t>
            </a:r>
          </a:p>
          <a:p>
            <a:pPr>
              <a:defRPr sz="1600">
                <a:solidFill>
                  <a:schemeClr val="accent2"/>
                </a:solidFill>
              </a:defRPr>
            </a:pPr>
            <a:r>
              <a:rPr sz="1920" dirty="0"/>
              <a:t>Dashed curves = projected sensitivities</a:t>
            </a:r>
          </a:p>
        </p:txBody>
      </p:sp>
      <p:sp>
        <p:nvSpPr>
          <p:cNvPr id="557" name="TextBox 12"/>
          <p:cNvSpPr txBox="1"/>
          <p:nvPr/>
        </p:nvSpPr>
        <p:spPr>
          <a:xfrm>
            <a:off x="2559609" y="2075054"/>
            <a:ext cx="9511181" cy="890115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99"/>
                </a:solidFill>
              </a:defRPr>
            </a:pPr>
            <a:r>
              <a:rPr lang="en-US" sz="2592" dirty="0">
                <a:solidFill>
                  <a:schemeClr val="accent2"/>
                </a:solidFill>
              </a:rPr>
              <a:t>S</a:t>
            </a:r>
            <a:r>
              <a:rPr sz="2592" dirty="0">
                <a:solidFill>
                  <a:schemeClr val="accent2"/>
                </a:solidFill>
              </a:rPr>
              <a:t>ilicon detectors</a:t>
            </a:r>
            <a:r>
              <a:rPr lang="en-US" sz="2592" dirty="0">
                <a:solidFill>
                  <a:schemeClr val="accent2"/>
                </a:solidFill>
              </a:rPr>
              <a:t> </a:t>
            </a:r>
            <a:r>
              <a:rPr sz="2592" dirty="0">
                <a:solidFill>
                  <a:schemeClr val="accent2"/>
                </a:solidFill>
              </a:rPr>
              <a:t>are poised to make a huge leap in sensitivity</a:t>
            </a:r>
            <a:r>
              <a:rPr lang="en-US" sz="2592" dirty="0">
                <a:solidFill>
                  <a:schemeClr val="accent2"/>
                </a:solidFill>
              </a:rPr>
              <a:t> </a:t>
            </a:r>
            <a:br>
              <a:rPr lang="en-US" sz="2592" dirty="0">
                <a:solidFill>
                  <a:schemeClr val="accent2"/>
                </a:solidFill>
              </a:rPr>
            </a:br>
            <a:r>
              <a:rPr lang="en-US" sz="2592" dirty="0">
                <a:solidFill>
                  <a:schemeClr val="accent2"/>
                </a:solidFill>
              </a:rPr>
              <a:t>to low mass dark matter</a:t>
            </a:r>
            <a:endParaRPr sz="2592" dirty="0">
              <a:solidFill>
                <a:schemeClr val="accent2"/>
              </a:solidFill>
            </a:endParaRPr>
          </a:p>
        </p:txBody>
      </p:sp>
      <p:pic>
        <p:nvPicPr>
          <p:cNvPr id="558" name="Picture 14" descr="Picture 14"/>
          <p:cNvPicPr>
            <a:picLocks noChangeAspect="1"/>
          </p:cNvPicPr>
          <p:nvPr/>
        </p:nvPicPr>
        <p:blipFill>
          <a:blip r:embed="rId3"/>
          <a:srcRect t="12716" b="8875"/>
          <a:stretch>
            <a:fillRect/>
          </a:stretch>
        </p:blipFill>
        <p:spPr>
          <a:xfrm>
            <a:off x="9427083" y="3350935"/>
            <a:ext cx="3136393" cy="1598354"/>
          </a:xfrm>
          <a:prstGeom prst="rect">
            <a:avLst/>
          </a:prstGeom>
          <a:ln>
            <a:solidFill>
              <a:srgbClr val="707276"/>
            </a:solidFill>
          </a:ln>
        </p:spPr>
      </p:pic>
      <p:pic>
        <p:nvPicPr>
          <p:cNvPr id="559" name="Picture 16" descr="Picture 16"/>
          <p:cNvPicPr>
            <a:picLocks noChangeAspect="1"/>
          </p:cNvPicPr>
          <p:nvPr/>
        </p:nvPicPr>
        <p:blipFill>
          <a:blip r:embed="rId4"/>
          <a:srcRect r="55817" b="4307"/>
          <a:stretch>
            <a:fillRect/>
          </a:stretch>
        </p:blipFill>
        <p:spPr>
          <a:xfrm>
            <a:off x="9602517" y="5533369"/>
            <a:ext cx="2578609" cy="2081928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TextBox 17"/>
          <p:cNvSpPr txBox="1"/>
          <p:nvPr/>
        </p:nvSpPr>
        <p:spPr>
          <a:xfrm>
            <a:off x="9427083" y="4943581"/>
            <a:ext cx="165769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r>
              <a:rPr sz="1920" dirty="0"/>
              <a:t>DAMIC CCDs</a:t>
            </a:r>
          </a:p>
        </p:txBody>
      </p:sp>
      <p:sp>
        <p:nvSpPr>
          <p:cNvPr id="561" name="TextBox 18"/>
          <p:cNvSpPr txBox="1"/>
          <p:nvPr/>
        </p:nvSpPr>
        <p:spPr>
          <a:xfrm>
            <a:off x="9621348" y="7764768"/>
            <a:ext cx="280544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4863" rIns="54863">
            <a:sp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r>
              <a:rPr sz="1920" dirty="0" err="1"/>
              <a:t>SuperCDMS</a:t>
            </a:r>
            <a:r>
              <a:rPr sz="1920" dirty="0"/>
              <a:t> (phonons)</a:t>
            </a:r>
          </a:p>
        </p:txBody>
      </p:sp>
      <p:sp>
        <p:nvSpPr>
          <p:cNvPr id="18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BADF7F7C-F949-D245-9317-7936C16730D2}"/>
              </a:ext>
            </a:extLst>
          </p:cNvPr>
          <p:cNvSpPr txBox="1"/>
          <p:nvPr/>
        </p:nvSpPr>
        <p:spPr>
          <a:xfrm>
            <a:off x="12447642" y="3907714"/>
            <a:ext cx="2266393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200" i="1" dirty="0"/>
              <a:t>Talk on May 23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200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15:50-16:10 !</a:t>
            </a:r>
            <a:endParaRPr sz="2200" i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3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lide Number Placeholder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576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Tritium Background in Silicon</a:t>
            </a:r>
          </a:p>
        </p:txBody>
      </p:sp>
      <p:sp>
        <p:nvSpPr>
          <p:cNvPr id="579" name="Content Placeholder 9"/>
          <p:cNvSpPr txBox="1"/>
          <p:nvPr/>
        </p:nvSpPr>
        <p:spPr>
          <a:xfrm>
            <a:off x="1032022" y="1835111"/>
            <a:ext cx="6607024" cy="5086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marL="274320" indent="-274320">
              <a:spcBef>
                <a:spcPts val="480"/>
              </a:spcBef>
              <a:buSzPct val="60000"/>
              <a:buBlip>
                <a:blip r:embed="rId2"/>
              </a:buBlip>
              <a:defRPr>
                <a:solidFill>
                  <a:schemeClr val="accent2"/>
                </a:solidFill>
              </a:defRPr>
            </a:pPr>
            <a: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Tritium is spallation product from cosmic-ray neutrons.</a:t>
            </a:r>
            <a:b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74320" indent="-274320">
              <a:spcBef>
                <a:spcPts val="480"/>
              </a:spcBef>
              <a:buSzPct val="60000"/>
              <a:buBlip>
                <a:blip r:embed="rId2"/>
              </a:buBlip>
              <a:defRPr>
                <a:solidFill>
                  <a:schemeClr val="accent2"/>
                </a:solidFill>
              </a:defRPr>
            </a:pPr>
            <a: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Produced in detectors during above-ground detector fabrication prior to installation underground.</a:t>
            </a:r>
            <a:b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74320" indent="-274320">
              <a:spcBef>
                <a:spcPts val="480"/>
              </a:spcBef>
              <a:buSzPct val="60000"/>
              <a:buBlip>
                <a:blip r:embed="rId2"/>
              </a:buBlip>
              <a:defRPr>
                <a:solidFill>
                  <a:schemeClr val="accent2"/>
                </a:solidFill>
              </a:defRPr>
            </a:pPr>
            <a: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New </a:t>
            </a:r>
            <a:r>
              <a:rPr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SuperCDMS</a:t>
            </a:r>
            <a: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“High Voltage” detectors and DAMIC CCDs do not reject electron-recoil backgrounds for nuclear-recoil searches.</a:t>
            </a:r>
            <a:b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74320" indent="-274320">
              <a:spcBef>
                <a:spcPts val="480"/>
              </a:spcBef>
              <a:buSzPct val="60000"/>
              <a:buBlip>
                <a:blip r:embed="rId2"/>
              </a:buBlip>
              <a:defRPr>
                <a:solidFill>
                  <a:schemeClr val="accent2"/>
                </a:solidFill>
              </a:defRPr>
            </a:pPr>
            <a:r>
              <a:rPr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Possible dark matter signals also in electron-recoil channel.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869515-5D85-4843-AB62-74094A67B017}"/>
              </a:ext>
            </a:extLst>
          </p:cNvPr>
          <p:cNvGrpSpPr/>
          <p:nvPr/>
        </p:nvGrpSpPr>
        <p:grpSpPr>
          <a:xfrm>
            <a:off x="8017694" y="1592925"/>
            <a:ext cx="5862223" cy="5540723"/>
            <a:chOff x="6917127" y="1760474"/>
            <a:chExt cx="5862223" cy="5540723"/>
          </a:xfrm>
        </p:grpSpPr>
        <p:pic>
          <p:nvPicPr>
            <p:cNvPr id="574" name="Picture 21" descr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7127" y="3004289"/>
              <a:ext cx="5776878" cy="429690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77" name="TextBox 7"/>
            <p:cNvSpPr txBox="1"/>
            <p:nvPr/>
          </p:nvSpPr>
          <p:spPr>
            <a:xfrm>
              <a:off x="7236744" y="1760474"/>
              <a:ext cx="5457261" cy="68326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4863" rIns="54863">
              <a:spAutoFit/>
            </a:bodyPr>
            <a:lstStyle/>
            <a:p>
              <a:pPr algn="ctr">
                <a:defRPr sz="1600">
                  <a:solidFill>
                    <a:srgbClr val="000099"/>
                  </a:solidFill>
                </a:defRPr>
              </a:pPr>
              <a:r>
                <a:rPr sz="1920" dirty="0"/>
                <a:t>Tritium betas are dominant source of background</a:t>
              </a:r>
            </a:p>
            <a:p>
              <a:pPr algn="ctr">
                <a:defRPr sz="1600">
                  <a:solidFill>
                    <a:srgbClr val="000099"/>
                  </a:solidFill>
                </a:defRPr>
              </a:pPr>
              <a:r>
                <a:rPr sz="1920" dirty="0"/>
                <a:t>in low-energy signal region!</a:t>
              </a:r>
            </a:p>
          </p:txBody>
        </p:sp>
        <p:sp>
          <p:nvSpPr>
            <p:cNvPr id="578" name="Straight Arrow Connector 9"/>
            <p:cNvSpPr/>
            <p:nvPr/>
          </p:nvSpPr>
          <p:spPr>
            <a:xfrm flipH="1">
              <a:off x="7792821" y="2109924"/>
              <a:ext cx="1" cy="2764254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txBody>
            <a:bodyPr lIns="54863" rIns="54863"/>
            <a:lstStyle/>
            <a:p>
              <a:endParaRPr sz="2592"/>
            </a:p>
          </p:txBody>
        </p:sp>
        <p:sp>
          <p:nvSpPr>
            <p:cNvPr id="580" name="TextBox 24"/>
            <p:cNvSpPr txBox="1"/>
            <p:nvPr/>
          </p:nvSpPr>
          <p:spPr>
            <a:xfrm>
              <a:off x="9486568" y="2484544"/>
              <a:ext cx="3292782" cy="8679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54863" rIns="54863">
              <a:spAutoFit/>
            </a:bodyPr>
            <a:lstStyle/>
            <a:p>
              <a:pPr>
                <a:defRPr sz="1400">
                  <a:solidFill>
                    <a:schemeClr val="accent4"/>
                  </a:solidFill>
                </a:defRPr>
              </a:pPr>
              <a:r>
                <a:rPr sz="1680" dirty="0">
                  <a:solidFill>
                    <a:schemeClr val="bg2">
                      <a:lumMod val="75000"/>
                    </a:schemeClr>
                  </a:solidFill>
                </a:rPr>
                <a:t>Spectrum is before analysis cuts;</a:t>
              </a:r>
            </a:p>
            <a:p>
              <a:pPr>
                <a:defRPr sz="1400">
                  <a:solidFill>
                    <a:schemeClr val="accent4"/>
                  </a:solidFill>
                </a:defRPr>
              </a:pPr>
              <a:r>
                <a:rPr sz="1680" dirty="0">
                  <a:solidFill>
                    <a:schemeClr val="bg2">
                      <a:lumMod val="75000"/>
                    </a:schemeClr>
                  </a:solidFill>
                </a:rPr>
                <a:t>detector-surface “betas”</a:t>
              </a:r>
            </a:p>
            <a:p>
              <a:pPr>
                <a:defRPr sz="1400">
                  <a:solidFill>
                    <a:schemeClr val="accent4"/>
                  </a:solidFill>
                </a:defRPr>
              </a:pPr>
              <a:r>
                <a:rPr sz="1680" dirty="0">
                  <a:solidFill>
                    <a:schemeClr val="bg2">
                      <a:lumMod val="75000"/>
                    </a:schemeClr>
                  </a:solidFill>
                </a:rPr>
                <a:t>rejected by fiducial cuts</a:t>
              </a:r>
            </a:p>
          </p:txBody>
        </p:sp>
        <p:sp>
          <p:nvSpPr>
            <p:cNvPr id="581" name="TextBox 26"/>
            <p:cNvSpPr txBox="1"/>
            <p:nvPr/>
          </p:nvSpPr>
          <p:spPr>
            <a:xfrm>
              <a:off x="10798290" y="3846575"/>
              <a:ext cx="1865377" cy="5355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54863" rIns="54863">
              <a:spAutoFit/>
            </a:bodyPr>
            <a:lstStyle/>
            <a:p>
              <a:pPr>
                <a:defRPr sz="1200">
                  <a:solidFill>
                    <a:schemeClr val="accent2"/>
                  </a:solidFill>
                </a:defRPr>
              </a:pPr>
              <a:r>
                <a:rPr sz="1440"/>
                <a:t>Activation lines for</a:t>
              </a:r>
            </a:p>
            <a:p>
              <a:pPr>
                <a:defRPr sz="1200">
                  <a:solidFill>
                    <a:schemeClr val="accent2"/>
                  </a:solidFill>
                </a:defRPr>
              </a:pPr>
              <a:r>
                <a:rPr sz="1440"/>
                <a:t>Ge detectors only</a:t>
              </a:r>
            </a:p>
          </p:txBody>
        </p:sp>
      </p:grpSp>
      <p:sp>
        <p:nvSpPr>
          <p:cNvPr id="582" name="Rectangle 1"/>
          <p:cNvSpPr txBox="1"/>
          <p:nvPr/>
        </p:nvSpPr>
        <p:spPr>
          <a:xfrm>
            <a:off x="2286000" y="7301464"/>
            <a:ext cx="10493350" cy="890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>
            <a:lvl1pPr marL="228600" indent="-228600">
              <a:defRPr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sz="2592" dirty="0"/>
              <a:t>Tritium beta decay is</a:t>
            </a:r>
            <a:r>
              <a:rPr lang="en-US" sz="2592" dirty="0"/>
              <a:t> a very </a:t>
            </a:r>
            <a:r>
              <a:rPr sz="2592" dirty="0"/>
              <a:t> important background consideration.</a:t>
            </a:r>
            <a:endParaRPr lang="en-US" sz="2592" dirty="0"/>
          </a:p>
          <a:p>
            <a:pPr algn="ctr"/>
            <a:r>
              <a:rPr lang="en-US" sz="2592" baseline="30000" dirty="0"/>
              <a:t>22</a:t>
            </a:r>
            <a:r>
              <a:rPr lang="en-US" sz="2592" dirty="0"/>
              <a:t>Na and </a:t>
            </a:r>
            <a:r>
              <a:rPr lang="en-US" sz="2592" baseline="30000" dirty="0"/>
              <a:t>7</a:t>
            </a:r>
            <a:r>
              <a:rPr lang="en-US" sz="2592" dirty="0"/>
              <a:t>Be are also relevant</a:t>
            </a:r>
            <a:endParaRPr sz="2592" dirty="0"/>
          </a:p>
        </p:txBody>
      </p:sp>
    </p:spTree>
    <p:extLst>
      <p:ext uri="{BB962C8B-B14F-4D97-AF65-F5344CB8AC3E}">
        <p14:creationId xmlns:p14="http://schemas.microsoft.com/office/powerpoint/2010/main" val="383415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46A8FC-EE94-674D-9636-B0301CFF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B21CB0-E022-4448-98CA-1B2911AD5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Tritium Production Cross-Sections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D9C0AA-0158-DA4D-89D3-A5144A833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50" y="1843288"/>
            <a:ext cx="6176260" cy="4543024"/>
          </a:xfrm>
          <a:prstGeom prst="rect">
            <a:avLst/>
          </a:prstGeom>
        </p:spPr>
      </p:pic>
      <p:sp>
        <p:nvSpPr>
          <p:cNvPr id="9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40B65F95-DB6B-554C-9D17-214E51C7DA73}"/>
              </a:ext>
            </a:extLst>
          </p:cNvPr>
          <p:cNvSpPr txBox="1"/>
          <p:nvPr/>
        </p:nvSpPr>
        <p:spPr>
          <a:xfrm>
            <a:off x="8096250" y="2149112"/>
            <a:ext cx="576071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Very limited experimental cross-section measurements for tritium production</a:t>
            </a:r>
            <a:endParaRPr sz="2400" dirty="0"/>
          </a:p>
        </p:txBody>
      </p:sp>
      <p:sp>
        <p:nvSpPr>
          <p:cNvPr id="10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14B6D0CD-B3BA-0743-B381-DAB70EB2E17C}"/>
              </a:ext>
            </a:extLst>
          </p:cNvPr>
          <p:cNvSpPr txBox="1"/>
          <p:nvPr/>
        </p:nvSpPr>
        <p:spPr>
          <a:xfrm>
            <a:off x="7996939" y="3283803"/>
            <a:ext cx="6450579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Estimates from nuclear databases and empirical calculations show significant spread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~8x variation in predicted tritium production rate</a:t>
            </a:r>
            <a:endParaRPr sz="2400" dirty="0"/>
          </a:p>
        </p:txBody>
      </p:sp>
      <p:sp>
        <p:nvSpPr>
          <p:cNvPr id="11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73AAD1AB-E98E-C640-9A3F-8D5669946EEB}"/>
              </a:ext>
            </a:extLst>
          </p:cNvPr>
          <p:cNvSpPr txBox="1"/>
          <p:nvPr/>
        </p:nvSpPr>
        <p:spPr>
          <a:xfrm>
            <a:off x="7996940" y="4859547"/>
            <a:ext cx="627557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Can we directly measure the production rate through detection of low energy (Q = 18.6 </a:t>
            </a:r>
            <a:r>
              <a:rPr lang="en-US" sz="2400" dirty="0" err="1"/>
              <a:t>keV</a:t>
            </a:r>
            <a:r>
              <a:rPr lang="en-US" sz="2400" dirty="0"/>
              <a:t>) tritium beta decays? </a:t>
            </a:r>
            <a:endParaRPr sz="2400" dirty="0"/>
          </a:p>
        </p:txBody>
      </p:sp>
      <p:sp>
        <p:nvSpPr>
          <p:cNvPr id="12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5220B604-05F1-9546-9561-5A036B983978}"/>
              </a:ext>
            </a:extLst>
          </p:cNvPr>
          <p:cNvSpPr txBox="1"/>
          <p:nvPr/>
        </p:nvSpPr>
        <p:spPr>
          <a:xfrm>
            <a:off x="3805940" y="6715560"/>
            <a:ext cx="792886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Experimental Plan:</a:t>
            </a:r>
          </a:p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Irradiate silicon CCDs on LANSCE neutron beam and then self-count tritium activity in CCD bulk</a:t>
            </a:r>
          </a:p>
        </p:txBody>
      </p:sp>
    </p:spTree>
    <p:extLst>
      <p:ext uri="{BB962C8B-B14F-4D97-AF65-F5344CB8AC3E}">
        <p14:creationId xmlns:p14="http://schemas.microsoft.com/office/powerpoint/2010/main" val="57962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5248B1-2F29-D942-9F16-907FDE48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B9033F-F2F7-A743-BAB9-493998F4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CCD Beam Irradiation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AF7783-894C-F14C-B751-A204F5D73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381" y="5260975"/>
            <a:ext cx="4110038" cy="27400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6CB47A-0072-FD41-8A9C-DE90609EB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408" y="2165349"/>
            <a:ext cx="6841657" cy="27400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2CE2E3-A641-3D49-9F41-4E491F19D8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0475" y="5257600"/>
            <a:ext cx="5483179" cy="2697692"/>
          </a:xfrm>
          <a:prstGeom prst="rect">
            <a:avLst/>
          </a:prstGeom>
        </p:spPr>
      </p:pic>
      <p:sp>
        <p:nvSpPr>
          <p:cNvPr id="11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0E19BC45-4C24-3640-AB79-AA3CAFA78C18}"/>
              </a:ext>
            </a:extLst>
          </p:cNvPr>
          <p:cNvSpPr txBox="1"/>
          <p:nvPr/>
        </p:nvSpPr>
        <p:spPr>
          <a:xfrm>
            <a:off x="8686800" y="981747"/>
            <a:ext cx="5150892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CCD and readout can undergo radiation damage in beam affecting dark current and charge transfer</a:t>
            </a:r>
            <a:endParaRPr sz="2400" dirty="0"/>
          </a:p>
        </p:txBody>
      </p:sp>
      <p:sp>
        <p:nvSpPr>
          <p:cNvPr id="12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1FAF8328-8702-8644-A349-A58842B2E6AE}"/>
              </a:ext>
            </a:extLst>
          </p:cNvPr>
          <p:cNvSpPr txBox="1"/>
          <p:nvPr/>
        </p:nvSpPr>
        <p:spPr>
          <a:xfrm>
            <a:off x="8843404" y="2368665"/>
            <a:ext cx="5150892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Based on previous tests with SNAP CCDs* we aimed to keep maximum dose &lt; 2x10</a:t>
            </a:r>
            <a:r>
              <a:rPr lang="en-US" sz="2400" baseline="30000" dirty="0"/>
              <a:t>8</a:t>
            </a:r>
            <a:r>
              <a:rPr lang="en-US" sz="2400" dirty="0"/>
              <a:t> MeV/g</a:t>
            </a:r>
            <a:endParaRPr sz="2400" dirty="0"/>
          </a:p>
        </p:txBody>
      </p:sp>
      <p:sp>
        <p:nvSpPr>
          <p:cNvPr id="13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F6D03322-0690-6E46-BB84-A241C17182B5}"/>
              </a:ext>
            </a:extLst>
          </p:cNvPr>
          <p:cNvSpPr txBox="1"/>
          <p:nvPr/>
        </p:nvSpPr>
        <p:spPr>
          <a:xfrm>
            <a:off x="8686800" y="3846310"/>
            <a:ext cx="5150892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1” beam profile was chosen to minimize irradiation of registers at CCD edges</a:t>
            </a:r>
            <a:endParaRPr sz="2400" dirty="0"/>
          </a:p>
        </p:txBody>
      </p:sp>
      <p:sp>
        <p:nvSpPr>
          <p:cNvPr id="14" name="The default ACTIVA total cross-section is less than the measured partial cross-sections! Cross-sections from other nuclear data libraries are nearly an order of magnitude larger">
            <a:extLst>
              <a:ext uri="{FF2B5EF4-FFF2-40B4-BE49-F238E27FC236}">
                <a16:creationId xmlns:a16="http://schemas.microsoft.com/office/drawing/2014/main" id="{65B30E83-2003-6D4F-98A7-8DB37EF28E8A}"/>
              </a:ext>
            </a:extLst>
          </p:cNvPr>
          <p:cNvSpPr txBox="1"/>
          <p:nvPr/>
        </p:nvSpPr>
        <p:spPr>
          <a:xfrm>
            <a:off x="11325307" y="5636950"/>
            <a:ext cx="2895600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3" rIns="54863">
            <a:spAutoFit/>
          </a:bodyPr>
          <a:lstStyle/>
          <a:p>
            <a:pPr algn="ctr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400" dirty="0"/>
              <a:t>We used 3 CCDs with staggered exposures to ensure we had at least one CCD that survived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0301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NNL_Plain.potx" id="{0782FAF7-70BE-4A7B-A9AB-04CE0CD8A8DE}" vid="{2CD97732-1318-4B64-80C1-95496D5AB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PNNL_Option_4</Template>
  <TotalTime>5524</TotalTime>
  <Words>937</Words>
  <Application>Microsoft Macintosh PowerPoint</Application>
  <PresentationFormat>Custom</PresentationFormat>
  <Paragraphs>155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Helvetica Neue</vt:lpstr>
      <vt:lpstr>Helvetica Neue Light</vt:lpstr>
      <vt:lpstr>Wingdings</vt:lpstr>
      <vt:lpstr>PNNL_Option_4</vt:lpstr>
      <vt:lpstr>Measuring cosmogenic activation rates in active detector material</vt:lpstr>
      <vt:lpstr>Cosmogenic Activation</vt:lpstr>
      <vt:lpstr>Measurement Technique</vt:lpstr>
      <vt:lpstr>LANSCE ICE-HOUSE Neutron Beam</vt:lpstr>
      <vt:lpstr>Activation Measurements for  Dark Matter Experiments</vt:lpstr>
      <vt:lpstr>Silicon-Based Dark Matter Detectors</vt:lpstr>
      <vt:lpstr>Tritium Background in Silicon</vt:lpstr>
      <vt:lpstr>Tritium Production Cross-Sections</vt:lpstr>
      <vt:lpstr>CCD Beam Irradiation</vt:lpstr>
      <vt:lpstr>PowerPoint Presentation</vt:lpstr>
      <vt:lpstr>CCD Energy Spectra</vt:lpstr>
      <vt:lpstr>Silicon Wafer Gamma Counting</vt:lpstr>
      <vt:lpstr>Tritium and 109Cd Production in NaI</vt:lpstr>
      <vt:lpstr>Summary</vt:lpstr>
      <vt:lpstr>Collaboration (Tritium Background in Silicon)</vt:lpstr>
      <vt:lpstr>PowerPoint Presentation</vt:lpstr>
      <vt:lpstr>Irradiation Vessel</vt:lpstr>
      <vt:lpstr>Storage underground - how deep?</vt:lpstr>
      <vt:lpstr>Tritium Beta Decay Spectrum and Range</vt:lpstr>
      <vt:lpstr>CCD Setup</vt:lpstr>
      <vt:lpstr>LANSCE Neutron Beam  vs Cosmic Ray Neutrons</vt:lpstr>
      <vt:lpstr>Displacement damage dose </vt:lpstr>
      <vt:lpstr>Baking 3H 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cosmogenic activation rates in active detector material</dc:title>
  <dc:creator>Richard Saldanha</dc:creator>
  <cp:lastModifiedBy>Ariel Matalon</cp:lastModifiedBy>
  <cp:revision>73</cp:revision>
  <dcterms:created xsi:type="dcterms:W3CDTF">2019-05-07T01:44:39Z</dcterms:created>
  <dcterms:modified xsi:type="dcterms:W3CDTF">2019-05-21T14:46:49Z</dcterms:modified>
</cp:coreProperties>
</file>