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9"/>
  </p:notesMasterIdLst>
  <p:sldIdLst>
    <p:sldId id="256" r:id="rId2"/>
    <p:sldId id="260" r:id="rId3"/>
    <p:sldId id="1093" r:id="rId4"/>
    <p:sldId id="258" r:id="rId5"/>
    <p:sldId id="1094" r:id="rId6"/>
    <p:sldId id="1097" r:id="rId7"/>
    <p:sldId id="266" r:id="rId8"/>
    <p:sldId id="1110" r:id="rId9"/>
    <p:sldId id="1111" r:id="rId10"/>
    <p:sldId id="1112" r:id="rId11"/>
    <p:sldId id="1109" r:id="rId12"/>
    <p:sldId id="1098" r:id="rId13"/>
    <p:sldId id="1107" r:id="rId14"/>
    <p:sldId id="267" r:id="rId15"/>
    <p:sldId id="1103" r:id="rId16"/>
    <p:sldId id="1099" r:id="rId17"/>
    <p:sldId id="1100" r:id="rId18"/>
    <p:sldId id="1104" r:id="rId19"/>
    <p:sldId id="264" r:id="rId20"/>
    <p:sldId id="1101" r:id="rId21"/>
    <p:sldId id="1106" r:id="rId22"/>
    <p:sldId id="1095" r:id="rId23"/>
    <p:sldId id="1096" r:id="rId24"/>
    <p:sldId id="265" r:id="rId25"/>
    <p:sldId id="268" r:id="rId26"/>
    <p:sldId id="1105" r:id="rId27"/>
    <p:sldId id="953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hmiller" initials="e" lastIdx="1" clrIdx="0">
    <p:extLst>
      <p:ext uri="{19B8F6BF-5375-455C-9EA6-DF929625EA0E}">
        <p15:presenceInfo xmlns:p15="http://schemas.microsoft.com/office/powerpoint/2012/main" userId="ehmill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80" autoAdjust="0"/>
    <p:restoredTop sz="95842" autoAdjust="0"/>
  </p:normalViewPr>
  <p:slideViewPr>
    <p:cSldViewPr snapToGrid="0">
      <p:cViewPr varScale="1">
        <p:scale>
          <a:sx n="94" d="100"/>
          <a:sy n="94" d="100"/>
        </p:scale>
        <p:origin x="1075" y="86"/>
      </p:cViewPr>
      <p:guideLst/>
    </p:cSldViewPr>
  </p:slideViewPr>
  <p:outlineViewPr>
    <p:cViewPr>
      <p:scale>
        <a:sx n="33" d="100"/>
        <a:sy n="33" d="100"/>
      </p:scale>
      <p:origin x="0" y="-4843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AEAA86-C725-4CBC-9204-3624B018CBCB}" type="datetimeFigureOut">
              <a:rPr lang="en-US" smtClean="0"/>
              <a:t>5/19/2019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9DD987-E19F-4F7A-B5BE-45967B7D16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21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CC7C65-339A-41BF-BD5A-8CB801212F2D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ECEAE880-4589-4E69-8DCA-D80477BA5528}" type="slidenum">
              <a:t>2</a:t>
            </a:fld>
            <a:endParaRPr lang="en-US"/>
          </a:p>
        </p:txBody>
      </p:sp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7CD408A-B2F3-4E94-B6DD-17286D1B96F8}"/>
              </a:ext>
            </a:extLst>
          </p:cNvPr>
          <p:cNvSpPr>
            <a:spLocks noGrp="1" noRot="1" noChangeAspect="1" noResize="1"/>
          </p:cNvSpPr>
          <p:nvPr>
            <p:ph type="sldImg"/>
          </p:nvPr>
        </p:nvSpPr>
        <p:spPr>
          <a:xfrm>
            <a:off x="1371600" y="763588"/>
            <a:ext cx="5029200" cy="3771900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863D029-B464-440F-AA9F-0994F13E7D8B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pPr lvl="0"/>
            <a:r>
              <a:rPr lang="en-US"/>
              <a:t>Time Projection Chamber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Eric Miller - 2019 LRT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EB23E-00C1-4EB3-A2E9-04E192094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399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Eric Miller - 2019 LRT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EB23E-00C1-4EB3-A2E9-04E192094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7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Eric Miller - 2019 LRT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EB23E-00C1-4EB3-A2E9-04E192094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36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title"/>
          </p:nvPr>
        </p:nvSpPr>
        <p:spPr>
          <a:xfrm>
            <a:off x="311700" y="593367"/>
            <a:ext cx="85206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body" idx="1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sldNum" idx="12"/>
          </p:nvPr>
        </p:nvSpPr>
        <p:spPr>
          <a:xfrm>
            <a:off x="8472458" y="6448442"/>
            <a:ext cx="5487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uk-UA" smtClean="0"/>
              <a:pPr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26992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88080" y="54403"/>
            <a:ext cx="722727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200"/>
            </a:lvl1pPr>
            <a:lvl2pPr>
              <a:defRPr sz="2200"/>
            </a:lvl2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Eric Miller - 2019 LRT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EB23E-00C1-4EB3-A2E9-04E192094826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image1.png">
            <a:extLst>
              <a:ext uri="{FF2B5EF4-FFF2-40B4-BE49-F238E27FC236}">
                <a16:creationId xmlns:a16="http://schemas.microsoft.com/office/drawing/2014/main" id="{68D42A36-4368-4F7C-97A1-0CD96221D8C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286553" y="136524"/>
            <a:ext cx="825840" cy="147708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traight Connector 7">
            <a:extLst>
              <a:ext uri="{FF2B5EF4-FFF2-40B4-BE49-F238E27FC236}">
                <a16:creationId xmlns:a16="http://schemas.microsoft.com/office/drawing/2014/main" id="{E422B1CF-8291-4393-9E8E-CF19B5D651D8}"/>
              </a:ext>
            </a:extLst>
          </p:cNvPr>
          <p:cNvSpPr/>
          <p:nvPr userDrawn="1"/>
        </p:nvSpPr>
        <p:spPr>
          <a:xfrm>
            <a:off x="1288080" y="1206359"/>
            <a:ext cx="7680960" cy="0"/>
          </a:xfrm>
          <a:prstGeom prst="line">
            <a:avLst/>
          </a:prstGeom>
          <a:noFill/>
          <a:ln w="54720">
            <a:solidFill>
              <a:srgbClr val="000080"/>
            </a:solidFill>
            <a:prstDash val="solid"/>
          </a:ln>
        </p:spPr>
        <p:txBody>
          <a:bodyPr lIns="117360" tIns="72360" rIns="117360" bIns="72360" anchor="ctr" anchorCtr="0"/>
          <a:lstStyle/>
          <a:p>
            <a:pPr lvl="0" rtl="0" hangingPunct="0">
              <a:buNone/>
              <a:tabLst/>
            </a:pPr>
            <a:endParaRPr lang="en-US" sz="2400" kern="1200">
              <a:latin typeface="Liberation Serif" pitchFamily="18"/>
              <a:ea typeface="DejaVu Sans" pitchFamily="2"/>
              <a:cs typeface="DejaVu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918940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Eric Miller - 2019 LRT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EB23E-00C1-4EB3-A2E9-04E192094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718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Eric Miller - 2019 LRT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EB23E-00C1-4EB3-A2E9-04E192094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338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Eric Miller - 2019 LRT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EB23E-00C1-4EB3-A2E9-04E192094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701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Eric Miller - 2019 LRT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EB23E-00C1-4EB3-A2E9-04E192094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297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Eric Miller - 2019 LRT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EB23E-00C1-4EB3-A2E9-04E192094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1587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Eric Miller - 2019 LRT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EB23E-00C1-4EB3-A2E9-04E192094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216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Eric Miller - 2019 LRT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EB23E-00C1-4EB3-A2E9-04E192094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108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79870" y="6503342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Eric Miller - 2019 LRT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55099" y="648393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DEB23E-00C1-4EB3-A2E9-04E1920948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704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84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7ABE7E-0A35-4CCB-8CE1-72861441710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 Noble gas purification for LZ and other rare event searches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E453EC-79CA-487A-BC21-0B20D59F15A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Eric Miller</a:t>
            </a:r>
          </a:p>
          <a:p>
            <a:r>
              <a:rPr lang="en-US" dirty="0"/>
              <a:t>LRT – </a:t>
            </a:r>
            <a:r>
              <a:rPr lang="en-US" dirty="0" err="1"/>
              <a:t>Jaca</a:t>
            </a:r>
            <a:r>
              <a:rPr lang="en-US" dirty="0"/>
              <a:t>, Spain</a:t>
            </a:r>
          </a:p>
          <a:p>
            <a:r>
              <a:rPr lang="en-US" dirty="0"/>
              <a:t>May 20 2019</a:t>
            </a:r>
          </a:p>
        </p:txBody>
      </p:sp>
      <p:pic>
        <p:nvPicPr>
          <p:cNvPr id="4" name="image1.png">
            <a:extLst>
              <a:ext uri="{FF2B5EF4-FFF2-40B4-BE49-F238E27FC236}">
                <a16:creationId xmlns:a16="http://schemas.microsoft.com/office/drawing/2014/main" id="{03FCBE07-26B5-40D4-873B-68FBF60A89BE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268175" y="4628886"/>
            <a:ext cx="1144247" cy="2046576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A picture containing clipart&#10;&#10;Description automatically generated">
            <a:extLst>
              <a:ext uri="{FF2B5EF4-FFF2-40B4-BE49-F238E27FC236}">
                <a16:creationId xmlns:a16="http://schemas.microsoft.com/office/drawing/2014/main" id="{2E0B2EFD-9D2C-4D18-AA32-6C5230F44A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5579" y="5659710"/>
            <a:ext cx="3430246" cy="1015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0426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240FBA-55C1-4B7D-99D9-73F65D6C55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LZ – Radon Control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6B22FC-1019-4AB4-88BD-CFAD01488E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Radon emanates from materials in contact with </a:t>
            </a:r>
            <a:r>
              <a:rPr lang="en-US" dirty="0" err="1"/>
              <a:t>Xe</a:t>
            </a:r>
            <a:endParaRPr lang="en-US" dirty="0"/>
          </a:p>
          <a:p>
            <a:r>
              <a:rPr lang="en-US" dirty="0"/>
              <a:t>Screening</a:t>
            </a:r>
          </a:p>
          <a:p>
            <a:pPr lvl="1"/>
            <a:r>
              <a:rPr lang="en-US" dirty="0"/>
              <a:t>Around 100 materials/components screened for LZ</a:t>
            </a:r>
          </a:p>
          <a:p>
            <a:pPr lvl="1"/>
            <a:r>
              <a:rPr lang="en-US" dirty="0"/>
              <a:t>Warm end of PMT cables potentially significant</a:t>
            </a:r>
          </a:p>
          <a:p>
            <a:r>
              <a:rPr lang="en-US" dirty="0"/>
              <a:t>In-line removal system</a:t>
            </a:r>
          </a:p>
          <a:p>
            <a:pPr lvl="1"/>
            <a:r>
              <a:rPr lang="en-US" dirty="0"/>
              <a:t>Impractical to purify 500 SLPM circulation </a:t>
            </a:r>
          </a:p>
          <a:p>
            <a:pPr lvl="1"/>
            <a:r>
              <a:rPr lang="en-US" dirty="0"/>
              <a:t>Practical to purify problematic areas </a:t>
            </a:r>
          </a:p>
          <a:p>
            <a:r>
              <a:rPr lang="en-US" dirty="0"/>
              <a:t>Projected Rn level:</a:t>
            </a:r>
          </a:p>
          <a:p>
            <a:pPr lvl="1"/>
            <a:r>
              <a:rPr lang="en-US" dirty="0"/>
              <a:t>&lt;2 </a:t>
            </a:r>
            <a:r>
              <a:rPr lang="el-GR" dirty="0"/>
              <a:t>μ</a:t>
            </a:r>
            <a:r>
              <a:rPr lang="en-US" dirty="0" err="1"/>
              <a:t>Bq</a:t>
            </a:r>
            <a:r>
              <a:rPr lang="en-US" dirty="0"/>
              <a:t>/kg</a:t>
            </a:r>
          </a:p>
          <a:p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4BA909-5B99-4F9B-A770-B2286A195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Eric Miller - 2019 LRT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B9249F-D464-4736-8B2E-30EE37674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EB23E-00C1-4EB3-A2E9-04E19209482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64145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935CF2-69BB-490C-8C16-0640F2E97B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LZ Circulation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59A585F-FC53-454A-B981-D8AB849076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14D90A-16F8-463E-9BFF-178F994D2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uk-UA" smtClean="0"/>
              <a:pPr>
                <a:spcBef>
                  <a:spcPts val="0"/>
                </a:spcBef>
                <a:spcAft>
                  <a:spcPts val="0"/>
                </a:spcAft>
              </a:pPr>
              <a:t>11</a:t>
            </a:fld>
            <a:endParaRPr lang="uk-UA"/>
          </a:p>
        </p:txBody>
      </p:sp>
      <p:pic>
        <p:nvPicPr>
          <p:cNvPr id="5" name="Picture 4" descr="A close up of a map&#10;&#10;Description automatically generated">
            <a:extLst>
              <a:ext uri="{FF2B5EF4-FFF2-40B4-BE49-F238E27FC236}">
                <a16:creationId xmlns:a16="http://schemas.microsoft.com/office/drawing/2014/main" id="{75B1EFC5-9D8F-4860-BA91-80A502BE8E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815" y="1298714"/>
            <a:ext cx="7022369" cy="5367784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EB3F054-0601-4EC9-93C0-65B766D58F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Eric Miller - 2019 LRT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48092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9AC9A-B212-48B0-B894-7A6E6C8C45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LZ – In-line radon removal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F2979E-E9AD-44C1-AA9E-7BA165D7CA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8220319" cy="4351338"/>
          </a:xfrm>
        </p:spPr>
        <p:txBody>
          <a:bodyPr/>
          <a:lstStyle/>
          <a:p>
            <a:r>
              <a:rPr lang="en-US" dirty="0"/>
              <a:t>Remove radon from subset of circulation flow</a:t>
            </a:r>
          </a:p>
          <a:p>
            <a:pPr lvl="1"/>
            <a:r>
              <a:rPr lang="en-US" dirty="0"/>
              <a:t>0.1% of </a:t>
            </a:r>
            <a:r>
              <a:rPr lang="en-US" dirty="0" err="1"/>
              <a:t>Xe</a:t>
            </a:r>
            <a:r>
              <a:rPr lang="en-US" dirty="0"/>
              <a:t> flow, but significant Rn contribution</a:t>
            </a:r>
          </a:p>
          <a:p>
            <a:r>
              <a:rPr lang="en-US" dirty="0"/>
              <a:t>Strategy: charcoal chromatography</a:t>
            </a:r>
          </a:p>
          <a:p>
            <a:pPr lvl="1"/>
            <a:r>
              <a:rPr lang="en-US" dirty="0"/>
              <a:t>Radon passes through </a:t>
            </a:r>
            <a:br>
              <a:rPr lang="en-US" dirty="0"/>
            </a:br>
            <a:r>
              <a:rPr lang="en-US" dirty="0"/>
              <a:t>charcoal slower than xenon</a:t>
            </a:r>
          </a:p>
          <a:p>
            <a:pPr lvl="1"/>
            <a:r>
              <a:rPr lang="en-US" dirty="0"/>
              <a:t>Design system to trap radon</a:t>
            </a:r>
            <a:br>
              <a:rPr lang="en-US" dirty="0"/>
            </a:br>
            <a:r>
              <a:rPr lang="en-US" dirty="0"/>
              <a:t>for many half-lives (3.8 days)</a:t>
            </a:r>
          </a:p>
          <a:p>
            <a:endParaRPr lang="en-US" dirty="0"/>
          </a:p>
          <a:p>
            <a:r>
              <a:rPr lang="en-US" dirty="0"/>
              <a:t>Radon Removal system in</a:t>
            </a:r>
            <a:br>
              <a:rPr lang="en-US" dirty="0"/>
            </a:br>
            <a:r>
              <a:rPr lang="en-US" dirty="0"/>
              <a:t>development at the University</a:t>
            </a:r>
            <a:br>
              <a:rPr lang="en-US" dirty="0"/>
            </a:br>
            <a:r>
              <a:rPr lang="en-US" dirty="0"/>
              <a:t>of Michigan: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46C2CA-DE0C-47EB-BC16-B90DDCBEDA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Eric Miller - 2019 LRT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B67455-059F-4EB3-B95D-09D587F83B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EB23E-00C1-4EB3-A2E9-04E192094826}" type="slidenum">
              <a:rPr lang="en-US" smtClean="0"/>
              <a:t>12</a:t>
            </a:fld>
            <a:endParaRPr lang="en-US"/>
          </a:p>
        </p:txBody>
      </p:sp>
      <p:pic>
        <p:nvPicPr>
          <p:cNvPr id="6" name="Picture 2" descr="C:\Users\lorenzon\Documents\LZ\talks-pubs\Rn-Removal-view1.png">
            <a:extLst>
              <a:ext uri="{FF2B5EF4-FFF2-40B4-BE49-F238E27FC236}">
                <a16:creationId xmlns:a16="http://schemas.microsoft.com/office/drawing/2014/main" id="{BFD56FB5-9C74-43AA-8088-F4C9E520672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8" r="2646" b="3398"/>
          <a:stretch/>
        </p:blipFill>
        <p:spPr bwMode="auto">
          <a:xfrm>
            <a:off x="4678135" y="3080365"/>
            <a:ext cx="4449537" cy="3390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42358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CDDDE-2E55-4018-92BB-52C10B688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LZ – In-line radon removal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D7F59FC-52AE-4DFA-A7AF-8B09FC5C96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76104"/>
            <a:ext cx="7886700" cy="4351338"/>
          </a:xfrm>
        </p:spPr>
        <p:txBody>
          <a:bodyPr/>
          <a:lstStyle/>
          <a:p>
            <a:r>
              <a:rPr lang="en-US" dirty="0"/>
              <a:t>Critical that charcoal remove more radon than it produces!</a:t>
            </a:r>
          </a:p>
          <a:p>
            <a:pPr lvl="1"/>
            <a:r>
              <a:rPr lang="en-US" dirty="0"/>
              <a:t>Identify low-emanation; high adsorption charcoal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387EF2-A53B-4A3F-B495-8E118A05F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Eric Miller - 2019 LRT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56E21A-0E3F-4E85-81A7-D00A32685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EB23E-00C1-4EB3-A2E9-04E192094826}" type="slidenum">
              <a:rPr lang="en-US" smtClean="0"/>
              <a:t>13</a:t>
            </a:fld>
            <a:endParaRPr lang="en-US"/>
          </a:p>
        </p:txBody>
      </p:sp>
      <p:pic>
        <p:nvPicPr>
          <p:cNvPr id="6" name="Picture 4" descr="C:\Users\lorenzon\Documents\LZ\publication\Rn-removal\shirasagi-s.jpg">
            <a:extLst>
              <a:ext uri="{FF2B5EF4-FFF2-40B4-BE49-F238E27FC236}">
                <a16:creationId xmlns:a16="http://schemas.microsoft.com/office/drawing/2014/main" id="{5D89CA80-6C8E-4D3B-8532-D80970F6DF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8238" y="2654789"/>
            <a:ext cx="1675864" cy="17240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7" descr="C:\Users\lorenzon\Documents\LZ\publication\Rn-removal\CarboAct-s.jpg">
            <a:extLst>
              <a:ext uri="{FF2B5EF4-FFF2-40B4-BE49-F238E27FC236}">
                <a16:creationId xmlns:a16="http://schemas.microsoft.com/office/drawing/2014/main" id="{4F310D6C-CE8A-4C3D-8300-E72A06F61D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6925" y="2665280"/>
            <a:ext cx="1693949" cy="1742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8" descr="C:\Users\lorenzon\Documents\LZ\publication\Rn-removal\Saratech.jpg">
            <a:extLst>
              <a:ext uri="{FF2B5EF4-FFF2-40B4-BE49-F238E27FC236}">
                <a16:creationId xmlns:a16="http://schemas.microsoft.com/office/drawing/2014/main" id="{947D0865-2088-4F9E-9A97-67E414666F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127" y="2668776"/>
            <a:ext cx="1693949" cy="1748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D8745126-BF76-4BE6-A96B-FBA6D62D48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6128267"/>
              </p:ext>
            </p:extLst>
          </p:nvPr>
        </p:nvGraphicFramePr>
        <p:xfrm>
          <a:off x="583225" y="4513117"/>
          <a:ext cx="8184535" cy="204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70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468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3690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3690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3690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56590">
                <a:tc>
                  <a:txBody>
                    <a:bodyPr/>
                    <a:lstStyle/>
                    <a:p>
                      <a:r>
                        <a:rPr lang="en-US" dirty="0"/>
                        <a:t>Charcoal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Density  </a:t>
                      </a:r>
                      <a:r>
                        <a:rPr lang="en-US" sz="1400" dirty="0"/>
                        <a:t>(g/cm</a:t>
                      </a:r>
                      <a:r>
                        <a:rPr lang="en-US" sz="1400" baseline="30000" dirty="0"/>
                        <a:t>3</a:t>
                      </a:r>
                      <a:r>
                        <a:rPr lang="en-US" sz="1400" baseline="0" dirty="0"/>
                        <a:t>)</a:t>
                      </a:r>
                      <a:endParaRPr lang="en-US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Surface</a:t>
                      </a:r>
                      <a:r>
                        <a:rPr lang="en-US" baseline="0" dirty="0"/>
                        <a:t> area</a:t>
                      </a:r>
                      <a:r>
                        <a:rPr lang="en-US" dirty="0"/>
                        <a:t> </a:t>
                      </a:r>
                      <a:r>
                        <a:rPr lang="en-US" sz="1400" dirty="0"/>
                        <a:t>(m</a:t>
                      </a:r>
                      <a:r>
                        <a:rPr lang="en-US" sz="1400" baseline="30000" dirty="0"/>
                        <a:t>2</a:t>
                      </a:r>
                      <a:r>
                        <a:rPr lang="en-US" sz="1400" baseline="0" dirty="0"/>
                        <a:t>/g)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Spec. activity</a:t>
                      </a:r>
                      <a:br>
                        <a:rPr lang="en-US" dirty="0"/>
                      </a:br>
                      <a:r>
                        <a:rPr lang="en-US" sz="1400" dirty="0"/>
                        <a:t>(</a:t>
                      </a:r>
                      <a:r>
                        <a:rPr lang="en-US" sz="1400" dirty="0" err="1"/>
                        <a:t>mBq</a:t>
                      </a:r>
                      <a:r>
                        <a:rPr lang="en-US" sz="1400" dirty="0"/>
                        <a:t>/kg)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Price</a:t>
                      </a:r>
                      <a:r>
                        <a:rPr lang="en-US" baseline="0" dirty="0"/>
                        <a:t> </a:t>
                      </a:r>
                    </a:p>
                    <a:p>
                      <a:pPr algn="ctr"/>
                      <a:r>
                        <a:rPr lang="en-US" sz="1400" baseline="0" dirty="0"/>
                        <a:t>($/kg)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6413">
                <a:tc>
                  <a:txBody>
                    <a:bodyPr/>
                    <a:lstStyle/>
                    <a:p>
                      <a:r>
                        <a:rPr lang="en-US" dirty="0" err="1"/>
                        <a:t>Shirasagi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1,240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101 </a:t>
                      </a:r>
                      <a:r>
                        <a:rPr lang="en-US" dirty="0">
                          <a:latin typeface="Calibri"/>
                        </a:rPr>
                        <a:t>± 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56413">
                <a:tc>
                  <a:txBody>
                    <a:bodyPr/>
                    <a:lstStyle/>
                    <a:p>
                      <a:r>
                        <a:rPr lang="en-US" dirty="0" err="1"/>
                        <a:t>CarboAct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+mn-lt"/>
                        </a:rPr>
                        <a:t>0.23 ± 0.19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15,000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1531">
                <a:tc>
                  <a:txBody>
                    <a:bodyPr/>
                    <a:lstStyle/>
                    <a:p>
                      <a:r>
                        <a:rPr lang="en-US" dirty="0" err="1"/>
                        <a:t>Saratech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1,340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+mn-lt"/>
                        </a:rPr>
                        <a:t>1.71 ± 0.20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51531">
                <a:tc>
                  <a:txBody>
                    <a:bodyPr/>
                    <a:lstStyle/>
                    <a:p>
                      <a:r>
                        <a:rPr lang="en-US" dirty="0" err="1"/>
                        <a:t>Saratach</a:t>
                      </a:r>
                      <a:r>
                        <a:rPr lang="en-US" baseline="0" dirty="0"/>
                        <a:t> (HNO</a:t>
                      </a:r>
                      <a:r>
                        <a:rPr lang="en-US" baseline="-25000" dirty="0"/>
                        <a:t>3</a:t>
                      </a:r>
                      <a:r>
                        <a:rPr lang="en-US" baseline="0" dirty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0.60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1,340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latin typeface="+mn-lt"/>
                        </a:rPr>
                        <a:t>0.51 ± 0.09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135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4B89093A-B6C0-4722-827A-0183407AD99D}"/>
              </a:ext>
            </a:extLst>
          </p:cNvPr>
          <p:cNvSpPr txBox="1"/>
          <p:nvPr/>
        </p:nvSpPr>
        <p:spPr>
          <a:xfrm>
            <a:off x="5510874" y="6501451"/>
            <a:ext cx="16519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provided by Carter Hall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D5A1EBB-E591-4828-BF37-D4365A025A30}"/>
              </a:ext>
            </a:extLst>
          </p:cNvPr>
          <p:cNvSpPr txBox="1"/>
          <p:nvPr/>
        </p:nvSpPr>
        <p:spPr>
          <a:xfrm>
            <a:off x="1062890" y="2239106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solidFill>
                  <a:srgbClr val="00B050"/>
                </a:solidFill>
              </a:rPr>
              <a:t>Saratech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1253817-BE25-44CB-B33C-8C48ABA04DCF}"/>
              </a:ext>
            </a:extLst>
          </p:cNvPr>
          <p:cNvSpPr txBox="1"/>
          <p:nvPr/>
        </p:nvSpPr>
        <p:spPr>
          <a:xfrm>
            <a:off x="4110890" y="2250774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solidFill>
                  <a:srgbClr val="00B050"/>
                </a:solidFill>
              </a:rPr>
              <a:t>CarboAct</a:t>
            </a:r>
            <a:endParaRPr lang="en-US" dirty="0">
              <a:solidFill>
                <a:srgbClr val="00B05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C6043CB-4D73-4473-92F5-3CBB6699D1A4}"/>
              </a:ext>
            </a:extLst>
          </p:cNvPr>
          <p:cNvSpPr txBox="1"/>
          <p:nvPr/>
        </p:nvSpPr>
        <p:spPr>
          <a:xfrm>
            <a:off x="6930290" y="2239106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err="1">
                <a:solidFill>
                  <a:srgbClr val="00B050"/>
                </a:solidFill>
              </a:rPr>
              <a:t>Shirasagi</a:t>
            </a:r>
            <a:endParaRPr lang="en-US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99229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3EE9DF-AC9F-42D8-A552-391AE12B9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Any worry about cosmic-ray activation of xenon?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7E245C-423A-40E2-9F9F-0520650C54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Cosmic ray interactions produce radioactive byproducts in xenon cylinders at the Earth’s surface</a:t>
            </a:r>
          </a:p>
          <a:p>
            <a:r>
              <a:rPr lang="en-US" dirty="0"/>
              <a:t>Many of these are solids, and will not enter experiment</a:t>
            </a:r>
          </a:p>
          <a:p>
            <a:r>
              <a:rPr lang="en-US" baseline="30000" dirty="0"/>
              <a:t>3</a:t>
            </a:r>
            <a:r>
              <a:rPr lang="en-US" dirty="0"/>
              <a:t>H will be removed by getter</a:t>
            </a:r>
          </a:p>
          <a:p>
            <a:r>
              <a:rPr lang="en-US" baseline="30000" dirty="0"/>
              <a:t>127</a:t>
            </a:r>
            <a:r>
              <a:rPr lang="en-US" dirty="0"/>
              <a:t>Xe</a:t>
            </a:r>
          </a:p>
          <a:p>
            <a:pPr lvl="1"/>
            <a:r>
              <a:rPr lang="en-US" dirty="0"/>
              <a:t>36-day half-life reduces impact</a:t>
            </a:r>
          </a:p>
          <a:p>
            <a:pPr lvl="1"/>
            <a:r>
              <a:rPr lang="en-US" dirty="0"/>
              <a:t>Production rate too low to be significant background</a:t>
            </a:r>
          </a:p>
          <a:p>
            <a:r>
              <a:rPr lang="en-US" baseline="30000" dirty="0"/>
              <a:t>133</a:t>
            </a:r>
            <a:r>
              <a:rPr lang="en-US" dirty="0"/>
              <a:t>Xe</a:t>
            </a:r>
          </a:p>
          <a:p>
            <a:pPr lvl="1"/>
            <a:r>
              <a:rPr lang="en-US" dirty="0"/>
              <a:t>5.2 day half-life reduces impact</a:t>
            </a:r>
          </a:p>
          <a:p>
            <a:pPr lvl="1"/>
            <a:endParaRPr lang="en-US" dirty="0"/>
          </a:p>
          <a:p>
            <a:r>
              <a:rPr lang="en-US" b="1" dirty="0"/>
              <a:t>We have the luxury of purifying </a:t>
            </a:r>
            <a:r>
              <a:rPr lang="en-US" b="1" dirty="0" err="1"/>
              <a:t>Xe</a:t>
            </a:r>
            <a:r>
              <a:rPr lang="en-US" b="1" dirty="0"/>
              <a:t> at the surface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ADDC78-5204-4583-BF2F-DCA7533DD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Eric Miller - 2019 LRT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8CE508-C88A-4C03-8707-D14839B2DA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EB23E-00C1-4EB3-A2E9-04E192094826}" type="slidenum">
              <a:rPr lang="en-US" smtClean="0"/>
              <a:t>14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FD65A2D-A547-4238-986F-4F05C63297C4}"/>
              </a:ext>
            </a:extLst>
          </p:cNvPr>
          <p:cNvSpPr txBox="1"/>
          <p:nvPr/>
        </p:nvSpPr>
        <p:spPr bwMode="auto">
          <a:xfrm>
            <a:off x="74882" y="6178972"/>
            <a:ext cx="402004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Times New Roman" charset="0"/>
                <a:ea typeface="Times New Roman" charset="0"/>
                <a:cs typeface="Times New Roman" charset="0"/>
              </a:rPr>
              <a:t>Cosmogenic activation of xenon and copper, </a:t>
            </a:r>
            <a:r>
              <a:rPr lang="en-US" sz="1400" dirty="0" err="1">
                <a:latin typeface="Times New Roman" charset="0"/>
                <a:ea typeface="Times New Roman" charset="0"/>
                <a:cs typeface="Times New Roman" charset="0"/>
              </a:rPr>
              <a:t>Baudis</a:t>
            </a:r>
            <a:r>
              <a:rPr lang="en-US" sz="1400" dirty="0">
                <a:latin typeface="Times New Roman" charset="0"/>
                <a:ea typeface="Times New Roman" charset="0"/>
                <a:cs typeface="Times New Roman" charset="0"/>
              </a:rPr>
              <a:t> et al., </a:t>
            </a:r>
            <a:r>
              <a:rPr lang="fr-FR" sz="1400" dirty="0" err="1">
                <a:latin typeface="Times New Roman" charset="0"/>
                <a:ea typeface="Times New Roman" charset="0"/>
                <a:cs typeface="Times New Roman" charset="0"/>
              </a:rPr>
              <a:t>Eur</a:t>
            </a:r>
            <a:r>
              <a:rPr lang="fr-FR" sz="1400" dirty="0">
                <a:latin typeface="Times New Roman" charset="0"/>
                <a:ea typeface="Times New Roman" charset="0"/>
                <a:cs typeface="Times New Roman" charset="0"/>
              </a:rPr>
              <a:t>. Phys. J. C (2015) 75: 485</a:t>
            </a:r>
            <a:endParaRPr lang="en-US" sz="1400" dirty="0">
              <a:latin typeface="Times New Roman" charset="0"/>
              <a:ea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44650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59B065-F554-4033-8C7C-C6C4A61C89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8079" y="54403"/>
            <a:ext cx="7782441" cy="1325563"/>
          </a:xfrm>
        </p:spPr>
        <p:txBody>
          <a:bodyPr/>
          <a:lstStyle/>
          <a:p>
            <a:r>
              <a:rPr lang="en-US" dirty="0"/>
              <a:t>Kr Removal with Chromatography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9B1694-ECA3-4987-8EF9-E52D605B4DA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20000"/>
              </a:lnSpc>
              <a:spcAft>
                <a:spcPts val="200"/>
              </a:spcAft>
            </a:pPr>
            <a:r>
              <a:rPr lang="en-US" dirty="0"/>
              <a:t>Remove via gas charcoal chromatography (with helium carrier gas)</a:t>
            </a:r>
          </a:p>
          <a:p>
            <a:pPr lvl="1">
              <a:lnSpc>
                <a:spcPct val="120000"/>
              </a:lnSpc>
              <a:spcAft>
                <a:spcPts val="200"/>
              </a:spcAft>
            </a:pPr>
            <a:r>
              <a:rPr lang="en-US" dirty="0"/>
              <a:t>Kr has a faster flow rate through activated charcoal than </a:t>
            </a:r>
            <a:r>
              <a:rPr lang="en-US" dirty="0" err="1"/>
              <a:t>Xe</a:t>
            </a:r>
            <a:endParaRPr lang="en-US" dirty="0"/>
          </a:p>
          <a:p>
            <a:endParaRPr lang="en-US" dirty="0"/>
          </a:p>
        </p:txBody>
      </p:sp>
      <p:pic>
        <p:nvPicPr>
          <p:cNvPr id="4" name="ChromatographyEM.png">
            <a:extLst>
              <a:ext uri="{FF2B5EF4-FFF2-40B4-BE49-F238E27FC236}">
                <a16:creationId xmlns:a16="http://schemas.microsoft.com/office/drawing/2014/main" id="{1DB72CC7-094D-4076-8527-592E4D97BC9A}"/>
              </a:ext>
            </a:extLst>
          </p:cNvPr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0399" y="3249339"/>
            <a:ext cx="4790537" cy="3234696"/>
          </a:xfrm>
          <a:prstGeom prst="rect">
            <a:avLst/>
          </a:prstGeom>
          <a:ln w="3175" cap="flat">
            <a:noFill/>
            <a:miter lim="400000"/>
          </a:ln>
          <a:effectLst/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AF8DDD-1372-4532-9BFD-4234FF3BA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Eric Miller - 2019 LRT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C1A5E2-B687-4A73-B9F0-6611FB318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EB23E-00C1-4EB3-A2E9-04E19209482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8290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9E1D80-5986-4AEF-B3A9-32A97DCF7D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DBFD238-65BA-4C5E-B802-ACE684B11E88}"/>
              </a:ext>
            </a:extLst>
          </p:cNvPr>
          <p:cNvGrpSpPr/>
          <p:nvPr/>
        </p:nvGrpSpPr>
        <p:grpSpPr>
          <a:xfrm>
            <a:off x="5556830" y="4546462"/>
            <a:ext cx="629164" cy="639062"/>
            <a:chOff x="1129298" y="3151164"/>
            <a:chExt cx="629164" cy="639062"/>
          </a:xfrm>
        </p:grpSpPr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id="{1ABF67A7-B49A-48E0-9B8D-CEEEAC153286}"/>
                </a:ext>
              </a:extLst>
            </p:cNvPr>
            <p:cNvSpPr/>
            <p:nvPr/>
          </p:nvSpPr>
          <p:spPr>
            <a:xfrm>
              <a:off x="1180944" y="3166249"/>
              <a:ext cx="517358" cy="469232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7ACD1856-1E82-489C-8AC6-0C9A0051362C}"/>
                </a:ext>
              </a:extLst>
            </p:cNvPr>
            <p:cNvSpPr/>
            <p:nvPr/>
          </p:nvSpPr>
          <p:spPr>
            <a:xfrm>
              <a:off x="1129298" y="3151164"/>
              <a:ext cx="629164" cy="63906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7A9D707-2071-4D75-A29A-CB8D59BEF513}"/>
              </a:ext>
            </a:extLst>
          </p:cNvPr>
          <p:cNvGrpSpPr/>
          <p:nvPr/>
        </p:nvGrpSpPr>
        <p:grpSpPr>
          <a:xfrm rot="10800000">
            <a:off x="7283173" y="3236872"/>
            <a:ext cx="629164" cy="639062"/>
            <a:chOff x="1129298" y="3151164"/>
            <a:chExt cx="629164" cy="639062"/>
          </a:xfrm>
        </p:grpSpPr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C6548DA7-4A5E-42D2-9127-D716F41134FD}"/>
                </a:ext>
              </a:extLst>
            </p:cNvPr>
            <p:cNvSpPr/>
            <p:nvPr/>
          </p:nvSpPr>
          <p:spPr>
            <a:xfrm>
              <a:off x="1180944" y="3166249"/>
              <a:ext cx="517358" cy="469232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AE7DF670-3993-4AB5-81B8-A71A7EF4DEE0}"/>
                </a:ext>
              </a:extLst>
            </p:cNvPr>
            <p:cNvSpPr/>
            <p:nvPr/>
          </p:nvSpPr>
          <p:spPr>
            <a:xfrm>
              <a:off x="1129298" y="3151164"/>
              <a:ext cx="629164" cy="63906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Can 191">
            <a:extLst>
              <a:ext uri="{FF2B5EF4-FFF2-40B4-BE49-F238E27FC236}">
                <a16:creationId xmlns:a16="http://schemas.microsoft.com/office/drawing/2014/main" id="{D217EBCB-3388-49F9-AE91-6A15CDD228F5}"/>
              </a:ext>
            </a:extLst>
          </p:cNvPr>
          <p:cNvSpPr/>
          <p:nvPr/>
        </p:nvSpPr>
        <p:spPr>
          <a:xfrm>
            <a:off x="2712333" y="2911772"/>
            <a:ext cx="1675657" cy="2666951"/>
          </a:xfrm>
          <a:prstGeom prst="can">
            <a:avLst>
              <a:gd name="adj" fmla="val 24593"/>
            </a:avLst>
          </a:prstGeom>
          <a:blipFill rotWithShape="1">
            <a:blip r:embed="rId2"/>
            <a:tile tx="0" ty="0" sx="100000" sy="100000" flip="none" algn="tl"/>
          </a:blip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4F36031-BB57-4151-BC0C-57A55474449E}"/>
              </a:ext>
            </a:extLst>
          </p:cNvPr>
          <p:cNvGrpSpPr/>
          <p:nvPr/>
        </p:nvGrpSpPr>
        <p:grpSpPr>
          <a:xfrm>
            <a:off x="7404904" y="4561547"/>
            <a:ext cx="385702" cy="982152"/>
            <a:chOff x="9876117" y="2437490"/>
            <a:chExt cx="1120589" cy="1867465"/>
          </a:xfrm>
          <a:solidFill>
            <a:srgbClr val="BCD2FF"/>
          </a:solidFill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7F3C5AA5-602A-42B9-9BEB-74284A583862}"/>
                </a:ext>
              </a:extLst>
            </p:cNvPr>
            <p:cNvSpPr/>
            <p:nvPr/>
          </p:nvSpPr>
          <p:spPr>
            <a:xfrm>
              <a:off x="9876118" y="2437490"/>
              <a:ext cx="1120588" cy="1120588"/>
            </a:xfrm>
            <a:prstGeom prst="ellipse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7FC18AD-2578-409E-81AA-8270F6B82057}"/>
                </a:ext>
              </a:extLst>
            </p:cNvPr>
            <p:cNvSpPr/>
            <p:nvPr/>
          </p:nvSpPr>
          <p:spPr>
            <a:xfrm>
              <a:off x="9876117" y="2930647"/>
              <a:ext cx="1120588" cy="1374308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pic>
        <p:nvPicPr>
          <p:cNvPr id="28" name="Picture 27">
            <a:extLst>
              <a:ext uri="{FF2B5EF4-FFF2-40B4-BE49-F238E27FC236}">
                <a16:creationId xmlns:a16="http://schemas.microsoft.com/office/drawing/2014/main" id="{79F319B7-9A24-48CD-BFF6-41C104B978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326" y="2679475"/>
            <a:ext cx="1675658" cy="1753855"/>
          </a:xfrm>
          <a:prstGeom prst="rect">
            <a:avLst/>
          </a:prstGeom>
        </p:spPr>
      </p:pic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2558C12-526D-422D-AC09-BC6F4E82062B}"/>
              </a:ext>
            </a:extLst>
          </p:cNvPr>
          <p:cNvCxnSpPr>
            <a:cxnSpLocks/>
          </p:cNvCxnSpPr>
          <p:nvPr/>
        </p:nvCxnSpPr>
        <p:spPr>
          <a:xfrm>
            <a:off x="1420837" y="2405575"/>
            <a:ext cx="173032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75D6F71B-0419-4DA0-B4C3-E0A4E1C65E49}"/>
              </a:ext>
            </a:extLst>
          </p:cNvPr>
          <p:cNvCxnSpPr>
            <a:cxnSpLocks/>
          </p:cNvCxnSpPr>
          <p:nvPr/>
        </p:nvCxnSpPr>
        <p:spPr>
          <a:xfrm>
            <a:off x="3151164" y="2405575"/>
            <a:ext cx="0" cy="60491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A300166D-5391-4456-9D7C-F14B2C7D0039}"/>
              </a:ext>
            </a:extLst>
          </p:cNvPr>
          <p:cNvCxnSpPr/>
          <p:nvPr/>
        </p:nvCxnSpPr>
        <p:spPr>
          <a:xfrm>
            <a:off x="1420837" y="5922498"/>
            <a:ext cx="173032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23E33A6-DDFC-459E-87E5-2F61549DCF7F}"/>
              </a:ext>
            </a:extLst>
          </p:cNvPr>
          <p:cNvCxnSpPr>
            <a:cxnSpLocks/>
          </p:cNvCxnSpPr>
          <p:nvPr/>
        </p:nvCxnSpPr>
        <p:spPr>
          <a:xfrm flipV="1">
            <a:off x="3151163" y="5578723"/>
            <a:ext cx="0" cy="34377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D71B2ABF-CA6B-4282-8244-8F18258005A2}"/>
              </a:ext>
            </a:extLst>
          </p:cNvPr>
          <p:cNvCxnSpPr>
            <a:cxnSpLocks/>
          </p:cNvCxnSpPr>
          <p:nvPr/>
        </p:nvCxnSpPr>
        <p:spPr>
          <a:xfrm flipV="1">
            <a:off x="4051495" y="2405575"/>
            <a:ext cx="0" cy="60491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329ACFA3-5696-4977-A7A9-4DE238DD4830}"/>
              </a:ext>
            </a:extLst>
          </p:cNvPr>
          <p:cNvCxnSpPr>
            <a:cxnSpLocks/>
          </p:cNvCxnSpPr>
          <p:nvPr/>
        </p:nvCxnSpPr>
        <p:spPr>
          <a:xfrm>
            <a:off x="4051495" y="5543699"/>
            <a:ext cx="0" cy="37879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23002828-81A1-4A62-8F3E-513F18BE12BF}"/>
              </a:ext>
            </a:extLst>
          </p:cNvPr>
          <p:cNvCxnSpPr/>
          <p:nvPr/>
        </p:nvCxnSpPr>
        <p:spPr>
          <a:xfrm>
            <a:off x="4051495" y="5922498"/>
            <a:ext cx="181473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308BBA98-45F3-47B1-BE3E-864E997E489D}"/>
              </a:ext>
            </a:extLst>
          </p:cNvPr>
          <p:cNvCxnSpPr>
            <a:cxnSpLocks/>
            <a:stCxn id="16" idx="4"/>
          </p:cNvCxnSpPr>
          <p:nvPr/>
        </p:nvCxnSpPr>
        <p:spPr>
          <a:xfrm flipH="1">
            <a:off x="5866228" y="5185524"/>
            <a:ext cx="5184" cy="7369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700E5C2E-AB51-4670-80B4-8DD7B7CF1041}"/>
              </a:ext>
            </a:extLst>
          </p:cNvPr>
          <p:cNvCxnSpPr>
            <a:cxnSpLocks/>
            <a:stCxn id="16" idx="0"/>
          </p:cNvCxnSpPr>
          <p:nvPr/>
        </p:nvCxnSpPr>
        <p:spPr>
          <a:xfrm flipH="1" flipV="1">
            <a:off x="5866228" y="4037428"/>
            <a:ext cx="5184" cy="50903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E4D55102-1722-447B-92B6-A95F9D89582F}"/>
              </a:ext>
            </a:extLst>
          </p:cNvPr>
          <p:cNvCxnSpPr>
            <a:cxnSpLocks/>
          </p:cNvCxnSpPr>
          <p:nvPr/>
        </p:nvCxnSpPr>
        <p:spPr>
          <a:xfrm flipV="1">
            <a:off x="5866228" y="2405575"/>
            <a:ext cx="0" cy="5061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CFC25DA6-8DCA-4819-969E-FC9B112082BC}"/>
              </a:ext>
            </a:extLst>
          </p:cNvPr>
          <p:cNvCxnSpPr>
            <a:cxnSpLocks/>
          </p:cNvCxnSpPr>
          <p:nvPr/>
        </p:nvCxnSpPr>
        <p:spPr>
          <a:xfrm flipH="1">
            <a:off x="4051495" y="2405575"/>
            <a:ext cx="181473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660760BB-47A7-462E-8B31-694A0FCD4BC5}"/>
              </a:ext>
            </a:extLst>
          </p:cNvPr>
          <p:cNvCxnSpPr>
            <a:cxnSpLocks/>
          </p:cNvCxnSpPr>
          <p:nvPr/>
        </p:nvCxnSpPr>
        <p:spPr>
          <a:xfrm flipV="1">
            <a:off x="6443003" y="2405575"/>
            <a:ext cx="0" cy="5061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E3060885-50B0-4132-90FD-E9EE7237891E}"/>
              </a:ext>
            </a:extLst>
          </p:cNvPr>
          <p:cNvCxnSpPr>
            <a:cxnSpLocks/>
          </p:cNvCxnSpPr>
          <p:nvPr/>
        </p:nvCxnSpPr>
        <p:spPr>
          <a:xfrm>
            <a:off x="6443003" y="2405575"/>
            <a:ext cx="11547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A0DFF239-DE5C-4BE4-A848-60C76A15AFAA}"/>
              </a:ext>
            </a:extLst>
          </p:cNvPr>
          <p:cNvCxnSpPr>
            <a:cxnSpLocks/>
            <a:stCxn id="19" idx="4"/>
          </p:cNvCxnSpPr>
          <p:nvPr/>
        </p:nvCxnSpPr>
        <p:spPr>
          <a:xfrm flipV="1">
            <a:off x="7597755" y="2405575"/>
            <a:ext cx="0" cy="8312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A409E4B2-0430-468D-AE2E-18A538BE818D}"/>
              </a:ext>
            </a:extLst>
          </p:cNvPr>
          <p:cNvCxnSpPr>
            <a:stCxn id="19" idx="0"/>
            <a:endCxn id="25" idx="0"/>
          </p:cNvCxnSpPr>
          <p:nvPr/>
        </p:nvCxnSpPr>
        <p:spPr>
          <a:xfrm>
            <a:off x="7597755" y="3875934"/>
            <a:ext cx="0" cy="6856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>
            <a:extLst>
              <a:ext uri="{FF2B5EF4-FFF2-40B4-BE49-F238E27FC236}">
                <a16:creationId xmlns:a16="http://schemas.microsoft.com/office/drawing/2014/main" id="{1ED72EA6-1A4B-4285-A513-2C8D667F8184}"/>
              </a:ext>
            </a:extLst>
          </p:cNvPr>
          <p:cNvSpPr txBox="1"/>
          <p:nvPr/>
        </p:nvSpPr>
        <p:spPr>
          <a:xfrm>
            <a:off x="2712333" y="5985701"/>
            <a:ext cx="20538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400 kg Charcoal Column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A418D177-0E59-4184-956B-63D49F80139C}"/>
              </a:ext>
            </a:extLst>
          </p:cNvPr>
          <p:cNvSpPr txBox="1"/>
          <p:nvPr/>
        </p:nvSpPr>
        <p:spPr>
          <a:xfrm>
            <a:off x="5932214" y="5231247"/>
            <a:ext cx="1074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Vacuum</a:t>
            </a:r>
            <a:br>
              <a:rPr lang="en-US" dirty="0"/>
            </a:br>
            <a:r>
              <a:rPr lang="en-US" dirty="0"/>
              <a:t>Pump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8B69143B-1A5E-467C-ADE0-7ABCBACCBE85}"/>
              </a:ext>
            </a:extLst>
          </p:cNvPr>
          <p:cNvSpPr txBox="1"/>
          <p:nvPr/>
        </p:nvSpPr>
        <p:spPr>
          <a:xfrm>
            <a:off x="7875015" y="3251957"/>
            <a:ext cx="1353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Storage</a:t>
            </a:r>
            <a:br>
              <a:rPr lang="en-US" dirty="0"/>
            </a:br>
            <a:r>
              <a:rPr lang="en-US" dirty="0"/>
              <a:t>Compressor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8578A294-5DD8-4C2B-9B8A-019F37195EE3}"/>
              </a:ext>
            </a:extLst>
          </p:cNvPr>
          <p:cNvSpPr txBox="1"/>
          <p:nvPr/>
        </p:nvSpPr>
        <p:spPr>
          <a:xfrm>
            <a:off x="7912337" y="5150896"/>
            <a:ext cx="12068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Bottles of </a:t>
            </a:r>
            <a:br>
              <a:rPr lang="en-US" dirty="0"/>
            </a:br>
            <a:r>
              <a:rPr lang="en-US" dirty="0"/>
              <a:t>Xenon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91B912C8-4A60-4FF7-8F55-453A9252C4E6}"/>
              </a:ext>
            </a:extLst>
          </p:cNvPr>
          <p:cNvSpPr txBox="1"/>
          <p:nvPr/>
        </p:nvSpPr>
        <p:spPr>
          <a:xfrm>
            <a:off x="5635011" y="1997347"/>
            <a:ext cx="1675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Freezer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D21674-4EEA-4EC3-8161-B3A2A3EE79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Eric Miller - 2019 LRT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86BD31-DF56-46BF-A416-63C433756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EB23E-00C1-4EB3-A2E9-04E192094826}" type="slidenum">
              <a:rPr lang="en-US" smtClean="0"/>
              <a:t>16</a:t>
            </a:fld>
            <a:endParaRPr lang="en-US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0FAD75F3-9925-461A-BB7C-40C8BB0483BF}"/>
              </a:ext>
            </a:extLst>
          </p:cNvPr>
          <p:cNvGrpSpPr/>
          <p:nvPr/>
        </p:nvGrpSpPr>
        <p:grpSpPr>
          <a:xfrm>
            <a:off x="1113053" y="4602657"/>
            <a:ext cx="629164" cy="639062"/>
            <a:chOff x="1129298" y="3151164"/>
            <a:chExt cx="629164" cy="639062"/>
          </a:xfrm>
        </p:grpSpPr>
        <p:sp>
          <p:nvSpPr>
            <p:cNvPr id="47" name="Isosceles Triangle 46">
              <a:extLst>
                <a:ext uri="{FF2B5EF4-FFF2-40B4-BE49-F238E27FC236}">
                  <a16:creationId xmlns:a16="http://schemas.microsoft.com/office/drawing/2014/main" id="{F18B9F5E-49C6-421C-AAA3-B61FDAA9E65B}"/>
                </a:ext>
              </a:extLst>
            </p:cNvPr>
            <p:cNvSpPr/>
            <p:nvPr/>
          </p:nvSpPr>
          <p:spPr>
            <a:xfrm>
              <a:off x="1180944" y="3166249"/>
              <a:ext cx="517358" cy="469232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4CF8E65A-EE84-4051-89BA-EA4B86CB3CCE}"/>
                </a:ext>
              </a:extLst>
            </p:cNvPr>
            <p:cNvSpPr/>
            <p:nvPr/>
          </p:nvSpPr>
          <p:spPr>
            <a:xfrm>
              <a:off x="1129298" y="3151164"/>
              <a:ext cx="629164" cy="63906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0" name="Can 191">
            <a:extLst>
              <a:ext uri="{FF2B5EF4-FFF2-40B4-BE49-F238E27FC236}">
                <a16:creationId xmlns:a16="http://schemas.microsoft.com/office/drawing/2014/main" id="{2797B407-7DE7-4BB2-B44B-5DD1CE9846F9}"/>
              </a:ext>
            </a:extLst>
          </p:cNvPr>
          <p:cNvSpPr/>
          <p:nvPr/>
        </p:nvSpPr>
        <p:spPr>
          <a:xfrm>
            <a:off x="1049174" y="3231980"/>
            <a:ext cx="760814" cy="946677"/>
          </a:xfrm>
          <a:prstGeom prst="can">
            <a:avLst>
              <a:gd name="adj" fmla="val 24593"/>
            </a:avLst>
          </a:prstGeom>
          <a:blipFill rotWithShape="1">
            <a:blip r:embed="rId2"/>
            <a:tile tx="0" ty="0" sx="100000" sy="100000" flip="none" algn="tl"/>
          </a:blip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27810347-8FA7-41E8-9BBB-97B7CE1065EB}"/>
              </a:ext>
            </a:extLst>
          </p:cNvPr>
          <p:cNvCxnSpPr>
            <a:cxnSpLocks/>
          </p:cNvCxnSpPr>
          <p:nvPr/>
        </p:nvCxnSpPr>
        <p:spPr>
          <a:xfrm flipH="1" flipV="1">
            <a:off x="1429581" y="2405574"/>
            <a:ext cx="4718" cy="83129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C960A195-1819-49CF-A8CE-99E46E8DFC8E}"/>
              </a:ext>
            </a:extLst>
          </p:cNvPr>
          <p:cNvCxnSpPr>
            <a:cxnSpLocks/>
            <a:stCxn id="50" idx="3"/>
          </p:cNvCxnSpPr>
          <p:nvPr/>
        </p:nvCxnSpPr>
        <p:spPr>
          <a:xfrm flipH="1">
            <a:off x="1429120" y="4178657"/>
            <a:ext cx="461" cy="42935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A9F0E1E1-39EF-445C-8E78-74CC0383E133}"/>
              </a:ext>
            </a:extLst>
          </p:cNvPr>
          <p:cNvSpPr txBox="1"/>
          <p:nvPr/>
        </p:nvSpPr>
        <p:spPr>
          <a:xfrm>
            <a:off x="33105" y="3273445"/>
            <a:ext cx="11346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Cold</a:t>
            </a:r>
            <a:br>
              <a:rPr lang="en-US" dirty="0"/>
            </a:br>
            <a:r>
              <a:rPr lang="en-US" dirty="0"/>
              <a:t>Charcoal</a:t>
            </a:r>
          </a:p>
          <a:p>
            <a:r>
              <a:rPr lang="en-US" dirty="0"/>
              <a:t>Trap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26D6461-68E3-4C0C-92D1-BA65617093A5}"/>
              </a:ext>
            </a:extLst>
          </p:cNvPr>
          <p:cNvSpPr txBox="1"/>
          <p:nvPr/>
        </p:nvSpPr>
        <p:spPr>
          <a:xfrm>
            <a:off x="-36193" y="4529192"/>
            <a:ext cx="12149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Circulation </a:t>
            </a:r>
            <a:br>
              <a:rPr lang="en-US" dirty="0"/>
            </a:br>
            <a:r>
              <a:rPr lang="en-US" dirty="0"/>
              <a:t>Pump</a:t>
            </a:r>
          </a:p>
        </p:txBody>
      </p: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6B75DEE7-CFFD-479A-A473-32E1A0548FF8}"/>
              </a:ext>
            </a:extLst>
          </p:cNvPr>
          <p:cNvCxnSpPr>
            <a:cxnSpLocks/>
          </p:cNvCxnSpPr>
          <p:nvPr/>
        </p:nvCxnSpPr>
        <p:spPr>
          <a:xfrm flipH="1" flipV="1">
            <a:off x="1418360" y="5240264"/>
            <a:ext cx="13580" cy="68223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795634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9E1D80-5986-4AEF-B3A9-32A97DCF7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8080" y="54403"/>
            <a:ext cx="7568898" cy="1325563"/>
          </a:xfrm>
        </p:spPr>
        <p:txBody>
          <a:bodyPr/>
          <a:lstStyle/>
          <a:p>
            <a:r>
              <a:rPr lang="en-US" dirty="0"/>
              <a:t>LZ Kr Removal - Chromatography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00BE9D25-6F30-475B-83C8-D36CEA9D721F}"/>
              </a:ext>
            </a:extLst>
          </p:cNvPr>
          <p:cNvGrpSpPr/>
          <p:nvPr/>
        </p:nvGrpSpPr>
        <p:grpSpPr>
          <a:xfrm>
            <a:off x="1113053" y="4602657"/>
            <a:ext cx="629164" cy="639062"/>
            <a:chOff x="1129298" y="3151164"/>
            <a:chExt cx="629164" cy="639062"/>
          </a:xfrm>
        </p:grpSpPr>
        <p:sp>
          <p:nvSpPr>
            <p:cNvPr id="4" name="Isosceles Triangle 3">
              <a:extLst>
                <a:ext uri="{FF2B5EF4-FFF2-40B4-BE49-F238E27FC236}">
                  <a16:creationId xmlns:a16="http://schemas.microsoft.com/office/drawing/2014/main" id="{E5A154E9-9FD1-4A0F-AA17-3AA821DCC1B2}"/>
                </a:ext>
              </a:extLst>
            </p:cNvPr>
            <p:cNvSpPr/>
            <p:nvPr/>
          </p:nvSpPr>
          <p:spPr>
            <a:xfrm>
              <a:off x="1180944" y="3166249"/>
              <a:ext cx="517358" cy="469232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CF962DA4-62E2-4295-9304-6CA81FE2BE78}"/>
                </a:ext>
              </a:extLst>
            </p:cNvPr>
            <p:cNvSpPr/>
            <p:nvPr/>
          </p:nvSpPr>
          <p:spPr>
            <a:xfrm>
              <a:off x="1129298" y="3151164"/>
              <a:ext cx="629164" cy="63906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DBFD238-65BA-4C5E-B802-ACE684B11E88}"/>
              </a:ext>
            </a:extLst>
          </p:cNvPr>
          <p:cNvGrpSpPr/>
          <p:nvPr/>
        </p:nvGrpSpPr>
        <p:grpSpPr>
          <a:xfrm>
            <a:off x="5556830" y="4546462"/>
            <a:ext cx="629164" cy="639062"/>
            <a:chOff x="1129298" y="3151164"/>
            <a:chExt cx="629164" cy="639062"/>
          </a:xfrm>
        </p:grpSpPr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id="{1ABF67A7-B49A-48E0-9B8D-CEEEAC153286}"/>
                </a:ext>
              </a:extLst>
            </p:cNvPr>
            <p:cNvSpPr/>
            <p:nvPr/>
          </p:nvSpPr>
          <p:spPr>
            <a:xfrm>
              <a:off x="1180944" y="3166249"/>
              <a:ext cx="517358" cy="469232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7ACD1856-1E82-489C-8AC6-0C9A0051362C}"/>
                </a:ext>
              </a:extLst>
            </p:cNvPr>
            <p:cNvSpPr/>
            <p:nvPr/>
          </p:nvSpPr>
          <p:spPr>
            <a:xfrm>
              <a:off x="1129298" y="3151164"/>
              <a:ext cx="629164" cy="63906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7A9D707-2071-4D75-A29A-CB8D59BEF513}"/>
              </a:ext>
            </a:extLst>
          </p:cNvPr>
          <p:cNvGrpSpPr/>
          <p:nvPr/>
        </p:nvGrpSpPr>
        <p:grpSpPr>
          <a:xfrm rot="10800000">
            <a:off x="7283173" y="3236872"/>
            <a:ext cx="629164" cy="639062"/>
            <a:chOff x="1129298" y="3151164"/>
            <a:chExt cx="629164" cy="639062"/>
          </a:xfrm>
        </p:grpSpPr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C6548DA7-4A5E-42D2-9127-D716F41134FD}"/>
                </a:ext>
              </a:extLst>
            </p:cNvPr>
            <p:cNvSpPr/>
            <p:nvPr/>
          </p:nvSpPr>
          <p:spPr>
            <a:xfrm>
              <a:off x="1180944" y="3166249"/>
              <a:ext cx="517358" cy="469232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AE7DF670-3993-4AB5-81B8-A71A7EF4DEE0}"/>
                </a:ext>
              </a:extLst>
            </p:cNvPr>
            <p:cNvSpPr/>
            <p:nvPr/>
          </p:nvSpPr>
          <p:spPr>
            <a:xfrm>
              <a:off x="1129298" y="3151164"/>
              <a:ext cx="629164" cy="63906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Can 191">
            <a:extLst>
              <a:ext uri="{FF2B5EF4-FFF2-40B4-BE49-F238E27FC236}">
                <a16:creationId xmlns:a16="http://schemas.microsoft.com/office/drawing/2014/main" id="{D217EBCB-3388-49F9-AE91-6A15CDD228F5}"/>
              </a:ext>
            </a:extLst>
          </p:cNvPr>
          <p:cNvSpPr/>
          <p:nvPr/>
        </p:nvSpPr>
        <p:spPr>
          <a:xfrm>
            <a:off x="2712333" y="2911772"/>
            <a:ext cx="1675657" cy="2666951"/>
          </a:xfrm>
          <a:prstGeom prst="can">
            <a:avLst>
              <a:gd name="adj" fmla="val 24593"/>
            </a:avLst>
          </a:prstGeom>
          <a:blipFill rotWithShape="1">
            <a:blip r:embed="rId2"/>
            <a:tile tx="0" ty="0" sx="100000" sy="100000" flip="none" algn="tl"/>
          </a:blip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4F36031-BB57-4151-BC0C-57A55474449E}"/>
              </a:ext>
            </a:extLst>
          </p:cNvPr>
          <p:cNvGrpSpPr/>
          <p:nvPr/>
        </p:nvGrpSpPr>
        <p:grpSpPr>
          <a:xfrm>
            <a:off x="7404904" y="4561547"/>
            <a:ext cx="385702" cy="982152"/>
            <a:chOff x="9876117" y="2437490"/>
            <a:chExt cx="1120589" cy="1867465"/>
          </a:xfrm>
          <a:solidFill>
            <a:srgbClr val="BCD2FF"/>
          </a:solidFill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7F3C5AA5-602A-42B9-9BEB-74284A583862}"/>
                </a:ext>
              </a:extLst>
            </p:cNvPr>
            <p:cNvSpPr/>
            <p:nvPr/>
          </p:nvSpPr>
          <p:spPr>
            <a:xfrm>
              <a:off x="9876118" y="2437490"/>
              <a:ext cx="1120588" cy="1120588"/>
            </a:xfrm>
            <a:prstGeom prst="ellipse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7FC18AD-2578-409E-81AA-8270F6B82057}"/>
                </a:ext>
              </a:extLst>
            </p:cNvPr>
            <p:cNvSpPr/>
            <p:nvPr/>
          </p:nvSpPr>
          <p:spPr>
            <a:xfrm>
              <a:off x="9876117" y="2930647"/>
              <a:ext cx="1120588" cy="1374308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pic>
        <p:nvPicPr>
          <p:cNvPr id="28" name="Picture 27">
            <a:extLst>
              <a:ext uri="{FF2B5EF4-FFF2-40B4-BE49-F238E27FC236}">
                <a16:creationId xmlns:a16="http://schemas.microsoft.com/office/drawing/2014/main" id="{79F319B7-9A24-48CD-BFF6-41C104B978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326" y="2679475"/>
            <a:ext cx="1675658" cy="1753855"/>
          </a:xfrm>
          <a:prstGeom prst="rect">
            <a:avLst/>
          </a:prstGeom>
        </p:spPr>
      </p:pic>
      <p:sp>
        <p:nvSpPr>
          <p:cNvPr id="29" name="Can 191">
            <a:extLst>
              <a:ext uri="{FF2B5EF4-FFF2-40B4-BE49-F238E27FC236}">
                <a16:creationId xmlns:a16="http://schemas.microsoft.com/office/drawing/2014/main" id="{609E4F13-2BE2-452C-A3BC-ADB36875E159}"/>
              </a:ext>
            </a:extLst>
          </p:cNvPr>
          <p:cNvSpPr/>
          <p:nvPr/>
        </p:nvSpPr>
        <p:spPr>
          <a:xfrm>
            <a:off x="1049174" y="3231980"/>
            <a:ext cx="760814" cy="946677"/>
          </a:xfrm>
          <a:prstGeom prst="can">
            <a:avLst>
              <a:gd name="adj" fmla="val 24593"/>
            </a:avLst>
          </a:prstGeom>
          <a:blipFill rotWithShape="1">
            <a:blip r:embed="rId2"/>
            <a:tile tx="0" ty="0" sx="100000" sy="100000" flip="none" algn="tl"/>
          </a:blip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6208923F-817B-4718-81B7-141149FB2972}"/>
              </a:ext>
            </a:extLst>
          </p:cNvPr>
          <p:cNvCxnSpPr>
            <a:cxnSpLocks/>
          </p:cNvCxnSpPr>
          <p:nvPr/>
        </p:nvCxnSpPr>
        <p:spPr>
          <a:xfrm flipH="1" flipV="1">
            <a:off x="1429581" y="2405574"/>
            <a:ext cx="4718" cy="83129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2558C12-526D-422D-AC09-BC6F4E82062B}"/>
              </a:ext>
            </a:extLst>
          </p:cNvPr>
          <p:cNvCxnSpPr>
            <a:cxnSpLocks/>
          </p:cNvCxnSpPr>
          <p:nvPr/>
        </p:nvCxnSpPr>
        <p:spPr>
          <a:xfrm>
            <a:off x="1420837" y="2405575"/>
            <a:ext cx="173032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75D6F71B-0419-4DA0-B4C3-E0A4E1C65E49}"/>
              </a:ext>
            </a:extLst>
          </p:cNvPr>
          <p:cNvCxnSpPr>
            <a:cxnSpLocks/>
          </p:cNvCxnSpPr>
          <p:nvPr/>
        </p:nvCxnSpPr>
        <p:spPr>
          <a:xfrm>
            <a:off x="3151164" y="2405575"/>
            <a:ext cx="0" cy="60491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737DE2E2-E88F-4B4A-BEDF-B6AA1ED7E8AE}"/>
              </a:ext>
            </a:extLst>
          </p:cNvPr>
          <p:cNvCxnSpPr>
            <a:cxnSpLocks/>
            <a:stCxn id="29" idx="3"/>
          </p:cNvCxnSpPr>
          <p:nvPr/>
        </p:nvCxnSpPr>
        <p:spPr>
          <a:xfrm flipH="1">
            <a:off x="1429120" y="4178657"/>
            <a:ext cx="461" cy="42935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A300166D-5391-4456-9D7C-F14B2C7D0039}"/>
              </a:ext>
            </a:extLst>
          </p:cNvPr>
          <p:cNvCxnSpPr/>
          <p:nvPr/>
        </p:nvCxnSpPr>
        <p:spPr>
          <a:xfrm>
            <a:off x="1420837" y="5922498"/>
            <a:ext cx="173032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23E33A6-DDFC-459E-87E5-2F61549DCF7F}"/>
              </a:ext>
            </a:extLst>
          </p:cNvPr>
          <p:cNvCxnSpPr>
            <a:cxnSpLocks/>
          </p:cNvCxnSpPr>
          <p:nvPr/>
        </p:nvCxnSpPr>
        <p:spPr>
          <a:xfrm flipV="1">
            <a:off x="3151163" y="5578723"/>
            <a:ext cx="0" cy="34377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D71B2ABF-CA6B-4282-8244-8F18258005A2}"/>
              </a:ext>
            </a:extLst>
          </p:cNvPr>
          <p:cNvCxnSpPr>
            <a:cxnSpLocks/>
          </p:cNvCxnSpPr>
          <p:nvPr/>
        </p:nvCxnSpPr>
        <p:spPr>
          <a:xfrm flipV="1">
            <a:off x="4051495" y="2405575"/>
            <a:ext cx="0" cy="60491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329ACFA3-5696-4977-A7A9-4DE238DD4830}"/>
              </a:ext>
            </a:extLst>
          </p:cNvPr>
          <p:cNvCxnSpPr>
            <a:cxnSpLocks/>
          </p:cNvCxnSpPr>
          <p:nvPr/>
        </p:nvCxnSpPr>
        <p:spPr>
          <a:xfrm>
            <a:off x="4051495" y="5543699"/>
            <a:ext cx="0" cy="37879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23002828-81A1-4A62-8F3E-513F18BE12BF}"/>
              </a:ext>
            </a:extLst>
          </p:cNvPr>
          <p:cNvCxnSpPr/>
          <p:nvPr/>
        </p:nvCxnSpPr>
        <p:spPr>
          <a:xfrm>
            <a:off x="4051495" y="5922498"/>
            <a:ext cx="181473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308BBA98-45F3-47B1-BE3E-864E997E489D}"/>
              </a:ext>
            </a:extLst>
          </p:cNvPr>
          <p:cNvCxnSpPr>
            <a:cxnSpLocks/>
            <a:stCxn id="16" idx="4"/>
          </p:cNvCxnSpPr>
          <p:nvPr/>
        </p:nvCxnSpPr>
        <p:spPr>
          <a:xfrm flipH="1">
            <a:off x="5866228" y="5185524"/>
            <a:ext cx="5184" cy="7369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700E5C2E-AB51-4670-80B4-8DD7B7CF1041}"/>
              </a:ext>
            </a:extLst>
          </p:cNvPr>
          <p:cNvCxnSpPr>
            <a:cxnSpLocks/>
            <a:stCxn id="16" idx="0"/>
          </p:cNvCxnSpPr>
          <p:nvPr/>
        </p:nvCxnSpPr>
        <p:spPr>
          <a:xfrm flipH="1" flipV="1">
            <a:off x="5866228" y="4037428"/>
            <a:ext cx="5184" cy="50903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E4D55102-1722-447B-92B6-A95F9D89582F}"/>
              </a:ext>
            </a:extLst>
          </p:cNvPr>
          <p:cNvCxnSpPr>
            <a:cxnSpLocks/>
          </p:cNvCxnSpPr>
          <p:nvPr/>
        </p:nvCxnSpPr>
        <p:spPr>
          <a:xfrm flipV="1">
            <a:off x="5866228" y="2405575"/>
            <a:ext cx="0" cy="5061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CFC25DA6-8DCA-4819-969E-FC9B112082BC}"/>
              </a:ext>
            </a:extLst>
          </p:cNvPr>
          <p:cNvCxnSpPr>
            <a:cxnSpLocks/>
          </p:cNvCxnSpPr>
          <p:nvPr/>
        </p:nvCxnSpPr>
        <p:spPr>
          <a:xfrm flipH="1">
            <a:off x="4051495" y="2405575"/>
            <a:ext cx="181473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660760BB-47A7-462E-8B31-694A0FCD4BC5}"/>
              </a:ext>
            </a:extLst>
          </p:cNvPr>
          <p:cNvCxnSpPr>
            <a:cxnSpLocks/>
          </p:cNvCxnSpPr>
          <p:nvPr/>
        </p:nvCxnSpPr>
        <p:spPr>
          <a:xfrm flipV="1">
            <a:off x="6443003" y="2405575"/>
            <a:ext cx="0" cy="5061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E3060885-50B0-4132-90FD-E9EE7237891E}"/>
              </a:ext>
            </a:extLst>
          </p:cNvPr>
          <p:cNvCxnSpPr>
            <a:cxnSpLocks/>
          </p:cNvCxnSpPr>
          <p:nvPr/>
        </p:nvCxnSpPr>
        <p:spPr>
          <a:xfrm>
            <a:off x="6443003" y="2405575"/>
            <a:ext cx="11547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A0DFF239-DE5C-4BE4-A848-60C76A15AFAA}"/>
              </a:ext>
            </a:extLst>
          </p:cNvPr>
          <p:cNvCxnSpPr>
            <a:cxnSpLocks/>
            <a:stCxn id="19" idx="4"/>
          </p:cNvCxnSpPr>
          <p:nvPr/>
        </p:nvCxnSpPr>
        <p:spPr>
          <a:xfrm flipV="1">
            <a:off x="7597755" y="2405575"/>
            <a:ext cx="0" cy="8312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A409E4B2-0430-468D-AE2E-18A538BE818D}"/>
              </a:ext>
            </a:extLst>
          </p:cNvPr>
          <p:cNvCxnSpPr>
            <a:stCxn id="19" idx="0"/>
            <a:endCxn id="25" idx="0"/>
          </p:cNvCxnSpPr>
          <p:nvPr/>
        </p:nvCxnSpPr>
        <p:spPr>
          <a:xfrm>
            <a:off x="7597755" y="3875934"/>
            <a:ext cx="0" cy="6856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>
            <a:extLst>
              <a:ext uri="{FF2B5EF4-FFF2-40B4-BE49-F238E27FC236}">
                <a16:creationId xmlns:a16="http://schemas.microsoft.com/office/drawing/2014/main" id="{1ED72EA6-1A4B-4285-A513-2C8D667F8184}"/>
              </a:ext>
            </a:extLst>
          </p:cNvPr>
          <p:cNvSpPr txBox="1"/>
          <p:nvPr/>
        </p:nvSpPr>
        <p:spPr>
          <a:xfrm>
            <a:off x="2712333" y="5985701"/>
            <a:ext cx="20538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400 kg Charcoal Column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5E240215-53DC-4AB4-8097-AB739585E59C}"/>
              </a:ext>
            </a:extLst>
          </p:cNvPr>
          <p:cNvSpPr txBox="1"/>
          <p:nvPr/>
        </p:nvSpPr>
        <p:spPr>
          <a:xfrm>
            <a:off x="33105" y="3273445"/>
            <a:ext cx="11346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Cold</a:t>
            </a:r>
            <a:br>
              <a:rPr lang="en-US" dirty="0"/>
            </a:br>
            <a:r>
              <a:rPr lang="en-US" dirty="0"/>
              <a:t>Charcoal</a:t>
            </a:r>
          </a:p>
          <a:p>
            <a:r>
              <a:rPr lang="en-US" dirty="0"/>
              <a:t>Trap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5F008684-90ED-4F8E-989A-512444B19A55}"/>
              </a:ext>
            </a:extLst>
          </p:cNvPr>
          <p:cNvSpPr txBox="1"/>
          <p:nvPr/>
        </p:nvSpPr>
        <p:spPr>
          <a:xfrm>
            <a:off x="-36193" y="4529192"/>
            <a:ext cx="12149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Circulation </a:t>
            </a:r>
            <a:br>
              <a:rPr lang="en-US" dirty="0"/>
            </a:br>
            <a:r>
              <a:rPr lang="en-US" dirty="0"/>
              <a:t>Pump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A418D177-0E59-4184-956B-63D49F80139C}"/>
              </a:ext>
            </a:extLst>
          </p:cNvPr>
          <p:cNvSpPr txBox="1"/>
          <p:nvPr/>
        </p:nvSpPr>
        <p:spPr>
          <a:xfrm>
            <a:off x="5932214" y="5231247"/>
            <a:ext cx="1074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Vacuum</a:t>
            </a:r>
            <a:br>
              <a:rPr lang="en-US" dirty="0"/>
            </a:br>
            <a:r>
              <a:rPr lang="en-US" dirty="0"/>
              <a:t>Pump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8B69143B-1A5E-467C-ADE0-7ABCBACCBE85}"/>
              </a:ext>
            </a:extLst>
          </p:cNvPr>
          <p:cNvSpPr txBox="1"/>
          <p:nvPr/>
        </p:nvSpPr>
        <p:spPr>
          <a:xfrm>
            <a:off x="7875015" y="3251957"/>
            <a:ext cx="1353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Storage</a:t>
            </a:r>
            <a:br>
              <a:rPr lang="en-US" dirty="0"/>
            </a:br>
            <a:r>
              <a:rPr lang="en-US" dirty="0"/>
              <a:t>Compressor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8578A294-5DD8-4C2B-9B8A-019F37195EE3}"/>
              </a:ext>
            </a:extLst>
          </p:cNvPr>
          <p:cNvSpPr txBox="1"/>
          <p:nvPr/>
        </p:nvSpPr>
        <p:spPr>
          <a:xfrm>
            <a:off x="7912337" y="5150896"/>
            <a:ext cx="12068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Bottles of </a:t>
            </a:r>
            <a:br>
              <a:rPr lang="en-US" dirty="0"/>
            </a:br>
            <a:r>
              <a:rPr lang="en-US" dirty="0"/>
              <a:t>Xenon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91B912C8-4A60-4FF7-8F55-453A9252C4E6}"/>
              </a:ext>
            </a:extLst>
          </p:cNvPr>
          <p:cNvSpPr txBox="1"/>
          <p:nvPr/>
        </p:nvSpPr>
        <p:spPr>
          <a:xfrm>
            <a:off x="5635011" y="1997347"/>
            <a:ext cx="1675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Freezer</a:t>
            </a:r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21E9F3F6-E463-4887-B92C-86BF0785D7D7}"/>
              </a:ext>
            </a:extLst>
          </p:cNvPr>
          <p:cNvSpPr/>
          <p:nvPr/>
        </p:nvSpPr>
        <p:spPr>
          <a:xfrm>
            <a:off x="1981458" y="2268545"/>
            <a:ext cx="621064" cy="285527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Arrow: Right 43">
            <a:extLst>
              <a:ext uri="{FF2B5EF4-FFF2-40B4-BE49-F238E27FC236}">
                <a16:creationId xmlns:a16="http://schemas.microsoft.com/office/drawing/2014/main" id="{C9CD5D91-75F7-498C-9640-B7CFBCDFECD8}"/>
              </a:ext>
            </a:extLst>
          </p:cNvPr>
          <p:cNvSpPr/>
          <p:nvPr/>
        </p:nvSpPr>
        <p:spPr>
          <a:xfrm rot="10800000">
            <a:off x="1936005" y="5789638"/>
            <a:ext cx="621064" cy="285527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FC32CA1-3493-4B8B-93BD-DDC6D36276D3}"/>
              </a:ext>
            </a:extLst>
          </p:cNvPr>
          <p:cNvSpPr txBox="1"/>
          <p:nvPr/>
        </p:nvSpPr>
        <p:spPr>
          <a:xfrm>
            <a:off x="1742217" y="2524322"/>
            <a:ext cx="1021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Clean He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AFDF6A-6165-4D26-ABE9-6D819AD3C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Eric Miller - 2019 LRT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D20037-BB7A-4170-AD85-7D2E9286E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EB23E-00C1-4EB3-A2E9-04E192094826}" type="slidenum">
              <a:rPr lang="en-US" smtClean="0"/>
              <a:t>17</a:t>
            </a:fld>
            <a:endParaRPr lang="en-US"/>
          </a:p>
        </p:txBody>
      </p: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9ACC51E9-A544-43B8-8D0D-37BBC3C2DF02}"/>
              </a:ext>
            </a:extLst>
          </p:cNvPr>
          <p:cNvCxnSpPr>
            <a:cxnSpLocks/>
          </p:cNvCxnSpPr>
          <p:nvPr/>
        </p:nvCxnSpPr>
        <p:spPr>
          <a:xfrm flipH="1" flipV="1">
            <a:off x="1418360" y="5240264"/>
            <a:ext cx="13580" cy="68223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01552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9E1D80-5986-4AEF-B3A9-32A97DCF7D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8080" y="54403"/>
            <a:ext cx="7614438" cy="1325563"/>
          </a:xfrm>
        </p:spPr>
        <p:txBody>
          <a:bodyPr/>
          <a:lstStyle/>
          <a:p>
            <a:r>
              <a:rPr lang="en-US" dirty="0"/>
              <a:t>LZ Kr Removal - Chromatography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DBFD238-65BA-4C5E-B802-ACE684B11E88}"/>
              </a:ext>
            </a:extLst>
          </p:cNvPr>
          <p:cNvGrpSpPr/>
          <p:nvPr/>
        </p:nvGrpSpPr>
        <p:grpSpPr>
          <a:xfrm>
            <a:off x="5556830" y="4546462"/>
            <a:ext cx="629164" cy="639062"/>
            <a:chOff x="1129298" y="3151164"/>
            <a:chExt cx="629164" cy="639062"/>
          </a:xfrm>
        </p:grpSpPr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id="{1ABF67A7-B49A-48E0-9B8D-CEEEAC153286}"/>
                </a:ext>
              </a:extLst>
            </p:cNvPr>
            <p:cNvSpPr/>
            <p:nvPr/>
          </p:nvSpPr>
          <p:spPr>
            <a:xfrm>
              <a:off x="1180944" y="3166249"/>
              <a:ext cx="517358" cy="469232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7ACD1856-1E82-489C-8AC6-0C9A0051362C}"/>
                </a:ext>
              </a:extLst>
            </p:cNvPr>
            <p:cNvSpPr/>
            <p:nvPr/>
          </p:nvSpPr>
          <p:spPr>
            <a:xfrm>
              <a:off x="1129298" y="3151164"/>
              <a:ext cx="629164" cy="63906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7A9D707-2071-4D75-A29A-CB8D59BEF513}"/>
              </a:ext>
            </a:extLst>
          </p:cNvPr>
          <p:cNvGrpSpPr/>
          <p:nvPr/>
        </p:nvGrpSpPr>
        <p:grpSpPr>
          <a:xfrm rot="10800000">
            <a:off x="7283173" y="3236872"/>
            <a:ext cx="629164" cy="639062"/>
            <a:chOff x="1129298" y="3151164"/>
            <a:chExt cx="629164" cy="639062"/>
          </a:xfrm>
        </p:grpSpPr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C6548DA7-4A5E-42D2-9127-D716F41134FD}"/>
                </a:ext>
              </a:extLst>
            </p:cNvPr>
            <p:cNvSpPr/>
            <p:nvPr/>
          </p:nvSpPr>
          <p:spPr>
            <a:xfrm>
              <a:off x="1180944" y="3166249"/>
              <a:ext cx="517358" cy="469232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AE7DF670-3993-4AB5-81B8-A71A7EF4DEE0}"/>
                </a:ext>
              </a:extLst>
            </p:cNvPr>
            <p:cNvSpPr/>
            <p:nvPr/>
          </p:nvSpPr>
          <p:spPr>
            <a:xfrm>
              <a:off x="1129298" y="3151164"/>
              <a:ext cx="629164" cy="63906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Can 191">
            <a:extLst>
              <a:ext uri="{FF2B5EF4-FFF2-40B4-BE49-F238E27FC236}">
                <a16:creationId xmlns:a16="http://schemas.microsoft.com/office/drawing/2014/main" id="{D217EBCB-3388-49F9-AE91-6A15CDD228F5}"/>
              </a:ext>
            </a:extLst>
          </p:cNvPr>
          <p:cNvSpPr/>
          <p:nvPr/>
        </p:nvSpPr>
        <p:spPr>
          <a:xfrm>
            <a:off x="2712333" y="2911772"/>
            <a:ext cx="1675657" cy="2666951"/>
          </a:xfrm>
          <a:prstGeom prst="can">
            <a:avLst>
              <a:gd name="adj" fmla="val 24593"/>
            </a:avLst>
          </a:prstGeom>
          <a:blipFill rotWithShape="1">
            <a:blip r:embed="rId2"/>
            <a:tile tx="0" ty="0" sx="100000" sy="100000" flip="none" algn="tl"/>
          </a:blip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4F36031-BB57-4151-BC0C-57A55474449E}"/>
              </a:ext>
            </a:extLst>
          </p:cNvPr>
          <p:cNvGrpSpPr/>
          <p:nvPr/>
        </p:nvGrpSpPr>
        <p:grpSpPr>
          <a:xfrm>
            <a:off x="7404904" y="4561547"/>
            <a:ext cx="385702" cy="982152"/>
            <a:chOff x="9876117" y="2437490"/>
            <a:chExt cx="1120589" cy="1867465"/>
          </a:xfrm>
          <a:solidFill>
            <a:srgbClr val="BCD2FF"/>
          </a:solidFill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7F3C5AA5-602A-42B9-9BEB-74284A583862}"/>
                </a:ext>
              </a:extLst>
            </p:cNvPr>
            <p:cNvSpPr/>
            <p:nvPr/>
          </p:nvSpPr>
          <p:spPr>
            <a:xfrm>
              <a:off x="9876118" y="2437490"/>
              <a:ext cx="1120588" cy="1120588"/>
            </a:xfrm>
            <a:prstGeom prst="ellipse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7FC18AD-2578-409E-81AA-8270F6B82057}"/>
                </a:ext>
              </a:extLst>
            </p:cNvPr>
            <p:cNvSpPr/>
            <p:nvPr/>
          </p:nvSpPr>
          <p:spPr>
            <a:xfrm>
              <a:off x="9876117" y="2930647"/>
              <a:ext cx="1120588" cy="1374308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pic>
        <p:nvPicPr>
          <p:cNvPr id="28" name="Picture 27">
            <a:extLst>
              <a:ext uri="{FF2B5EF4-FFF2-40B4-BE49-F238E27FC236}">
                <a16:creationId xmlns:a16="http://schemas.microsoft.com/office/drawing/2014/main" id="{79F319B7-9A24-48CD-BFF6-41C104B978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326" y="2679475"/>
            <a:ext cx="1675658" cy="1753855"/>
          </a:xfrm>
          <a:prstGeom prst="rect">
            <a:avLst/>
          </a:prstGeom>
        </p:spPr>
      </p:pic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2558C12-526D-422D-AC09-BC6F4E82062B}"/>
              </a:ext>
            </a:extLst>
          </p:cNvPr>
          <p:cNvCxnSpPr>
            <a:cxnSpLocks/>
          </p:cNvCxnSpPr>
          <p:nvPr/>
        </p:nvCxnSpPr>
        <p:spPr>
          <a:xfrm>
            <a:off x="1420837" y="2405575"/>
            <a:ext cx="173032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75D6F71B-0419-4DA0-B4C3-E0A4E1C65E49}"/>
              </a:ext>
            </a:extLst>
          </p:cNvPr>
          <p:cNvCxnSpPr>
            <a:cxnSpLocks/>
          </p:cNvCxnSpPr>
          <p:nvPr/>
        </p:nvCxnSpPr>
        <p:spPr>
          <a:xfrm>
            <a:off x="3151164" y="2405575"/>
            <a:ext cx="0" cy="60491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A300166D-5391-4456-9D7C-F14B2C7D0039}"/>
              </a:ext>
            </a:extLst>
          </p:cNvPr>
          <p:cNvCxnSpPr/>
          <p:nvPr/>
        </p:nvCxnSpPr>
        <p:spPr>
          <a:xfrm>
            <a:off x="1420837" y="5922498"/>
            <a:ext cx="173032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23E33A6-DDFC-459E-87E5-2F61549DCF7F}"/>
              </a:ext>
            </a:extLst>
          </p:cNvPr>
          <p:cNvCxnSpPr>
            <a:cxnSpLocks/>
          </p:cNvCxnSpPr>
          <p:nvPr/>
        </p:nvCxnSpPr>
        <p:spPr>
          <a:xfrm flipV="1">
            <a:off x="3151163" y="5578723"/>
            <a:ext cx="0" cy="34377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D71B2ABF-CA6B-4282-8244-8F18258005A2}"/>
              </a:ext>
            </a:extLst>
          </p:cNvPr>
          <p:cNvCxnSpPr>
            <a:cxnSpLocks/>
          </p:cNvCxnSpPr>
          <p:nvPr/>
        </p:nvCxnSpPr>
        <p:spPr>
          <a:xfrm flipV="1">
            <a:off x="4051495" y="2405575"/>
            <a:ext cx="0" cy="60491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329ACFA3-5696-4977-A7A9-4DE238DD4830}"/>
              </a:ext>
            </a:extLst>
          </p:cNvPr>
          <p:cNvCxnSpPr>
            <a:cxnSpLocks/>
          </p:cNvCxnSpPr>
          <p:nvPr/>
        </p:nvCxnSpPr>
        <p:spPr>
          <a:xfrm>
            <a:off x="4051495" y="5543699"/>
            <a:ext cx="0" cy="37879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23002828-81A1-4A62-8F3E-513F18BE12BF}"/>
              </a:ext>
            </a:extLst>
          </p:cNvPr>
          <p:cNvCxnSpPr/>
          <p:nvPr/>
        </p:nvCxnSpPr>
        <p:spPr>
          <a:xfrm>
            <a:off x="4051495" y="5922498"/>
            <a:ext cx="181473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308BBA98-45F3-47B1-BE3E-864E997E489D}"/>
              </a:ext>
            </a:extLst>
          </p:cNvPr>
          <p:cNvCxnSpPr>
            <a:cxnSpLocks/>
            <a:stCxn id="16" idx="4"/>
          </p:cNvCxnSpPr>
          <p:nvPr/>
        </p:nvCxnSpPr>
        <p:spPr>
          <a:xfrm flipH="1">
            <a:off x="5866228" y="5185524"/>
            <a:ext cx="5184" cy="7369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700E5C2E-AB51-4670-80B4-8DD7B7CF1041}"/>
              </a:ext>
            </a:extLst>
          </p:cNvPr>
          <p:cNvCxnSpPr>
            <a:cxnSpLocks/>
            <a:stCxn id="16" idx="0"/>
          </p:cNvCxnSpPr>
          <p:nvPr/>
        </p:nvCxnSpPr>
        <p:spPr>
          <a:xfrm flipH="1" flipV="1">
            <a:off x="5866228" y="4037428"/>
            <a:ext cx="5184" cy="50903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E4D55102-1722-447B-92B6-A95F9D89582F}"/>
              </a:ext>
            </a:extLst>
          </p:cNvPr>
          <p:cNvCxnSpPr>
            <a:cxnSpLocks/>
          </p:cNvCxnSpPr>
          <p:nvPr/>
        </p:nvCxnSpPr>
        <p:spPr>
          <a:xfrm flipV="1">
            <a:off x="5866228" y="2405575"/>
            <a:ext cx="0" cy="5061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CFC25DA6-8DCA-4819-969E-FC9B112082BC}"/>
              </a:ext>
            </a:extLst>
          </p:cNvPr>
          <p:cNvCxnSpPr>
            <a:cxnSpLocks/>
          </p:cNvCxnSpPr>
          <p:nvPr/>
        </p:nvCxnSpPr>
        <p:spPr>
          <a:xfrm flipH="1">
            <a:off x="4051495" y="2405575"/>
            <a:ext cx="181473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660760BB-47A7-462E-8B31-694A0FCD4BC5}"/>
              </a:ext>
            </a:extLst>
          </p:cNvPr>
          <p:cNvCxnSpPr>
            <a:cxnSpLocks/>
          </p:cNvCxnSpPr>
          <p:nvPr/>
        </p:nvCxnSpPr>
        <p:spPr>
          <a:xfrm flipV="1">
            <a:off x="6443003" y="2405575"/>
            <a:ext cx="0" cy="5061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E3060885-50B0-4132-90FD-E9EE7237891E}"/>
              </a:ext>
            </a:extLst>
          </p:cNvPr>
          <p:cNvCxnSpPr>
            <a:cxnSpLocks/>
          </p:cNvCxnSpPr>
          <p:nvPr/>
        </p:nvCxnSpPr>
        <p:spPr>
          <a:xfrm>
            <a:off x="6443003" y="2405575"/>
            <a:ext cx="11547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A0DFF239-DE5C-4BE4-A848-60C76A15AFAA}"/>
              </a:ext>
            </a:extLst>
          </p:cNvPr>
          <p:cNvCxnSpPr>
            <a:cxnSpLocks/>
            <a:stCxn id="19" idx="4"/>
          </p:cNvCxnSpPr>
          <p:nvPr/>
        </p:nvCxnSpPr>
        <p:spPr>
          <a:xfrm flipV="1">
            <a:off x="7597755" y="2405575"/>
            <a:ext cx="0" cy="8312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A409E4B2-0430-468D-AE2E-18A538BE818D}"/>
              </a:ext>
            </a:extLst>
          </p:cNvPr>
          <p:cNvCxnSpPr>
            <a:stCxn id="19" idx="0"/>
            <a:endCxn id="25" idx="0"/>
          </p:cNvCxnSpPr>
          <p:nvPr/>
        </p:nvCxnSpPr>
        <p:spPr>
          <a:xfrm>
            <a:off x="7597755" y="3875934"/>
            <a:ext cx="0" cy="6856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>
            <a:extLst>
              <a:ext uri="{FF2B5EF4-FFF2-40B4-BE49-F238E27FC236}">
                <a16:creationId xmlns:a16="http://schemas.microsoft.com/office/drawing/2014/main" id="{1ED72EA6-1A4B-4285-A513-2C8D667F8184}"/>
              </a:ext>
            </a:extLst>
          </p:cNvPr>
          <p:cNvSpPr txBox="1"/>
          <p:nvPr/>
        </p:nvSpPr>
        <p:spPr>
          <a:xfrm>
            <a:off x="2712333" y="5985701"/>
            <a:ext cx="20538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400 kg Charcoal Column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A418D177-0E59-4184-956B-63D49F80139C}"/>
              </a:ext>
            </a:extLst>
          </p:cNvPr>
          <p:cNvSpPr txBox="1"/>
          <p:nvPr/>
        </p:nvSpPr>
        <p:spPr>
          <a:xfrm>
            <a:off x="5932214" y="5231247"/>
            <a:ext cx="1074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Vacuum</a:t>
            </a:r>
            <a:br>
              <a:rPr lang="en-US" dirty="0"/>
            </a:br>
            <a:r>
              <a:rPr lang="en-US" dirty="0"/>
              <a:t>Pump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8B69143B-1A5E-467C-ADE0-7ABCBACCBE85}"/>
              </a:ext>
            </a:extLst>
          </p:cNvPr>
          <p:cNvSpPr txBox="1"/>
          <p:nvPr/>
        </p:nvSpPr>
        <p:spPr>
          <a:xfrm>
            <a:off x="7875015" y="3251957"/>
            <a:ext cx="1353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Storage</a:t>
            </a:r>
            <a:br>
              <a:rPr lang="en-US" dirty="0"/>
            </a:br>
            <a:r>
              <a:rPr lang="en-US" dirty="0"/>
              <a:t>Compressor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8578A294-5DD8-4C2B-9B8A-019F37195EE3}"/>
              </a:ext>
            </a:extLst>
          </p:cNvPr>
          <p:cNvSpPr txBox="1"/>
          <p:nvPr/>
        </p:nvSpPr>
        <p:spPr>
          <a:xfrm>
            <a:off x="7912337" y="5150896"/>
            <a:ext cx="12068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Bottles of </a:t>
            </a:r>
            <a:br>
              <a:rPr lang="en-US" dirty="0"/>
            </a:br>
            <a:r>
              <a:rPr lang="en-US" dirty="0"/>
              <a:t>Xenon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91B912C8-4A60-4FF7-8F55-453A9252C4E6}"/>
              </a:ext>
            </a:extLst>
          </p:cNvPr>
          <p:cNvSpPr txBox="1"/>
          <p:nvPr/>
        </p:nvSpPr>
        <p:spPr>
          <a:xfrm>
            <a:off x="5635011" y="1997347"/>
            <a:ext cx="1675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Freezer</a:t>
            </a:r>
          </a:p>
        </p:txBody>
      </p:sp>
      <p:sp>
        <p:nvSpPr>
          <p:cNvPr id="3" name="Arrow: Right 2">
            <a:extLst>
              <a:ext uri="{FF2B5EF4-FFF2-40B4-BE49-F238E27FC236}">
                <a16:creationId xmlns:a16="http://schemas.microsoft.com/office/drawing/2014/main" id="{21E9F3F6-E463-4887-B92C-86BF0785D7D7}"/>
              </a:ext>
            </a:extLst>
          </p:cNvPr>
          <p:cNvSpPr/>
          <p:nvPr/>
        </p:nvSpPr>
        <p:spPr>
          <a:xfrm>
            <a:off x="1981458" y="2268545"/>
            <a:ext cx="621064" cy="285527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Arrow: Right 43">
            <a:extLst>
              <a:ext uri="{FF2B5EF4-FFF2-40B4-BE49-F238E27FC236}">
                <a16:creationId xmlns:a16="http://schemas.microsoft.com/office/drawing/2014/main" id="{C9CD5D91-75F7-498C-9640-B7CFBCDFECD8}"/>
              </a:ext>
            </a:extLst>
          </p:cNvPr>
          <p:cNvSpPr/>
          <p:nvPr/>
        </p:nvSpPr>
        <p:spPr>
          <a:xfrm rot="10800000">
            <a:off x="1936005" y="5789638"/>
            <a:ext cx="621064" cy="285527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Arrow: Down 4">
            <a:extLst>
              <a:ext uri="{FF2B5EF4-FFF2-40B4-BE49-F238E27FC236}">
                <a16:creationId xmlns:a16="http://schemas.microsoft.com/office/drawing/2014/main" id="{AD1457F9-3AA6-4698-9605-07E2909A16B0}"/>
              </a:ext>
            </a:extLst>
          </p:cNvPr>
          <p:cNvSpPr/>
          <p:nvPr/>
        </p:nvSpPr>
        <p:spPr>
          <a:xfrm>
            <a:off x="3438769" y="2172677"/>
            <a:ext cx="268291" cy="7390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C576DBE-6EEC-4EB0-BA5A-60306D48E49E}"/>
              </a:ext>
            </a:extLst>
          </p:cNvPr>
          <p:cNvSpPr txBox="1"/>
          <p:nvPr/>
        </p:nvSpPr>
        <p:spPr>
          <a:xfrm>
            <a:off x="2602522" y="1789723"/>
            <a:ext cx="2047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Xenon with ppb Kr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D5173A-7C49-448A-8361-16EB2F5C6D69}"/>
              </a:ext>
            </a:extLst>
          </p:cNvPr>
          <p:cNvSpPr txBox="1"/>
          <p:nvPr/>
        </p:nvSpPr>
        <p:spPr>
          <a:xfrm>
            <a:off x="1734402" y="2524322"/>
            <a:ext cx="1021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Clean He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CD96A74-6763-463D-BC73-D84ABC6A8B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Eric Miller - 2019 LRT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5569AA9-1171-40E4-B5C8-CBC07DEB08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EB23E-00C1-4EB3-A2E9-04E192094826}" type="slidenum">
              <a:rPr lang="en-US" smtClean="0"/>
              <a:t>18</a:t>
            </a:fld>
            <a:endParaRPr lang="en-US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08D40E20-1A3D-42CC-A026-B1DA27EC5394}"/>
              </a:ext>
            </a:extLst>
          </p:cNvPr>
          <p:cNvGrpSpPr/>
          <p:nvPr/>
        </p:nvGrpSpPr>
        <p:grpSpPr>
          <a:xfrm>
            <a:off x="1113053" y="4602657"/>
            <a:ext cx="629164" cy="639062"/>
            <a:chOff x="1129298" y="3151164"/>
            <a:chExt cx="629164" cy="639062"/>
          </a:xfrm>
        </p:grpSpPr>
        <p:sp>
          <p:nvSpPr>
            <p:cNvPr id="51" name="Isosceles Triangle 50">
              <a:extLst>
                <a:ext uri="{FF2B5EF4-FFF2-40B4-BE49-F238E27FC236}">
                  <a16:creationId xmlns:a16="http://schemas.microsoft.com/office/drawing/2014/main" id="{F179B711-0E88-4CBF-9814-EC75AFE8AB31}"/>
                </a:ext>
              </a:extLst>
            </p:cNvPr>
            <p:cNvSpPr/>
            <p:nvPr/>
          </p:nvSpPr>
          <p:spPr>
            <a:xfrm>
              <a:off x="1180944" y="3166249"/>
              <a:ext cx="517358" cy="469232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75991833-276A-440E-8C7A-5795537F351D}"/>
                </a:ext>
              </a:extLst>
            </p:cNvPr>
            <p:cNvSpPr/>
            <p:nvPr/>
          </p:nvSpPr>
          <p:spPr>
            <a:xfrm>
              <a:off x="1129298" y="3151164"/>
              <a:ext cx="629164" cy="63906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4" name="Can 191">
            <a:extLst>
              <a:ext uri="{FF2B5EF4-FFF2-40B4-BE49-F238E27FC236}">
                <a16:creationId xmlns:a16="http://schemas.microsoft.com/office/drawing/2014/main" id="{2130A541-6B8A-4033-B323-7FAD0C585179}"/>
              </a:ext>
            </a:extLst>
          </p:cNvPr>
          <p:cNvSpPr/>
          <p:nvPr/>
        </p:nvSpPr>
        <p:spPr>
          <a:xfrm>
            <a:off x="1049174" y="3231980"/>
            <a:ext cx="760814" cy="946677"/>
          </a:xfrm>
          <a:prstGeom prst="can">
            <a:avLst>
              <a:gd name="adj" fmla="val 24593"/>
            </a:avLst>
          </a:prstGeom>
          <a:blipFill rotWithShape="1">
            <a:blip r:embed="rId2"/>
            <a:tile tx="0" ty="0" sx="100000" sy="100000" flip="none" algn="tl"/>
          </a:blip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E5F0A64C-1F9C-486D-9199-114E637ECBF4}"/>
              </a:ext>
            </a:extLst>
          </p:cNvPr>
          <p:cNvCxnSpPr>
            <a:cxnSpLocks/>
          </p:cNvCxnSpPr>
          <p:nvPr/>
        </p:nvCxnSpPr>
        <p:spPr>
          <a:xfrm flipH="1" flipV="1">
            <a:off x="1429581" y="2405574"/>
            <a:ext cx="4718" cy="831297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C1268873-48C0-471E-B503-F2E57E900448}"/>
              </a:ext>
            </a:extLst>
          </p:cNvPr>
          <p:cNvCxnSpPr>
            <a:cxnSpLocks/>
            <a:stCxn id="54" idx="3"/>
          </p:cNvCxnSpPr>
          <p:nvPr/>
        </p:nvCxnSpPr>
        <p:spPr>
          <a:xfrm flipH="1">
            <a:off x="1429120" y="4178657"/>
            <a:ext cx="461" cy="42935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C9444E44-231B-4F35-8CC9-6F0EBC29B91F}"/>
              </a:ext>
            </a:extLst>
          </p:cNvPr>
          <p:cNvSpPr txBox="1"/>
          <p:nvPr/>
        </p:nvSpPr>
        <p:spPr>
          <a:xfrm>
            <a:off x="33105" y="3273445"/>
            <a:ext cx="11346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Cold</a:t>
            </a:r>
            <a:br>
              <a:rPr lang="en-US" dirty="0"/>
            </a:br>
            <a:r>
              <a:rPr lang="en-US" dirty="0"/>
              <a:t>Charcoal</a:t>
            </a:r>
          </a:p>
          <a:p>
            <a:r>
              <a:rPr lang="en-US" dirty="0"/>
              <a:t>Trap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E781B23D-102C-4ECB-A269-18352C8799AB}"/>
              </a:ext>
            </a:extLst>
          </p:cNvPr>
          <p:cNvSpPr txBox="1"/>
          <p:nvPr/>
        </p:nvSpPr>
        <p:spPr>
          <a:xfrm>
            <a:off x="-36193" y="4529192"/>
            <a:ext cx="12149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Circulation </a:t>
            </a:r>
            <a:br>
              <a:rPr lang="en-US" dirty="0"/>
            </a:br>
            <a:r>
              <a:rPr lang="en-US" dirty="0"/>
              <a:t>Pump</a:t>
            </a:r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4E5E2718-B5FB-49BC-8B90-BC9AB91F42E5}"/>
              </a:ext>
            </a:extLst>
          </p:cNvPr>
          <p:cNvCxnSpPr>
            <a:cxnSpLocks/>
          </p:cNvCxnSpPr>
          <p:nvPr/>
        </p:nvCxnSpPr>
        <p:spPr>
          <a:xfrm flipH="1" flipV="1">
            <a:off x="1418360" y="5240264"/>
            <a:ext cx="13580" cy="68223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04386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9E1D80-5986-4AEF-B3A9-32A97DCF7D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LZ Kr Removal - Recovery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DBFD238-65BA-4C5E-B802-ACE684B11E88}"/>
              </a:ext>
            </a:extLst>
          </p:cNvPr>
          <p:cNvGrpSpPr/>
          <p:nvPr/>
        </p:nvGrpSpPr>
        <p:grpSpPr>
          <a:xfrm>
            <a:off x="5556830" y="4546462"/>
            <a:ext cx="629164" cy="639062"/>
            <a:chOff x="1129298" y="3151164"/>
            <a:chExt cx="629164" cy="639062"/>
          </a:xfrm>
        </p:grpSpPr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id="{1ABF67A7-B49A-48E0-9B8D-CEEEAC153286}"/>
                </a:ext>
              </a:extLst>
            </p:cNvPr>
            <p:cNvSpPr/>
            <p:nvPr/>
          </p:nvSpPr>
          <p:spPr>
            <a:xfrm>
              <a:off x="1180944" y="3166249"/>
              <a:ext cx="517358" cy="469232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7ACD1856-1E82-489C-8AC6-0C9A0051362C}"/>
                </a:ext>
              </a:extLst>
            </p:cNvPr>
            <p:cNvSpPr/>
            <p:nvPr/>
          </p:nvSpPr>
          <p:spPr>
            <a:xfrm>
              <a:off x="1129298" y="3151164"/>
              <a:ext cx="629164" cy="63906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7A9D707-2071-4D75-A29A-CB8D59BEF513}"/>
              </a:ext>
            </a:extLst>
          </p:cNvPr>
          <p:cNvGrpSpPr/>
          <p:nvPr/>
        </p:nvGrpSpPr>
        <p:grpSpPr>
          <a:xfrm rot="10800000">
            <a:off x="7283173" y="3236872"/>
            <a:ext cx="629164" cy="639062"/>
            <a:chOff x="1129298" y="3151164"/>
            <a:chExt cx="629164" cy="639062"/>
          </a:xfrm>
        </p:grpSpPr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C6548DA7-4A5E-42D2-9127-D716F41134FD}"/>
                </a:ext>
              </a:extLst>
            </p:cNvPr>
            <p:cNvSpPr/>
            <p:nvPr/>
          </p:nvSpPr>
          <p:spPr>
            <a:xfrm>
              <a:off x="1180944" y="3166249"/>
              <a:ext cx="517358" cy="469232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AE7DF670-3993-4AB5-81B8-A71A7EF4DEE0}"/>
                </a:ext>
              </a:extLst>
            </p:cNvPr>
            <p:cNvSpPr/>
            <p:nvPr/>
          </p:nvSpPr>
          <p:spPr>
            <a:xfrm>
              <a:off x="1129298" y="3151164"/>
              <a:ext cx="629164" cy="63906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Can 191">
            <a:extLst>
              <a:ext uri="{FF2B5EF4-FFF2-40B4-BE49-F238E27FC236}">
                <a16:creationId xmlns:a16="http://schemas.microsoft.com/office/drawing/2014/main" id="{D217EBCB-3388-49F9-AE91-6A15CDD228F5}"/>
              </a:ext>
            </a:extLst>
          </p:cNvPr>
          <p:cNvSpPr/>
          <p:nvPr/>
        </p:nvSpPr>
        <p:spPr>
          <a:xfrm>
            <a:off x="2712333" y="2911772"/>
            <a:ext cx="1675657" cy="2666951"/>
          </a:xfrm>
          <a:prstGeom prst="can">
            <a:avLst>
              <a:gd name="adj" fmla="val 24593"/>
            </a:avLst>
          </a:prstGeom>
          <a:blipFill rotWithShape="1">
            <a:blip r:embed="rId2"/>
            <a:tile tx="0" ty="0" sx="100000" sy="100000" flip="none" algn="tl"/>
          </a:blip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4F36031-BB57-4151-BC0C-57A55474449E}"/>
              </a:ext>
            </a:extLst>
          </p:cNvPr>
          <p:cNvGrpSpPr/>
          <p:nvPr/>
        </p:nvGrpSpPr>
        <p:grpSpPr>
          <a:xfrm>
            <a:off x="7404904" y="4561547"/>
            <a:ext cx="385702" cy="982152"/>
            <a:chOff x="9876117" y="2437490"/>
            <a:chExt cx="1120589" cy="1867465"/>
          </a:xfrm>
          <a:solidFill>
            <a:srgbClr val="BCD2FF"/>
          </a:solidFill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7F3C5AA5-602A-42B9-9BEB-74284A583862}"/>
                </a:ext>
              </a:extLst>
            </p:cNvPr>
            <p:cNvSpPr/>
            <p:nvPr/>
          </p:nvSpPr>
          <p:spPr>
            <a:xfrm>
              <a:off x="9876118" y="2437490"/>
              <a:ext cx="1120588" cy="1120588"/>
            </a:xfrm>
            <a:prstGeom prst="ellipse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7FC18AD-2578-409E-81AA-8270F6B82057}"/>
                </a:ext>
              </a:extLst>
            </p:cNvPr>
            <p:cNvSpPr/>
            <p:nvPr/>
          </p:nvSpPr>
          <p:spPr>
            <a:xfrm>
              <a:off x="9876117" y="2930647"/>
              <a:ext cx="1120588" cy="1374308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pic>
        <p:nvPicPr>
          <p:cNvPr id="28" name="Picture 27">
            <a:extLst>
              <a:ext uri="{FF2B5EF4-FFF2-40B4-BE49-F238E27FC236}">
                <a16:creationId xmlns:a16="http://schemas.microsoft.com/office/drawing/2014/main" id="{79F319B7-9A24-48CD-BFF6-41C104B978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326" y="2679475"/>
            <a:ext cx="1675658" cy="1753855"/>
          </a:xfrm>
          <a:prstGeom prst="rect">
            <a:avLst/>
          </a:prstGeom>
        </p:spPr>
      </p:pic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2558C12-526D-422D-AC09-BC6F4E82062B}"/>
              </a:ext>
            </a:extLst>
          </p:cNvPr>
          <p:cNvCxnSpPr>
            <a:cxnSpLocks/>
          </p:cNvCxnSpPr>
          <p:nvPr/>
        </p:nvCxnSpPr>
        <p:spPr>
          <a:xfrm>
            <a:off x="1420837" y="2405575"/>
            <a:ext cx="173032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75D6F71B-0419-4DA0-B4C3-E0A4E1C65E49}"/>
              </a:ext>
            </a:extLst>
          </p:cNvPr>
          <p:cNvCxnSpPr>
            <a:cxnSpLocks/>
          </p:cNvCxnSpPr>
          <p:nvPr/>
        </p:nvCxnSpPr>
        <p:spPr>
          <a:xfrm>
            <a:off x="3151164" y="2405575"/>
            <a:ext cx="0" cy="60491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A300166D-5391-4456-9D7C-F14B2C7D0039}"/>
              </a:ext>
            </a:extLst>
          </p:cNvPr>
          <p:cNvCxnSpPr/>
          <p:nvPr/>
        </p:nvCxnSpPr>
        <p:spPr>
          <a:xfrm>
            <a:off x="1420837" y="5922498"/>
            <a:ext cx="173032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23E33A6-DDFC-459E-87E5-2F61549DCF7F}"/>
              </a:ext>
            </a:extLst>
          </p:cNvPr>
          <p:cNvCxnSpPr>
            <a:cxnSpLocks/>
          </p:cNvCxnSpPr>
          <p:nvPr/>
        </p:nvCxnSpPr>
        <p:spPr>
          <a:xfrm flipV="1">
            <a:off x="3151163" y="5578723"/>
            <a:ext cx="0" cy="34377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D71B2ABF-CA6B-4282-8244-8F18258005A2}"/>
              </a:ext>
            </a:extLst>
          </p:cNvPr>
          <p:cNvCxnSpPr>
            <a:cxnSpLocks/>
          </p:cNvCxnSpPr>
          <p:nvPr/>
        </p:nvCxnSpPr>
        <p:spPr>
          <a:xfrm flipV="1">
            <a:off x="4051495" y="2405575"/>
            <a:ext cx="0" cy="604911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329ACFA3-5696-4977-A7A9-4DE238DD4830}"/>
              </a:ext>
            </a:extLst>
          </p:cNvPr>
          <p:cNvCxnSpPr>
            <a:cxnSpLocks/>
          </p:cNvCxnSpPr>
          <p:nvPr/>
        </p:nvCxnSpPr>
        <p:spPr>
          <a:xfrm>
            <a:off x="4051495" y="5543699"/>
            <a:ext cx="0" cy="37879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23002828-81A1-4A62-8F3E-513F18BE12BF}"/>
              </a:ext>
            </a:extLst>
          </p:cNvPr>
          <p:cNvCxnSpPr/>
          <p:nvPr/>
        </p:nvCxnSpPr>
        <p:spPr>
          <a:xfrm>
            <a:off x="4051495" y="5922498"/>
            <a:ext cx="1814733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308BBA98-45F3-47B1-BE3E-864E997E489D}"/>
              </a:ext>
            </a:extLst>
          </p:cNvPr>
          <p:cNvCxnSpPr>
            <a:cxnSpLocks/>
            <a:stCxn id="16" idx="4"/>
          </p:cNvCxnSpPr>
          <p:nvPr/>
        </p:nvCxnSpPr>
        <p:spPr>
          <a:xfrm flipH="1">
            <a:off x="5866228" y="5185524"/>
            <a:ext cx="5184" cy="736974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700E5C2E-AB51-4670-80B4-8DD7B7CF1041}"/>
              </a:ext>
            </a:extLst>
          </p:cNvPr>
          <p:cNvCxnSpPr>
            <a:cxnSpLocks/>
            <a:stCxn id="16" idx="0"/>
          </p:cNvCxnSpPr>
          <p:nvPr/>
        </p:nvCxnSpPr>
        <p:spPr>
          <a:xfrm flipH="1" flipV="1">
            <a:off x="5866228" y="4037428"/>
            <a:ext cx="5184" cy="509034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E4D55102-1722-447B-92B6-A95F9D89582F}"/>
              </a:ext>
            </a:extLst>
          </p:cNvPr>
          <p:cNvCxnSpPr>
            <a:cxnSpLocks/>
          </p:cNvCxnSpPr>
          <p:nvPr/>
        </p:nvCxnSpPr>
        <p:spPr>
          <a:xfrm flipV="1">
            <a:off x="5866228" y="2405575"/>
            <a:ext cx="0" cy="506198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CFC25DA6-8DCA-4819-969E-FC9B112082BC}"/>
              </a:ext>
            </a:extLst>
          </p:cNvPr>
          <p:cNvCxnSpPr>
            <a:cxnSpLocks/>
          </p:cNvCxnSpPr>
          <p:nvPr/>
        </p:nvCxnSpPr>
        <p:spPr>
          <a:xfrm flipH="1">
            <a:off x="4051495" y="2405575"/>
            <a:ext cx="1814734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660760BB-47A7-462E-8B31-694A0FCD4BC5}"/>
              </a:ext>
            </a:extLst>
          </p:cNvPr>
          <p:cNvCxnSpPr>
            <a:cxnSpLocks/>
          </p:cNvCxnSpPr>
          <p:nvPr/>
        </p:nvCxnSpPr>
        <p:spPr>
          <a:xfrm flipV="1">
            <a:off x="6443003" y="2405575"/>
            <a:ext cx="0" cy="5061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E3060885-50B0-4132-90FD-E9EE7237891E}"/>
              </a:ext>
            </a:extLst>
          </p:cNvPr>
          <p:cNvCxnSpPr>
            <a:cxnSpLocks/>
          </p:cNvCxnSpPr>
          <p:nvPr/>
        </p:nvCxnSpPr>
        <p:spPr>
          <a:xfrm>
            <a:off x="6443003" y="2405575"/>
            <a:ext cx="11547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A0DFF239-DE5C-4BE4-A848-60C76A15AFAA}"/>
              </a:ext>
            </a:extLst>
          </p:cNvPr>
          <p:cNvCxnSpPr>
            <a:cxnSpLocks/>
            <a:stCxn id="19" idx="4"/>
          </p:cNvCxnSpPr>
          <p:nvPr/>
        </p:nvCxnSpPr>
        <p:spPr>
          <a:xfrm flipV="1">
            <a:off x="7597755" y="2405575"/>
            <a:ext cx="0" cy="83129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A409E4B2-0430-468D-AE2E-18A538BE818D}"/>
              </a:ext>
            </a:extLst>
          </p:cNvPr>
          <p:cNvCxnSpPr>
            <a:stCxn id="19" idx="0"/>
            <a:endCxn id="25" idx="0"/>
          </p:cNvCxnSpPr>
          <p:nvPr/>
        </p:nvCxnSpPr>
        <p:spPr>
          <a:xfrm>
            <a:off x="7597755" y="3875934"/>
            <a:ext cx="0" cy="68561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>
            <a:extLst>
              <a:ext uri="{FF2B5EF4-FFF2-40B4-BE49-F238E27FC236}">
                <a16:creationId xmlns:a16="http://schemas.microsoft.com/office/drawing/2014/main" id="{1ED72EA6-1A4B-4285-A513-2C8D667F8184}"/>
              </a:ext>
            </a:extLst>
          </p:cNvPr>
          <p:cNvSpPr txBox="1"/>
          <p:nvPr/>
        </p:nvSpPr>
        <p:spPr>
          <a:xfrm>
            <a:off x="2712333" y="5985701"/>
            <a:ext cx="20538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400 kg Charcoal Column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A418D177-0E59-4184-956B-63D49F80139C}"/>
              </a:ext>
            </a:extLst>
          </p:cNvPr>
          <p:cNvSpPr txBox="1"/>
          <p:nvPr/>
        </p:nvSpPr>
        <p:spPr>
          <a:xfrm>
            <a:off x="5932214" y="5231247"/>
            <a:ext cx="1074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Vacuum</a:t>
            </a:r>
            <a:br>
              <a:rPr lang="en-US" dirty="0"/>
            </a:br>
            <a:r>
              <a:rPr lang="en-US" dirty="0"/>
              <a:t>Pump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8B69143B-1A5E-467C-ADE0-7ABCBACCBE85}"/>
              </a:ext>
            </a:extLst>
          </p:cNvPr>
          <p:cNvSpPr txBox="1"/>
          <p:nvPr/>
        </p:nvSpPr>
        <p:spPr>
          <a:xfrm>
            <a:off x="7875015" y="3251957"/>
            <a:ext cx="1353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Storage</a:t>
            </a:r>
            <a:br>
              <a:rPr lang="en-US" dirty="0"/>
            </a:br>
            <a:r>
              <a:rPr lang="en-US" dirty="0"/>
              <a:t>Compressor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8578A294-5DD8-4C2B-9B8A-019F37195EE3}"/>
              </a:ext>
            </a:extLst>
          </p:cNvPr>
          <p:cNvSpPr txBox="1"/>
          <p:nvPr/>
        </p:nvSpPr>
        <p:spPr>
          <a:xfrm>
            <a:off x="7912337" y="5150896"/>
            <a:ext cx="12068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Bottles of </a:t>
            </a:r>
            <a:br>
              <a:rPr lang="en-US" dirty="0"/>
            </a:br>
            <a:r>
              <a:rPr lang="en-US" dirty="0"/>
              <a:t>Xenon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91B912C8-4A60-4FF7-8F55-453A9252C4E6}"/>
              </a:ext>
            </a:extLst>
          </p:cNvPr>
          <p:cNvSpPr txBox="1"/>
          <p:nvPr/>
        </p:nvSpPr>
        <p:spPr>
          <a:xfrm>
            <a:off x="5635011" y="1997347"/>
            <a:ext cx="1675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Freezer</a:t>
            </a:r>
          </a:p>
        </p:txBody>
      </p:sp>
      <p:sp>
        <p:nvSpPr>
          <p:cNvPr id="44" name="Arrow: Right 43">
            <a:extLst>
              <a:ext uri="{FF2B5EF4-FFF2-40B4-BE49-F238E27FC236}">
                <a16:creationId xmlns:a16="http://schemas.microsoft.com/office/drawing/2014/main" id="{5DED700A-32CF-4312-B891-6092C08C35EE}"/>
              </a:ext>
            </a:extLst>
          </p:cNvPr>
          <p:cNvSpPr/>
          <p:nvPr/>
        </p:nvSpPr>
        <p:spPr>
          <a:xfrm rot="10800000">
            <a:off x="4630869" y="2268545"/>
            <a:ext cx="621064" cy="285527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Arrow: Right 44">
            <a:extLst>
              <a:ext uri="{FF2B5EF4-FFF2-40B4-BE49-F238E27FC236}">
                <a16:creationId xmlns:a16="http://schemas.microsoft.com/office/drawing/2014/main" id="{FE8390E0-FC21-4BFF-8ECC-4FFAE2462721}"/>
              </a:ext>
            </a:extLst>
          </p:cNvPr>
          <p:cNvSpPr/>
          <p:nvPr/>
        </p:nvSpPr>
        <p:spPr>
          <a:xfrm>
            <a:off x="4585416" y="5789638"/>
            <a:ext cx="621064" cy="285527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FEC15EC-A4B2-4921-A48D-D9EB6B515F24}"/>
              </a:ext>
            </a:extLst>
          </p:cNvPr>
          <p:cNvSpPr txBox="1"/>
          <p:nvPr/>
        </p:nvSpPr>
        <p:spPr>
          <a:xfrm>
            <a:off x="4433550" y="2492912"/>
            <a:ext cx="1021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Clean He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C27B4C9-4372-40CC-B7AF-C87CF1C076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Eric Miller - 2019 LRT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2CEA7A-6061-4230-B068-D026C2B83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EB23E-00C1-4EB3-A2E9-04E192094826}" type="slidenum">
              <a:rPr lang="en-US" smtClean="0"/>
              <a:t>19</a:t>
            </a:fld>
            <a:endParaRPr lang="en-US"/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05A72F16-03D5-4BC4-A1F9-F1B9BD3A03A9}"/>
              </a:ext>
            </a:extLst>
          </p:cNvPr>
          <p:cNvGrpSpPr/>
          <p:nvPr/>
        </p:nvGrpSpPr>
        <p:grpSpPr>
          <a:xfrm>
            <a:off x="1113053" y="4602657"/>
            <a:ext cx="629164" cy="639062"/>
            <a:chOff x="1129298" y="3151164"/>
            <a:chExt cx="629164" cy="639062"/>
          </a:xfrm>
        </p:grpSpPr>
        <p:sp>
          <p:nvSpPr>
            <p:cNvPr id="50" name="Isosceles Triangle 49">
              <a:extLst>
                <a:ext uri="{FF2B5EF4-FFF2-40B4-BE49-F238E27FC236}">
                  <a16:creationId xmlns:a16="http://schemas.microsoft.com/office/drawing/2014/main" id="{1925CA59-8239-4FC9-AAA1-55E19BDD22B1}"/>
                </a:ext>
              </a:extLst>
            </p:cNvPr>
            <p:cNvSpPr/>
            <p:nvPr/>
          </p:nvSpPr>
          <p:spPr>
            <a:xfrm>
              <a:off x="1180944" y="3166249"/>
              <a:ext cx="517358" cy="469232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BD0FE6E4-BE92-4D99-9D15-3C911A1E5C06}"/>
                </a:ext>
              </a:extLst>
            </p:cNvPr>
            <p:cNvSpPr/>
            <p:nvPr/>
          </p:nvSpPr>
          <p:spPr>
            <a:xfrm>
              <a:off x="1129298" y="3151164"/>
              <a:ext cx="629164" cy="63906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2" name="Can 191">
            <a:extLst>
              <a:ext uri="{FF2B5EF4-FFF2-40B4-BE49-F238E27FC236}">
                <a16:creationId xmlns:a16="http://schemas.microsoft.com/office/drawing/2014/main" id="{C059DE62-5D0B-4DAB-AFE4-0782FF4A778C}"/>
              </a:ext>
            </a:extLst>
          </p:cNvPr>
          <p:cNvSpPr/>
          <p:nvPr/>
        </p:nvSpPr>
        <p:spPr>
          <a:xfrm>
            <a:off x="1049174" y="3231980"/>
            <a:ext cx="760814" cy="946677"/>
          </a:xfrm>
          <a:prstGeom prst="can">
            <a:avLst>
              <a:gd name="adj" fmla="val 24593"/>
            </a:avLst>
          </a:prstGeom>
          <a:blipFill rotWithShape="1">
            <a:blip r:embed="rId2"/>
            <a:tile tx="0" ty="0" sx="100000" sy="100000" flip="none" algn="tl"/>
          </a:blip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2966BB63-84A5-4846-9013-DE6065338CE0}"/>
              </a:ext>
            </a:extLst>
          </p:cNvPr>
          <p:cNvCxnSpPr>
            <a:cxnSpLocks/>
          </p:cNvCxnSpPr>
          <p:nvPr/>
        </p:nvCxnSpPr>
        <p:spPr>
          <a:xfrm flipH="1" flipV="1">
            <a:off x="1429581" y="2405574"/>
            <a:ext cx="4718" cy="83129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E9C1662D-B571-4854-8C3D-74D5AFD79075}"/>
              </a:ext>
            </a:extLst>
          </p:cNvPr>
          <p:cNvCxnSpPr>
            <a:cxnSpLocks/>
            <a:stCxn id="52" idx="3"/>
          </p:cNvCxnSpPr>
          <p:nvPr/>
        </p:nvCxnSpPr>
        <p:spPr>
          <a:xfrm flipH="1">
            <a:off x="1429120" y="4178657"/>
            <a:ext cx="461" cy="42935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F14A5743-2A70-4A7E-965B-2DD7E22C13DB}"/>
              </a:ext>
            </a:extLst>
          </p:cNvPr>
          <p:cNvSpPr txBox="1"/>
          <p:nvPr/>
        </p:nvSpPr>
        <p:spPr>
          <a:xfrm>
            <a:off x="33105" y="3273445"/>
            <a:ext cx="11346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Cold</a:t>
            </a:r>
            <a:br>
              <a:rPr lang="en-US" dirty="0"/>
            </a:br>
            <a:r>
              <a:rPr lang="en-US" dirty="0"/>
              <a:t>Charcoal</a:t>
            </a:r>
          </a:p>
          <a:p>
            <a:r>
              <a:rPr lang="en-US" dirty="0"/>
              <a:t>Trap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6082F48-7CDC-40D8-9BF1-02146C719556}"/>
              </a:ext>
            </a:extLst>
          </p:cNvPr>
          <p:cNvSpPr txBox="1"/>
          <p:nvPr/>
        </p:nvSpPr>
        <p:spPr>
          <a:xfrm>
            <a:off x="-36193" y="4529192"/>
            <a:ext cx="12149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Circulation </a:t>
            </a:r>
            <a:br>
              <a:rPr lang="en-US" dirty="0"/>
            </a:br>
            <a:r>
              <a:rPr lang="en-US" dirty="0"/>
              <a:t>Pump</a:t>
            </a:r>
          </a:p>
        </p:txBody>
      </p: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74962970-178B-410D-9117-F7F29696DA5F}"/>
              </a:ext>
            </a:extLst>
          </p:cNvPr>
          <p:cNvCxnSpPr>
            <a:cxnSpLocks/>
          </p:cNvCxnSpPr>
          <p:nvPr/>
        </p:nvCxnSpPr>
        <p:spPr>
          <a:xfrm flipH="1" flipV="1">
            <a:off x="1418360" y="5240264"/>
            <a:ext cx="13580" cy="68223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8594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0245335-63FB-4C90-8011-7CF8BE7DBA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2">
            <a:extLst>
              <a:ext uri="{FF2B5EF4-FFF2-40B4-BE49-F238E27FC236}">
                <a16:creationId xmlns:a16="http://schemas.microsoft.com/office/drawing/2014/main" id="{6CFA2D71-7721-4DC9-9E8B-32BF92969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r>
              <a:rPr lang="en-US"/>
              <a:t>Eric Miller - 2019 LRT</a:t>
            </a:r>
          </a:p>
        </p:txBody>
      </p:sp>
      <p:sp>
        <p:nvSpPr>
          <p:cNvPr id="7" name="Slide Number Placeholder 3">
            <a:extLst>
              <a:ext uri="{FF2B5EF4-FFF2-40B4-BE49-F238E27FC236}">
                <a16:creationId xmlns:a16="http://schemas.microsoft.com/office/drawing/2014/main" id="{5CF8A803-9E02-4BD2-9EC5-8EB3E119C2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42310DE-EB0C-4C6B-8257-87C8A36213C8}" type="slidenum">
              <a:t>2</a:t>
            </a:fld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BC069F6-D90E-4BB4-8CBD-65956E07E8D6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706456" y="1245826"/>
            <a:ext cx="6211003" cy="5319191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CF0ADEE-7059-4648-B9AC-C9773A542226}"/>
              </a:ext>
            </a:extLst>
          </p:cNvPr>
          <p:cNvSpPr txBox="1"/>
          <p:nvPr/>
        </p:nvSpPr>
        <p:spPr>
          <a:xfrm>
            <a:off x="331776" y="2073961"/>
            <a:ext cx="3546801" cy="721115"/>
          </a:xfrm>
          <a:prstGeom prst="rect">
            <a:avLst/>
          </a:prstGeom>
          <a:noFill/>
          <a:ln>
            <a:noFill/>
            <a:headEnd type="arrow"/>
          </a:ln>
        </p:spPr>
        <p:txBody>
          <a:bodyPr vert="horz" wrap="none" lIns="106456" tIns="65637" rIns="106456" bIns="65637" anchorCtr="0" compatLnSpc="0">
            <a:spAutoFit/>
          </a:bodyPr>
          <a:lstStyle/>
          <a:p>
            <a:pPr hangingPunct="0"/>
            <a:r>
              <a:rPr lang="en-US" sz="1814">
                <a:latin typeface="Liberation Sans" pitchFamily="18"/>
                <a:ea typeface="Droid Sans Fallback" pitchFamily="2"/>
                <a:cs typeface="FreeSans" pitchFamily="2"/>
              </a:rPr>
              <a:t>Z position from S1 – S2 timing</a:t>
            </a:r>
          </a:p>
          <a:p>
            <a:pPr hangingPunct="0"/>
            <a:r>
              <a:rPr lang="en-US" sz="1814">
                <a:latin typeface="Liberation Sans" pitchFamily="18"/>
                <a:ea typeface="Droid Sans Fallback" pitchFamily="2"/>
                <a:cs typeface="FreeSans" pitchFamily="2"/>
              </a:rPr>
              <a:t>X-Y positions from light pattern</a:t>
            </a:r>
            <a:r>
              <a:rPr lang="en-US" sz="2177">
                <a:latin typeface="Liberation Sans" pitchFamily="18"/>
                <a:ea typeface="Droid Sans Fallback" pitchFamily="2"/>
                <a:cs typeface="FreeSans" pitchFamily="2"/>
              </a:rPr>
              <a:t> 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58A7824-9E9A-4BB3-8C56-E3BF6142F12D}"/>
              </a:ext>
            </a:extLst>
          </p:cNvPr>
          <p:cNvSpPr txBox="1"/>
          <p:nvPr/>
        </p:nvSpPr>
        <p:spPr>
          <a:xfrm>
            <a:off x="331777" y="5059944"/>
            <a:ext cx="3357005" cy="667574"/>
          </a:xfrm>
          <a:prstGeom prst="rect">
            <a:avLst/>
          </a:prstGeom>
          <a:noFill/>
          <a:ln>
            <a:noFill/>
            <a:headEnd type="arrow"/>
          </a:ln>
        </p:spPr>
        <p:txBody>
          <a:bodyPr vert="horz" wrap="none" lIns="106456" tIns="65637" rIns="106456" bIns="65637" anchorCtr="0" compatLnSpc="0">
            <a:spAutoFit/>
          </a:bodyPr>
          <a:lstStyle/>
          <a:p>
            <a:pPr hangingPunct="0"/>
            <a:r>
              <a:rPr lang="en-US" sz="1814">
                <a:latin typeface="Liberation Sans" pitchFamily="18"/>
                <a:ea typeface="Droid Sans Fallback" pitchFamily="2"/>
                <a:cs typeface="FreeSans" pitchFamily="2"/>
              </a:rPr>
              <a:t>Reject gammas by S2/S1 ratio</a:t>
            </a:r>
          </a:p>
          <a:p>
            <a:pPr hangingPunct="0"/>
            <a:r>
              <a:rPr lang="en-US" sz="1814">
                <a:latin typeface="Liberation Sans" pitchFamily="18"/>
                <a:ea typeface="Droid Sans Fallback" pitchFamily="2"/>
                <a:cs typeface="FreeSans" pitchFamily="2"/>
              </a:rPr>
              <a:t>Expect &gt; 99.5% rejection</a:t>
            </a:r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98C696CF-DF86-419F-A166-725CA37E00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LZ Detector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9E1D80-5986-4AEF-B3A9-32A97DCF7D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LZ Kr Removal - Storage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DBFD238-65BA-4C5E-B802-ACE684B11E88}"/>
              </a:ext>
            </a:extLst>
          </p:cNvPr>
          <p:cNvGrpSpPr/>
          <p:nvPr/>
        </p:nvGrpSpPr>
        <p:grpSpPr>
          <a:xfrm>
            <a:off x="5556830" y="4546462"/>
            <a:ext cx="629164" cy="639062"/>
            <a:chOff x="1129298" y="3151164"/>
            <a:chExt cx="629164" cy="639062"/>
          </a:xfrm>
        </p:grpSpPr>
        <p:sp>
          <p:nvSpPr>
            <p:cNvPr id="15" name="Isosceles Triangle 14">
              <a:extLst>
                <a:ext uri="{FF2B5EF4-FFF2-40B4-BE49-F238E27FC236}">
                  <a16:creationId xmlns:a16="http://schemas.microsoft.com/office/drawing/2014/main" id="{1ABF67A7-B49A-48E0-9B8D-CEEEAC153286}"/>
                </a:ext>
              </a:extLst>
            </p:cNvPr>
            <p:cNvSpPr/>
            <p:nvPr/>
          </p:nvSpPr>
          <p:spPr>
            <a:xfrm>
              <a:off x="1180944" y="3166249"/>
              <a:ext cx="517358" cy="469232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7ACD1856-1E82-489C-8AC6-0C9A0051362C}"/>
                </a:ext>
              </a:extLst>
            </p:cNvPr>
            <p:cNvSpPr/>
            <p:nvPr/>
          </p:nvSpPr>
          <p:spPr>
            <a:xfrm>
              <a:off x="1129298" y="3151164"/>
              <a:ext cx="629164" cy="63906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7A9D707-2071-4D75-A29A-CB8D59BEF513}"/>
              </a:ext>
            </a:extLst>
          </p:cNvPr>
          <p:cNvGrpSpPr/>
          <p:nvPr/>
        </p:nvGrpSpPr>
        <p:grpSpPr>
          <a:xfrm rot="10800000">
            <a:off x="7283173" y="3236872"/>
            <a:ext cx="629164" cy="639062"/>
            <a:chOff x="1129298" y="3151164"/>
            <a:chExt cx="629164" cy="639062"/>
          </a:xfrm>
        </p:grpSpPr>
        <p:sp>
          <p:nvSpPr>
            <p:cNvPr id="18" name="Isosceles Triangle 17">
              <a:extLst>
                <a:ext uri="{FF2B5EF4-FFF2-40B4-BE49-F238E27FC236}">
                  <a16:creationId xmlns:a16="http://schemas.microsoft.com/office/drawing/2014/main" id="{C6548DA7-4A5E-42D2-9127-D716F41134FD}"/>
                </a:ext>
              </a:extLst>
            </p:cNvPr>
            <p:cNvSpPr/>
            <p:nvPr/>
          </p:nvSpPr>
          <p:spPr>
            <a:xfrm>
              <a:off x="1180944" y="3166249"/>
              <a:ext cx="517358" cy="469232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AE7DF670-3993-4AB5-81B8-A71A7EF4DEE0}"/>
                </a:ext>
              </a:extLst>
            </p:cNvPr>
            <p:cNvSpPr/>
            <p:nvPr/>
          </p:nvSpPr>
          <p:spPr>
            <a:xfrm>
              <a:off x="1129298" y="3151164"/>
              <a:ext cx="629164" cy="63906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3" name="Can 191">
            <a:extLst>
              <a:ext uri="{FF2B5EF4-FFF2-40B4-BE49-F238E27FC236}">
                <a16:creationId xmlns:a16="http://schemas.microsoft.com/office/drawing/2014/main" id="{D217EBCB-3388-49F9-AE91-6A15CDD228F5}"/>
              </a:ext>
            </a:extLst>
          </p:cNvPr>
          <p:cNvSpPr/>
          <p:nvPr/>
        </p:nvSpPr>
        <p:spPr>
          <a:xfrm>
            <a:off x="2712333" y="2911772"/>
            <a:ext cx="1675657" cy="2666951"/>
          </a:xfrm>
          <a:prstGeom prst="can">
            <a:avLst>
              <a:gd name="adj" fmla="val 24593"/>
            </a:avLst>
          </a:prstGeom>
          <a:blipFill rotWithShape="1">
            <a:blip r:embed="rId2"/>
            <a:tile tx="0" ty="0" sx="100000" sy="100000" flip="none" algn="tl"/>
          </a:blip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4F36031-BB57-4151-BC0C-57A55474449E}"/>
              </a:ext>
            </a:extLst>
          </p:cNvPr>
          <p:cNvGrpSpPr/>
          <p:nvPr/>
        </p:nvGrpSpPr>
        <p:grpSpPr>
          <a:xfrm>
            <a:off x="7404904" y="4561547"/>
            <a:ext cx="385702" cy="982152"/>
            <a:chOff x="9876117" y="2437490"/>
            <a:chExt cx="1120589" cy="1867465"/>
          </a:xfrm>
          <a:solidFill>
            <a:srgbClr val="BCD2FF"/>
          </a:solidFill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7F3C5AA5-602A-42B9-9BEB-74284A583862}"/>
                </a:ext>
              </a:extLst>
            </p:cNvPr>
            <p:cNvSpPr/>
            <p:nvPr/>
          </p:nvSpPr>
          <p:spPr>
            <a:xfrm>
              <a:off x="9876118" y="2437490"/>
              <a:ext cx="1120588" cy="1120588"/>
            </a:xfrm>
            <a:prstGeom prst="ellipse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57FC18AD-2578-409E-81AA-8270F6B82057}"/>
                </a:ext>
              </a:extLst>
            </p:cNvPr>
            <p:cNvSpPr/>
            <p:nvPr/>
          </p:nvSpPr>
          <p:spPr>
            <a:xfrm>
              <a:off x="9876117" y="2930647"/>
              <a:ext cx="1120588" cy="1374308"/>
            </a:xfrm>
            <a:prstGeom prst="rect">
              <a:avLst/>
            </a:prstGeom>
            <a:grpFill/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pic>
        <p:nvPicPr>
          <p:cNvPr id="28" name="Picture 27">
            <a:extLst>
              <a:ext uri="{FF2B5EF4-FFF2-40B4-BE49-F238E27FC236}">
                <a16:creationId xmlns:a16="http://schemas.microsoft.com/office/drawing/2014/main" id="{79F319B7-9A24-48CD-BFF6-41C104B978C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9326" y="2679475"/>
            <a:ext cx="1675658" cy="1753855"/>
          </a:xfrm>
          <a:prstGeom prst="rect">
            <a:avLst/>
          </a:prstGeom>
        </p:spPr>
      </p:pic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12558C12-526D-422D-AC09-BC6F4E82062B}"/>
              </a:ext>
            </a:extLst>
          </p:cNvPr>
          <p:cNvCxnSpPr>
            <a:cxnSpLocks/>
          </p:cNvCxnSpPr>
          <p:nvPr/>
        </p:nvCxnSpPr>
        <p:spPr>
          <a:xfrm>
            <a:off x="1420837" y="2405575"/>
            <a:ext cx="173032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75D6F71B-0419-4DA0-B4C3-E0A4E1C65E49}"/>
              </a:ext>
            </a:extLst>
          </p:cNvPr>
          <p:cNvCxnSpPr>
            <a:cxnSpLocks/>
          </p:cNvCxnSpPr>
          <p:nvPr/>
        </p:nvCxnSpPr>
        <p:spPr>
          <a:xfrm>
            <a:off x="3151164" y="2405575"/>
            <a:ext cx="0" cy="60491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A300166D-5391-4456-9D7C-F14B2C7D0039}"/>
              </a:ext>
            </a:extLst>
          </p:cNvPr>
          <p:cNvCxnSpPr/>
          <p:nvPr/>
        </p:nvCxnSpPr>
        <p:spPr>
          <a:xfrm>
            <a:off x="1420837" y="5922498"/>
            <a:ext cx="1730326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D23E33A6-DDFC-459E-87E5-2F61549DCF7F}"/>
              </a:ext>
            </a:extLst>
          </p:cNvPr>
          <p:cNvCxnSpPr>
            <a:cxnSpLocks/>
          </p:cNvCxnSpPr>
          <p:nvPr/>
        </p:nvCxnSpPr>
        <p:spPr>
          <a:xfrm flipV="1">
            <a:off x="3151163" y="5578723"/>
            <a:ext cx="0" cy="34377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D71B2ABF-CA6B-4282-8244-8F18258005A2}"/>
              </a:ext>
            </a:extLst>
          </p:cNvPr>
          <p:cNvCxnSpPr>
            <a:cxnSpLocks/>
          </p:cNvCxnSpPr>
          <p:nvPr/>
        </p:nvCxnSpPr>
        <p:spPr>
          <a:xfrm flipV="1">
            <a:off x="4051495" y="2405575"/>
            <a:ext cx="0" cy="60491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329ACFA3-5696-4977-A7A9-4DE238DD4830}"/>
              </a:ext>
            </a:extLst>
          </p:cNvPr>
          <p:cNvCxnSpPr>
            <a:cxnSpLocks/>
          </p:cNvCxnSpPr>
          <p:nvPr/>
        </p:nvCxnSpPr>
        <p:spPr>
          <a:xfrm>
            <a:off x="4051495" y="5543699"/>
            <a:ext cx="0" cy="37879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23002828-81A1-4A62-8F3E-513F18BE12BF}"/>
              </a:ext>
            </a:extLst>
          </p:cNvPr>
          <p:cNvCxnSpPr/>
          <p:nvPr/>
        </p:nvCxnSpPr>
        <p:spPr>
          <a:xfrm>
            <a:off x="4051495" y="5922498"/>
            <a:ext cx="1814733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308BBA98-45F3-47B1-BE3E-864E997E489D}"/>
              </a:ext>
            </a:extLst>
          </p:cNvPr>
          <p:cNvCxnSpPr>
            <a:cxnSpLocks/>
            <a:stCxn id="16" idx="4"/>
          </p:cNvCxnSpPr>
          <p:nvPr/>
        </p:nvCxnSpPr>
        <p:spPr>
          <a:xfrm flipH="1">
            <a:off x="5866228" y="5185524"/>
            <a:ext cx="5184" cy="7369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700E5C2E-AB51-4670-80B4-8DD7B7CF1041}"/>
              </a:ext>
            </a:extLst>
          </p:cNvPr>
          <p:cNvCxnSpPr>
            <a:cxnSpLocks/>
            <a:stCxn id="16" idx="0"/>
          </p:cNvCxnSpPr>
          <p:nvPr/>
        </p:nvCxnSpPr>
        <p:spPr>
          <a:xfrm flipH="1" flipV="1">
            <a:off x="5866228" y="4037428"/>
            <a:ext cx="5184" cy="50903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E4D55102-1722-447B-92B6-A95F9D89582F}"/>
              </a:ext>
            </a:extLst>
          </p:cNvPr>
          <p:cNvCxnSpPr>
            <a:cxnSpLocks/>
          </p:cNvCxnSpPr>
          <p:nvPr/>
        </p:nvCxnSpPr>
        <p:spPr>
          <a:xfrm flipV="1">
            <a:off x="5866228" y="2405575"/>
            <a:ext cx="0" cy="50619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>
            <a:extLst>
              <a:ext uri="{FF2B5EF4-FFF2-40B4-BE49-F238E27FC236}">
                <a16:creationId xmlns:a16="http://schemas.microsoft.com/office/drawing/2014/main" id="{CFC25DA6-8DCA-4819-969E-FC9B112082BC}"/>
              </a:ext>
            </a:extLst>
          </p:cNvPr>
          <p:cNvCxnSpPr>
            <a:cxnSpLocks/>
          </p:cNvCxnSpPr>
          <p:nvPr/>
        </p:nvCxnSpPr>
        <p:spPr>
          <a:xfrm flipH="1">
            <a:off x="4051495" y="2405575"/>
            <a:ext cx="181473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660760BB-47A7-462E-8B31-694A0FCD4BC5}"/>
              </a:ext>
            </a:extLst>
          </p:cNvPr>
          <p:cNvCxnSpPr>
            <a:cxnSpLocks/>
          </p:cNvCxnSpPr>
          <p:nvPr/>
        </p:nvCxnSpPr>
        <p:spPr>
          <a:xfrm flipV="1">
            <a:off x="6443003" y="2405575"/>
            <a:ext cx="0" cy="506197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E3060885-50B0-4132-90FD-E9EE7237891E}"/>
              </a:ext>
            </a:extLst>
          </p:cNvPr>
          <p:cNvCxnSpPr>
            <a:cxnSpLocks/>
          </p:cNvCxnSpPr>
          <p:nvPr/>
        </p:nvCxnSpPr>
        <p:spPr>
          <a:xfrm>
            <a:off x="6443003" y="2405575"/>
            <a:ext cx="1154752" cy="0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A0DFF239-DE5C-4BE4-A848-60C76A15AFAA}"/>
              </a:ext>
            </a:extLst>
          </p:cNvPr>
          <p:cNvCxnSpPr>
            <a:cxnSpLocks/>
            <a:stCxn id="19" idx="4"/>
          </p:cNvCxnSpPr>
          <p:nvPr/>
        </p:nvCxnSpPr>
        <p:spPr>
          <a:xfrm flipV="1">
            <a:off x="7597755" y="2405575"/>
            <a:ext cx="0" cy="831297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A409E4B2-0430-468D-AE2E-18A538BE818D}"/>
              </a:ext>
            </a:extLst>
          </p:cNvPr>
          <p:cNvCxnSpPr>
            <a:stCxn id="19" idx="0"/>
            <a:endCxn id="25" idx="0"/>
          </p:cNvCxnSpPr>
          <p:nvPr/>
        </p:nvCxnSpPr>
        <p:spPr>
          <a:xfrm>
            <a:off x="7597755" y="3875934"/>
            <a:ext cx="0" cy="685613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8" name="TextBox 97">
            <a:extLst>
              <a:ext uri="{FF2B5EF4-FFF2-40B4-BE49-F238E27FC236}">
                <a16:creationId xmlns:a16="http://schemas.microsoft.com/office/drawing/2014/main" id="{1ED72EA6-1A4B-4285-A513-2C8D667F8184}"/>
              </a:ext>
            </a:extLst>
          </p:cNvPr>
          <p:cNvSpPr txBox="1"/>
          <p:nvPr/>
        </p:nvSpPr>
        <p:spPr>
          <a:xfrm>
            <a:off x="2712333" y="5985701"/>
            <a:ext cx="20538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400 kg Charcoal Column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A418D177-0E59-4184-956B-63D49F80139C}"/>
              </a:ext>
            </a:extLst>
          </p:cNvPr>
          <p:cNvSpPr txBox="1"/>
          <p:nvPr/>
        </p:nvSpPr>
        <p:spPr>
          <a:xfrm>
            <a:off x="5932214" y="5231247"/>
            <a:ext cx="1074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Vacuum</a:t>
            </a:r>
            <a:br>
              <a:rPr lang="en-US" dirty="0"/>
            </a:br>
            <a:r>
              <a:rPr lang="en-US" dirty="0"/>
              <a:t>Pump</a:t>
            </a: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8B69143B-1A5E-467C-ADE0-7ABCBACCBE85}"/>
              </a:ext>
            </a:extLst>
          </p:cNvPr>
          <p:cNvSpPr txBox="1"/>
          <p:nvPr/>
        </p:nvSpPr>
        <p:spPr>
          <a:xfrm>
            <a:off x="7875015" y="3251957"/>
            <a:ext cx="1353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Storage</a:t>
            </a:r>
            <a:br>
              <a:rPr lang="en-US" dirty="0"/>
            </a:br>
            <a:r>
              <a:rPr lang="en-US" dirty="0"/>
              <a:t>Compressor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8578A294-5DD8-4C2B-9B8A-019F37195EE3}"/>
              </a:ext>
            </a:extLst>
          </p:cNvPr>
          <p:cNvSpPr txBox="1"/>
          <p:nvPr/>
        </p:nvSpPr>
        <p:spPr>
          <a:xfrm>
            <a:off x="7912337" y="5150896"/>
            <a:ext cx="12068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Bottles of </a:t>
            </a:r>
            <a:br>
              <a:rPr lang="en-US" dirty="0"/>
            </a:br>
            <a:r>
              <a:rPr lang="en-US" dirty="0"/>
              <a:t>Ultrapure</a:t>
            </a:r>
            <a:br>
              <a:rPr lang="en-US" dirty="0"/>
            </a:br>
            <a:r>
              <a:rPr lang="en-US" dirty="0"/>
              <a:t>Xenon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91B912C8-4A60-4FF7-8F55-453A9252C4E6}"/>
              </a:ext>
            </a:extLst>
          </p:cNvPr>
          <p:cNvSpPr txBox="1"/>
          <p:nvPr/>
        </p:nvSpPr>
        <p:spPr>
          <a:xfrm>
            <a:off x="5635011" y="1997347"/>
            <a:ext cx="1675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Freezer</a:t>
            </a:r>
          </a:p>
        </p:txBody>
      </p:sp>
      <p:sp>
        <p:nvSpPr>
          <p:cNvPr id="44" name="Arrow: Right 43">
            <a:extLst>
              <a:ext uri="{FF2B5EF4-FFF2-40B4-BE49-F238E27FC236}">
                <a16:creationId xmlns:a16="http://schemas.microsoft.com/office/drawing/2014/main" id="{BE03FB33-A8B6-4A16-811B-78EB73E43AF1}"/>
              </a:ext>
            </a:extLst>
          </p:cNvPr>
          <p:cNvSpPr/>
          <p:nvPr/>
        </p:nvSpPr>
        <p:spPr>
          <a:xfrm>
            <a:off x="6757587" y="2279980"/>
            <a:ext cx="621064" cy="285527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7B6C3EF-F8F4-4279-A165-8A33D5A141A4}"/>
              </a:ext>
            </a:extLst>
          </p:cNvPr>
          <p:cNvSpPr txBox="1"/>
          <p:nvPr/>
        </p:nvSpPr>
        <p:spPr>
          <a:xfrm>
            <a:off x="7404903" y="2071077"/>
            <a:ext cx="14655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Ultrapure </a:t>
            </a:r>
            <a:r>
              <a:rPr lang="en-US" dirty="0" err="1"/>
              <a:t>Xe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07D247-CEF5-49FF-98E2-DE96DC15BA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Eric Miller - 2019 LRT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6D6AE5-1B2E-4465-8C79-FFB7F05F5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EB23E-00C1-4EB3-A2E9-04E192094826}" type="slidenum">
              <a:rPr lang="en-US" smtClean="0"/>
              <a:t>20</a:t>
            </a:fld>
            <a:endParaRPr lang="en-US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E4128A3A-CE25-47B2-A9EC-C2039E832D84}"/>
              </a:ext>
            </a:extLst>
          </p:cNvPr>
          <p:cNvGrpSpPr/>
          <p:nvPr/>
        </p:nvGrpSpPr>
        <p:grpSpPr>
          <a:xfrm>
            <a:off x="1113053" y="4602657"/>
            <a:ext cx="629164" cy="639062"/>
            <a:chOff x="1129298" y="3151164"/>
            <a:chExt cx="629164" cy="639062"/>
          </a:xfrm>
        </p:grpSpPr>
        <p:sp>
          <p:nvSpPr>
            <p:cNvPr id="49" name="Isosceles Triangle 48">
              <a:extLst>
                <a:ext uri="{FF2B5EF4-FFF2-40B4-BE49-F238E27FC236}">
                  <a16:creationId xmlns:a16="http://schemas.microsoft.com/office/drawing/2014/main" id="{05E5E0A9-8E44-4B0C-B428-F4D0AC1D009F}"/>
                </a:ext>
              </a:extLst>
            </p:cNvPr>
            <p:cNvSpPr/>
            <p:nvPr/>
          </p:nvSpPr>
          <p:spPr>
            <a:xfrm>
              <a:off x="1180944" y="3166249"/>
              <a:ext cx="517358" cy="469232"/>
            </a:xfrm>
            <a:prstGeom prst="triangle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82AD4678-3E84-492B-B53E-A16F7BAFFC46}"/>
                </a:ext>
              </a:extLst>
            </p:cNvPr>
            <p:cNvSpPr/>
            <p:nvPr/>
          </p:nvSpPr>
          <p:spPr>
            <a:xfrm>
              <a:off x="1129298" y="3151164"/>
              <a:ext cx="629164" cy="63906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1" name="Can 191">
            <a:extLst>
              <a:ext uri="{FF2B5EF4-FFF2-40B4-BE49-F238E27FC236}">
                <a16:creationId xmlns:a16="http://schemas.microsoft.com/office/drawing/2014/main" id="{C5E72540-6F13-41CF-9CC7-BA71751D11A6}"/>
              </a:ext>
            </a:extLst>
          </p:cNvPr>
          <p:cNvSpPr/>
          <p:nvPr/>
        </p:nvSpPr>
        <p:spPr>
          <a:xfrm>
            <a:off x="1049174" y="3231980"/>
            <a:ext cx="760814" cy="946677"/>
          </a:xfrm>
          <a:prstGeom prst="can">
            <a:avLst>
              <a:gd name="adj" fmla="val 24593"/>
            </a:avLst>
          </a:prstGeom>
          <a:blipFill rotWithShape="1">
            <a:blip r:embed="rId2"/>
            <a:tile tx="0" ty="0" sx="100000" sy="100000" flip="none" algn="tl"/>
          </a:blip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5D4D30F1-10C0-41BD-8E3C-67F13240A35A}"/>
              </a:ext>
            </a:extLst>
          </p:cNvPr>
          <p:cNvCxnSpPr>
            <a:cxnSpLocks/>
          </p:cNvCxnSpPr>
          <p:nvPr/>
        </p:nvCxnSpPr>
        <p:spPr>
          <a:xfrm flipH="1" flipV="1">
            <a:off x="1429581" y="2405574"/>
            <a:ext cx="4718" cy="83129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41AB246B-26ED-4090-912A-3F24AD74F817}"/>
              </a:ext>
            </a:extLst>
          </p:cNvPr>
          <p:cNvCxnSpPr>
            <a:cxnSpLocks/>
            <a:stCxn id="51" idx="3"/>
          </p:cNvCxnSpPr>
          <p:nvPr/>
        </p:nvCxnSpPr>
        <p:spPr>
          <a:xfrm flipH="1">
            <a:off x="1429120" y="4178657"/>
            <a:ext cx="461" cy="42935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73F35959-1DEA-4935-89D5-CB7C946E6616}"/>
              </a:ext>
            </a:extLst>
          </p:cNvPr>
          <p:cNvSpPr txBox="1"/>
          <p:nvPr/>
        </p:nvSpPr>
        <p:spPr>
          <a:xfrm>
            <a:off x="33105" y="3273445"/>
            <a:ext cx="113460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Cold</a:t>
            </a:r>
            <a:br>
              <a:rPr lang="en-US" dirty="0"/>
            </a:br>
            <a:r>
              <a:rPr lang="en-US" dirty="0"/>
              <a:t>Charcoal</a:t>
            </a:r>
          </a:p>
          <a:p>
            <a:r>
              <a:rPr lang="en-US" dirty="0"/>
              <a:t>Trap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CDE50F2-4086-4E91-91C8-8D65E6705398}"/>
              </a:ext>
            </a:extLst>
          </p:cNvPr>
          <p:cNvSpPr txBox="1"/>
          <p:nvPr/>
        </p:nvSpPr>
        <p:spPr>
          <a:xfrm>
            <a:off x="-36193" y="4529192"/>
            <a:ext cx="12149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Circulation </a:t>
            </a:r>
            <a:br>
              <a:rPr lang="en-US" dirty="0"/>
            </a:br>
            <a:r>
              <a:rPr lang="en-US" dirty="0"/>
              <a:t>Pump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86D372BF-D7E5-4A80-94C0-04DCB0A2DC1E}"/>
              </a:ext>
            </a:extLst>
          </p:cNvPr>
          <p:cNvCxnSpPr>
            <a:cxnSpLocks/>
          </p:cNvCxnSpPr>
          <p:nvPr/>
        </p:nvCxnSpPr>
        <p:spPr>
          <a:xfrm flipH="1" flipV="1">
            <a:off x="1418360" y="5240264"/>
            <a:ext cx="13580" cy="68223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985971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C1FF1E-111A-4B34-9AFE-F84EB60ADF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LZ – Krypton Removal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124B6C-F39A-4E07-A843-0D1B082662F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Employ 2 columns to clean xenon twice as fast!</a:t>
            </a:r>
          </a:p>
          <a:p>
            <a:r>
              <a:rPr lang="en-US" dirty="0"/>
              <a:t>LZ system to process 16 kg slugs every two hours</a:t>
            </a:r>
          </a:p>
          <a:p>
            <a:r>
              <a:rPr lang="en-US" dirty="0"/>
              <a:t>Plan to purify 10 </a:t>
            </a:r>
            <a:r>
              <a:rPr lang="en-US" dirty="0" err="1"/>
              <a:t>tonnes</a:t>
            </a:r>
            <a:r>
              <a:rPr lang="en-US" dirty="0"/>
              <a:t> over 6 months</a:t>
            </a:r>
          </a:p>
          <a:p>
            <a:r>
              <a:rPr lang="en-US" dirty="0"/>
              <a:t>R&amp;D system reduced Kr content to 0.06 ppt</a:t>
            </a:r>
          </a:p>
          <a:p>
            <a:r>
              <a:rPr lang="en-US" dirty="0"/>
              <a:t>LZ system designed to achieve 0.015 ppt (15 </a:t>
            </a:r>
            <a:r>
              <a:rPr lang="en-US" dirty="0" err="1"/>
              <a:t>ppq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Subdominant to solar neutrinos</a:t>
            </a:r>
          </a:p>
          <a:p>
            <a:pPr lvl="1"/>
            <a:r>
              <a:rPr lang="en-US" dirty="0"/>
              <a:t>LZ requires &lt; 0.3 ppt</a:t>
            </a:r>
          </a:p>
          <a:p>
            <a:pPr lvl="1"/>
            <a:r>
              <a:rPr lang="en-US" dirty="0"/>
              <a:t>Currently commissioning system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C43396-B90F-4CB7-B18A-41583B6CC1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Eric Miller - 2019 LRT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0B062F-95B9-460D-8EF1-68D374798A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EB23E-00C1-4EB3-A2E9-04E192094826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29579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BA1FA6-08A1-4C65-892E-7BE4172761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Centrifuge Purification - EXO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C88BB4-9C10-4D85-AE9B-CD86A177C6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Enriched Xenon Observatory (EXO-200) searched for </a:t>
            </a:r>
            <a:r>
              <a:rPr lang="en-US" dirty="0" err="1"/>
              <a:t>neutrinoless</a:t>
            </a:r>
            <a:r>
              <a:rPr lang="en-US" dirty="0"/>
              <a:t> double-beta decay in </a:t>
            </a:r>
            <a:r>
              <a:rPr lang="en-US" baseline="30000" dirty="0"/>
              <a:t>136</a:t>
            </a:r>
            <a:r>
              <a:rPr lang="en-US" dirty="0"/>
              <a:t>Xe</a:t>
            </a:r>
          </a:p>
          <a:p>
            <a:r>
              <a:rPr lang="en-US" dirty="0"/>
              <a:t>Centrifuges used to enrich heavy isotopes of </a:t>
            </a:r>
            <a:r>
              <a:rPr lang="en-US" dirty="0" err="1"/>
              <a:t>Xe</a:t>
            </a:r>
            <a:endParaRPr lang="en-US" dirty="0"/>
          </a:p>
          <a:p>
            <a:pPr lvl="1"/>
            <a:r>
              <a:rPr lang="en-US" baseline="30000" dirty="0"/>
              <a:t>136</a:t>
            </a:r>
            <a:r>
              <a:rPr lang="en-US" dirty="0"/>
              <a:t>Xe fraction increased from 8.9% to 80.6%</a:t>
            </a:r>
          </a:p>
          <a:p>
            <a:r>
              <a:rPr lang="en-US" dirty="0"/>
              <a:t>Other lighter elements also</a:t>
            </a:r>
            <a:br>
              <a:rPr lang="en-US" dirty="0"/>
            </a:br>
            <a:r>
              <a:rPr lang="en-US" dirty="0"/>
              <a:t> removed by this process</a:t>
            </a:r>
          </a:p>
          <a:p>
            <a:pPr lvl="1"/>
            <a:r>
              <a:rPr lang="en-US" dirty="0"/>
              <a:t>Including </a:t>
            </a:r>
            <a:r>
              <a:rPr lang="en-US" baseline="30000" dirty="0"/>
              <a:t>85</a:t>
            </a:r>
            <a:r>
              <a:rPr lang="en-US" dirty="0"/>
              <a:t>Kr and </a:t>
            </a:r>
            <a:r>
              <a:rPr lang="en-US" baseline="30000" dirty="0"/>
              <a:t>39</a:t>
            </a:r>
            <a:r>
              <a:rPr lang="en-US" dirty="0"/>
              <a:t>Ar</a:t>
            </a:r>
          </a:p>
          <a:p>
            <a:r>
              <a:rPr lang="en-US" dirty="0"/>
              <a:t>Kr concentration reduced to </a:t>
            </a:r>
            <a:br>
              <a:rPr lang="en-US" dirty="0"/>
            </a:br>
            <a:r>
              <a:rPr lang="en-US" dirty="0"/>
              <a:t>16.3 ± 1.9 ppt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B544191-E4B7-4508-AAB9-430B66458DDB}"/>
              </a:ext>
            </a:extLst>
          </p:cNvPr>
          <p:cNvSpPr txBox="1"/>
          <p:nvPr/>
        </p:nvSpPr>
        <p:spPr>
          <a:xfrm>
            <a:off x="222251" y="6104450"/>
            <a:ext cx="45529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The EXO-200 detector, part I: detector design and construction, EXO Collaboration.  Journal of Instrumentation 7 (05), P05010, 2012</a:t>
            </a:r>
          </a:p>
        </p:txBody>
      </p:sp>
      <p:pic>
        <p:nvPicPr>
          <p:cNvPr id="6" name="Picture 5" descr="A close up of a map&#10;&#10;Description automatically generated">
            <a:extLst>
              <a:ext uri="{FF2B5EF4-FFF2-40B4-BE49-F238E27FC236}">
                <a16:creationId xmlns:a16="http://schemas.microsoft.com/office/drawing/2014/main" id="{BCC50177-4560-4C37-9D45-4E42E6BF5C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3358" y="3272699"/>
            <a:ext cx="4490641" cy="3430636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7251427-0C5B-4CE1-A7A8-16D36DE009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Eric Miller - 2019 LRT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CD27A26-0BA4-49B8-84EA-BE0B6986F7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EB23E-00C1-4EB3-A2E9-04E192094826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97288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AB7346-1071-4BAA-968A-033D3FCBA1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Cryogenic Distillation: Krypton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E63E1E-636C-47B7-AE23-0BC3BABC03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Employed by XMASS, XENON100, XENON1T, PANDAX…</a:t>
            </a:r>
          </a:p>
          <a:p>
            <a:r>
              <a:rPr lang="en-US" dirty="0"/>
              <a:t>Distillation tower for XENON1T</a:t>
            </a:r>
          </a:p>
          <a:p>
            <a:r>
              <a:rPr lang="en-US" dirty="0"/>
              <a:t>Operates at -98 C;</a:t>
            </a:r>
          </a:p>
          <a:p>
            <a:r>
              <a:rPr lang="en-US" dirty="0"/>
              <a:t>Vapor pressure of Kr is 10.8x </a:t>
            </a:r>
            <a:br>
              <a:rPr lang="en-US" dirty="0"/>
            </a:br>
            <a:r>
              <a:rPr lang="en-US" dirty="0"/>
              <a:t>greater than of </a:t>
            </a:r>
            <a:r>
              <a:rPr lang="en-US" dirty="0" err="1"/>
              <a:t>Xe</a:t>
            </a:r>
            <a:endParaRPr lang="en-US" dirty="0"/>
          </a:p>
          <a:p>
            <a:r>
              <a:rPr lang="en-US" dirty="0"/>
              <a:t>High-Kr gas extracted from the top</a:t>
            </a:r>
          </a:p>
          <a:p>
            <a:r>
              <a:rPr lang="en-US" dirty="0"/>
              <a:t>Low-Kr liquid extracted from bottom</a:t>
            </a:r>
          </a:p>
          <a:p>
            <a:endParaRPr lang="en-US" dirty="0"/>
          </a:p>
          <a:p>
            <a:r>
              <a:rPr lang="en-US" dirty="0"/>
              <a:t>Achieved lowest reported Kr level:</a:t>
            </a:r>
          </a:p>
          <a:p>
            <a:pPr marL="457200" lvl="1" indent="0">
              <a:buNone/>
            </a:pPr>
            <a:r>
              <a:rPr lang="en-US" dirty="0"/>
              <a:t>&lt; 17 </a:t>
            </a:r>
            <a:r>
              <a:rPr lang="en-US" dirty="0" err="1"/>
              <a:t>ppq</a:t>
            </a:r>
            <a:endParaRPr lang="en-US" dirty="0"/>
          </a:p>
          <a:p>
            <a:endParaRPr lang="en-US" dirty="0"/>
          </a:p>
        </p:txBody>
      </p:sp>
      <p:pic>
        <p:nvPicPr>
          <p:cNvPr id="5" name="Picture 4" descr="A picture containing building&#10;&#10;Description automatically generated">
            <a:extLst>
              <a:ext uri="{FF2B5EF4-FFF2-40B4-BE49-F238E27FC236}">
                <a16:creationId xmlns:a16="http://schemas.microsoft.com/office/drawing/2014/main" id="{23D8D938-CF77-4672-978D-8850E5D71B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9740" y="2203938"/>
            <a:ext cx="3674259" cy="4654062"/>
          </a:xfrm>
          <a:prstGeom prst="rect">
            <a:avLst/>
          </a:prstGeom>
        </p:spPr>
      </p:pic>
      <p:sp>
        <p:nvSpPr>
          <p:cNvPr id="6" name="Arrow: Right 5">
            <a:extLst>
              <a:ext uri="{FF2B5EF4-FFF2-40B4-BE49-F238E27FC236}">
                <a16:creationId xmlns:a16="http://schemas.microsoft.com/office/drawing/2014/main" id="{F0F0D51C-CE0E-45FF-8221-FBBFD35EF168}"/>
              </a:ext>
            </a:extLst>
          </p:cNvPr>
          <p:cNvSpPr/>
          <p:nvPr/>
        </p:nvSpPr>
        <p:spPr>
          <a:xfrm>
            <a:off x="4844511" y="2360247"/>
            <a:ext cx="593969" cy="2422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9170E9-E03D-46C5-B081-D6D279FD33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Eric Miller - 2019 LRT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8DCD125-D717-4570-A736-46D45631E2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EB23E-00C1-4EB3-A2E9-04E192094826}" type="slidenum">
              <a:rPr lang="en-US" smtClean="0"/>
              <a:t>23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CB9954E-3B42-4054-8A41-75C5169D9AB9}"/>
              </a:ext>
            </a:extLst>
          </p:cNvPr>
          <p:cNvSpPr txBox="1"/>
          <p:nvPr/>
        </p:nvSpPr>
        <p:spPr>
          <a:xfrm>
            <a:off x="227661" y="5961118"/>
            <a:ext cx="455295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Removing krypton from xenon by cryogenic distillation to the </a:t>
            </a:r>
            <a:r>
              <a:rPr lang="en-US" sz="1400" dirty="0" err="1"/>
              <a:t>ppq</a:t>
            </a:r>
            <a:r>
              <a:rPr lang="en-US" sz="1400" dirty="0"/>
              <a:t> level, XENON Collaboration, </a:t>
            </a:r>
            <a:r>
              <a:rPr lang="fr-FR" sz="1400" dirty="0" err="1"/>
              <a:t>Eur</a:t>
            </a:r>
            <a:r>
              <a:rPr lang="fr-FR" sz="1400" dirty="0"/>
              <a:t>. Phys. J. C (2017) 77: 275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1076758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AB7346-1071-4BAA-968A-033D3FCBA1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Cryogenic Distillation: Radon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E63E1E-636C-47B7-AE23-0BC3BABC03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Demonstrated on XENON100</a:t>
            </a:r>
          </a:p>
          <a:p>
            <a:pPr lvl="1"/>
            <a:r>
              <a:rPr lang="en-US" dirty="0"/>
              <a:t>Installed in series </a:t>
            </a:r>
            <a:br>
              <a:rPr lang="en-US" dirty="0"/>
            </a:br>
            <a:r>
              <a:rPr lang="en-US" dirty="0"/>
              <a:t>with circulation system</a:t>
            </a:r>
          </a:p>
          <a:p>
            <a:r>
              <a:rPr lang="en-US" dirty="0"/>
              <a:t>Operates at -96 C;</a:t>
            </a:r>
          </a:p>
          <a:p>
            <a:r>
              <a:rPr lang="en-US" dirty="0"/>
              <a:t>Low-Rn gas extracted from the top</a:t>
            </a:r>
          </a:p>
          <a:p>
            <a:r>
              <a:rPr lang="en-US" dirty="0"/>
              <a:t>Rn decays in liquid at bottom</a:t>
            </a:r>
          </a:p>
          <a:p>
            <a:endParaRPr lang="en-US" dirty="0"/>
          </a:p>
        </p:txBody>
      </p:sp>
      <p:pic>
        <p:nvPicPr>
          <p:cNvPr id="5" name="Picture 4" descr="A picture containing building&#10;&#10;Description automatically generated">
            <a:extLst>
              <a:ext uri="{FF2B5EF4-FFF2-40B4-BE49-F238E27FC236}">
                <a16:creationId xmlns:a16="http://schemas.microsoft.com/office/drawing/2014/main" id="{23D8D938-CF77-4672-978D-8850E5D71B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9740" y="2203938"/>
            <a:ext cx="3674259" cy="4654062"/>
          </a:xfrm>
          <a:prstGeom prst="rect">
            <a:avLst/>
          </a:prstGeom>
        </p:spPr>
      </p:pic>
      <p:sp>
        <p:nvSpPr>
          <p:cNvPr id="8" name="Shape 523">
            <a:extLst>
              <a:ext uri="{FF2B5EF4-FFF2-40B4-BE49-F238E27FC236}">
                <a16:creationId xmlns:a16="http://schemas.microsoft.com/office/drawing/2014/main" id="{180907C5-9624-49E4-9B49-1018E3438862}"/>
              </a:ext>
            </a:extLst>
          </p:cNvPr>
          <p:cNvSpPr/>
          <p:nvPr/>
        </p:nvSpPr>
        <p:spPr>
          <a:xfrm>
            <a:off x="195385" y="5522273"/>
            <a:ext cx="4953000" cy="256802"/>
          </a:xfrm>
          <a:prstGeom prst="rect">
            <a:avLst/>
          </a:prstGeom>
          <a:solidFill>
            <a:srgbClr val="FFFF00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>
              <a:defRPr sz="1700" i="1">
                <a:solidFill>
                  <a:srgbClr val="FFFFFF"/>
                </a:solidFill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r>
              <a:rPr lang="en-US" sz="1200" dirty="0">
                <a:solidFill>
                  <a:schemeClr val="tx1"/>
                </a:solidFill>
              </a:rPr>
              <a:t>See also talk by Hardy </a:t>
            </a:r>
            <a:r>
              <a:rPr lang="en-US" sz="1200" dirty="0" err="1">
                <a:solidFill>
                  <a:schemeClr val="tx1"/>
                </a:solidFill>
              </a:rPr>
              <a:t>Simgen</a:t>
            </a:r>
            <a:r>
              <a:rPr lang="en-US" sz="1200" dirty="0">
                <a:solidFill>
                  <a:schemeClr val="tx1"/>
                </a:solidFill>
              </a:rPr>
              <a:t> later this session!</a:t>
            </a:r>
            <a:endParaRPr sz="1200" dirty="0">
              <a:solidFill>
                <a:schemeClr val="tx1"/>
              </a:solidFill>
            </a:endParaRP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615F463-BDFC-4BDB-950A-EA8B05E68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Eric Miller - 2019 LRT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3BE46CF-064B-4C4B-BFB5-741BBAA08A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EB23E-00C1-4EB3-A2E9-04E192094826}" type="slidenum">
              <a:rPr lang="en-US" smtClean="0"/>
              <a:t>24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C0D161A-906B-41C3-8734-44DD123E81C3}"/>
              </a:ext>
            </a:extLst>
          </p:cNvPr>
          <p:cNvSpPr txBox="1"/>
          <p:nvPr/>
        </p:nvSpPr>
        <p:spPr>
          <a:xfrm>
            <a:off x="348765" y="6068840"/>
            <a:ext cx="4552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Online   222Rn removal by cryogenic distillation in the XENON100 experiment, </a:t>
            </a:r>
            <a:r>
              <a:rPr lang="fr-FR" sz="1400" dirty="0" err="1"/>
              <a:t>Eur</a:t>
            </a:r>
            <a:r>
              <a:rPr lang="fr-FR" sz="1400" dirty="0"/>
              <a:t>. Phys. J. C (2017) 77: 358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68396410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3EE9DF-AC9F-42D8-A552-391AE12B9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Kr purity achieved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54008C21-ADB8-45AA-85A9-4701C619ACF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77871750"/>
              </p:ext>
            </p:extLst>
          </p:nvPr>
        </p:nvGraphicFramePr>
        <p:xfrm>
          <a:off x="1023711" y="2005379"/>
          <a:ext cx="6960088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9319">
                  <a:extLst>
                    <a:ext uri="{9D8B030D-6E8A-4147-A177-3AD203B41FA5}">
                      <a16:colId xmlns:a16="http://schemas.microsoft.com/office/drawing/2014/main" val="1428386864"/>
                    </a:ext>
                  </a:extLst>
                </a:gridCol>
                <a:gridCol w="2086708">
                  <a:extLst>
                    <a:ext uri="{9D8B030D-6E8A-4147-A177-3AD203B41FA5}">
                      <a16:colId xmlns:a16="http://schemas.microsoft.com/office/drawing/2014/main" val="1951219752"/>
                    </a:ext>
                  </a:extLst>
                </a:gridCol>
                <a:gridCol w="3384061">
                  <a:extLst>
                    <a:ext uri="{9D8B030D-6E8A-4147-A177-3AD203B41FA5}">
                      <a16:colId xmlns:a16="http://schemas.microsoft.com/office/drawing/2014/main" val="24485082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Experiment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Technique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Purity Achieved (ppt g/g)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15471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Panda 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Distillation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&lt;30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7041702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XENON1T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Distillation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&lt;0.017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36625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XMASS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Distillation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2.1 ± 0.7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84704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EXO-200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Centrifuge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16.3 ± 1.9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4619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LUX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Chromatography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46429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LZ R&amp;D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Chromatography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0.06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5676780"/>
                  </a:ext>
                </a:extLst>
              </a:tr>
            </a:tbl>
          </a:graphicData>
        </a:graphic>
      </p:graphicFrame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52C325-9456-4BAD-84CD-74EED16E6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Eric Miller - 2019 LRT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BB1FFE-16C6-4002-BDB0-ED6A65B2FC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EB23E-00C1-4EB3-A2E9-04E192094826}" type="slidenum">
              <a:rPr lang="en-US" smtClean="0"/>
              <a:t>25</a:t>
            </a:fld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08D92AD-5AF9-4B10-9022-14652AF19B0C}"/>
              </a:ext>
            </a:extLst>
          </p:cNvPr>
          <p:cNvSpPr txBox="1"/>
          <p:nvPr/>
        </p:nvSpPr>
        <p:spPr>
          <a:xfrm>
            <a:off x="1288080" y="5233307"/>
            <a:ext cx="6198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Thanks for listening!</a:t>
            </a:r>
          </a:p>
        </p:txBody>
      </p:sp>
    </p:spTree>
    <p:extLst>
      <p:ext uri="{BB962C8B-B14F-4D97-AF65-F5344CB8AC3E}">
        <p14:creationId xmlns:p14="http://schemas.microsoft.com/office/powerpoint/2010/main" val="11610982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CD5707-B5FA-47B0-9D2E-09704AC7F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Bonus Slides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FB9C7-1480-4C02-99C2-1947C6CB8A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8EFF2CD-827E-46EE-8950-72CFA81B0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Eric Miller - 2019 LRT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4AEECD-0670-4A52-A934-E1172D3285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EB23E-00C1-4EB3-A2E9-04E192094826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34894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D2887-A4A8-BA4C-A0F6-F072E5ECAF3A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51620" y="1649481"/>
            <a:ext cx="4791869" cy="459578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 bwMode="auto">
          <a:xfrm>
            <a:off x="74882" y="6178972"/>
            <a:ext cx="402004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r>
              <a:rPr lang="en-US" sz="1400" dirty="0"/>
              <a:t>Projected WIMP Sensitivity of the LUX-ZEPLIN (LZ) Dark Matter Experiment, LZ Collaboration, </a:t>
            </a:r>
            <a:r>
              <a:rPr lang="en-US" sz="1400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arXiv:1802.06039, 2018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D94D89-2571-4A8C-82F6-14ABC0C0C7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Eric Miller - 2019 LRT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5DF4CD1-AF59-418B-A565-36394B440297}"/>
              </a:ext>
            </a:extLst>
          </p:cNvPr>
          <p:cNvSpPr txBox="1"/>
          <p:nvPr/>
        </p:nvSpPr>
        <p:spPr>
          <a:xfrm>
            <a:off x="2321169" y="1278108"/>
            <a:ext cx="4086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5.6 </a:t>
            </a:r>
            <a:r>
              <a:rPr lang="en-US" b="1" dirty="0" err="1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tonnes</a:t>
            </a:r>
            <a:r>
              <a:rPr lang="en-US" b="1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 x 1000 days; ~1.5 to ~6.5 keV</a:t>
            </a:r>
            <a:endParaRPr lang="en-US" dirty="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54AE0A8A-59EF-4BAE-A84B-6308C4A9E5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8080" y="54403"/>
            <a:ext cx="7227270" cy="1325563"/>
          </a:xfrm>
        </p:spPr>
        <p:txBody>
          <a:bodyPr/>
          <a:lstStyle/>
          <a:p>
            <a:r>
              <a:rPr lang="en-US" dirty="0"/>
              <a:t>WIMP backgrounds summary</a:t>
            </a:r>
          </a:p>
        </p:txBody>
      </p:sp>
    </p:spTree>
    <p:extLst>
      <p:ext uri="{BB962C8B-B14F-4D97-AF65-F5344CB8AC3E}">
        <p14:creationId xmlns:p14="http://schemas.microsoft.com/office/powerpoint/2010/main" val="16729384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368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wrap="square"/>
          <a:lstStyle>
            <a:lvl1pPr>
              <a:defRPr sz="250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 marL="0" indent="0">
              <a:buNone/>
            </a:pPr>
            <a:r>
              <a:rPr sz="1800" b="1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7</a:t>
            </a:r>
            <a:r>
              <a:rPr lang="en-US" sz="1800" b="1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.0 </a:t>
            </a:r>
            <a:r>
              <a:rPr sz="1800" b="1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T active L</a:t>
            </a:r>
            <a:r>
              <a:rPr lang="en-US" sz="1800" b="1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Xe</a:t>
            </a:r>
          </a:p>
          <a:p>
            <a:pPr marL="0" indent="0">
              <a:buNone/>
            </a:pPr>
            <a:r>
              <a:rPr lang="en-US" sz="1800" b="1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5.6T fiducial</a:t>
            </a:r>
          </a:p>
        </p:txBody>
      </p:sp>
      <p:sp>
        <p:nvSpPr>
          <p:cNvPr id="74" name="Shape 7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  <p:sp>
        <p:nvSpPr>
          <p:cNvPr id="11" name="Shape 368"/>
          <p:cNvSpPr>
            <a:spLocks noGrp="1"/>
          </p:cNvSpPr>
          <p:nvPr>
            <p:ph type="body" idx="4294967295"/>
          </p:nvPr>
        </p:nvSpPr>
        <p:spPr>
          <a:xfrm>
            <a:off x="147235" y="4703857"/>
            <a:ext cx="1416050" cy="1289050"/>
          </a:xfrm>
          <a:prstGeom prst="rect">
            <a:avLst/>
          </a:prstGeom>
        </p:spPr>
        <p:txBody>
          <a:bodyPr wrap="square"/>
          <a:lstStyle>
            <a:lvl1pPr>
              <a:defRPr sz="250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 marL="0" indent="0" algn="ctr">
              <a:buNone/>
            </a:pPr>
            <a:r>
              <a:rPr lang="en-US" sz="1800" b="1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17 tonnes </a:t>
            </a:r>
            <a:r>
              <a:rPr lang="en-US" sz="1800" b="1" dirty="0" err="1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Gd</a:t>
            </a:r>
            <a:r>
              <a:rPr lang="en-US" sz="1800" b="1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-LS Outer Detector</a:t>
            </a:r>
          </a:p>
        </p:txBody>
      </p:sp>
      <p:sp>
        <p:nvSpPr>
          <p:cNvPr id="15" name="Shape 368"/>
          <p:cNvSpPr>
            <a:spLocks noGrp="1"/>
          </p:cNvSpPr>
          <p:nvPr>
            <p:ph type="body" idx="4294967295"/>
          </p:nvPr>
        </p:nvSpPr>
        <p:spPr>
          <a:xfrm>
            <a:off x="-172830" y="3696049"/>
            <a:ext cx="1854200" cy="692150"/>
          </a:xfrm>
          <a:prstGeom prst="rect">
            <a:avLst/>
          </a:prstGeom>
        </p:spPr>
        <p:txBody>
          <a:bodyPr wrap="square"/>
          <a:lstStyle>
            <a:lvl1pPr>
              <a:defRPr sz="250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 marL="0" indent="0" algn="ctr">
              <a:buNone/>
            </a:pPr>
            <a:r>
              <a:rPr lang="en-US" sz="1800" b="1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50 kV cathode high voltage</a:t>
            </a:r>
          </a:p>
        </p:txBody>
      </p:sp>
      <p:sp>
        <p:nvSpPr>
          <p:cNvPr id="18" name="Shape 368"/>
          <p:cNvSpPr>
            <a:spLocks noGrp="1"/>
          </p:cNvSpPr>
          <p:nvPr>
            <p:ph type="body" idx="4294967295"/>
          </p:nvPr>
        </p:nvSpPr>
        <p:spPr>
          <a:xfrm>
            <a:off x="653" y="2742649"/>
            <a:ext cx="1789113" cy="600075"/>
          </a:xfrm>
          <a:prstGeom prst="rect">
            <a:avLst/>
          </a:prstGeom>
        </p:spPr>
        <p:txBody>
          <a:bodyPr wrap="square"/>
          <a:lstStyle>
            <a:lvl1pPr>
              <a:defRPr sz="2500">
                <a:latin typeface="Avenir Next Demi Bold"/>
                <a:ea typeface="Avenir Next Demi Bold"/>
                <a:cs typeface="Avenir Next Demi Bold"/>
                <a:sym typeface="Avenir Next Demi Bold"/>
              </a:defRPr>
            </a:lvl1pPr>
          </a:lstStyle>
          <a:p>
            <a:pPr marL="0" indent="0" algn="ctr">
              <a:buNone/>
            </a:pPr>
            <a:r>
              <a:rPr lang="en-US" sz="1800" b="1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Instrumented Xe </a:t>
            </a:r>
            <a:r>
              <a:rPr lang="en-US" sz="1800" b="1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skin detector</a:t>
            </a:r>
          </a:p>
        </p:txBody>
      </p:sp>
      <p:pic>
        <p:nvPicPr>
          <p:cNvPr id="75" name="Figure1a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813848" y="1283357"/>
            <a:ext cx="5940003" cy="5139618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Title 3"/>
          <p:cNvSpPr txBox="1">
            <a:spLocks/>
          </p:cNvSpPr>
          <p:nvPr/>
        </p:nvSpPr>
        <p:spPr>
          <a:xfrm>
            <a:off x="-35019" y="6316195"/>
            <a:ext cx="4593822" cy="56374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1600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Technical Design Report, </a:t>
            </a:r>
            <a:r>
              <a:rPr lang="nb-NO" sz="1600" dirty="0">
                <a:solidFill>
                  <a:srgbClr val="002060"/>
                </a:solidFill>
                <a:latin typeface="Times New Roman" charset="0"/>
                <a:ea typeface="Times New Roman" charset="0"/>
                <a:cs typeface="Times New Roman" charset="0"/>
              </a:rPr>
              <a:t>arXiv:1703.09144.</a:t>
            </a:r>
          </a:p>
        </p:txBody>
      </p:sp>
      <p:sp>
        <p:nvSpPr>
          <p:cNvPr id="2" name="TextBox 1"/>
          <p:cNvSpPr txBox="1"/>
          <p:nvPr/>
        </p:nvSpPr>
        <p:spPr bwMode="auto">
          <a:xfrm>
            <a:off x="5892450" y="6398892"/>
            <a:ext cx="276037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Times New Roman"/>
                <a:cs typeface="Times New Roman"/>
              </a:rPr>
              <a:t>Lower PMT cable conduit</a:t>
            </a:r>
          </a:p>
        </p:txBody>
      </p:sp>
      <p:sp>
        <p:nvSpPr>
          <p:cNvPr id="13" name="TextBox 12"/>
          <p:cNvSpPr txBox="1"/>
          <p:nvPr/>
        </p:nvSpPr>
        <p:spPr bwMode="auto">
          <a:xfrm>
            <a:off x="1284280" y="6019787"/>
            <a:ext cx="226440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  <a:latin typeface="Times New Roman"/>
                <a:cs typeface="Times New Roman"/>
              </a:rPr>
              <a:t>LXe supply &amp; return</a:t>
            </a:r>
          </a:p>
        </p:txBody>
      </p:sp>
      <p:cxnSp>
        <p:nvCxnSpPr>
          <p:cNvPr id="4" name="Straight Arrow Connector 3"/>
          <p:cNvCxnSpPr>
            <a:cxnSpLocks/>
          </p:cNvCxnSpPr>
          <p:nvPr/>
        </p:nvCxnSpPr>
        <p:spPr bwMode="auto">
          <a:xfrm>
            <a:off x="2508828" y="2223729"/>
            <a:ext cx="2619679" cy="1833248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bevel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9" name="Straight Arrow Connector 18"/>
          <p:cNvCxnSpPr>
            <a:cxnSpLocks/>
            <a:stCxn id="18" idx="3"/>
          </p:cNvCxnSpPr>
          <p:nvPr/>
        </p:nvCxnSpPr>
        <p:spPr bwMode="auto">
          <a:xfrm>
            <a:off x="1789766" y="3042687"/>
            <a:ext cx="2832539" cy="99943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bevel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4" name="Straight Arrow Connector 23"/>
          <p:cNvCxnSpPr>
            <a:cxnSpLocks/>
          </p:cNvCxnSpPr>
          <p:nvPr/>
        </p:nvCxnSpPr>
        <p:spPr bwMode="auto">
          <a:xfrm>
            <a:off x="1498586" y="5241937"/>
            <a:ext cx="2820321" cy="0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bevel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6" name="Straight Arrow Connector 25"/>
          <p:cNvCxnSpPr>
            <a:cxnSpLocks/>
          </p:cNvCxnSpPr>
          <p:nvPr/>
        </p:nvCxnSpPr>
        <p:spPr bwMode="auto">
          <a:xfrm flipV="1">
            <a:off x="3409198" y="5825371"/>
            <a:ext cx="1467602" cy="271897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bevel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9" name="Straight Arrow Connector 28"/>
          <p:cNvCxnSpPr>
            <a:cxnSpLocks/>
          </p:cNvCxnSpPr>
          <p:nvPr/>
        </p:nvCxnSpPr>
        <p:spPr bwMode="auto">
          <a:xfrm flipV="1">
            <a:off x="6173968" y="5921993"/>
            <a:ext cx="379232" cy="476899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bevel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1" name="TextBox 30"/>
          <p:cNvSpPr txBox="1"/>
          <p:nvPr/>
        </p:nvSpPr>
        <p:spPr bwMode="auto">
          <a:xfrm>
            <a:off x="7992071" y="2170411"/>
            <a:ext cx="10668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rtlCol="0">
            <a:spAutoFit/>
          </a:bodyPr>
          <a:lstStyle/>
          <a:p>
            <a:r>
              <a:rPr lang="en-US">
                <a:solidFill>
                  <a:srgbClr val="002060"/>
                </a:solidFill>
                <a:latin typeface="Times New Roman"/>
                <a:cs typeface="Times New Roman"/>
              </a:rPr>
              <a:t>Neutron conduit</a:t>
            </a:r>
            <a:endParaRPr lang="en-US" dirty="0">
              <a:solidFill>
                <a:srgbClr val="002060"/>
              </a:solidFill>
              <a:latin typeface="Times New Roman"/>
              <a:cs typeface="Times New Roman"/>
            </a:endParaRPr>
          </a:p>
        </p:txBody>
      </p:sp>
      <p:cxnSp>
        <p:nvCxnSpPr>
          <p:cNvPr id="33" name="Straight Arrow Connector 32"/>
          <p:cNvCxnSpPr>
            <a:cxnSpLocks/>
          </p:cNvCxnSpPr>
          <p:nvPr/>
        </p:nvCxnSpPr>
        <p:spPr bwMode="auto">
          <a:xfrm flipH="1">
            <a:off x="6379070" y="2816742"/>
            <a:ext cx="1604624" cy="188711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bevel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0" name="Straight Arrow Connector 19"/>
          <p:cNvCxnSpPr>
            <a:cxnSpLocks/>
            <a:stCxn id="15" idx="3"/>
          </p:cNvCxnSpPr>
          <p:nvPr/>
        </p:nvCxnSpPr>
        <p:spPr bwMode="auto">
          <a:xfrm>
            <a:off x="1681370" y="4042124"/>
            <a:ext cx="2391246" cy="572043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rgbClr val="FF0000"/>
            </a:solidFill>
            <a:prstDash val="solid"/>
            <a:bevel/>
            <a:headEnd type="none" w="med" len="med"/>
            <a:tailEnd type="triangle"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32" name="Title 31">
            <a:extLst>
              <a:ext uri="{FF2B5EF4-FFF2-40B4-BE49-F238E27FC236}">
                <a16:creationId xmlns:a16="http://schemas.microsoft.com/office/drawing/2014/main" id="{EE379BA8-AE60-4430-903F-14290345D8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LUX-ZEPLIN (LZ)  detector</a:t>
            </a:r>
          </a:p>
        </p:txBody>
      </p:sp>
      <p:sp>
        <p:nvSpPr>
          <p:cNvPr id="34" name="Footer Placeholder 33">
            <a:extLst>
              <a:ext uri="{FF2B5EF4-FFF2-40B4-BE49-F238E27FC236}">
                <a16:creationId xmlns:a16="http://schemas.microsoft.com/office/drawing/2014/main" id="{6618AEE4-0760-4F3F-950C-DE21698DF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Eric Miller - 2019 LRT</a:t>
            </a:r>
            <a:endParaRPr lang="en-US" dirty="0"/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414E3E-906A-466B-9C33-08BEAD033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Backgrounds uniform in </a:t>
            </a:r>
            <a:r>
              <a:rPr lang="en-US" dirty="0" err="1"/>
              <a:t>LXe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ACEBE-93CD-49C3-A4FE-CAD786671D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Solar neutrinos</a:t>
            </a:r>
          </a:p>
          <a:p>
            <a:r>
              <a:rPr lang="en-US" dirty="0"/>
              <a:t>Contamination of the xenon by:</a:t>
            </a:r>
          </a:p>
          <a:p>
            <a:pPr lvl="1"/>
            <a:r>
              <a:rPr lang="en-US" dirty="0"/>
              <a:t>Non-noble gases, </a:t>
            </a:r>
            <a:r>
              <a:rPr lang="en-US" dirty="0" err="1"/>
              <a:t>eg</a:t>
            </a:r>
            <a:r>
              <a:rPr lang="en-US" dirty="0"/>
              <a:t> </a:t>
            </a:r>
            <a:r>
              <a:rPr lang="en-US" baseline="30000" dirty="0"/>
              <a:t>3</a:t>
            </a:r>
            <a:r>
              <a:rPr lang="en-US" dirty="0"/>
              <a:t>H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r>
              <a:rPr lang="en-US" dirty="0"/>
              <a:t>Long-lived noble gases, </a:t>
            </a:r>
            <a:r>
              <a:rPr lang="en-US" dirty="0" err="1"/>
              <a:t>eg</a:t>
            </a:r>
            <a:r>
              <a:rPr lang="en-US" dirty="0"/>
              <a:t> </a:t>
            </a:r>
            <a:r>
              <a:rPr lang="en-US" baseline="30000" dirty="0"/>
              <a:t>85</a:t>
            </a:r>
            <a:r>
              <a:rPr lang="en-US" dirty="0"/>
              <a:t>Kr, </a:t>
            </a:r>
            <a:r>
              <a:rPr lang="en-US" baseline="30000" dirty="0"/>
              <a:t>39</a:t>
            </a:r>
            <a:r>
              <a:rPr lang="en-US" dirty="0"/>
              <a:t>Ar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r>
              <a:rPr lang="en-US" dirty="0"/>
              <a:t>Short-lived noble gases, </a:t>
            </a:r>
            <a:r>
              <a:rPr lang="en-US" dirty="0" err="1"/>
              <a:t>eg</a:t>
            </a:r>
            <a:r>
              <a:rPr lang="en-US" dirty="0"/>
              <a:t> </a:t>
            </a:r>
            <a:r>
              <a:rPr lang="en-US" baseline="30000" dirty="0"/>
              <a:t>222</a:t>
            </a:r>
            <a:r>
              <a:rPr lang="en-US" dirty="0"/>
              <a:t>Rn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D02FFF-5163-41AE-9F2E-95D6278D0E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Eric Miller - 2019 LRT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0D6128-B04E-439E-82E1-A159562B8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EB23E-00C1-4EB3-A2E9-04E19209482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0326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414E3E-906A-466B-9C33-08BEAD033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Backgrounds uniform in </a:t>
            </a:r>
            <a:r>
              <a:rPr lang="en-US" dirty="0" err="1"/>
              <a:t>LXe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ACEBE-93CD-49C3-A4FE-CAD786671D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Solar neutrinos</a:t>
            </a:r>
          </a:p>
          <a:p>
            <a:r>
              <a:rPr lang="en-US" dirty="0"/>
              <a:t>Contamination of the xenon by:</a:t>
            </a:r>
          </a:p>
          <a:p>
            <a:pPr lvl="1"/>
            <a:r>
              <a:rPr lang="en-US" dirty="0"/>
              <a:t>Non-noble gases, </a:t>
            </a:r>
            <a:r>
              <a:rPr lang="en-US" dirty="0" err="1"/>
              <a:t>eg</a:t>
            </a:r>
            <a:r>
              <a:rPr lang="en-US" dirty="0"/>
              <a:t> </a:t>
            </a:r>
            <a:r>
              <a:rPr lang="en-US" baseline="30000" dirty="0"/>
              <a:t>3</a:t>
            </a:r>
            <a:r>
              <a:rPr lang="en-US" dirty="0"/>
              <a:t>H</a:t>
            </a:r>
          </a:p>
          <a:p>
            <a:pPr marL="457200" lvl="1" indent="0">
              <a:buNone/>
            </a:pPr>
            <a:r>
              <a:rPr lang="en-US" dirty="0"/>
              <a:t>		Removed by Getter</a:t>
            </a:r>
          </a:p>
          <a:p>
            <a:pPr lvl="1"/>
            <a:r>
              <a:rPr lang="en-US" dirty="0"/>
              <a:t>Long-lived noble gases, </a:t>
            </a:r>
            <a:r>
              <a:rPr lang="en-US" dirty="0" err="1"/>
              <a:t>eg</a:t>
            </a:r>
            <a:r>
              <a:rPr lang="en-US" dirty="0"/>
              <a:t> </a:t>
            </a:r>
            <a:r>
              <a:rPr lang="en-US" baseline="30000" dirty="0"/>
              <a:t>85</a:t>
            </a:r>
            <a:r>
              <a:rPr lang="en-US" dirty="0"/>
              <a:t>Kr, </a:t>
            </a:r>
            <a:r>
              <a:rPr lang="en-US" baseline="30000" dirty="0"/>
              <a:t>39</a:t>
            </a:r>
            <a:r>
              <a:rPr lang="en-US" dirty="0"/>
              <a:t>Ar</a:t>
            </a:r>
          </a:p>
          <a:p>
            <a:pPr marL="457200" lvl="1" indent="0">
              <a:buNone/>
            </a:pPr>
            <a:r>
              <a:rPr lang="en-US" dirty="0"/>
              <a:t>		Removed before experiment start</a:t>
            </a:r>
          </a:p>
          <a:p>
            <a:pPr lvl="1"/>
            <a:r>
              <a:rPr lang="en-US" dirty="0"/>
              <a:t>Short-lived noble gases, </a:t>
            </a:r>
            <a:r>
              <a:rPr lang="en-US" dirty="0" err="1"/>
              <a:t>eg</a:t>
            </a:r>
            <a:r>
              <a:rPr lang="en-US" dirty="0"/>
              <a:t> </a:t>
            </a:r>
            <a:r>
              <a:rPr lang="en-US" baseline="30000" dirty="0"/>
              <a:t>222</a:t>
            </a:r>
            <a:r>
              <a:rPr lang="en-US" dirty="0"/>
              <a:t>Rn</a:t>
            </a:r>
          </a:p>
          <a:p>
            <a:pPr marL="457200" lvl="1" indent="0">
              <a:buNone/>
            </a:pPr>
            <a:r>
              <a:rPr lang="en-US" dirty="0"/>
              <a:t>		Mitigated by materials screening</a:t>
            </a:r>
          </a:p>
          <a:p>
            <a:pPr marL="457200" lvl="1" indent="0">
              <a:buNone/>
            </a:pPr>
            <a:r>
              <a:rPr lang="en-US" dirty="0"/>
              <a:t>		Removed while experiment is running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FD3AE5-DF27-4AD9-B9BC-A742550AC1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Eric Miller - 2019 LRT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CF2621-6AA5-4B23-B084-C1458541E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EB23E-00C1-4EB3-A2E9-04E19209482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8088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5935CF2-69BB-490C-8C16-0640F2E97B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LZ Circulation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559A585F-FC53-454A-B981-D8AB849076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14D90A-16F8-463E-9BFF-178F994D23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Bef>
                <a:spcPts val="0"/>
              </a:spcBef>
              <a:spcAft>
                <a:spcPts val="0"/>
              </a:spcAft>
            </a:pPr>
            <a:fld id="{00000000-1234-1234-1234-123412341234}" type="slidenum">
              <a:rPr lang="uk-UA" smtClean="0"/>
              <a:pPr>
                <a:spcBef>
                  <a:spcPts val="0"/>
                </a:spcBef>
                <a:spcAft>
                  <a:spcPts val="0"/>
                </a:spcAft>
              </a:pPr>
              <a:t>6</a:t>
            </a:fld>
            <a:endParaRPr lang="uk-UA"/>
          </a:p>
        </p:txBody>
      </p:sp>
      <p:pic>
        <p:nvPicPr>
          <p:cNvPr id="5" name="Picture 4" descr="A close up of a map&#10;&#10;Description automatically generated">
            <a:extLst>
              <a:ext uri="{FF2B5EF4-FFF2-40B4-BE49-F238E27FC236}">
                <a16:creationId xmlns:a16="http://schemas.microsoft.com/office/drawing/2014/main" id="{75B1EFC5-9D8F-4860-BA91-80A502BE8ED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815" y="1298714"/>
            <a:ext cx="7022369" cy="5367784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45DA99D-091A-423F-B654-0A691784F0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Eric Miller - 2019 LRT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01218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3EE9DF-AC9F-42D8-A552-391AE12B9C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Circulation Getter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7E245C-423A-40E2-9F9F-0520650C54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5"/>
            <a:ext cx="5313462" cy="4351338"/>
          </a:xfrm>
        </p:spPr>
        <p:txBody>
          <a:bodyPr/>
          <a:lstStyle/>
          <a:p>
            <a:r>
              <a:rPr lang="en-US" dirty="0"/>
              <a:t>LZ’s full 10 </a:t>
            </a:r>
            <a:r>
              <a:rPr lang="en-US" dirty="0" err="1"/>
              <a:t>tonnes</a:t>
            </a:r>
            <a:r>
              <a:rPr lang="en-US" dirty="0"/>
              <a:t> purified every 2.3 days</a:t>
            </a:r>
          </a:p>
          <a:p>
            <a:r>
              <a:rPr lang="en-US" dirty="0" err="1"/>
              <a:t>Saes</a:t>
            </a:r>
            <a:r>
              <a:rPr lang="en-US" dirty="0"/>
              <a:t> hot zirconium getter removes electronegative impurities</a:t>
            </a:r>
          </a:p>
          <a:p>
            <a:pPr lvl="1"/>
            <a:r>
              <a:rPr lang="en-US" dirty="0"/>
              <a:t>O</a:t>
            </a:r>
            <a:r>
              <a:rPr lang="en-US" baseline="-25000" dirty="0"/>
              <a:t>2</a:t>
            </a:r>
            <a:r>
              <a:rPr lang="en-US" dirty="0"/>
              <a:t>, N</a:t>
            </a:r>
            <a:r>
              <a:rPr lang="en-US" baseline="-25000" dirty="0"/>
              <a:t>2</a:t>
            </a:r>
            <a:r>
              <a:rPr lang="en-US" dirty="0"/>
              <a:t>, etc.</a:t>
            </a:r>
          </a:p>
          <a:p>
            <a:pPr lvl="1"/>
            <a:r>
              <a:rPr lang="en-US" dirty="0"/>
              <a:t>Critical for detector performance</a:t>
            </a:r>
          </a:p>
          <a:p>
            <a:r>
              <a:rPr lang="en-US" dirty="0"/>
              <a:t>Getter also removes </a:t>
            </a:r>
            <a:r>
              <a:rPr lang="en-US" baseline="30000" dirty="0"/>
              <a:t>3</a:t>
            </a:r>
            <a:r>
              <a:rPr lang="en-US" dirty="0"/>
              <a:t>H</a:t>
            </a:r>
          </a:p>
          <a:p>
            <a:pPr lvl="1"/>
            <a:r>
              <a:rPr lang="en-US" dirty="0"/>
              <a:t>Eliminates this background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24F1649-D9FE-4AC1-B1FB-AB8BD6399AF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154" t="10017" r="17275"/>
          <a:stretch/>
        </p:blipFill>
        <p:spPr>
          <a:xfrm>
            <a:off x="5942112" y="1086338"/>
            <a:ext cx="3201888" cy="5771662"/>
          </a:xfrm>
          <a:prstGeom prst="rect">
            <a:avLst/>
          </a:prstGeom>
        </p:spPr>
      </p:pic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A43239-6F54-44A2-818C-DC64F64C91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Eric Miller - 2019 LRT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B9DAF6-D0D2-477A-B27F-F3E659531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EB23E-00C1-4EB3-A2E9-04E192094826}" type="slidenum">
              <a:rPr lang="en-US" smtClean="0"/>
              <a:t>7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6B4C958-11D3-4530-A38A-72A9BAFEF3C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154" t="10017" r="17275"/>
          <a:stretch/>
        </p:blipFill>
        <p:spPr>
          <a:xfrm>
            <a:off x="5942112" y="1102667"/>
            <a:ext cx="3201888" cy="5771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4973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240FBA-55C1-4B7D-99D9-73F65D6C55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LZ – Radon Control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6B22FC-1019-4AB4-88BD-CFAD01488E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Radon emanates from materials in contact with </a:t>
            </a:r>
            <a:r>
              <a:rPr lang="en-US" dirty="0" err="1"/>
              <a:t>Xe</a:t>
            </a:r>
            <a:endParaRPr lang="en-US" dirty="0"/>
          </a:p>
          <a:p>
            <a:r>
              <a:rPr lang="en-US" dirty="0"/>
              <a:t>Screening</a:t>
            </a:r>
          </a:p>
          <a:p>
            <a:pPr lvl="1"/>
            <a:r>
              <a:rPr lang="en-US" dirty="0"/>
              <a:t>Around 100 materials/components screened for LZ</a:t>
            </a:r>
          </a:p>
          <a:p>
            <a:pPr lvl="1"/>
            <a:r>
              <a:rPr lang="en-US" dirty="0"/>
              <a:t>Warm end of PMT cables potentially significant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4BA909-5B99-4F9B-A770-B2286A195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Eric Miller - 2019 LRT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B9249F-D464-4736-8B2E-30EE37674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EB23E-00C1-4EB3-A2E9-04E19209482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6834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240FBA-55C1-4B7D-99D9-73F65D6C55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LZ – Radon Control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6B22FC-1019-4AB4-88BD-CFAD01488E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Radon emanates from materials in contact with </a:t>
            </a:r>
            <a:r>
              <a:rPr lang="en-US" dirty="0" err="1"/>
              <a:t>Xe</a:t>
            </a:r>
            <a:endParaRPr lang="en-US" dirty="0"/>
          </a:p>
          <a:p>
            <a:r>
              <a:rPr lang="en-US" dirty="0"/>
              <a:t>Screening</a:t>
            </a:r>
          </a:p>
          <a:p>
            <a:pPr lvl="1"/>
            <a:r>
              <a:rPr lang="en-US" dirty="0"/>
              <a:t>Around 100 materials/components screened for LZ</a:t>
            </a:r>
          </a:p>
          <a:p>
            <a:pPr lvl="1"/>
            <a:r>
              <a:rPr lang="en-US" dirty="0"/>
              <a:t>Warm end of PMT cables potentially significant</a:t>
            </a:r>
          </a:p>
          <a:p>
            <a:r>
              <a:rPr lang="en-US" dirty="0"/>
              <a:t>In-line removal system</a:t>
            </a:r>
          </a:p>
          <a:p>
            <a:pPr lvl="1"/>
            <a:r>
              <a:rPr lang="en-US" dirty="0"/>
              <a:t>Impractical to purify 500 SLPM circulation </a:t>
            </a:r>
          </a:p>
          <a:p>
            <a:pPr lvl="1"/>
            <a:r>
              <a:rPr lang="en-US" dirty="0"/>
              <a:t>Practical to purify problematic areas 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C4BA909-5B99-4F9B-A770-B2286A195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Eric Miller - 2019 LRT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B9249F-D464-4736-8B2E-30EE37674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DEB23E-00C1-4EB3-A2E9-04E19209482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9389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9204</TotalTime>
  <Words>1075</Words>
  <Application>Microsoft Office PowerPoint</Application>
  <PresentationFormat>On-screen Show (4:3)</PresentationFormat>
  <Paragraphs>293</Paragraphs>
  <Slides>27</Slides>
  <Notes>1</Notes>
  <HiddenSlides>1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5" baseType="lpstr">
      <vt:lpstr>Arial</vt:lpstr>
      <vt:lpstr>Avenir Next Demi Bold</vt:lpstr>
      <vt:lpstr>Calibri</vt:lpstr>
      <vt:lpstr>Calibri Light</vt:lpstr>
      <vt:lpstr>Liberation Sans</vt:lpstr>
      <vt:lpstr>Liberation Serif</vt:lpstr>
      <vt:lpstr>Times New Roman</vt:lpstr>
      <vt:lpstr>Office Theme</vt:lpstr>
      <vt:lpstr> Noble gas purification for LZ and other rare event searches</vt:lpstr>
      <vt:lpstr>LZ Detector</vt:lpstr>
      <vt:lpstr>LUX-ZEPLIN (LZ)  detector</vt:lpstr>
      <vt:lpstr>Backgrounds uniform in LXe</vt:lpstr>
      <vt:lpstr>Backgrounds uniform in LXe</vt:lpstr>
      <vt:lpstr>LZ Circulation</vt:lpstr>
      <vt:lpstr>Circulation Getter</vt:lpstr>
      <vt:lpstr>LZ – Radon Control</vt:lpstr>
      <vt:lpstr>LZ – Radon Control</vt:lpstr>
      <vt:lpstr>LZ – Radon Control</vt:lpstr>
      <vt:lpstr>LZ Circulation</vt:lpstr>
      <vt:lpstr>LZ – In-line radon removal</vt:lpstr>
      <vt:lpstr>LZ – In-line radon removal</vt:lpstr>
      <vt:lpstr>Any worry about cosmic-ray activation of xenon?</vt:lpstr>
      <vt:lpstr>Kr Removal with Chromatography</vt:lpstr>
      <vt:lpstr>PowerPoint Presentation</vt:lpstr>
      <vt:lpstr>LZ Kr Removal - Chromatography</vt:lpstr>
      <vt:lpstr>LZ Kr Removal - Chromatography</vt:lpstr>
      <vt:lpstr>LZ Kr Removal - Recovery</vt:lpstr>
      <vt:lpstr>LZ Kr Removal - Storage</vt:lpstr>
      <vt:lpstr>LZ – Krypton Removal</vt:lpstr>
      <vt:lpstr>Centrifuge Purification - EXO</vt:lpstr>
      <vt:lpstr>Cryogenic Distillation: Krypton</vt:lpstr>
      <vt:lpstr>Cryogenic Distillation: Radon</vt:lpstr>
      <vt:lpstr>Kr purity achieved</vt:lpstr>
      <vt:lpstr>Bonus Slides</vt:lpstr>
      <vt:lpstr>WIMP backgrounds summary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Eric Miller</dc:creator>
  <cp:lastModifiedBy>Eric Miller</cp:lastModifiedBy>
  <cp:revision>154</cp:revision>
  <dcterms:created xsi:type="dcterms:W3CDTF">2019-05-12T18:16:46Z</dcterms:created>
  <dcterms:modified xsi:type="dcterms:W3CDTF">2019-05-20T14:51:58Z</dcterms:modified>
</cp:coreProperties>
</file>