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73" r:id="rId4"/>
    <p:sldId id="259" r:id="rId5"/>
    <p:sldId id="260" r:id="rId6"/>
    <p:sldId id="261" r:id="rId7"/>
    <p:sldId id="289" r:id="rId8"/>
    <p:sldId id="276" r:id="rId9"/>
    <p:sldId id="291" r:id="rId10"/>
    <p:sldId id="268" r:id="rId11"/>
    <p:sldId id="292" r:id="rId12"/>
    <p:sldId id="293" r:id="rId13"/>
    <p:sldId id="277" r:id="rId14"/>
    <p:sldId id="295" r:id="rId15"/>
    <p:sldId id="282" r:id="rId16"/>
    <p:sldId id="285" r:id="rId17"/>
    <p:sldId id="288" r:id="rId18"/>
    <p:sldId id="283" r:id="rId19"/>
    <p:sldId id="284" r:id="rId20"/>
    <p:sldId id="286" r:id="rId21"/>
    <p:sldId id="271" r:id="rId22"/>
    <p:sldId id="270" r:id="rId23"/>
    <p:sldId id="267" r:id="rId24"/>
    <p:sldId id="272" r:id="rId25"/>
    <p:sldId id="294" r:id="rId26"/>
    <p:sldId id="278" r:id="rId2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85C91-CE6A-408A-AC91-C03397CF8891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6B599-77A1-4937-AB62-56245BB040E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729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0" name="Shape 15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465744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93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n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780551" y="4646139"/>
            <a:ext cx="9009068" cy="1082455"/>
          </a:xfrm>
          <a:prstGeom prst="rect">
            <a:avLst/>
          </a:prstGeom>
        </p:spPr>
        <p:txBody>
          <a:bodyPr lIns="130026" tIns="130026" rIns="130026" bIns="130026"/>
          <a:lstStyle>
            <a:lvl1pPr marL="487680" indent="-373380" algn="ctr" defTabSz="1300480">
              <a:spcBef>
                <a:spcPts val="0"/>
              </a:spcBef>
              <a:buSzTx/>
              <a:buNone/>
              <a:defRPr sz="5000">
                <a:solidFill>
                  <a:srgbClr val="42424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1pPr>
            <a:lvl2pPr marL="487680" indent="109219" algn="ctr" defTabSz="1300480">
              <a:spcBef>
                <a:spcPts val="0"/>
              </a:spcBef>
              <a:buSzTx/>
              <a:buNone/>
              <a:defRPr sz="5000">
                <a:solidFill>
                  <a:srgbClr val="42424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2pPr>
            <a:lvl3pPr marL="487680" indent="566419" algn="ctr" defTabSz="1300480">
              <a:spcBef>
                <a:spcPts val="0"/>
              </a:spcBef>
              <a:buSzTx/>
              <a:buNone/>
              <a:defRPr sz="5000">
                <a:solidFill>
                  <a:srgbClr val="42424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3pPr>
            <a:lvl4pPr marL="487680" indent="1023619" algn="ctr" defTabSz="1300480">
              <a:spcBef>
                <a:spcPts val="0"/>
              </a:spcBef>
              <a:buSzTx/>
              <a:buNone/>
              <a:defRPr sz="5000">
                <a:solidFill>
                  <a:srgbClr val="42424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4pPr>
            <a:lvl5pPr marL="487680" indent="1480819" algn="ctr" defTabSz="1300480">
              <a:spcBef>
                <a:spcPts val="0"/>
              </a:spcBef>
              <a:buSzTx/>
              <a:buNone/>
              <a:defRPr sz="5000">
                <a:solidFill>
                  <a:srgbClr val="424242"/>
                </a:solidFill>
                <a:latin typeface="Permanent Marker"/>
                <a:ea typeface="Permanent Marker"/>
                <a:cs typeface="Permanent Marker"/>
                <a:sym typeface="Permanent Marker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118" name="Shape 56" descr="Shape 5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36" y="8301273"/>
            <a:ext cx="5421333" cy="1314514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Shape 57" descr="Shape 5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48070" y="8301273"/>
            <a:ext cx="2247326" cy="12879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Shape 58" descr="Shape 58"/>
          <p:cNvPicPr>
            <a:picLocks noChangeAspect="1"/>
          </p:cNvPicPr>
          <p:nvPr/>
        </p:nvPicPr>
        <p:blipFill>
          <a:blip r:embed="rId4">
            <a:extLst/>
          </a:blip>
          <a:srcRect l="82385"/>
          <a:stretch>
            <a:fillRect/>
          </a:stretch>
        </p:blipFill>
        <p:spPr>
          <a:xfrm>
            <a:off x="10940336" y="6333875"/>
            <a:ext cx="1750794" cy="1571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Shape 59" descr="Shape 5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44106" y="8273706"/>
            <a:ext cx="4663539" cy="13430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Shape 60" descr="Shape 6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37298" y="-115663"/>
            <a:ext cx="13079394" cy="3628020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Texto del título"/>
          <p:cNvSpPr txBox="1">
            <a:spLocks noGrp="1"/>
          </p:cNvSpPr>
          <p:nvPr>
            <p:ph type="title"/>
          </p:nvPr>
        </p:nvSpPr>
        <p:spPr>
          <a:xfrm>
            <a:off x="395377" y="278149"/>
            <a:ext cx="11779415" cy="2829228"/>
          </a:xfrm>
          <a:prstGeom prst="rect">
            <a:avLst/>
          </a:prstGeom>
          <a:gradFill>
            <a:gsLst>
              <a:gs pos="0">
                <a:srgbClr val="4D4D4D"/>
              </a:gs>
              <a:gs pos="100000">
                <a:srgbClr val="000000"/>
              </a:gs>
            </a:gsLst>
            <a:path path="circle">
              <a:fillToRect l="37721" t="-19636" r="62278" b="119636"/>
            </a:path>
          </a:gradFill>
        </p:spPr>
        <p:txBody>
          <a:bodyPr lIns="130026" tIns="130026" rIns="130026" bIns="130026" anchor="b"/>
          <a:lstStyle>
            <a:lvl1pPr defTabSz="1300480">
              <a:defRPr sz="84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r>
              <a:t>Texto del título</a:t>
            </a:r>
          </a:p>
        </p:txBody>
      </p:sp>
      <p:pic>
        <p:nvPicPr>
          <p:cNvPr id="124" name="Shape 62" descr="Shape 62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" y="6201517"/>
            <a:ext cx="2275841" cy="2099735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285653" y="8779792"/>
            <a:ext cx="3034455" cy="520701"/>
          </a:xfrm>
          <a:prstGeom prst="rect">
            <a:avLst/>
          </a:prstGeom>
        </p:spPr>
        <p:txBody>
          <a:bodyPr lIns="130026" tIns="130026" rIns="130026" bIns="130026" anchor="ctr"/>
          <a:lstStyle>
            <a:lvl1pPr algn="r" defTabSz="1300480"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exto del título"/>
          <p:cNvSpPr txBox="1">
            <a:spLocks noGrp="1"/>
          </p:cNvSpPr>
          <p:nvPr>
            <p:ph type="title"/>
          </p:nvPr>
        </p:nvSpPr>
        <p:spPr>
          <a:xfrm>
            <a:off x="443306" y="843899"/>
            <a:ext cx="12118188" cy="1085868"/>
          </a:xfrm>
          <a:prstGeom prst="rect">
            <a:avLst/>
          </a:prstGeom>
        </p:spPr>
        <p:txBody>
          <a:bodyPr lIns="130026" tIns="130026" rIns="130026" bIns="130026" anchor="t"/>
          <a:lstStyle>
            <a:lvl1pPr algn="l" defTabSz="1300480">
              <a:defRPr sz="38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33" name="Nivel de texto 1…"/>
          <p:cNvSpPr txBox="1">
            <a:spLocks noGrp="1"/>
          </p:cNvSpPr>
          <p:nvPr>
            <p:ph type="body" idx="1"/>
          </p:nvPr>
        </p:nvSpPr>
        <p:spPr>
          <a:xfrm>
            <a:off x="443306" y="2185433"/>
            <a:ext cx="12118188" cy="6478508"/>
          </a:xfrm>
          <a:prstGeom prst="rect">
            <a:avLst/>
          </a:prstGeom>
        </p:spPr>
        <p:txBody>
          <a:bodyPr lIns="130026" tIns="130026" rIns="130026" bIns="130026" anchor="t"/>
          <a:lstStyle>
            <a:lvl1pPr marL="571500" indent="-457200" defTabSz="130048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Font typeface="Arial"/>
              <a:buChar char="●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141185" indent="-544285" defTabSz="130048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Font typeface="Arial"/>
              <a:buChar char="○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598385" indent="-544285" defTabSz="130048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Font typeface="Arial"/>
              <a:buChar char="■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055585" indent="-544285" defTabSz="130048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Font typeface="Arial"/>
              <a:buChar char="●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512785" indent="-544285" defTabSz="1300480">
              <a:lnSpc>
                <a:spcPct val="115000"/>
              </a:lnSpc>
              <a:spcBef>
                <a:spcPts val="0"/>
              </a:spcBef>
              <a:buClr>
                <a:srgbClr val="595959"/>
              </a:buClr>
              <a:buSzPts val="2400"/>
              <a:buFont typeface="Arial"/>
              <a:buChar char="○"/>
              <a:defRPr sz="2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359570" y="8987241"/>
            <a:ext cx="470522" cy="457438"/>
          </a:xfrm>
          <a:prstGeom prst="rect">
            <a:avLst/>
          </a:prstGeom>
        </p:spPr>
        <p:txBody>
          <a:bodyPr lIns="130026" tIns="130026" rIns="130026" bIns="130026" anchor="ctr"/>
          <a:lstStyle>
            <a:lvl1pPr algn="r" defTabSz="1300480"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Texto del título"/>
          <p:cNvSpPr txBox="1">
            <a:spLocks noGrp="1"/>
          </p:cNvSpPr>
          <p:nvPr>
            <p:ph type="title"/>
          </p:nvPr>
        </p:nvSpPr>
        <p:spPr>
          <a:xfrm>
            <a:off x="443317" y="1411935"/>
            <a:ext cx="12118188" cy="3892481"/>
          </a:xfrm>
          <a:prstGeom prst="rect">
            <a:avLst/>
          </a:prstGeom>
        </p:spPr>
        <p:txBody>
          <a:bodyPr lIns="130026" tIns="130026" rIns="130026" bIns="130026" anchor="b"/>
          <a:lstStyle>
            <a:lvl1pPr defTabSz="1300480">
              <a:defRPr sz="7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14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443306" y="5374340"/>
            <a:ext cx="12118188" cy="1503147"/>
          </a:xfrm>
          <a:prstGeom prst="rect">
            <a:avLst/>
          </a:prstGeom>
        </p:spPr>
        <p:txBody>
          <a:bodyPr lIns="130026" tIns="130026" rIns="130026" bIns="130026" anchor="t"/>
          <a:lstStyle>
            <a:lvl1pPr marL="487680" indent="-373380" algn="ctr" defTabSz="1300480">
              <a:spcBef>
                <a:spcPts val="0"/>
              </a:spcBef>
              <a:buSzTx/>
              <a:buNone/>
              <a:defRPr sz="3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87680" indent="109219" algn="ctr" defTabSz="1300480">
              <a:spcBef>
                <a:spcPts val="0"/>
              </a:spcBef>
              <a:buSzTx/>
              <a:buNone/>
              <a:defRPr sz="3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87680" indent="566419" algn="ctr" defTabSz="1300480">
              <a:spcBef>
                <a:spcPts val="0"/>
              </a:spcBef>
              <a:buSzTx/>
              <a:buNone/>
              <a:defRPr sz="3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487680" indent="1023619" algn="ctr" defTabSz="1300480">
              <a:spcBef>
                <a:spcPts val="0"/>
              </a:spcBef>
              <a:buSzTx/>
              <a:buNone/>
              <a:defRPr sz="3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487680" indent="1480819" algn="ctr" defTabSz="1300480">
              <a:spcBef>
                <a:spcPts val="0"/>
              </a:spcBef>
              <a:buSzTx/>
              <a:buNone/>
              <a:defRPr sz="38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4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2359570" y="8987241"/>
            <a:ext cx="470522" cy="457438"/>
          </a:xfrm>
          <a:prstGeom prst="rect">
            <a:avLst/>
          </a:prstGeom>
        </p:spPr>
        <p:txBody>
          <a:bodyPr lIns="130026" tIns="130026" rIns="130026" bIns="130026" anchor="ctr"/>
          <a:lstStyle>
            <a:lvl1pPr algn="r" defTabSz="1300480">
              <a:defRPr sz="140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n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2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2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o del título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3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n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40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1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n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6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n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n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n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4" name="Nivel de texto 1…"/>
          <p:cNvSpPr txBox="1"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Underground Ar:  the long and winding road"/>
          <p:cNvSpPr txBox="1">
            <a:spLocks noGrp="1"/>
          </p:cNvSpPr>
          <p:nvPr>
            <p:ph type="ctrTitle"/>
          </p:nvPr>
        </p:nvSpPr>
        <p:spPr>
          <a:xfrm>
            <a:off x="1520963" y="837915"/>
            <a:ext cx="9962874" cy="225041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467359">
              <a:defRPr sz="6400"/>
            </a:pPr>
            <a:r>
              <a:rPr lang="en-US" dirty="0"/>
              <a:t>Purification of noble liquids: Low-radioactivity argon for </a:t>
            </a:r>
            <a:r>
              <a:rPr lang="en-US" dirty="0" err="1"/>
              <a:t>DarkSide</a:t>
            </a:r>
            <a:r>
              <a:rPr lang="en-US" dirty="0"/>
              <a:t> 20k </a:t>
            </a:r>
            <a:endParaRPr dirty="0"/>
          </a:p>
        </p:txBody>
      </p:sp>
      <p:sp>
        <p:nvSpPr>
          <p:cNvPr id="153" name="Pablo García Abia…"/>
          <p:cNvSpPr txBox="1">
            <a:spLocks noGrp="1"/>
          </p:cNvSpPr>
          <p:nvPr>
            <p:ph type="subTitle" sz="quarter" idx="1"/>
          </p:nvPr>
        </p:nvSpPr>
        <p:spPr>
          <a:xfrm>
            <a:off x="3671334" y="4341883"/>
            <a:ext cx="7163313" cy="172441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" dirty="0" smtClean="0"/>
              <a:t>Luciano Romero</a:t>
            </a:r>
            <a:endParaRPr dirty="0"/>
          </a:p>
          <a:p>
            <a:pPr>
              <a:lnSpc>
                <a:spcPct val="120000"/>
              </a:lnSpc>
              <a:defRPr sz="1700"/>
            </a:pPr>
            <a:endParaRPr dirty="0"/>
          </a:p>
          <a:p>
            <a:pPr>
              <a:lnSpc>
                <a:spcPct val="120000"/>
              </a:lnSpc>
              <a:defRPr sz="2800"/>
            </a:pPr>
            <a:r>
              <a:rPr dirty="0" err="1" smtClean="0"/>
              <a:t>DarkSide</a:t>
            </a:r>
            <a:r>
              <a:rPr dirty="0" smtClean="0"/>
              <a:t> Collaboration</a:t>
            </a:r>
            <a:endParaRPr dirty="0"/>
          </a:p>
        </p:txBody>
      </p:sp>
      <p:sp>
        <p:nvSpPr>
          <p:cNvPr id="154" name="UAr Meeting (Zaragoza, Spain), 8 February 2019"/>
          <p:cNvSpPr txBox="1"/>
          <p:nvPr/>
        </p:nvSpPr>
        <p:spPr>
          <a:xfrm>
            <a:off x="-1371" y="8953822"/>
            <a:ext cx="6605204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300"/>
            </a:pPr>
            <a:r>
              <a:rPr lang="es-ES" i="1" dirty="0" smtClean="0">
                <a:latin typeface="Helvetica"/>
                <a:ea typeface="Helvetica"/>
                <a:cs typeface="Helvetica"/>
                <a:sym typeface="Helvetica"/>
              </a:rPr>
              <a:t>LRT 2019 </a:t>
            </a:r>
            <a:r>
              <a:rPr lang="es-ES" i="1" dirty="0" err="1" smtClean="0">
                <a:latin typeface="Helvetica"/>
                <a:ea typeface="Helvetica"/>
                <a:cs typeface="Helvetica"/>
                <a:sym typeface="Helvetica"/>
              </a:rPr>
              <a:t>Canfranc</a:t>
            </a:r>
            <a:r>
              <a:rPr lang="es-ES" i="1" dirty="0" smtClean="0">
                <a:latin typeface="Helvetica"/>
                <a:ea typeface="Helvetica"/>
                <a:cs typeface="Helvetica"/>
                <a:sym typeface="Helvetica"/>
              </a:rPr>
              <a:t>  20</a:t>
            </a:r>
            <a:r>
              <a:rPr dirty="0" smtClean="0"/>
              <a:t> </a:t>
            </a:r>
            <a:r>
              <a:rPr lang="es-ES" dirty="0" err="1" smtClean="0"/>
              <a:t>May</a:t>
            </a:r>
            <a:r>
              <a:rPr lang="es-ES" dirty="0" smtClean="0"/>
              <a:t> </a:t>
            </a:r>
            <a:r>
              <a:rPr dirty="0" smtClean="0"/>
              <a:t>2019</a:t>
            </a:r>
            <a:endParaRPr dirty="0"/>
          </a:p>
        </p:txBody>
      </p:sp>
      <p:pic>
        <p:nvPicPr>
          <p:cNvPr id="155" name="DS_logof_white_bg.png.png" descr="DS_logof_white_bg.p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24620" y="3936937"/>
            <a:ext cx="2534304" cy="25343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cfp-bar3-color.png" descr="cfp-bar3-color.png"/>
          <p:cNvPicPr>
            <a:picLocks noChangeAspect="1"/>
          </p:cNvPicPr>
          <p:nvPr/>
        </p:nvPicPr>
        <p:blipFill>
          <a:blip r:embed="rId4">
            <a:extLst/>
          </a:blip>
          <a:srcRect l="40931"/>
          <a:stretch>
            <a:fillRect/>
          </a:stretch>
        </p:blipFill>
        <p:spPr>
          <a:xfrm>
            <a:off x="6751127" y="8661920"/>
            <a:ext cx="6190318" cy="1040858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Based on slides from M. Simeone, A. Renshaw, R. Tartaglia"/>
          <p:cNvSpPr txBox="1"/>
          <p:nvPr/>
        </p:nvSpPr>
        <p:spPr>
          <a:xfrm>
            <a:off x="596945" y="6928092"/>
            <a:ext cx="11810926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r>
              <a:rPr dirty="0"/>
              <a:t>Based on slides </a:t>
            </a:r>
            <a:r>
              <a:rPr dirty="0" smtClean="0"/>
              <a:t>from</a:t>
            </a:r>
            <a:r>
              <a:rPr lang="es-ES" dirty="0" smtClean="0"/>
              <a:t>:</a:t>
            </a:r>
          </a:p>
          <a:p>
            <a:r>
              <a:rPr dirty="0" smtClean="0"/>
              <a:t> </a:t>
            </a:r>
            <a:r>
              <a:rPr dirty="0"/>
              <a:t>M. </a:t>
            </a:r>
            <a:r>
              <a:rPr dirty="0" err="1"/>
              <a:t>Simeone</a:t>
            </a:r>
            <a:r>
              <a:rPr dirty="0"/>
              <a:t>, A. Renshaw, R. </a:t>
            </a:r>
            <a:r>
              <a:rPr dirty="0" err="1" smtClean="0"/>
              <a:t>Tartaglia</a:t>
            </a:r>
            <a:r>
              <a:rPr lang="es-ES" dirty="0" smtClean="0"/>
              <a:t>, P. </a:t>
            </a:r>
            <a:r>
              <a:rPr lang="es-ES" dirty="0" err="1" smtClean="0"/>
              <a:t>Garcia-Abia</a:t>
            </a:r>
            <a:r>
              <a:rPr lang="es-ES" dirty="0" smtClean="0"/>
              <a:t>, E. Sanchez, W. Bonivento</a:t>
            </a:r>
            <a:endParaRPr dirty="0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Captura de pantalla 2019-02-07 a las 21.09.36.png" descr="Captura de pantalla 2019-02-07 a las 21.09.36.png"/>
          <p:cNvPicPr>
            <a:picLocks noChangeAspect="1"/>
          </p:cNvPicPr>
          <p:nvPr/>
        </p:nvPicPr>
        <p:blipFill>
          <a:blip r:embed="rId2">
            <a:extLst/>
          </a:blip>
          <a:srcRect b="10040"/>
          <a:stretch>
            <a:fillRect/>
          </a:stretch>
        </p:blipFill>
        <p:spPr>
          <a:xfrm>
            <a:off x="0" y="0"/>
            <a:ext cx="13004800" cy="850945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CuadroTexto 1"/>
          <p:cNvSpPr txBox="1"/>
          <p:nvPr/>
        </p:nvSpPr>
        <p:spPr>
          <a:xfrm>
            <a:off x="535789" y="295205"/>
            <a:ext cx="12210393" cy="933589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5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ARIA  SERUCI-0</a:t>
            </a:r>
            <a:endParaRPr kumimoji="0" lang="en-US" sz="5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7" y="78193"/>
            <a:ext cx="12989664" cy="924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9503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1" y="26110"/>
            <a:ext cx="12923518" cy="902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4082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5563" y="183243"/>
            <a:ext cx="11099800" cy="1397363"/>
          </a:xfrm>
        </p:spPr>
        <p:txBody>
          <a:bodyPr>
            <a:normAutofit fontScale="90000"/>
          </a:bodyPr>
          <a:lstStyle/>
          <a:p>
            <a:r>
              <a:rPr lang="en-US" sz="5300" dirty="0" err="1" smtClean="0"/>
              <a:t>DArT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Measurement </a:t>
            </a:r>
            <a:r>
              <a:rPr lang="en-US" sz="3600" dirty="0"/>
              <a:t>of </a:t>
            </a:r>
            <a:r>
              <a:rPr lang="en-US" sz="3600" baseline="30000" dirty="0"/>
              <a:t>39</a:t>
            </a:r>
            <a:r>
              <a:rPr lang="en-US" sz="3600" dirty="0"/>
              <a:t>Ar </a:t>
            </a:r>
            <a:r>
              <a:rPr lang="en-US" sz="3600" dirty="0" smtClean="0"/>
              <a:t>in </a:t>
            </a:r>
            <a:r>
              <a:rPr lang="en-US" sz="3600" dirty="0" err="1" smtClean="0"/>
              <a:t>UAr</a:t>
            </a:r>
            <a:endParaRPr lang="en-US" sz="36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31074" y="1841864"/>
            <a:ext cx="6176771" cy="7160048"/>
          </a:xfrm>
        </p:spPr>
        <p:txBody>
          <a:bodyPr>
            <a:normAutofit/>
          </a:bodyPr>
          <a:lstStyle/>
          <a:p>
            <a:r>
              <a:rPr lang="en-US" sz="3200" dirty="0" err="1"/>
              <a:t>DArT</a:t>
            </a:r>
            <a:r>
              <a:rPr lang="en-US" sz="3200" dirty="0"/>
              <a:t> is a small </a:t>
            </a:r>
            <a:r>
              <a:rPr lang="en-US" sz="3200" dirty="0" smtClean="0"/>
              <a:t>experiment designed </a:t>
            </a:r>
            <a:r>
              <a:rPr lang="en-US" sz="3200" dirty="0"/>
              <a:t>to measure the </a:t>
            </a:r>
            <a:r>
              <a:rPr lang="en-US" sz="3200" baseline="30000" dirty="0" smtClean="0"/>
              <a:t>39</a:t>
            </a:r>
            <a:r>
              <a:rPr lang="en-US" sz="3200" dirty="0" smtClean="0"/>
              <a:t>Ar depletion </a:t>
            </a:r>
            <a:r>
              <a:rPr lang="en-US" sz="3200" dirty="0"/>
              <a:t>factor of </a:t>
            </a:r>
            <a:r>
              <a:rPr lang="en-US" sz="3200" dirty="0" err="1"/>
              <a:t>UAr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Low background detector that will </a:t>
            </a:r>
            <a:r>
              <a:rPr lang="en-US" sz="3200" dirty="0"/>
              <a:t>be </a:t>
            </a:r>
            <a:r>
              <a:rPr lang="en-US" sz="3200" dirty="0" smtClean="0"/>
              <a:t>installed inside </a:t>
            </a:r>
            <a:r>
              <a:rPr lang="en-US" sz="3200" dirty="0" err="1" smtClean="0"/>
              <a:t>ArDM</a:t>
            </a:r>
            <a:r>
              <a:rPr lang="en-US" sz="3200" dirty="0" smtClean="0"/>
              <a:t>.</a:t>
            </a:r>
          </a:p>
          <a:p>
            <a:r>
              <a:rPr lang="en-US" sz="3200" dirty="0" err="1" smtClean="0"/>
              <a:t>ArDM</a:t>
            </a:r>
            <a:r>
              <a:rPr lang="en-US" sz="3200" dirty="0" smtClean="0"/>
              <a:t> (Argon </a:t>
            </a:r>
            <a:r>
              <a:rPr lang="en-US" sz="3200" dirty="0"/>
              <a:t>Dark </a:t>
            </a:r>
            <a:r>
              <a:rPr lang="en-US" sz="3200" dirty="0" smtClean="0"/>
              <a:t>Matter) is a 850 </a:t>
            </a:r>
            <a:r>
              <a:rPr lang="en-US" sz="3200" dirty="0"/>
              <a:t>kg </a:t>
            </a:r>
            <a:r>
              <a:rPr lang="en-US" sz="3200" dirty="0" err="1"/>
              <a:t>LAr</a:t>
            </a:r>
            <a:r>
              <a:rPr lang="en-US" sz="3200" dirty="0"/>
              <a:t> TPC. </a:t>
            </a:r>
            <a:r>
              <a:rPr lang="en-US" sz="3200" dirty="0" smtClean="0"/>
              <a:t>Currently taking </a:t>
            </a:r>
            <a:r>
              <a:rPr lang="en-US" sz="3200" dirty="0"/>
              <a:t>data at </a:t>
            </a:r>
            <a:r>
              <a:rPr lang="en-US" sz="3200" dirty="0" smtClean="0"/>
              <a:t>LS</a:t>
            </a:r>
            <a:r>
              <a:rPr lang="en-US" sz="3200" dirty="0"/>
              <a:t>C</a:t>
            </a:r>
            <a:r>
              <a:rPr lang="en-US" sz="3200" dirty="0" smtClean="0"/>
              <a:t> (Canfranc, Spain).</a:t>
            </a:r>
          </a:p>
          <a:p>
            <a:r>
              <a:rPr lang="en-US" sz="3200" dirty="0" err="1"/>
              <a:t>ArDM</a:t>
            </a:r>
            <a:r>
              <a:rPr lang="en-US" sz="3200" dirty="0"/>
              <a:t> will be used as </a:t>
            </a:r>
            <a:r>
              <a:rPr lang="en-US" sz="3200" dirty="0" smtClean="0"/>
              <a:t>an active veto</a:t>
            </a:r>
            <a:r>
              <a:rPr lang="en-US" sz="3200" dirty="0"/>
              <a:t>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7845" y="1985554"/>
            <a:ext cx="5769768" cy="701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949814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8808" y="444500"/>
            <a:ext cx="11099800" cy="574403"/>
          </a:xfrm>
        </p:spPr>
        <p:txBody>
          <a:bodyPr>
            <a:noAutofit/>
          </a:bodyPr>
          <a:lstStyle/>
          <a:p>
            <a:r>
              <a:rPr lang="es-ES" sz="5400" dirty="0" smtClean="0"/>
              <a:t>Experimental set up</a:t>
            </a:r>
            <a:endParaRPr lang="en-US" sz="5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884028" y="1858917"/>
            <a:ext cx="3766609" cy="62865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DArT</a:t>
            </a:r>
            <a:r>
              <a:rPr lang="en-US" sz="2800" dirty="0" smtClean="0"/>
              <a:t> is inserted in the middle of </a:t>
            </a:r>
            <a:r>
              <a:rPr lang="en-US" sz="2800" dirty="0" err="1" smtClean="0"/>
              <a:t>ArDM</a:t>
            </a:r>
            <a:r>
              <a:rPr lang="en-US" sz="2800" dirty="0" smtClean="0"/>
              <a:t>.</a:t>
            </a:r>
          </a:p>
          <a:p>
            <a:r>
              <a:rPr lang="es-ES" sz="2800" dirty="0" err="1" smtClean="0"/>
              <a:t>ArDM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used</a:t>
            </a:r>
            <a:r>
              <a:rPr lang="es-ES" sz="2800" dirty="0" smtClean="0"/>
              <a:t> as a veto.</a:t>
            </a:r>
          </a:p>
          <a:p>
            <a:r>
              <a:rPr lang="es-ES" sz="2800" dirty="0" err="1" smtClean="0"/>
              <a:t>ArDM</a:t>
            </a:r>
            <a:r>
              <a:rPr lang="es-ES" sz="2800" dirty="0" smtClean="0"/>
              <a:t> </a:t>
            </a:r>
            <a:r>
              <a:rPr lang="es-ES" sz="2800" dirty="0" err="1" smtClean="0"/>
              <a:t>works</a:t>
            </a:r>
            <a:r>
              <a:rPr lang="es-ES" sz="2800" dirty="0" smtClean="0"/>
              <a:t> in single </a:t>
            </a:r>
            <a:r>
              <a:rPr lang="es-ES" sz="2800" dirty="0" err="1"/>
              <a:t>p</a:t>
            </a:r>
            <a:r>
              <a:rPr lang="es-ES" sz="2800" dirty="0" err="1" smtClean="0"/>
              <a:t>hase</a:t>
            </a:r>
            <a:r>
              <a:rPr lang="es-ES" sz="2800" dirty="0" smtClean="0"/>
              <a:t> </a:t>
            </a:r>
            <a:r>
              <a:rPr lang="es-ES" sz="2800" dirty="0" err="1" smtClean="0"/>
              <a:t>mode</a:t>
            </a:r>
            <a:r>
              <a:rPr lang="es-ES" sz="2800" dirty="0" smtClean="0"/>
              <a:t>.</a:t>
            </a:r>
            <a:endParaRPr lang="en-US" sz="28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238" y="1476103"/>
            <a:ext cx="4855887" cy="788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68088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50" y="0"/>
            <a:ext cx="13038900" cy="97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57052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306" y="843899"/>
            <a:ext cx="5696237" cy="1085868"/>
          </a:xfrm>
        </p:spPr>
        <p:txBody>
          <a:bodyPr/>
          <a:lstStyle/>
          <a:p>
            <a:r>
              <a:rPr lang="en-US" dirty="0" err="1"/>
              <a:t>DArT</a:t>
            </a:r>
            <a:r>
              <a:rPr lang="en-US" dirty="0"/>
              <a:t> mechanical design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43306" y="2185433"/>
            <a:ext cx="4873277" cy="4644858"/>
          </a:xfrm>
        </p:spPr>
        <p:txBody>
          <a:bodyPr/>
          <a:lstStyle/>
          <a:p>
            <a:pPr marL="114300" indent="0">
              <a:buNone/>
            </a:pPr>
            <a:endParaRPr lang="en-US" dirty="0"/>
          </a:p>
          <a:p>
            <a:r>
              <a:rPr lang="en-US" dirty="0" smtClean="0"/>
              <a:t>OFC </a:t>
            </a:r>
            <a:r>
              <a:rPr lang="en-US" dirty="0"/>
              <a:t>copper vessel ~6.9 kg.</a:t>
            </a:r>
          </a:p>
          <a:p>
            <a:r>
              <a:rPr lang="en-US" dirty="0" smtClean="0"/>
              <a:t>Acrylic </a:t>
            </a:r>
            <a:r>
              <a:rPr lang="en-US" dirty="0"/>
              <a:t>cylindrical support </a:t>
            </a:r>
            <a:r>
              <a:rPr lang="en-US" dirty="0" smtClean="0"/>
              <a:t>structure. ~1.5 </a:t>
            </a:r>
            <a:r>
              <a:rPr lang="en-US" dirty="0"/>
              <a:t>kg.</a:t>
            </a:r>
          </a:p>
          <a:p>
            <a:r>
              <a:rPr lang="en-US" dirty="0" smtClean="0"/>
              <a:t>Lateral 3M reflecting </a:t>
            </a:r>
            <a:r>
              <a:rPr lang="en-US" dirty="0"/>
              <a:t>foil.</a:t>
            </a:r>
          </a:p>
          <a:p>
            <a:r>
              <a:rPr lang="en-US" dirty="0" smtClean="0"/>
              <a:t>2 </a:t>
            </a:r>
            <a:r>
              <a:rPr lang="en-US" dirty="0" err="1"/>
              <a:t>SiPM</a:t>
            </a:r>
            <a:r>
              <a:rPr lang="en-US" dirty="0"/>
              <a:t> tiles (</a:t>
            </a:r>
            <a:r>
              <a:rPr lang="en-US" dirty="0" err="1"/>
              <a:t>top+bottom</a:t>
            </a:r>
            <a:r>
              <a:rPr lang="en-US" dirty="0"/>
              <a:t>).</a:t>
            </a:r>
          </a:p>
          <a:p>
            <a:r>
              <a:rPr lang="en-US" dirty="0" smtClean="0"/>
              <a:t>Internal </a:t>
            </a:r>
            <a:r>
              <a:rPr lang="en-US" dirty="0"/>
              <a:t>volume ~2.6 L.</a:t>
            </a:r>
          </a:p>
          <a:p>
            <a:r>
              <a:rPr lang="en-US" dirty="0" err="1" smtClean="0"/>
              <a:t>LAr</a:t>
            </a:r>
            <a:r>
              <a:rPr lang="en-US" dirty="0" smtClean="0"/>
              <a:t> active volume ~</a:t>
            </a:r>
            <a:r>
              <a:rPr lang="en-US" dirty="0"/>
              <a:t>1</a:t>
            </a:r>
            <a:r>
              <a:rPr lang="en-US" dirty="0" smtClean="0"/>
              <a:t> </a:t>
            </a:r>
            <a:r>
              <a:rPr lang="en-US" dirty="0"/>
              <a:t>L.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29" y="1135953"/>
            <a:ext cx="5082194" cy="83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5740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DArT</a:t>
            </a:r>
            <a:r>
              <a:rPr lang="es-ES" dirty="0" smtClean="0"/>
              <a:t> </a:t>
            </a:r>
            <a:r>
              <a:rPr lang="es-ES" dirty="0" err="1" smtClean="0"/>
              <a:t>construction</a:t>
            </a:r>
            <a:r>
              <a:rPr lang="es-ES" dirty="0" smtClean="0"/>
              <a:t> status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44" y="1929767"/>
            <a:ext cx="4667828" cy="6300091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557297" y="8533965"/>
            <a:ext cx="5565626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Acrilic</a:t>
            </a: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internal</a:t>
            </a:r>
            <a:r>
              <a:rPr kumimoji="0" lang="es-E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s-ES" sz="2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structure</a:t>
            </a:r>
            <a:r>
              <a:rPr kumimoji="0" lang="es-ES" sz="24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done in </a:t>
            </a:r>
            <a:r>
              <a:rPr kumimoji="0" lang="es-ES" sz="2400" b="0" i="0" u="none" strike="noStrike" cap="none" spc="0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Canada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660" y="1929767"/>
            <a:ext cx="3774857" cy="630009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448753" y="8533530"/>
            <a:ext cx="3986669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Testing</a:t>
            </a: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</a:t>
            </a: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vessel</a:t>
            </a:r>
            <a:r>
              <a:rPr kumimoji="0" lang="es-ES" sz="2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at </a:t>
            </a:r>
            <a:r>
              <a:rPr kumimoji="0" lang="es-ES" sz="2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Ciemat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60136038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760" y="0"/>
            <a:ext cx="13098319" cy="97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91033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50" y="0"/>
            <a:ext cx="13038900" cy="97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2722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" name="Grupo"/>
          <p:cNvGrpSpPr/>
          <p:nvPr/>
        </p:nvGrpSpPr>
        <p:grpSpPr>
          <a:xfrm>
            <a:off x="212991" y="3200400"/>
            <a:ext cx="12548268" cy="6432550"/>
            <a:chOff x="-201705" y="21028"/>
            <a:chExt cx="13560821" cy="6430979"/>
          </a:xfrm>
        </p:grpSpPr>
        <p:grpSp>
          <p:nvGrpSpPr>
            <p:cNvPr id="162" name="Grupo"/>
            <p:cNvGrpSpPr/>
            <p:nvPr/>
          </p:nvGrpSpPr>
          <p:grpSpPr>
            <a:xfrm>
              <a:off x="-201705" y="21028"/>
              <a:ext cx="13560821" cy="6430979"/>
              <a:chOff x="-201705" y="1012242"/>
              <a:chExt cx="13560820" cy="6430978"/>
            </a:xfrm>
          </p:grpSpPr>
          <p:pic>
            <p:nvPicPr>
              <p:cNvPr id="159" name="Captura de pantalla 2019-02-07 a las 21.17.49.png" descr="Captura de pantalla 2019-02-07 a las 21.17.49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t="13741" b="6636"/>
              <a:stretch>
                <a:fillRect/>
              </a:stretch>
            </p:blipFill>
            <p:spPr>
              <a:xfrm>
                <a:off x="-26159" y="1012242"/>
                <a:ext cx="13042591" cy="57435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60" name="Cuadrado"/>
              <p:cNvSpPr/>
              <p:nvPr/>
            </p:nvSpPr>
            <p:spPr>
              <a:xfrm>
                <a:off x="-201705" y="6118984"/>
                <a:ext cx="1273691" cy="12736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61" name="Cuadrado"/>
              <p:cNvSpPr/>
              <p:nvPr/>
            </p:nvSpPr>
            <p:spPr>
              <a:xfrm>
                <a:off x="12085424" y="6169529"/>
                <a:ext cx="1273691" cy="127369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63" name="Rectángulo"/>
            <p:cNvSpPr/>
            <p:nvPr/>
          </p:nvSpPr>
          <p:spPr>
            <a:xfrm>
              <a:off x="10207040" y="540378"/>
              <a:ext cx="2718676" cy="3810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65" name="The need for UAr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1143000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The need for UAr</a:t>
            </a:r>
          </a:p>
        </p:txBody>
      </p:sp>
      <p:sp>
        <p:nvSpPr>
          <p:cNvPr id="166" name="Next generation direct DM search experiments will operate with liquid UAr to maximise the DM discovery potential."/>
          <p:cNvSpPr txBox="1">
            <a:spLocks noGrp="1"/>
          </p:cNvSpPr>
          <p:nvPr>
            <p:ph type="body" sz="quarter" idx="1"/>
          </p:nvPr>
        </p:nvSpPr>
        <p:spPr>
          <a:xfrm>
            <a:off x="1351178" y="1412042"/>
            <a:ext cx="10302444" cy="114300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800"/>
            </a:lvl1pPr>
          </a:lstStyle>
          <a:p>
            <a:r>
              <a:rPr dirty="0"/>
              <a:t>Next generation direct DM search experiments will operate with liquid </a:t>
            </a:r>
            <a:r>
              <a:rPr dirty="0" err="1"/>
              <a:t>UAr</a:t>
            </a:r>
            <a:r>
              <a:rPr dirty="0"/>
              <a:t> </a:t>
            </a:r>
            <a:r>
              <a:rPr/>
              <a:t>to </a:t>
            </a:r>
            <a:r>
              <a:rPr smtClean="0"/>
              <a:t>maximize </a:t>
            </a:r>
            <a:r>
              <a:rPr dirty="0"/>
              <a:t>the DM discovery potential.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 err="1" smtClean="0"/>
              <a:t>Summary</a:t>
            </a:r>
            <a:r>
              <a:rPr lang="es-ES" sz="5400" dirty="0" smtClean="0"/>
              <a:t> of </a:t>
            </a:r>
            <a:r>
              <a:rPr lang="es-ES" sz="5400" dirty="0" err="1" smtClean="0"/>
              <a:t>UAr</a:t>
            </a:r>
            <a:r>
              <a:rPr lang="es-ES" sz="5400" dirty="0" smtClean="0"/>
              <a:t> in </a:t>
            </a:r>
            <a:r>
              <a:rPr lang="es-ES" sz="5400" dirty="0" err="1" smtClean="0"/>
              <a:t>DarkSide</a:t>
            </a:r>
            <a:endParaRPr lang="en-US" sz="5400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43306" y="3612451"/>
            <a:ext cx="12118188" cy="3494931"/>
          </a:xfrm>
        </p:spPr>
        <p:txBody>
          <a:bodyPr>
            <a:normAutofit/>
          </a:bodyPr>
          <a:lstStyle/>
          <a:p>
            <a:r>
              <a:rPr lang="es-ES" sz="4000" dirty="0" err="1" smtClean="0"/>
              <a:t>Plans</a:t>
            </a:r>
            <a:r>
              <a:rPr lang="es-ES" sz="4000" dirty="0" smtClean="0"/>
              <a:t> </a:t>
            </a:r>
            <a:r>
              <a:rPr lang="es-ES" sz="4000" dirty="0" err="1" smtClean="0"/>
              <a:t>for</a:t>
            </a:r>
            <a:r>
              <a:rPr lang="es-ES" sz="4000" dirty="0" smtClean="0"/>
              <a:t> </a:t>
            </a:r>
            <a:r>
              <a:rPr lang="es-ES" sz="4000" dirty="0" err="1" smtClean="0"/>
              <a:t>UAr</a:t>
            </a:r>
            <a:r>
              <a:rPr lang="es-ES" sz="4000" dirty="0" smtClean="0"/>
              <a:t> </a:t>
            </a:r>
            <a:r>
              <a:rPr lang="es-ES" sz="4000" dirty="0" err="1" smtClean="0"/>
              <a:t>production</a:t>
            </a:r>
            <a:r>
              <a:rPr lang="es-ES" sz="4000" dirty="0" smtClean="0"/>
              <a:t> in Colorado (URANIA) are </a:t>
            </a:r>
            <a:r>
              <a:rPr lang="es-ES" sz="4000" dirty="0" err="1" smtClean="0"/>
              <a:t>firmly</a:t>
            </a:r>
            <a:r>
              <a:rPr lang="es-ES" sz="4000" dirty="0" smtClean="0"/>
              <a:t> </a:t>
            </a:r>
            <a:r>
              <a:rPr lang="es-ES" sz="4000" dirty="0" err="1" smtClean="0"/>
              <a:t>stablished</a:t>
            </a:r>
            <a:r>
              <a:rPr lang="es-ES" sz="4000" dirty="0" smtClean="0"/>
              <a:t>.</a:t>
            </a:r>
          </a:p>
          <a:p>
            <a:r>
              <a:rPr lang="es-ES" sz="4000" dirty="0" smtClean="0"/>
              <a:t>ARIA </a:t>
            </a:r>
            <a:r>
              <a:rPr lang="es-ES" sz="4000" dirty="0" err="1" smtClean="0"/>
              <a:t>Prototype</a:t>
            </a:r>
            <a:r>
              <a:rPr lang="es-ES" sz="4000" dirty="0" smtClean="0"/>
              <a:t> SERUCI- 0 </a:t>
            </a:r>
            <a:r>
              <a:rPr lang="es-ES" sz="4000" dirty="0" err="1" smtClean="0"/>
              <a:t>is</a:t>
            </a:r>
            <a:r>
              <a:rPr lang="es-ES" sz="4000" dirty="0" smtClean="0"/>
              <a:t> in place.</a:t>
            </a:r>
          </a:p>
          <a:p>
            <a:r>
              <a:rPr lang="es-ES" sz="4000" dirty="0" err="1" smtClean="0"/>
              <a:t>DArT</a:t>
            </a:r>
            <a:r>
              <a:rPr lang="es-ES" sz="4000" dirty="0" smtClean="0"/>
              <a:t> detector </a:t>
            </a:r>
            <a:r>
              <a:rPr lang="es-ES" sz="4000" dirty="0" err="1" smtClean="0"/>
              <a:t>is</a:t>
            </a:r>
            <a:r>
              <a:rPr lang="es-ES" sz="4000" dirty="0" smtClean="0"/>
              <a:t> </a:t>
            </a:r>
            <a:r>
              <a:rPr lang="es-ES" sz="4000" dirty="0" err="1" smtClean="0"/>
              <a:t>well</a:t>
            </a:r>
            <a:r>
              <a:rPr lang="es-ES" sz="4000" dirty="0" smtClean="0"/>
              <a:t> </a:t>
            </a:r>
            <a:r>
              <a:rPr lang="es-ES" sz="4000" dirty="0" err="1" smtClean="0"/>
              <a:t>advanced</a:t>
            </a:r>
            <a:r>
              <a:rPr lang="es-ES" sz="4000" dirty="0" smtClean="0"/>
              <a:t>.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087700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Backup slides"/>
          <p:cNvSpPr txBox="1"/>
          <p:nvPr/>
        </p:nvSpPr>
        <p:spPr>
          <a:xfrm>
            <a:off x="4755705" y="3186807"/>
            <a:ext cx="3493390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t>Backup slides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Captura de pantalla 2019-02-07 a las 21.16.24.png" descr="Captura de pantalla 2019-02-07 a las 21.16.2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7987" y="0"/>
            <a:ext cx="12631952" cy="930044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CuadroTexto 1"/>
          <p:cNvSpPr txBox="1"/>
          <p:nvPr/>
        </p:nvSpPr>
        <p:spPr>
          <a:xfrm>
            <a:off x="3740727" y="162072"/>
            <a:ext cx="4918365" cy="77970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4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ARIA in a </a:t>
            </a:r>
            <a:r>
              <a:rPr kumimoji="0" lang="es-ES" sz="44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nutshell</a:t>
            </a:r>
            <a:r>
              <a:rPr kumimoji="0" lang="es-ES" sz="4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 </a:t>
            </a:r>
            <a:endParaRPr kumimoji="0" lang="en-US" sz="4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o"/>
          <p:cNvSpPr txBox="1"/>
          <p:nvPr/>
        </p:nvSpPr>
        <p:spPr>
          <a:xfrm>
            <a:off x="28739" y="925195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1800"/>
            </a:pPr>
            <a:fld id="{86CB4B4D-7CA3-9044-876B-883B54F8677D}" type="slidenum">
              <a:t>23</a:t>
            </a:fld>
            <a:r>
              <a:t>￼</a:t>
            </a:r>
          </a:p>
        </p:txBody>
      </p:sp>
      <p:pic>
        <p:nvPicPr>
          <p:cNvPr id="231" name="Captura de pantalla 2019-02-07 a las 21.15.43.png" descr="Captura de pantalla 2019-02-07 a las 21.15.4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930" y="0"/>
            <a:ext cx="12978940" cy="9753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UAr shipping and storage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1143000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UAr shipping and storage</a:t>
            </a:r>
          </a:p>
        </p:txBody>
      </p:sp>
      <p:sp>
        <p:nvSpPr>
          <p:cNvPr id="245" name="Texto"/>
          <p:cNvSpPr txBox="1"/>
          <p:nvPr/>
        </p:nvSpPr>
        <p:spPr>
          <a:xfrm>
            <a:off x="28739" y="9251950"/>
            <a:ext cx="36850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>
              <a:defRPr sz="1800"/>
            </a:pPr>
            <a:fld id="{86CB4B4D-7CA3-9044-876B-883B54F8677D}" type="slidenum">
              <a:t>24</a:t>
            </a:fld>
            <a:r>
              <a:t>￼</a:t>
            </a:r>
          </a:p>
        </p:txBody>
      </p:sp>
      <p:pic>
        <p:nvPicPr>
          <p:cNvPr id="246" name="Captura de pantalla 2019-02-07 a las 21.20.45.png" descr="Captura de pantalla 2019-02-07 a las 21.20.45.png"/>
          <p:cNvPicPr>
            <a:picLocks noChangeAspect="1"/>
          </p:cNvPicPr>
          <p:nvPr/>
        </p:nvPicPr>
        <p:blipFill>
          <a:blip r:embed="rId2">
            <a:extLst/>
          </a:blip>
          <a:srcRect l="3272" t="11098"/>
          <a:stretch>
            <a:fillRect/>
          </a:stretch>
        </p:blipFill>
        <p:spPr>
          <a:xfrm>
            <a:off x="-76200" y="1617548"/>
            <a:ext cx="13157258" cy="77610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Captura de pantalla 2019-02-07 a las 21.14.42.png" descr="Captura de pantalla 2019-02-07 a las 21.14.4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2451" y="180971"/>
            <a:ext cx="12299898" cy="926782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93675262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08808" y="444500"/>
            <a:ext cx="11099800" cy="574403"/>
          </a:xfrm>
        </p:spPr>
        <p:txBody>
          <a:bodyPr>
            <a:noAutofit/>
          </a:bodyPr>
          <a:lstStyle/>
          <a:p>
            <a:r>
              <a:rPr lang="es-ES" sz="5400" dirty="0" smtClean="0"/>
              <a:t>Experimental set up</a:t>
            </a:r>
            <a:endParaRPr lang="en-US" sz="5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54" y="1737360"/>
            <a:ext cx="8863501" cy="7654390"/>
          </a:xfrm>
          <a:prstGeom prst="rect">
            <a:avLst/>
          </a:prstGeom>
        </p:spPr>
      </p:pic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811491" y="1885043"/>
            <a:ext cx="3766609" cy="6286500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DArT</a:t>
            </a:r>
            <a:r>
              <a:rPr lang="en-US" sz="2800" dirty="0" smtClean="0"/>
              <a:t> is inserted in the middle of </a:t>
            </a:r>
            <a:r>
              <a:rPr lang="en-US" sz="2800" dirty="0" err="1" smtClean="0"/>
              <a:t>ArDM</a:t>
            </a:r>
            <a:r>
              <a:rPr lang="en-US" sz="2800" dirty="0" smtClean="0"/>
              <a:t>.</a:t>
            </a:r>
          </a:p>
          <a:p>
            <a:r>
              <a:rPr lang="es-ES" sz="2800" dirty="0" err="1" smtClean="0"/>
              <a:t>ArDM</a:t>
            </a:r>
            <a:r>
              <a:rPr lang="es-ES" sz="2800" dirty="0" smtClean="0"/>
              <a:t> </a:t>
            </a:r>
            <a:r>
              <a:rPr lang="es-ES" sz="2800" dirty="0" err="1" smtClean="0"/>
              <a:t>is</a:t>
            </a:r>
            <a:r>
              <a:rPr lang="es-ES" sz="2800" dirty="0" smtClean="0"/>
              <a:t> </a:t>
            </a:r>
            <a:r>
              <a:rPr lang="es-ES" sz="2800" dirty="0" err="1" smtClean="0"/>
              <a:t>used</a:t>
            </a:r>
            <a:r>
              <a:rPr lang="es-ES" sz="2800" dirty="0" smtClean="0"/>
              <a:t> as a veto.</a:t>
            </a:r>
          </a:p>
          <a:p>
            <a:r>
              <a:rPr lang="es-ES" sz="2800" dirty="0" err="1" smtClean="0"/>
              <a:t>ArDM</a:t>
            </a:r>
            <a:r>
              <a:rPr lang="es-ES" sz="2800" dirty="0" smtClean="0"/>
              <a:t> </a:t>
            </a:r>
            <a:r>
              <a:rPr lang="es-ES" sz="2800" dirty="0" err="1" smtClean="0"/>
              <a:t>works</a:t>
            </a:r>
            <a:r>
              <a:rPr lang="es-ES" sz="2800" dirty="0" smtClean="0"/>
              <a:t> in single </a:t>
            </a:r>
            <a:r>
              <a:rPr lang="es-ES" sz="2800" dirty="0" err="1"/>
              <a:t>p</a:t>
            </a:r>
            <a:r>
              <a:rPr lang="es-ES" sz="2800" dirty="0" err="1" smtClean="0"/>
              <a:t>hase</a:t>
            </a:r>
            <a:r>
              <a:rPr lang="es-ES" sz="2800" dirty="0" smtClean="0"/>
              <a:t> </a:t>
            </a:r>
            <a:r>
              <a:rPr lang="es-ES" sz="2800" dirty="0" err="1" smtClean="0"/>
              <a:t>mode</a:t>
            </a:r>
            <a:r>
              <a:rPr lang="es-E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9871184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12677" y="334448"/>
            <a:ext cx="12118188" cy="1085868"/>
          </a:xfrm>
        </p:spPr>
        <p:txBody>
          <a:bodyPr/>
          <a:lstStyle/>
          <a:p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radioactivity</a:t>
            </a:r>
            <a:r>
              <a:rPr lang="es-ES" dirty="0" smtClean="0"/>
              <a:t> </a:t>
            </a:r>
            <a:r>
              <a:rPr lang="es-ES" dirty="0" err="1" smtClean="0"/>
              <a:t>UAr</a:t>
            </a:r>
            <a:r>
              <a:rPr lang="es-ES" dirty="0" smtClean="0"/>
              <a:t> in </a:t>
            </a:r>
            <a:r>
              <a:rPr lang="es-ES" dirty="0" err="1" smtClean="0"/>
              <a:t>DarkSide</a:t>
            </a:r>
            <a:endParaRPr lang="en-US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43306" y="1240971"/>
            <a:ext cx="12118188" cy="7968343"/>
          </a:xfrm>
        </p:spPr>
        <p:txBody>
          <a:bodyPr>
            <a:normAutofit/>
          </a:bodyPr>
          <a:lstStyle/>
          <a:p>
            <a:r>
              <a:rPr lang="es-ES" dirty="0" err="1" smtClean="0"/>
              <a:t>DarkSide</a:t>
            </a:r>
            <a:r>
              <a:rPr lang="es-ES" dirty="0" smtClean="0"/>
              <a:t> 50 </a:t>
            </a:r>
            <a:r>
              <a:rPr lang="es-ES" dirty="0" err="1" smtClean="0"/>
              <a:t>liters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an</a:t>
            </a:r>
            <a:r>
              <a:rPr lang="es-ES" dirty="0" smtClean="0"/>
              <a:t> </a:t>
            </a:r>
            <a:r>
              <a:rPr lang="es-ES" dirty="0" err="1" smtClean="0"/>
              <a:t>operating</a:t>
            </a:r>
            <a:r>
              <a:rPr lang="es-ES" dirty="0" smtClean="0"/>
              <a:t> </a:t>
            </a:r>
            <a:r>
              <a:rPr lang="es-ES" dirty="0" err="1" smtClean="0"/>
              <a:t>LAr</a:t>
            </a:r>
            <a:r>
              <a:rPr lang="es-ES" dirty="0" smtClean="0"/>
              <a:t> detector </a:t>
            </a:r>
            <a:r>
              <a:rPr lang="es-ES" dirty="0" err="1" smtClean="0"/>
              <a:t>installed</a:t>
            </a:r>
            <a:r>
              <a:rPr lang="es-ES" dirty="0" smtClean="0"/>
              <a:t> at Gran </a:t>
            </a:r>
            <a:r>
              <a:rPr lang="es-ES" dirty="0" err="1" smtClean="0"/>
              <a:t>Sasso</a:t>
            </a:r>
            <a:r>
              <a:rPr lang="es-ES" dirty="0" smtClean="0"/>
              <a:t> </a:t>
            </a:r>
            <a:r>
              <a:rPr lang="es-ES" dirty="0" err="1" smtClean="0"/>
              <a:t>underground</a:t>
            </a:r>
            <a:r>
              <a:rPr lang="es-ES" dirty="0" smtClean="0"/>
              <a:t> </a:t>
            </a:r>
            <a:r>
              <a:rPr lang="es-ES" dirty="0" err="1" smtClean="0"/>
              <a:t>laboratory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filled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UAr</a:t>
            </a:r>
            <a:r>
              <a:rPr lang="es-ES" dirty="0" smtClean="0"/>
              <a:t> </a:t>
            </a:r>
            <a:r>
              <a:rPr lang="es-ES" dirty="0" err="1" smtClean="0"/>
              <a:t>extracted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a </a:t>
            </a:r>
            <a:r>
              <a:rPr lang="es-ES" dirty="0" err="1" smtClean="0"/>
              <a:t>well</a:t>
            </a:r>
            <a:r>
              <a:rPr lang="es-ES" dirty="0" smtClean="0"/>
              <a:t> in Cortez (Colorado).</a:t>
            </a:r>
          </a:p>
          <a:p>
            <a:pPr lvl="1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concentration</a:t>
            </a:r>
            <a:r>
              <a:rPr lang="es-ES" dirty="0" smtClean="0"/>
              <a:t> and </a:t>
            </a:r>
            <a:r>
              <a:rPr lang="es-ES" dirty="0" err="1" smtClean="0"/>
              <a:t>purification</a:t>
            </a:r>
            <a:r>
              <a:rPr lang="es-ES" dirty="0" smtClean="0"/>
              <a:t> of </a:t>
            </a:r>
            <a:r>
              <a:rPr lang="es-ES" dirty="0" err="1" smtClean="0"/>
              <a:t>UAr</a:t>
            </a:r>
            <a:r>
              <a:rPr lang="es-ES" dirty="0" smtClean="0"/>
              <a:t> </a:t>
            </a:r>
            <a:r>
              <a:rPr lang="es-ES" dirty="0" err="1" smtClean="0"/>
              <a:t>was</a:t>
            </a:r>
            <a:r>
              <a:rPr lang="es-ES" dirty="0" smtClean="0"/>
              <a:t> done </a:t>
            </a:r>
            <a:r>
              <a:rPr lang="es-ES" dirty="0" err="1" smtClean="0"/>
              <a:t>using</a:t>
            </a:r>
            <a:r>
              <a:rPr lang="es-ES" dirty="0" smtClean="0"/>
              <a:t> a </a:t>
            </a:r>
            <a:r>
              <a:rPr lang="es-ES" dirty="0" err="1" smtClean="0"/>
              <a:t>pilot</a:t>
            </a:r>
            <a:r>
              <a:rPr lang="es-ES" dirty="0" smtClean="0"/>
              <a:t> </a:t>
            </a:r>
            <a:r>
              <a:rPr lang="es-ES" dirty="0" err="1" smtClean="0"/>
              <a:t>plant</a:t>
            </a:r>
            <a:r>
              <a:rPr lang="es-ES" dirty="0" smtClean="0"/>
              <a:t>.</a:t>
            </a:r>
          </a:p>
          <a:p>
            <a:pPr lvl="2"/>
            <a:r>
              <a:rPr lang="es-ES" dirty="0" err="1" smtClean="0"/>
              <a:t>Low</a:t>
            </a:r>
            <a:r>
              <a:rPr lang="es-ES" dirty="0" smtClean="0"/>
              <a:t>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rate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DS-50 </a:t>
            </a:r>
            <a:r>
              <a:rPr lang="es-ES" dirty="0" err="1" smtClean="0"/>
              <a:t>measured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/>
              <a:t>depletion</a:t>
            </a:r>
            <a:r>
              <a:rPr lang="es-ES" dirty="0"/>
              <a:t> factor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baseline="30000" dirty="0"/>
              <a:t>39</a:t>
            </a:r>
            <a:r>
              <a:rPr lang="es-ES" dirty="0"/>
              <a:t>Ar </a:t>
            </a:r>
            <a:r>
              <a:rPr lang="es-ES" dirty="0" smtClean="0"/>
              <a:t>of </a:t>
            </a:r>
            <a:r>
              <a:rPr lang="es-ES" dirty="0" err="1" smtClean="0"/>
              <a:t>UAr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respect</a:t>
            </a:r>
            <a:r>
              <a:rPr lang="es-ES" dirty="0" smtClean="0"/>
              <a:t> to </a:t>
            </a:r>
            <a:r>
              <a:rPr lang="es-ES" dirty="0" err="1" smtClean="0"/>
              <a:t>AAr</a:t>
            </a:r>
            <a:r>
              <a:rPr lang="es-ES" dirty="0" smtClean="0"/>
              <a:t>.</a:t>
            </a:r>
          </a:p>
          <a:p>
            <a:pPr lvl="2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measured</a:t>
            </a:r>
            <a:r>
              <a:rPr lang="es-ES" dirty="0" smtClean="0"/>
              <a:t> </a:t>
            </a:r>
            <a:r>
              <a:rPr lang="es-ES" dirty="0" err="1" smtClean="0"/>
              <a:t>depletion</a:t>
            </a:r>
            <a:r>
              <a:rPr lang="es-ES" dirty="0" smtClean="0"/>
              <a:t> factor </a:t>
            </a:r>
            <a:r>
              <a:rPr lang="es-ES" dirty="0" err="1" smtClean="0"/>
              <a:t>is</a:t>
            </a:r>
            <a:r>
              <a:rPr lang="es-ES" dirty="0" smtClean="0"/>
              <a:t> 1400.</a:t>
            </a:r>
          </a:p>
          <a:p>
            <a:pPr lvl="1"/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suspected</a:t>
            </a:r>
            <a:r>
              <a:rPr lang="es-ES" dirty="0" smtClean="0"/>
              <a:t> </a:t>
            </a:r>
            <a:r>
              <a:rPr lang="es-ES" dirty="0" err="1" smtClean="0"/>
              <a:t>contamination</a:t>
            </a:r>
            <a:r>
              <a:rPr lang="es-ES" dirty="0" smtClean="0"/>
              <a:t> of </a:t>
            </a:r>
            <a:r>
              <a:rPr lang="es-ES" dirty="0" err="1" smtClean="0"/>
              <a:t>UAr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AAr</a:t>
            </a:r>
            <a:r>
              <a:rPr lang="es-ES" dirty="0" smtClean="0"/>
              <a:t>.</a:t>
            </a:r>
          </a:p>
          <a:p>
            <a:r>
              <a:rPr lang="es-ES" dirty="0" smtClean="0"/>
              <a:t>DS-20K can </a:t>
            </a:r>
            <a:r>
              <a:rPr lang="es-ES" dirty="0" err="1" smtClean="0"/>
              <a:t>fullfill</a:t>
            </a:r>
            <a:r>
              <a:rPr lang="es-ES" dirty="0" smtClean="0"/>
              <a:t> </a:t>
            </a:r>
            <a:r>
              <a:rPr lang="es-ES" dirty="0" err="1" smtClean="0"/>
              <a:t>its</a:t>
            </a:r>
            <a:r>
              <a:rPr lang="es-ES" dirty="0" smtClean="0"/>
              <a:t> </a:t>
            </a:r>
            <a:r>
              <a:rPr lang="es-ES" dirty="0" err="1" smtClean="0"/>
              <a:t>physics</a:t>
            </a:r>
            <a:r>
              <a:rPr lang="es-ES" dirty="0" smtClean="0"/>
              <a:t> </a:t>
            </a:r>
            <a:r>
              <a:rPr lang="es-ES" dirty="0" err="1" smtClean="0"/>
              <a:t>goals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a </a:t>
            </a:r>
            <a:r>
              <a:rPr lang="es-ES" dirty="0" err="1" smtClean="0"/>
              <a:t>depletion</a:t>
            </a:r>
            <a:r>
              <a:rPr lang="es-ES" dirty="0" smtClean="0"/>
              <a:t> factor of 1400.</a:t>
            </a:r>
          </a:p>
          <a:p>
            <a:pPr lvl="1"/>
            <a:r>
              <a:rPr lang="es-ES" dirty="0" smtClean="0"/>
              <a:t>10</a:t>
            </a:r>
            <a:r>
              <a:rPr lang="es-ES" baseline="30000" dirty="0" smtClean="0"/>
              <a:t>8</a:t>
            </a:r>
            <a:r>
              <a:rPr lang="es-ES" dirty="0" smtClean="0"/>
              <a:t> ER </a:t>
            </a:r>
            <a:r>
              <a:rPr lang="es-ES" dirty="0" err="1" smtClean="0"/>
              <a:t>events</a:t>
            </a:r>
            <a:r>
              <a:rPr lang="es-ES" dirty="0" smtClean="0"/>
              <a:t> </a:t>
            </a:r>
            <a:r>
              <a:rPr lang="es-ES" dirty="0" err="1" smtClean="0"/>
              <a:t>expected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full 100-200 </a:t>
            </a:r>
            <a:r>
              <a:rPr lang="es-ES" dirty="0" err="1" smtClean="0"/>
              <a:t>tonne</a:t>
            </a:r>
            <a:r>
              <a:rPr lang="es-ES" dirty="0" smtClean="0"/>
              <a:t>*</a:t>
            </a:r>
            <a:r>
              <a:rPr lang="es-ES" dirty="0" err="1" smtClean="0"/>
              <a:t>year</a:t>
            </a:r>
            <a:r>
              <a:rPr lang="es-ES" dirty="0" smtClean="0"/>
              <a:t> </a:t>
            </a:r>
            <a:r>
              <a:rPr lang="es-ES" dirty="0" err="1" smtClean="0"/>
              <a:t>exposure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/>
              <a:t>PSD </a:t>
            </a:r>
            <a:r>
              <a:rPr lang="es-ES" dirty="0" err="1" smtClean="0"/>
              <a:t>gives</a:t>
            </a:r>
            <a:r>
              <a:rPr lang="es-ES" dirty="0" smtClean="0"/>
              <a:t> a </a:t>
            </a:r>
            <a:r>
              <a:rPr lang="es-ES" dirty="0" err="1" smtClean="0"/>
              <a:t>discrimination</a:t>
            </a:r>
            <a:r>
              <a:rPr lang="es-ES" dirty="0" smtClean="0"/>
              <a:t> factor of 10</a:t>
            </a:r>
            <a:r>
              <a:rPr lang="es-ES" baseline="30000" dirty="0" smtClean="0"/>
              <a:t>-10</a:t>
            </a:r>
            <a:r>
              <a:rPr lang="es-ES" dirty="0" smtClean="0"/>
              <a:t> </a:t>
            </a:r>
            <a:r>
              <a:rPr lang="es-ES" dirty="0" err="1" smtClean="0"/>
              <a:t>between</a:t>
            </a:r>
            <a:r>
              <a:rPr lang="es-ES" dirty="0" smtClean="0"/>
              <a:t> ER and NR </a:t>
            </a:r>
            <a:r>
              <a:rPr lang="es-ES" dirty="0" err="1" smtClean="0"/>
              <a:t>events</a:t>
            </a:r>
            <a:r>
              <a:rPr lang="es-ES" dirty="0" smtClean="0"/>
              <a:t>.</a:t>
            </a:r>
          </a:p>
          <a:p>
            <a:r>
              <a:rPr lang="es-ES" dirty="0" err="1" smtClean="0">
                <a:solidFill>
                  <a:srgbClr val="0070C0"/>
                </a:solidFill>
              </a:rPr>
              <a:t>It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is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required</a:t>
            </a:r>
            <a:r>
              <a:rPr lang="es-ES" dirty="0" smtClean="0">
                <a:solidFill>
                  <a:srgbClr val="0070C0"/>
                </a:solidFill>
              </a:rPr>
              <a:t> to </a:t>
            </a:r>
            <a:r>
              <a:rPr lang="es-ES" dirty="0" err="1" smtClean="0">
                <a:solidFill>
                  <a:srgbClr val="0070C0"/>
                </a:solidFill>
              </a:rPr>
              <a:t>increment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the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production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rate</a:t>
            </a:r>
            <a:r>
              <a:rPr lang="es-ES" dirty="0" smtClean="0">
                <a:solidFill>
                  <a:srgbClr val="0070C0"/>
                </a:solidFill>
              </a:rPr>
              <a:t> of </a:t>
            </a:r>
            <a:r>
              <a:rPr lang="es-ES" dirty="0" err="1" smtClean="0">
                <a:solidFill>
                  <a:srgbClr val="0070C0"/>
                </a:solidFill>
              </a:rPr>
              <a:t>UAr</a:t>
            </a:r>
            <a:r>
              <a:rPr lang="es-ES" dirty="0" smtClean="0">
                <a:solidFill>
                  <a:srgbClr val="0070C0"/>
                </a:solidFill>
              </a:rPr>
              <a:t>. (</a:t>
            </a:r>
            <a:r>
              <a:rPr lang="es-ES" b="1" dirty="0" smtClean="0">
                <a:solidFill>
                  <a:srgbClr val="0070C0"/>
                </a:solidFill>
              </a:rPr>
              <a:t>URANIA</a:t>
            </a:r>
            <a:r>
              <a:rPr lang="es-ES" dirty="0" smtClean="0">
                <a:solidFill>
                  <a:srgbClr val="0070C0"/>
                </a:solidFill>
              </a:rPr>
              <a:t>)</a:t>
            </a:r>
          </a:p>
          <a:p>
            <a:r>
              <a:rPr lang="es-ES" dirty="0" err="1" smtClean="0">
                <a:solidFill>
                  <a:srgbClr val="0070C0"/>
                </a:solidFill>
              </a:rPr>
              <a:t>The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UAr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would</a:t>
            </a:r>
            <a:r>
              <a:rPr lang="es-ES" dirty="0" smtClean="0">
                <a:solidFill>
                  <a:srgbClr val="0070C0"/>
                </a:solidFill>
              </a:rPr>
              <a:t> be </a:t>
            </a:r>
            <a:r>
              <a:rPr lang="es-ES" dirty="0" err="1" smtClean="0">
                <a:solidFill>
                  <a:srgbClr val="0070C0"/>
                </a:solidFill>
              </a:rPr>
              <a:t>purified</a:t>
            </a:r>
            <a:r>
              <a:rPr lang="es-ES" dirty="0" smtClean="0">
                <a:solidFill>
                  <a:srgbClr val="0070C0"/>
                </a:solidFill>
              </a:rPr>
              <a:t> and, </a:t>
            </a:r>
            <a:r>
              <a:rPr lang="es-ES" dirty="0" err="1" smtClean="0">
                <a:solidFill>
                  <a:srgbClr val="0070C0"/>
                </a:solidFill>
              </a:rPr>
              <a:t>eventually</a:t>
            </a:r>
            <a:r>
              <a:rPr lang="es-ES" dirty="0" smtClean="0">
                <a:solidFill>
                  <a:srgbClr val="0070C0"/>
                </a:solidFill>
              </a:rPr>
              <a:t>, </a:t>
            </a:r>
            <a:r>
              <a:rPr lang="es-ES" dirty="0" err="1" smtClean="0">
                <a:solidFill>
                  <a:srgbClr val="0070C0"/>
                </a:solidFill>
              </a:rPr>
              <a:t>further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err="1" smtClean="0">
                <a:solidFill>
                  <a:srgbClr val="0070C0"/>
                </a:solidFill>
              </a:rPr>
              <a:t>depleted</a:t>
            </a:r>
            <a:r>
              <a:rPr lang="es-ES" dirty="0" smtClean="0">
                <a:solidFill>
                  <a:srgbClr val="0070C0"/>
                </a:solidFill>
              </a:rPr>
              <a:t> (</a:t>
            </a:r>
            <a:r>
              <a:rPr lang="es-ES" b="1" dirty="0" smtClean="0">
                <a:solidFill>
                  <a:srgbClr val="0070C0"/>
                </a:solidFill>
              </a:rPr>
              <a:t>ARIA</a:t>
            </a:r>
            <a:r>
              <a:rPr lang="es-ES" dirty="0" smtClean="0">
                <a:solidFill>
                  <a:srgbClr val="0070C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It is crucial </a:t>
            </a:r>
            <a:r>
              <a:rPr lang="en-US" dirty="0">
                <a:solidFill>
                  <a:srgbClr val="0070C0"/>
                </a:solidFill>
              </a:rPr>
              <a:t>to measure the depletion factor of </a:t>
            </a:r>
            <a:r>
              <a:rPr lang="en-US" baseline="31999" dirty="0">
                <a:solidFill>
                  <a:srgbClr val="0070C0"/>
                </a:solidFill>
              </a:rPr>
              <a:t>39</a:t>
            </a:r>
            <a:r>
              <a:rPr lang="en-US" dirty="0">
                <a:solidFill>
                  <a:srgbClr val="0070C0"/>
                </a:solidFill>
              </a:rPr>
              <a:t>Ar in </a:t>
            </a:r>
            <a:r>
              <a:rPr lang="en-US" dirty="0" err="1">
                <a:solidFill>
                  <a:srgbClr val="0070C0"/>
                </a:solidFill>
              </a:rPr>
              <a:t>UAr</a:t>
            </a:r>
            <a:r>
              <a:rPr lang="en-US" dirty="0" smtClean="0">
                <a:solidFill>
                  <a:srgbClr val="0070C0"/>
                </a:solidFill>
              </a:rPr>
              <a:t>. (</a:t>
            </a:r>
            <a:r>
              <a:rPr lang="en-US" b="1" dirty="0" err="1" smtClean="0">
                <a:solidFill>
                  <a:srgbClr val="0070C0"/>
                </a:solidFill>
              </a:rPr>
              <a:t>DArT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</a:p>
          <a:p>
            <a:endParaRPr lang="es-ES" dirty="0"/>
          </a:p>
          <a:p>
            <a:pPr lvl="1"/>
            <a:r>
              <a:rPr lang="en-US" dirty="0" smtClean="0"/>
              <a:t>DarkSide-20k</a:t>
            </a:r>
            <a:r>
              <a:rPr lang="en-US" dirty="0"/>
              <a:t>: A 20 </a:t>
            </a:r>
            <a:r>
              <a:rPr lang="en-US" dirty="0" err="1"/>
              <a:t>tonne</a:t>
            </a:r>
            <a:r>
              <a:rPr lang="en-US" dirty="0"/>
              <a:t> two-phase </a:t>
            </a:r>
            <a:r>
              <a:rPr lang="en-US" dirty="0" err="1"/>
              <a:t>LAr</a:t>
            </a:r>
            <a:r>
              <a:rPr lang="en-US" dirty="0"/>
              <a:t> TPC for direct </a:t>
            </a:r>
            <a:r>
              <a:rPr lang="en-US" dirty="0" smtClean="0"/>
              <a:t>dark matter </a:t>
            </a:r>
            <a:r>
              <a:rPr lang="en-US" dirty="0"/>
              <a:t>detection at </a:t>
            </a:r>
            <a:r>
              <a:rPr lang="en-US" dirty="0" smtClean="0"/>
              <a:t>LNGS. </a:t>
            </a:r>
            <a:r>
              <a:rPr lang="fr-FR" dirty="0" err="1"/>
              <a:t>Eur</a:t>
            </a:r>
            <a:r>
              <a:rPr lang="fr-FR" dirty="0"/>
              <a:t>. Phys. J. Plus (2018) 133: 131. DOI 10.1140/</a:t>
            </a:r>
            <a:r>
              <a:rPr lang="fr-FR" dirty="0" err="1"/>
              <a:t>epjp</a:t>
            </a:r>
            <a:r>
              <a:rPr lang="fr-FR" dirty="0"/>
              <a:t>/i2018-11973-4</a:t>
            </a:r>
            <a:endParaRPr lang="en-US" dirty="0" smtClean="0"/>
          </a:p>
          <a:p>
            <a:endParaRPr lang="es-ES" dirty="0" smtClean="0"/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lvl="1"/>
            <a:endParaRPr lang="es-ES" dirty="0" smtClean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81502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roduction and purification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1143000"/>
          </a:xfrm>
          <a:prstGeom prst="rect">
            <a:avLst/>
          </a:prstGeom>
        </p:spPr>
        <p:txBody>
          <a:bodyPr>
            <a:normAutofit/>
          </a:bodyPr>
          <a:lstStyle>
            <a:lvl1pPr defTabSz="496570">
              <a:defRPr sz="6800"/>
            </a:lvl1pPr>
          </a:lstStyle>
          <a:p>
            <a:r>
              <a:rPr dirty="0" smtClean="0"/>
              <a:t>Production </a:t>
            </a:r>
            <a:r>
              <a:rPr dirty="0"/>
              <a:t>and purification</a:t>
            </a:r>
          </a:p>
        </p:txBody>
      </p:sp>
      <p:grpSp>
        <p:nvGrpSpPr>
          <p:cNvPr id="189" name="Grupo"/>
          <p:cNvGrpSpPr/>
          <p:nvPr/>
        </p:nvGrpSpPr>
        <p:grpSpPr>
          <a:xfrm>
            <a:off x="-107657" y="1041654"/>
            <a:ext cx="13220114" cy="7573818"/>
            <a:chOff x="0" y="0"/>
            <a:chExt cx="13220112" cy="7573817"/>
          </a:xfrm>
        </p:grpSpPr>
        <p:grpSp>
          <p:nvGrpSpPr>
            <p:cNvPr id="186" name="Grupo"/>
            <p:cNvGrpSpPr/>
            <p:nvPr/>
          </p:nvGrpSpPr>
          <p:grpSpPr>
            <a:xfrm>
              <a:off x="-1" y="-1"/>
              <a:ext cx="13220114" cy="7272508"/>
              <a:chOff x="0" y="0"/>
              <a:chExt cx="13220112" cy="7272506"/>
            </a:xfrm>
          </p:grpSpPr>
          <p:grpSp>
            <p:nvGrpSpPr>
              <p:cNvPr id="184" name="Grupo"/>
              <p:cNvGrpSpPr/>
              <p:nvPr/>
            </p:nvGrpSpPr>
            <p:grpSpPr>
              <a:xfrm>
                <a:off x="-1" y="-1"/>
                <a:ext cx="13220114" cy="7272508"/>
                <a:chOff x="0" y="0"/>
                <a:chExt cx="13220112" cy="7272506"/>
              </a:xfrm>
            </p:grpSpPr>
            <p:grpSp>
              <p:nvGrpSpPr>
                <p:cNvPr id="182" name="Grupo"/>
                <p:cNvGrpSpPr/>
                <p:nvPr/>
              </p:nvGrpSpPr>
              <p:grpSpPr>
                <a:xfrm>
                  <a:off x="-1" y="-1"/>
                  <a:ext cx="13220114" cy="7272508"/>
                  <a:chOff x="0" y="0"/>
                  <a:chExt cx="13220112" cy="7272506"/>
                </a:xfrm>
              </p:grpSpPr>
              <p:grpSp>
                <p:nvGrpSpPr>
                  <p:cNvPr id="180" name="Grupo"/>
                  <p:cNvGrpSpPr/>
                  <p:nvPr/>
                </p:nvGrpSpPr>
                <p:grpSpPr>
                  <a:xfrm>
                    <a:off x="0" y="0"/>
                    <a:ext cx="13220112" cy="7272507"/>
                    <a:chOff x="0" y="0"/>
                    <a:chExt cx="13220111" cy="7272506"/>
                  </a:xfrm>
                </p:grpSpPr>
                <p:pic>
                  <p:nvPicPr>
                    <p:cNvPr id="176" name="Captura de pantalla 2019-02-07 a las 21.18.09.png" descr="Captura de pantalla 2019-02-07 a las 21.18.09.png"/>
                    <p:cNvPicPr>
                      <a:picLocks noChangeAspect="1"/>
                    </p:cNvPicPr>
                    <p:nvPr/>
                  </p:nvPicPr>
                  <p:blipFill>
                    <a:blip r:embed="rId2">
                      <a:extLst/>
                    </a:blip>
                    <a:srcRect/>
                    <a:stretch>
                      <a:fillRect/>
                    </a:stretch>
                  </p:blipFill>
                  <p:spPr>
                    <a:xfrm>
                      <a:off x="125505" y="8570"/>
                      <a:ext cx="13004801" cy="6964705"/>
                    </a:xfrm>
                    <a:prstGeom prst="rect">
                      <a:avLst/>
                    </a:prstGeom>
                    <a:ln w="12700" cap="flat">
                      <a:noFill/>
                      <a:miter lim="400000"/>
                    </a:ln>
                    <a:effectLst/>
                  </p:spPr>
                </p:pic>
                <p:sp>
                  <p:nvSpPr>
                    <p:cNvPr id="177" name="Rectángulo"/>
                    <p:cNvSpPr/>
                    <p:nvPr/>
                  </p:nvSpPr>
                  <p:spPr>
                    <a:xfrm>
                      <a:off x="1077449" y="0"/>
                      <a:ext cx="7727450" cy="91166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sz="24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178" name="Rectángulo"/>
                    <p:cNvSpPr/>
                    <p:nvPr/>
                  </p:nvSpPr>
                  <p:spPr>
                    <a:xfrm>
                      <a:off x="0" y="6360840"/>
                      <a:ext cx="1178827" cy="91166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sz="24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  <p:sp>
                  <p:nvSpPr>
                    <p:cNvPr id="179" name="Rectángulo"/>
                    <p:cNvSpPr/>
                    <p:nvPr/>
                  </p:nvSpPr>
                  <p:spPr>
                    <a:xfrm>
                      <a:off x="12581456" y="6360840"/>
                      <a:ext cx="638656" cy="91166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>
                        <a:defRPr sz="2400">
                          <a:solidFill>
                            <a:srgbClr val="FFFFFF"/>
                          </a:solidFill>
                        </a:defRPr>
                      </a:pPr>
                      <a:endParaRPr/>
                    </a:p>
                  </p:txBody>
                </p:sp>
              </p:grpSp>
              <p:sp>
                <p:nvSpPr>
                  <p:cNvPr id="190" name="Línea de conexión"/>
                  <p:cNvSpPr/>
                  <p:nvPr/>
                </p:nvSpPr>
                <p:spPr>
                  <a:xfrm>
                    <a:off x="9430932" y="3964039"/>
                    <a:ext cx="570436" cy="50144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17944" extrusionOk="0">
                        <a:moveTo>
                          <a:pt x="0" y="15401"/>
                        </a:moveTo>
                        <a:cubicBezTo>
                          <a:pt x="12657" y="21600"/>
                          <a:pt x="19857" y="16466"/>
                          <a:pt x="21600" y="0"/>
                        </a:cubicBezTo>
                      </a:path>
                    </a:pathLst>
                  </a:custGeom>
                  <a:noFill/>
                  <a:ln w="63500" cap="flat">
                    <a:solidFill>
                      <a:srgbClr val="70AD47"/>
                    </a:solidFill>
                    <a:prstDash val="solid"/>
                    <a:miter lim="400000"/>
                    <a:tailEnd type="triangle" w="med" len="med"/>
                  </a:ln>
                  <a:effectLst/>
                </p:spPr>
                <p:txBody>
                  <a:bodyPr/>
                  <a:lstStyle/>
                  <a:p>
                    <a:endParaRPr/>
                  </a:p>
                </p:txBody>
              </p:sp>
            </p:grpSp>
            <p:sp>
              <p:nvSpPr>
                <p:cNvPr id="183" name="Rectángulo"/>
                <p:cNvSpPr/>
                <p:nvPr/>
              </p:nvSpPr>
              <p:spPr>
                <a:xfrm>
                  <a:off x="2094420" y="5186705"/>
                  <a:ext cx="1955731" cy="30273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>
                    <a:defRPr sz="2400">
                      <a:solidFill>
                        <a:srgbClr val="FFFFFF"/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185" name="Estrella"/>
              <p:cNvSpPr/>
              <p:nvPr/>
            </p:nvSpPr>
            <p:spPr>
              <a:xfrm>
                <a:off x="9785974" y="3725356"/>
                <a:ext cx="420037" cy="373879"/>
              </a:xfrm>
              <a:prstGeom prst="star5">
                <a:avLst>
                  <a:gd name="adj" fmla="val 6201"/>
                  <a:gd name="hf" fmla="val 105146"/>
                  <a:gd name="vf" fmla="val 110557"/>
                </a:avLst>
              </a:prstGeom>
              <a:blipFill rotWithShape="1">
                <a:blip r:embed="rId3"/>
                <a:srcRect/>
                <a:tile tx="0" ty="0" sx="100000" sy="100000" flip="none" algn="tl"/>
              </a:blipFill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</p:grpSp>
        <p:sp>
          <p:nvSpPr>
            <p:cNvPr id="187" name="Urania"/>
            <p:cNvSpPr txBox="1"/>
            <p:nvPr/>
          </p:nvSpPr>
          <p:spPr>
            <a:xfrm>
              <a:off x="2114150" y="5578391"/>
              <a:ext cx="1537246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Urania</a:t>
              </a:r>
            </a:p>
          </p:txBody>
        </p:sp>
        <p:sp>
          <p:nvSpPr>
            <p:cNvPr id="188" name="Aria"/>
            <p:cNvSpPr txBox="1"/>
            <p:nvPr/>
          </p:nvSpPr>
          <p:spPr>
            <a:xfrm>
              <a:off x="8758041" y="6926117"/>
              <a:ext cx="1003698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Aria</a:t>
              </a:r>
            </a:p>
          </p:txBody>
        </p:sp>
      </p:grp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upo"/>
          <p:cNvGrpSpPr/>
          <p:nvPr/>
        </p:nvGrpSpPr>
        <p:grpSpPr>
          <a:xfrm>
            <a:off x="-28922" y="102947"/>
            <a:ext cx="13062644" cy="8923626"/>
            <a:chOff x="0" y="0"/>
            <a:chExt cx="13062642" cy="8923625"/>
          </a:xfrm>
        </p:grpSpPr>
        <p:pic>
          <p:nvPicPr>
            <p:cNvPr id="192" name="Captura de pantalla 2019-02-07 a las 21.18.56.png" descr="Captura de pantalla 2019-02-07 a las 21.18.56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947" r="14685"/>
            <a:stretch>
              <a:fillRect/>
            </a:stretch>
          </p:blipFill>
          <p:spPr>
            <a:xfrm>
              <a:off x="0" y="0"/>
              <a:ext cx="13062643" cy="89236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3" name="Rectángulo"/>
            <p:cNvSpPr/>
            <p:nvPr/>
          </p:nvSpPr>
          <p:spPr>
            <a:xfrm>
              <a:off x="561958" y="361659"/>
              <a:ext cx="7327853" cy="91433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95" name="Urania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1143000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Urania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Grupo"/>
          <p:cNvGrpSpPr/>
          <p:nvPr/>
        </p:nvGrpSpPr>
        <p:grpSpPr>
          <a:xfrm>
            <a:off x="-89655" y="1654076"/>
            <a:ext cx="13564796" cy="7588449"/>
            <a:chOff x="0" y="0"/>
            <a:chExt cx="13564795" cy="7588448"/>
          </a:xfrm>
        </p:grpSpPr>
        <p:grpSp>
          <p:nvGrpSpPr>
            <p:cNvPr id="200" name="Grupo"/>
            <p:cNvGrpSpPr/>
            <p:nvPr/>
          </p:nvGrpSpPr>
          <p:grpSpPr>
            <a:xfrm>
              <a:off x="98860" y="0"/>
              <a:ext cx="13437926" cy="7039858"/>
              <a:chOff x="0" y="0"/>
              <a:chExt cx="13437925" cy="7039857"/>
            </a:xfrm>
          </p:grpSpPr>
          <p:pic>
            <p:nvPicPr>
              <p:cNvPr id="198" name="Captura de pantalla 2019-02-07 a las 21.20.06.png" descr="Captura de pantalla 2019-02-07 a las 21.20.06.png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82934" y="0"/>
                <a:ext cx="13154992" cy="703985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9" name="Captura de pantalla 2019-02-07 a las 21.20.19.png" descr="Captura de pantalla 2019-02-07 a las 21.20.19.png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7064" t="15055" r="18578" b="56631"/>
              <a:stretch>
                <a:fillRect/>
              </a:stretch>
            </p:blipFill>
            <p:spPr>
              <a:xfrm>
                <a:off x="0" y="4466204"/>
                <a:ext cx="1672760" cy="7609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01" name="Rectángulo"/>
            <p:cNvSpPr/>
            <p:nvPr/>
          </p:nvSpPr>
          <p:spPr>
            <a:xfrm>
              <a:off x="680680" y="51392"/>
              <a:ext cx="6723424" cy="9248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2" name="Rectángulo"/>
            <p:cNvSpPr/>
            <p:nvPr/>
          </p:nvSpPr>
          <p:spPr>
            <a:xfrm>
              <a:off x="12337346" y="6535084"/>
              <a:ext cx="1227450" cy="9248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03" name="Rectángulo"/>
            <p:cNvSpPr/>
            <p:nvPr/>
          </p:nvSpPr>
          <p:spPr>
            <a:xfrm>
              <a:off x="0" y="6663552"/>
              <a:ext cx="537020" cy="92489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5" name="Urania process overview"/>
          <p:cNvSpPr txBox="1">
            <a:spLocks noGrp="1"/>
          </p:cNvSpPr>
          <p:nvPr>
            <p:ph type="title"/>
          </p:nvPr>
        </p:nvSpPr>
        <p:spPr>
          <a:xfrm>
            <a:off x="952500" y="0"/>
            <a:ext cx="11099800" cy="1143000"/>
          </a:xfrm>
          <a:prstGeom prst="rect">
            <a:avLst/>
          </a:prstGeom>
        </p:spPr>
        <p:txBody>
          <a:bodyPr/>
          <a:lstStyle>
            <a:lvl1pPr defTabSz="496570">
              <a:defRPr sz="6800"/>
            </a:lvl1pPr>
          </a:lstStyle>
          <a:p>
            <a:r>
              <a:t>Urania process overview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748546" y="1511326"/>
            <a:ext cx="415498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250 Kg </a:t>
            </a:r>
            <a:r>
              <a:rPr kumimoji="0" lang="es-E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UAr</a:t>
            </a:r>
            <a:r>
              <a:rPr kumimoji="0" lang="es-E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per </a:t>
            </a:r>
            <a:r>
              <a:rPr kumimoji="0" lang="es-ES" sz="36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day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98420" y="326934"/>
            <a:ext cx="8348254" cy="1136106"/>
          </a:xfrm>
        </p:spPr>
        <p:txBody>
          <a:bodyPr>
            <a:normAutofit/>
          </a:bodyPr>
          <a:lstStyle/>
          <a:p>
            <a:r>
              <a:rPr lang="en-US" sz="5400" dirty="0"/>
              <a:t>Project timeline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498" y="2067923"/>
            <a:ext cx="12343976" cy="6321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26828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760720" y="895667"/>
            <a:ext cx="7067006" cy="8418150"/>
          </a:xfrm>
        </p:spPr>
        <p:txBody>
          <a:bodyPr>
            <a:normAutofit fontScale="92500" lnSpcReduction="10000"/>
          </a:bodyPr>
          <a:lstStyle/>
          <a:p>
            <a:r>
              <a:rPr lang="es-ES" dirty="0" err="1" smtClean="0"/>
              <a:t>Chemical</a:t>
            </a:r>
            <a:r>
              <a:rPr lang="es-ES" dirty="0" smtClean="0"/>
              <a:t> </a:t>
            </a:r>
            <a:r>
              <a:rPr lang="es-ES" dirty="0" err="1" smtClean="0"/>
              <a:t>purification</a:t>
            </a:r>
            <a:r>
              <a:rPr lang="es-ES" dirty="0" smtClean="0"/>
              <a:t> of </a:t>
            </a:r>
            <a:r>
              <a:rPr lang="es-ES" dirty="0" err="1" smtClean="0"/>
              <a:t>UAr</a:t>
            </a:r>
            <a:endParaRPr lang="es-ES" dirty="0" smtClean="0"/>
          </a:p>
          <a:p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baseline="30000" dirty="0" smtClean="0"/>
              <a:t>39</a:t>
            </a:r>
            <a:r>
              <a:rPr lang="es-ES" dirty="0" smtClean="0"/>
              <a:t>Ar </a:t>
            </a:r>
            <a:r>
              <a:rPr lang="es-ES" dirty="0" err="1" smtClean="0"/>
              <a:t>depletion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cryogenic</a:t>
            </a:r>
            <a:r>
              <a:rPr lang="es-ES" dirty="0" smtClean="0"/>
              <a:t> </a:t>
            </a:r>
            <a:r>
              <a:rPr lang="es-ES" dirty="0" err="1" smtClean="0"/>
              <a:t>distillation</a:t>
            </a:r>
            <a:r>
              <a:rPr lang="es-ES" dirty="0" smtClean="0"/>
              <a:t> </a:t>
            </a:r>
            <a:r>
              <a:rPr lang="es-ES" dirty="0" err="1" smtClean="0"/>
              <a:t>column</a:t>
            </a:r>
            <a:r>
              <a:rPr lang="es-ES" dirty="0" smtClean="0"/>
              <a:t>. To </a:t>
            </a:r>
            <a:r>
              <a:rPr lang="es-ES" dirty="0" err="1" smtClean="0"/>
              <a:t>separate</a:t>
            </a:r>
            <a:r>
              <a:rPr lang="es-ES" dirty="0" smtClean="0"/>
              <a:t> </a:t>
            </a:r>
            <a:r>
              <a:rPr lang="es-ES" dirty="0" err="1" smtClean="0"/>
              <a:t>components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different</a:t>
            </a:r>
            <a:r>
              <a:rPr lang="es-ES" dirty="0" smtClean="0"/>
              <a:t> </a:t>
            </a:r>
            <a:r>
              <a:rPr lang="es-ES" dirty="0" err="1" smtClean="0"/>
              <a:t>volatility</a:t>
            </a:r>
            <a:r>
              <a:rPr lang="es-ES" dirty="0" smtClean="0"/>
              <a:t>.</a:t>
            </a:r>
          </a:p>
          <a:p>
            <a:pPr lvl="1"/>
            <a:r>
              <a:rPr lang="es-ES" dirty="0" err="1" smtClean="0"/>
              <a:t>The</a:t>
            </a:r>
            <a:r>
              <a:rPr lang="es-ES" dirty="0" smtClean="0"/>
              <a:t> top module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condenser</a:t>
            </a:r>
            <a:r>
              <a:rPr lang="es-ES" dirty="0" smtClean="0"/>
              <a:t>  (7m)</a:t>
            </a:r>
          </a:p>
          <a:p>
            <a:pPr lvl="1"/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bottom</a:t>
            </a:r>
            <a:r>
              <a:rPr lang="es-ES" dirty="0" smtClean="0"/>
              <a:t> module </a:t>
            </a:r>
            <a:r>
              <a:rPr lang="es-ES" dirty="0" err="1" smtClean="0"/>
              <a:t>is</a:t>
            </a:r>
            <a:r>
              <a:rPr lang="es-ES" dirty="0" smtClean="0"/>
              <a:t> a </a:t>
            </a:r>
            <a:r>
              <a:rPr lang="es-ES" dirty="0" err="1" smtClean="0"/>
              <a:t>reboiler</a:t>
            </a:r>
            <a:r>
              <a:rPr lang="es-ES" dirty="0" smtClean="0"/>
              <a:t> (5m)</a:t>
            </a:r>
          </a:p>
          <a:p>
            <a:pPr lvl="1"/>
            <a:r>
              <a:rPr lang="es-ES" dirty="0" err="1" smtClean="0"/>
              <a:t>Middle</a:t>
            </a:r>
            <a:r>
              <a:rPr lang="es-ES" dirty="0" smtClean="0"/>
              <a:t> modules (12m)</a:t>
            </a:r>
          </a:p>
          <a:p>
            <a:r>
              <a:rPr lang="es-ES" dirty="0" smtClean="0"/>
              <a:t>ARIA </a:t>
            </a:r>
            <a:r>
              <a:rPr lang="es-ES" dirty="0" err="1" smtClean="0"/>
              <a:t>is</a:t>
            </a:r>
            <a:r>
              <a:rPr lang="es-ES" dirty="0" smtClean="0"/>
              <a:t> to be </a:t>
            </a:r>
            <a:r>
              <a:rPr lang="es-ES" dirty="0" err="1" smtClean="0"/>
              <a:t>installed</a:t>
            </a:r>
            <a:r>
              <a:rPr lang="es-ES" dirty="0" smtClean="0"/>
              <a:t> in a </a:t>
            </a:r>
            <a:r>
              <a:rPr lang="es-ES" dirty="0" err="1" smtClean="0"/>
              <a:t>dismissed</a:t>
            </a:r>
            <a:r>
              <a:rPr lang="es-ES" dirty="0" smtClean="0"/>
              <a:t> </a:t>
            </a:r>
            <a:r>
              <a:rPr lang="es-ES" dirty="0" err="1" smtClean="0"/>
              <a:t>coal</a:t>
            </a:r>
            <a:r>
              <a:rPr lang="es-ES" dirty="0" smtClean="0"/>
              <a:t> mine </a:t>
            </a:r>
            <a:r>
              <a:rPr lang="es-ES" dirty="0" err="1" smtClean="0"/>
              <a:t>shaft</a:t>
            </a:r>
            <a:r>
              <a:rPr lang="es-ES" dirty="0" smtClean="0"/>
              <a:t> in </a:t>
            </a:r>
            <a:r>
              <a:rPr lang="es-ES" dirty="0" err="1" smtClean="0"/>
              <a:t>Sardinia</a:t>
            </a:r>
            <a:r>
              <a:rPr lang="es-ES" dirty="0" smtClean="0"/>
              <a:t> (</a:t>
            </a:r>
            <a:r>
              <a:rPr lang="es-ES" dirty="0" err="1" smtClean="0"/>
              <a:t>Italy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Carbosulcis</a:t>
            </a:r>
            <a:r>
              <a:rPr lang="es-ES" dirty="0" smtClean="0"/>
              <a:t> </a:t>
            </a:r>
            <a:r>
              <a:rPr lang="es-ES" dirty="0" err="1" smtClean="0"/>
              <a:t>coal</a:t>
            </a:r>
            <a:r>
              <a:rPr lang="es-ES" dirty="0" smtClean="0"/>
              <a:t> mine.</a:t>
            </a:r>
          </a:p>
          <a:p>
            <a:r>
              <a:rPr lang="es-ES" dirty="0"/>
              <a:t>2</a:t>
            </a:r>
            <a:r>
              <a:rPr lang="es-ES" dirty="0" smtClean="0"/>
              <a:t> </a:t>
            </a:r>
            <a:r>
              <a:rPr lang="es-ES" dirty="0" err="1" smtClean="0"/>
              <a:t>steps</a:t>
            </a:r>
            <a:r>
              <a:rPr lang="es-ES" dirty="0" smtClean="0"/>
              <a:t> in ARIA:</a:t>
            </a:r>
          </a:p>
          <a:p>
            <a:pPr lvl="1"/>
            <a:r>
              <a:rPr lang="es-ES" dirty="0" smtClean="0"/>
              <a:t>SERUCI-0: A </a:t>
            </a:r>
            <a:r>
              <a:rPr lang="es-ES" dirty="0" err="1" smtClean="0"/>
              <a:t>prototype</a:t>
            </a:r>
            <a:r>
              <a:rPr lang="es-ES" dirty="0" smtClean="0"/>
              <a:t> </a:t>
            </a:r>
            <a:r>
              <a:rPr lang="es-ES" dirty="0" err="1" smtClean="0"/>
              <a:t>installed</a:t>
            </a:r>
            <a:r>
              <a:rPr lang="es-ES" dirty="0" smtClean="0"/>
              <a:t> </a:t>
            </a:r>
            <a:r>
              <a:rPr lang="es-ES" dirty="0" err="1" smtClean="0"/>
              <a:t>outside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mine. </a:t>
            </a:r>
          </a:p>
          <a:p>
            <a:pPr lvl="1"/>
            <a:r>
              <a:rPr lang="es-ES" dirty="0" smtClean="0"/>
              <a:t>SERUCI-1: 28 </a:t>
            </a:r>
            <a:r>
              <a:rPr lang="es-ES" dirty="0" err="1"/>
              <a:t>middle</a:t>
            </a:r>
            <a:r>
              <a:rPr lang="es-ES" dirty="0"/>
              <a:t> </a:t>
            </a:r>
            <a:r>
              <a:rPr lang="es-ES" dirty="0" smtClean="0"/>
              <a:t>modules.</a:t>
            </a:r>
          </a:p>
          <a:p>
            <a:r>
              <a:rPr lang="en-US" dirty="0" smtClean="0"/>
              <a:t>Production rate with ARIA in </a:t>
            </a:r>
            <a:r>
              <a:rPr lang="en-US" dirty="0"/>
              <a:t>chemical purification mode (DarkSide-20k): </a:t>
            </a:r>
            <a:r>
              <a:rPr lang="en-US" dirty="0" smtClean="0"/>
              <a:t>1ton/day</a:t>
            </a:r>
          </a:p>
          <a:p>
            <a:r>
              <a:rPr lang="en-US" dirty="0"/>
              <a:t>Production rate with ARIA in cryogenic distillation </a:t>
            </a:r>
            <a:r>
              <a:rPr lang="en-US" dirty="0" smtClean="0"/>
              <a:t>mode: 10 Kg/day</a:t>
            </a:r>
            <a:endParaRPr lang="en-US" dirty="0"/>
          </a:p>
          <a:p>
            <a:r>
              <a:rPr lang="es-ES" dirty="0" smtClean="0"/>
              <a:t>Ar </a:t>
            </a:r>
            <a:r>
              <a:rPr lang="es-ES" dirty="0" err="1" smtClean="0"/>
              <a:t>recovery</a:t>
            </a:r>
            <a:r>
              <a:rPr lang="es-ES" dirty="0" smtClean="0"/>
              <a:t> </a:t>
            </a:r>
            <a:r>
              <a:rPr lang="es-ES" dirty="0" err="1" smtClean="0"/>
              <a:t>close</a:t>
            </a:r>
            <a:r>
              <a:rPr lang="es-ES" dirty="0" smtClean="0"/>
              <a:t> to 100%.</a:t>
            </a:r>
          </a:p>
          <a:p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cycles</a:t>
            </a:r>
            <a:r>
              <a:rPr lang="es-ES" dirty="0" smtClean="0"/>
              <a:t> are </a:t>
            </a:r>
            <a:r>
              <a:rPr lang="es-ES" dirty="0" err="1" smtClean="0"/>
              <a:t>needed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separation</a:t>
            </a:r>
            <a:r>
              <a:rPr lang="es-ES" dirty="0" smtClean="0"/>
              <a:t> of light and heavy </a:t>
            </a:r>
            <a:r>
              <a:rPr lang="es-ES" dirty="0" err="1" smtClean="0"/>
              <a:t>components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purification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to </a:t>
            </a:r>
            <a:r>
              <a:rPr lang="es-ES" dirty="0" err="1" smtClean="0"/>
              <a:t>follow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URANIA </a:t>
            </a:r>
            <a:r>
              <a:rPr lang="es-ES" dirty="0" err="1" smtClean="0"/>
              <a:t>production</a:t>
            </a:r>
            <a:r>
              <a:rPr lang="es-ES" dirty="0" smtClean="0"/>
              <a:t> </a:t>
            </a:r>
            <a:r>
              <a:rPr lang="es-ES" dirty="0" err="1" smtClean="0"/>
              <a:t>rate</a:t>
            </a:r>
            <a:r>
              <a:rPr lang="es-ES" dirty="0" smtClean="0"/>
              <a:t>.</a:t>
            </a:r>
            <a:endParaRPr lang="en-US" dirty="0"/>
          </a:p>
          <a:p>
            <a:endParaRPr lang="en-US" dirty="0"/>
          </a:p>
        </p:txBody>
      </p:sp>
      <p:pic>
        <p:nvPicPr>
          <p:cNvPr id="4" name="Captura de pantalla 2019-02-07 a las 21.13.47.png" descr="Captura de pantalla 2019-02-07 a las 21.13.47.png"/>
          <p:cNvPicPr>
            <a:picLocks noChangeAspect="1"/>
          </p:cNvPicPr>
          <p:nvPr/>
        </p:nvPicPr>
        <p:blipFill rotWithShape="1">
          <a:blip r:embed="rId2">
            <a:extLst/>
          </a:blip>
          <a:srcRect t="17854" r="57287"/>
          <a:stretch/>
        </p:blipFill>
        <p:spPr>
          <a:xfrm>
            <a:off x="427266" y="1802673"/>
            <a:ext cx="5189763" cy="785553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CuadroTexto 4"/>
          <p:cNvSpPr txBox="1"/>
          <p:nvPr/>
        </p:nvSpPr>
        <p:spPr>
          <a:xfrm>
            <a:off x="1865912" y="336540"/>
            <a:ext cx="2470956" cy="1118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ES" sz="6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ARIA</a:t>
            </a:r>
            <a:endParaRPr kumimoji="0" lang="en-US" sz="6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1602108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arcador de posición de imagen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2082" r="2082"/>
          <a:stretch>
            <a:fillRect/>
          </a:stretch>
        </p:blipFill>
        <p:spPr>
          <a:xfrm>
            <a:off x="130629" y="30928"/>
            <a:ext cx="12812614" cy="960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31944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638</Words>
  <Application>Microsoft Office PowerPoint</Application>
  <PresentationFormat>Personalizado</PresentationFormat>
  <Paragraphs>87</Paragraphs>
  <Slides>26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Amatic SC</vt:lpstr>
      <vt:lpstr>Arial</vt:lpstr>
      <vt:lpstr>Calibri</vt:lpstr>
      <vt:lpstr>Helvetica</vt:lpstr>
      <vt:lpstr>Helvetica Light</vt:lpstr>
      <vt:lpstr>Helvetica Neue</vt:lpstr>
      <vt:lpstr>Permanent Marker</vt:lpstr>
      <vt:lpstr>White</vt:lpstr>
      <vt:lpstr>Purification of noble liquids: Low-radioactivity argon for DarkSide 20k </vt:lpstr>
      <vt:lpstr>The need for UAr</vt:lpstr>
      <vt:lpstr>Low radioactivity UAr in DarkSide</vt:lpstr>
      <vt:lpstr>Production and purification</vt:lpstr>
      <vt:lpstr>Urania</vt:lpstr>
      <vt:lpstr>Urania process overview</vt:lpstr>
      <vt:lpstr>Project timeline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DArT Measurement of 39Ar in UAr</vt:lpstr>
      <vt:lpstr>Experimental set up</vt:lpstr>
      <vt:lpstr>Presentación de PowerPoint</vt:lpstr>
      <vt:lpstr>DArT mechanical design</vt:lpstr>
      <vt:lpstr>DArT construction status</vt:lpstr>
      <vt:lpstr>Presentación de PowerPoint</vt:lpstr>
      <vt:lpstr>Presentación de PowerPoint</vt:lpstr>
      <vt:lpstr>Summary of UAr in DarkSide</vt:lpstr>
      <vt:lpstr>Presentación de PowerPoint</vt:lpstr>
      <vt:lpstr>Presentación de PowerPoint</vt:lpstr>
      <vt:lpstr>Presentación de PowerPoint</vt:lpstr>
      <vt:lpstr>UAr shipping and storage</vt:lpstr>
      <vt:lpstr>Presentación de PowerPoint</vt:lpstr>
      <vt:lpstr>Experimental set up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Underground Ar:  the long and winding road</dc:title>
  <dc:creator>Romero Barajas, Luciano</dc:creator>
  <cp:lastModifiedBy>Romero Barajas, Luciano</cp:lastModifiedBy>
  <cp:revision>40</cp:revision>
  <dcterms:modified xsi:type="dcterms:W3CDTF">2019-05-19T12:42:07Z</dcterms:modified>
</cp:coreProperties>
</file>