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24"/>
  </p:notesMasterIdLst>
  <p:sldIdLst>
    <p:sldId id="261" r:id="rId3"/>
    <p:sldId id="279" r:id="rId4"/>
    <p:sldId id="283" r:id="rId5"/>
    <p:sldId id="284" r:id="rId6"/>
    <p:sldId id="285" r:id="rId7"/>
    <p:sldId id="282" r:id="rId8"/>
    <p:sldId id="260" r:id="rId9"/>
    <p:sldId id="259" r:id="rId10"/>
    <p:sldId id="262" r:id="rId11"/>
    <p:sldId id="263" r:id="rId12"/>
    <p:sldId id="264" r:id="rId13"/>
    <p:sldId id="265" r:id="rId14"/>
    <p:sldId id="272" r:id="rId15"/>
    <p:sldId id="277" r:id="rId16"/>
    <p:sldId id="275" r:id="rId17"/>
    <p:sldId id="266" r:id="rId18"/>
    <p:sldId id="276" r:id="rId19"/>
    <p:sldId id="278" r:id="rId20"/>
    <p:sldId id="274" r:id="rId21"/>
    <p:sldId id="280" r:id="rId22"/>
    <p:sldId id="268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231F9-EB3B-4149-A99C-82FFDEA0333B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69CBD8-E8AD-4EB4-90F2-C779F0461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369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Quick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reminder</a:t>
            </a:r>
            <a:r>
              <a:rPr lang="fr-FR" baseline="0" dirty="0" smtClean="0"/>
              <a:t> of the basis of a Germanium detector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CBD8-E8AD-4EB4-90F2-C779F04615B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419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CBD8-E8AD-4EB4-90F2-C779F04615B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476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848"/>
            <a:ext cx="9144000" cy="17522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35696" y="2132856"/>
            <a:ext cx="6622504" cy="1467594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D4CB-F7EE-495F-91FA-A48AA6574A64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Picture 2" descr="Résultat de recherche d'images pour &quot;lsm logo&quot;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1584176" cy="10677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ésultat de recherche d'images pour &quot;cnrs&quot;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84984"/>
            <a:ext cx="487299" cy="487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 descr="C:\Users\Charlotte_2\AppData\Local\Microsoft\Windows\INetCache\Content.Word\logo-uga-vo-cmjn_petit.jpg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96685"/>
            <a:ext cx="720080" cy="4755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26484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D4CB-F7EE-495F-91FA-A48AA6574A64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5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D4CB-F7EE-495F-91FA-A48AA6574A64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806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D4CB-F7EE-495F-91FA-A48AA6574A64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265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446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14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38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591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087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5312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073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6809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32020"/>
            <a:ext cx="8363272" cy="504056"/>
          </a:xfrm>
        </p:spPr>
        <p:txBody>
          <a:bodyPr>
            <a:noAutofit/>
          </a:bodyPr>
          <a:lstStyle>
            <a:lvl1pPr algn="l">
              <a:defRPr sz="36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88224" y="6381328"/>
            <a:ext cx="2133600" cy="365125"/>
          </a:xfrm>
        </p:spPr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Picture 2" descr="Résultat de recherche d'images pour &quot;lsm logo&quot;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4" y="6154677"/>
            <a:ext cx="1043492" cy="70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 userDrawn="1"/>
        </p:nvSpPr>
        <p:spPr>
          <a:xfrm>
            <a:off x="1057786" y="6453336"/>
            <a:ext cx="2133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rgbClr val="92D050"/>
                </a:solidFill>
                <a:latin typeface="Blackadder ITC" panose="04020505051007020D02" pitchFamily="82" charset="0"/>
                <a:ea typeface="+mn-ea"/>
                <a:cs typeface="+mn-cs"/>
              </a:rPr>
              <a:t>Guillaume Warot</a:t>
            </a:r>
            <a:endParaRPr lang="fr-FR" sz="1200" kern="1200" dirty="0">
              <a:solidFill>
                <a:srgbClr val="92D050"/>
              </a:solidFill>
              <a:latin typeface="Blackadder ITC" panose="04020505051007020D02" pitchFamily="8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5472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6937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747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10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247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6809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32020"/>
            <a:ext cx="8363272" cy="504056"/>
          </a:xfrm>
        </p:spPr>
        <p:txBody>
          <a:bodyPr>
            <a:noAutofit/>
          </a:bodyPr>
          <a:lstStyle>
            <a:lvl1pPr algn="l">
              <a:defRPr sz="36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19872" y="6381328"/>
            <a:ext cx="28956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88224" y="6381328"/>
            <a:ext cx="2133600" cy="365125"/>
          </a:xfrm>
        </p:spPr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Picture 2" descr="Résultat de recherche d'images pour &quot;lsm logo&quot;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4" y="6154677"/>
            <a:ext cx="1043492" cy="70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 userDrawn="1"/>
        </p:nvSpPr>
        <p:spPr>
          <a:xfrm>
            <a:off x="1057786" y="6453336"/>
            <a:ext cx="2133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lackadder ITC" panose="04020505051007020D02" pitchFamily="82" charset="0"/>
                <a:ea typeface="+mn-ea"/>
                <a:cs typeface="+mn-cs"/>
              </a:rPr>
              <a:t>Guillaume Warot</a:t>
            </a:r>
            <a:endParaRPr lang="fr-FR" sz="1200" kern="1200" dirty="0">
              <a:solidFill>
                <a:schemeClr val="accent5">
                  <a:lumMod val="40000"/>
                  <a:lumOff val="60000"/>
                </a:schemeClr>
              </a:solidFill>
              <a:latin typeface="Blackadder ITC" panose="04020505051007020D02" pitchFamily="8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0989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D4CB-F7EE-495F-91FA-A48AA6574A64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4809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D4CB-F7EE-495F-91FA-A48AA6574A64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79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D4CB-F7EE-495F-91FA-A48AA6574A64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513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D4CB-F7EE-495F-91FA-A48AA6574A64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197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D4CB-F7EE-495F-91FA-A48AA6574A64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427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D4CB-F7EE-495F-91FA-A48AA6574A64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86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3D4CB-F7EE-495F-91FA-A48AA6574A64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2A716-7329-4D1D-9A93-65A7F95CBE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402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448D5-25F1-4D9B-8779-7DE744354DF6}" type="datetimeFigureOut">
              <a:rPr lang="fr-FR" smtClean="0"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09AAD-3200-49BE-A9C1-D72592702B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517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video" Target="file:///D:\Lsm\Com_pr&#233;sentations\Fete%20de%20la%20science\laius\labo2-2.avi" TargetMode="Externa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3.wmf"/><Relationship Id="rId5" Type="http://schemas.openxmlformats.org/officeDocument/2006/relationships/image" Target="../media/image4.jpeg"/><Relationship Id="rId10" Type="http://schemas.openxmlformats.org/officeDocument/2006/relationships/image" Target="../media/image12.pn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Low</a:t>
            </a:r>
            <a:r>
              <a:rPr lang="fr-FR" dirty="0" smtClean="0"/>
              <a:t> background </a:t>
            </a:r>
            <a:r>
              <a:rPr lang="fr-FR" dirty="0" err="1" smtClean="0"/>
              <a:t>facilities</a:t>
            </a:r>
            <a:r>
              <a:rPr lang="fr-FR" dirty="0" smtClean="0"/>
              <a:t> in LSM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Overview</a:t>
            </a:r>
            <a:r>
              <a:rPr lang="fr-FR" dirty="0" smtClean="0"/>
              <a:t> of the germaniums and </a:t>
            </a:r>
            <a:r>
              <a:rPr lang="fr-FR" dirty="0" err="1" smtClean="0"/>
              <a:t>available</a:t>
            </a:r>
            <a:r>
              <a:rPr lang="fr-FR" dirty="0" smtClean="0"/>
              <a:t> at LSM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893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Germanium </a:t>
            </a:r>
            <a:r>
              <a:rPr lang="fr-FR" dirty="0" err="1" smtClean="0"/>
              <a:t>facility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001419"/>
          </a:xfrm>
        </p:spPr>
        <p:txBody>
          <a:bodyPr/>
          <a:lstStyle/>
          <a:p>
            <a:r>
              <a:rPr lang="fr-FR" dirty="0" err="1" smtClean="0"/>
              <a:t>Improving</a:t>
            </a:r>
            <a:r>
              <a:rPr lang="fr-FR" dirty="0" smtClean="0"/>
              <a:t> </a:t>
            </a:r>
            <a:r>
              <a:rPr lang="fr-FR" dirty="0" err="1" smtClean="0"/>
              <a:t>detection</a:t>
            </a:r>
            <a:r>
              <a:rPr lang="fr-FR" dirty="0" smtClean="0"/>
              <a:t> </a:t>
            </a:r>
            <a:r>
              <a:rPr lang="fr-FR" dirty="0" err="1" smtClean="0"/>
              <a:t>limit</a:t>
            </a:r>
            <a:r>
              <a:rPr lang="fr-FR" dirty="0" smtClean="0"/>
              <a:t> : </a:t>
            </a:r>
          </a:p>
          <a:p>
            <a:pPr lvl="1"/>
            <a:r>
              <a:rPr lang="fr-FR" dirty="0" err="1" smtClean="0"/>
              <a:t>Imply</a:t>
            </a:r>
            <a:r>
              <a:rPr lang="fr-FR" dirty="0" smtClean="0"/>
              <a:t> </a:t>
            </a:r>
            <a:r>
              <a:rPr lang="fr-FR" dirty="0" err="1" smtClean="0"/>
              <a:t>choices</a:t>
            </a:r>
            <a:r>
              <a:rPr lang="fr-FR" dirty="0" smtClean="0"/>
              <a:t> :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6444208" y="2256547"/>
            <a:ext cx="397078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800" b="1" u="sng" dirty="0" smtClean="0"/>
              <a:t>Obélix :</a:t>
            </a:r>
          </a:p>
          <a:p>
            <a:r>
              <a:rPr lang="fr-FR" sz="1400" dirty="0" smtClean="0"/>
              <a:t>Size</a:t>
            </a:r>
          </a:p>
          <a:p>
            <a:pPr lvl="1"/>
            <a:r>
              <a:rPr lang="fr-FR" sz="1000" dirty="0" smtClean="0"/>
              <a:t>600cc-160%</a:t>
            </a:r>
          </a:p>
          <a:p>
            <a:r>
              <a:rPr lang="fr-FR" sz="1400" dirty="0" smtClean="0"/>
              <a:t>Background</a:t>
            </a:r>
          </a:p>
          <a:p>
            <a:pPr lvl="1"/>
            <a:r>
              <a:rPr lang="fr-FR" sz="1000" dirty="0" smtClean="0"/>
              <a:t>95 </a:t>
            </a:r>
            <a:r>
              <a:rPr lang="fr-FR" sz="1000" dirty="0" err="1" smtClean="0"/>
              <a:t>counts</a:t>
            </a:r>
            <a:r>
              <a:rPr lang="fr-FR" sz="1000" dirty="0" smtClean="0"/>
              <a:t>/</a:t>
            </a:r>
            <a:r>
              <a:rPr lang="fr-FR" sz="1000" dirty="0" err="1" smtClean="0"/>
              <a:t>kg.d</a:t>
            </a:r>
            <a:endParaRPr lang="fr-FR" sz="1000" dirty="0" smtClean="0"/>
          </a:p>
          <a:p>
            <a:r>
              <a:rPr lang="fr-FR" sz="1400" dirty="0" err="1" smtClean="0"/>
              <a:t>Resolution</a:t>
            </a:r>
            <a:endParaRPr lang="fr-FR" sz="1400" dirty="0" smtClean="0"/>
          </a:p>
          <a:p>
            <a:pPr lvl="1"/>
            <a:r>
              <a:rPr lang="fr-FR" sz="1000" dirty="0" smtClean="0"/>
              <a:t>122 </a:t>
            </a:r>
            <a:r>
              <a:rPr lang="fr-FR" sz="1000" dirty="0" err="1" smtClean="0"/>
              <a:t>keV</a:t>
            </a:r>
            <a:r>
              <a:rPr lang="fr-FR" sz="1000" dirty="0" smtClean="0"/>
              <a:t> 1,1 </a:t>
            </a:r>
            <a:r>
              <a:rPr lang="fr-FR" sz="1000" dirty="0" err="1" smtClean="0"/>
              <a:t>keV</a:t>
            </a:r>
            <a:r>
              <a:rPr lang="fr-FR" sz="1000" dirty="0" smtClean="0"/>
              <a:t> </a:t>
            </a:r>
          </a:p>
          <a:p>
            <a:pPr lvl="1"/>
            <a:r>
              <a:rPr lang="fr-FR" sz="1000" dirty="0" smtClean="0"/>
              <a:t>1,33MeV 2keV</a:t>
            </a:r>
          </a:p>
          <a:p>
            <a:endParaRPr lang="fr-FR" dirty="0"/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896" y="4082029"/>
            <a:ext cx="4222321" cy="2624813"/>
          </a:xfrm>
          <a:prstGeom prst="rect">
            <a:avLst/>
          </a:prstGeom>
        </p:spPr>
      </p:pic>
      <p:grpSp>
        <p:nvGrpSpPr>
          <p:cNvPr id="15" name="Groupe 14"/>
          <p:cNvGrpSpPr/>
          <p:nvPr/>
        </p:nvGrpSpPr>
        <p:grpSpPr>
          <a:xfrm>
            <a:off x="6609491" y="4358769"/>
            <a:ext cx="2376264" cy="2043460"/>
            <a:chOff x="16292115" y="29269682"/>
            <a:chExt cx="2847701" cy="3038837"/>
          </a:xfrm>
        </p:grpSpPr>
        <p:sp>
          <p:nvSpPr>
            <p:cNvPr id="6" name="Rectangle 5"/>
            <p:cNvSpPr/>
            <p:nvPr/>
          </p:nvSpPr>
          <p:spPr>
            <a:xfrm>
              <a:off x="16292115" y="29833672"/>
              <a:ext cx="510829" cy="24748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845553" y="31408419"/>
              <a:ext cx="510829" cy="900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8134241" y="31377369"/>
              <a:ext cx="510829" cy="93114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628987" y="29833672"/>
              <a:ext cx="510829" cy="24748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7356382" y="30477271"/>
              <a:ext cx="777859" cy="18312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>
              <a:off x="16802944" y="29685182"/>
              <a:ext cx="184212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17389405" y="29269682"/>
              <a:ext cx="1034573" cy="411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250 mm</a:t>
              </a:r>
              <a:endParaRPr lang="fr-FR" sz="1200" dirty="0"/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>
              <a:off x="16886248" y="29802624"/>
              <a:ext cx="1" cy="154369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16922017" y="30085636"/>
              <a:ext cx="101915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200 mm</a:t>
              </a:r>
              <a:endParaRPr lang="fr-FR" sz="1200" dirty="0"/>
            </a:p>
          </p:txBody>
        </p:sp>
      </p:grpSp>
      <p:pic>
        <p:nvPicPr>
          <p:cNvPr id="16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221088"/>
            <a:ext cx="1512168" cy="1559005"/>
          </a:xfrm>
          <a:prstGeom prst="rect">
            <a:avLst/>
          </a:prstGeom>
        </p:spPr>
      </p:pic>
      <p:graphicFrame>
        <p:nvGraphicFramePr>
          <p:cNvPr id="17" name="Tableau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897906"/>
              </p:ext>
            </p:extLst>
          </p:nvPr>
        </p:nvGraphicFramePr>
        <p:xfrm>
          <a:off x="4283968" y="2395401"/>
          <a:ext cx="1769767" cy="1508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4353"/>
                <a:gridCol w="101061"/>
                <a:gridCol w="834353"/>
              </a:tblGrid>
              <a:tr h="8836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err="1" smtClean="0">
                          <a:effectLst/>
                          <a:latin typeface="Arial"/>
                        </a:rPr>
                        <a:t>Nucleide</a:t>
                      </a:r>
                      <a:endParaRPr lang="fr-F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 smtClean="0">
                          <a:effectLst/>
                          <a:latin typeface="Times New Roman"/>
                        </a:rPr>
                        <a:t>Bq/kg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8836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</a:rPr>
                        <a:t>210Pb</a:t>
                      </a:r>
                      <a:endParaRPr lang="fr-F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 smtClean="0">
                          <a:effectLst/>
                          <a:latin typeface="Times New Roman"/>
                        </a:rPr>
                        <a:t>NA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10373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baseline="30000" dirty="0">
                          <a:effectLst/>
                        </a:rPr>
                        <a:t>226</a:t>
                      </a:r>
                      <a:r>
                        <a:rPr lang="fr-FR" sz="1600" u="none" strike="noStrike" dirty="0">
                          <a:effectLst/>
                        </a:rPr>
                        <a:t>Ra</a:t>
                      </a:r>
                      <a:endParaRPr lang="fr-FR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</a:rPr>
                        <a:t>&lt;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 smtClean="0">
                          <a:effectLst/>
                          <a:latin typeface="+mn-lt"/>
                        </a:rPr>
                        <a:t>4,96</a:t>
                      </a:r>
                      <a:r>
                        <a:rPr lang="fr-FR" sz="1600" b="0" i="0" u="none" strike="noStrike" baseline="30000" dirty="0" smtClean="0">
                          <a:effectLst/>
                          <a:latin typeface="+mn-lt"/>
                        </a:rPr>
                        <a:t>E</a:t>
                      </a:r>
                      <a:r>
                        <a:rPr lang="fr-FR" sz="1600" b="0" i="0" u="none" strike="noStrike" dirty="0" smtClean="0">
                          <a:effectLst/>
                          <a:latin typeface="+mn-lt"/>
                        </a:rPr>
                        <a:t>-4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8452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</a:rPr>
                        <a:t>238U</a:t>
                      </a:r>
                      <a:endParaRPr lang="fr-F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 smtClean="0">
                          <a:effectLst/>
                          <a:latin typeface="+mn-lt"/>
                        </a:rPr>
                        <a:t>NA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8452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>
                          <a:effectLst/>
                        </a:rPr>
                        <a:t>228Ra</a:t>
                      </a:r>
                      <a:endParaRPr lang="fr-FR" sz="16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&lt;</a:t>
                      </a:r>
                      <a:endParaRPr lang="fr-FR" sz="1600" b="0" i="0" u="none" strike="noStrike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 smtClean="0">
                          <a:effectLst/>
                        </a:rPr>
                        <a:t>1,78E-03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8452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>
                          <a:effectLst/>
                        </a:rPr>
                        <a:t>228Th</a:t>
                      </a:r>
                      <a:endParaRPr lang="fr-FR" sz="16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&lt;</a:t>
                      </a:r>
                      <a:endParaRPr lang="fr-FR" sz="1600" b="0" i="0" u="none" strike="noStrike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 smtClean="0">
                          <a:effectLst/>
                        </a:rPr>
                        <a:t>4,37E-04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18" name="ZoneTexte 17"/>
          <p:cNvSpPr txBox="1"/>
          <p:nvPr/>
        </p:nvSpPr>
        <p:spPr>
          <a:xfrm>
            <a:off x="4067943" y="1887215"/>
            <a:ext cx="4119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Theoretical</a:t>
            </a:r>
            <a:r>
              <a:rPr lang="fr-FR" dirty="0" smtClean="0"/>
              <a:t> </a:t>
            </a:r>
            <a:r>
              <a:rPr lang="fr-FR" dirty="0" err="1" smtClean="0"/>
              <a:t>sample</a:t>
            </a:r>
            <a:r>
              <a:rPr lang="fr-FR" dirty="0" smtClean="0"/>
              <a:t> of 1kg  for 500000s 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6516216" y="4082029"/>
            <a:ext cx="2376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Sample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827584" y="2348880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detector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welcome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bigger</a:t>
            </a:r>
            <a:r>
              <a:rPr lang="fr-FR" dirty="0" smtClean="0"/>
              <a:t> </a:t>
            </a:r>
            <a:r>
              <a:rPr lang="fr-FR" dirty="0" err="1" smtClean="0"/>
              <a:t>sample</a:t>
            </a:r>
            <a:r>
              <a:rPr lang="fr-FR" dirty="0" smtClean="0"/>
              <a:t> but the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gamma are </a:t>
            </a:r>
            <a:r>
              <a:rPr lang="fr-FR" dirty="0" err="1" smtClean="0"/>
              <a:t>stopped</a:t>
            </a:r>
            <a:r>
              <a:rPr lang="fr-FR" dirty="0" smtClean="0"/>
              <a:t> by the </a:t>
            </a:r>
            <a:r>
              <a:rPr lang="fr-FR" dirty="0" err="1" smtClean="0"/>
              <a:t>dead</a:t>
            </a:r>
            <a:r>
              <a:rPr lang="fr-FR" dirty="0" smtClean="0"/>
              <a:t> layer </a:t>
            </a:r>
            <a:r>
              <a:rPr lang="fr-FR" dirty="0" err="1" smtClean="0"/>
              <a:t>around</a:t>
            </a:r>
            <a:r>
              <a:rPr lang="fr-FR" dirty="0" smtClean="0"/>
              <a:t> the detector.</a:t>
            </a:r>
            <a:endParaRPr lang="fr-FR" dirty="0"/>
          </a:p>
        </p:txBody>
      </p:sp>
      <p:pic>
        <p:nvPicPr>
          <p:cNvPr id="2050" name="Picture 2" descr="C:\Users\Guillaume\Desktop\P111057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9" r="34255" b="31258"/>
          <a:stretch/>
        </p:blipFill>
        <p:spPr bwMode="auto">
          <a:xfrm>
            <a:off x="166254" y="4150690"/>
            <a:ext cx="2173497" cy="169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73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Sample</a:t>
            </a:r>
            <a:r>
              <a:rPr lang="fr-FR" dirty="0" smtClean="0"/>
              <a:t> management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 smtClean="0"/>
              <a:t>Priority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and </a:t>
            </a:r>
            <a:r>
              <a:rPr lang="fr-FR" dirty="0" err="1" smtClean="0"/>
              <a:t>quality</a:t>
            </a:r>
            <a:r>
              <a:rPr lang="fr-FR" dirty="0" smtClean="0"/>
              <a:t> </a:t>
            </a:r>
            <a:r>
              <a:rPr lang="fr-FR" dirty="0" err="1" smtClean="0"/>
              <a:t>checks</a:t>
            </a:r>
            <a:endParaRPr lang="fr-FR" dirty="0" smtClean="0"/>
          </a:p>
          <a:p>
            <a:r>
              <a:rPr lang="fr-FR" dirty="0" err="1" smtClean="0"/>
              <a:t>Necessity</a:t>
            </a:r>
            <a:r>
              <a:rPr lang="fr-FR" dirty="0" smtClean="0"/>
              <a:t> to </a:t>
            </a:r>
            <a:r>
              <a:rPr lang="fr-FR" dirty="0" err="1" smtClean="0"/>
              <a:t>define</a:t>
            </a:r>
            <a:r>
              <a:rPr lang="fr-FR" dirty="0" smtClean="0"/>
              <a:t> the </a:t>
            </a:r>
            <a:r>
              <a:rPr lang="fr-FR" dirty="0" err="1" smtClean="0"/>
              <a:t>level</a:t>
            </a:r>
            <a:r>
              <a:rPr lang="fr-FR" dirty="0" smtClean="0"/>
              <a:t> of contamination </a:t>
            </a:r>
            <a:r>
              <a:rPr lang="fr-FR" dirty="0" err="1" smtClean="0"/>
              <a:t>aimed</a:t>
            </a:r>
            <a:r>
              <a:rPr lang="fr-FR" dirty="0" smtClean="0"/>
              <a:t> for the </a:t>
            </a:r>
            <a:r>
              <a:rPr lang="fr-FR" dirty="0" err="1" smtClean="0"/>
              <a:t>experiment</a:t>
            </a:r>
            <a:r>
              <a:rPr lang="fr-FR" dirty="0" smtClean="0"/>
              <a:t> on </a:t>
            </a:r>
            <a:r>
              <a:rPr lang="fr-FR" dirty="0" err="1" smtClean="0"/>
              <a:t>every</a:t>
            </a:r>
            <a:r>
              <a:rPr lang="fr-FR" dirty="0" smtClean="0"/>
              <a:t> </a:t>
            </a:r>
            <a:r>
              <a:rPr lang="fr-FR" dirty="0" err="1" smtClean="0"/>
              <a:t>considered</a:t>
            </a:r>
            <a:r>
              <a:rPr lang="fr-FR" dirty="0" smtClean="0"/>
              <a:t> </a:t>
            </a:r>
            <a:r>
              <a:rPr lang="fr-FR" dirty="0" err="1" smtClean="0"/>
              <a:t>nucleides</a:t>
            </a:r>
            <a:endParaRPr lang="fr-FR" dirty="0" smtClean="0"/>
          </a:p>
          <a:p>
            <a:r>
              <a:rPr lang="fr-FR" dirty="0" err="1" smtClean="0"/>
              <a:t>Necessity</a:t>
            </a:r>
            <a:r>
              <a:rPr lang="fr-FR" dirty="0" smtClean="0"/>
              <a:t> to </a:t>
            </a:r>
            <a:r>
              <a:rPr lang="fr-FR" dirty="0" err="1" smtClean="0"/>
              <a:t>define</a:t>
            </a:r>
            <a:r>
              <a:rPr lang="fr-FR" dirty="0" smtClean="0"/>
              <a:t> the </a:t>
            </a:r>
            <a:r>
              <a:rPr lang="fr-FR" dirty="0" err="1" smtClean="0"/>
              <a:t>nucleides</a:t>
            </a:r>
            <a:r>
              <a:rPr lang="fr-FR" dirty="0" smtClean="0"/>
              <a:t> of </a:t>
            </a:r>
            <a:r>
              <a:rPr lang="fr-FR" dirty="0" err="1" smtClean="0"/>
              <a:t>interest</a:t>
            </a:r>
            <a:r>
              <a:rPr lang="fr-FR" dirty="0" smtClean="0"/>
              <a:t> </a:t>
            </a:r>
            <a:r>
              <a:rPr lang="fr-FR" dirty="0" err="1" smtClean="0"/>
              <a:t>especially</a:t>
            </a:r>
            <a:r>
              <a:rPr lang="fr-FR" dirty="0" smtClean="0"/>
              <a:t> 210Pb and 238U</a:t>
            </a:r>
          </a:p>
          <a:p>
            <a:r>
              <a:rPr lang="fr-FR" dirty="0" smtClean="0"/>
              <a:t>Influence of (</a:t>
            </a:r>
            <a:r>
              <a:rPr lang="fr-FR" dirty="0" smtClean="0">
                <a:sym typeface="Symbol"/>
              </a:rPr>
              <a:t></a:t>
            </a:r>
            <a:r>
              <a:rPr lang="fr-FR" dirty="0" smtClean="0"/>
              <a:t>,n) on the background and contamination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associated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0029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Sample</a:t>
            </a:r>
            <a:r>
              <a:rPr lang="fr-FR" dirty="0" smtClean="0"/>
              <a:t> management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Database</a:t>
            </a:r>
            <a:r>
              <a:rPr lang="fr-FR" dirty="0" smtClean="0"/>
              <a:t> </a:t>
            </a:r>
            <a:r>
              <a:rPr lang="fr-FR" dirty="0" err="1" smtClean="0"/>
              <a:t>foreseen</a:t>
            </a:r>
            <a:r>
              <a:rPr lang="fr-FR" dirty="0" smtClean="0"/>
              <a:t> to </a:t>
            </a:r>
            <a:r>
              <a:rPr lang="fr-FR" dirty="0" err="1" smtClean="0"/>
              <a:t>agregate</a:t>
            </a:r>
            <a:r>
              <a:rPr lang="fr-FR" dirty="0" smtClean="0"/>
              <a:t> the </a:t>
            </a:r>
            <a:r>
              <a:rPr lang="fr-FR" dirty="0" err="1" smtClean="0"/>
              <a:t>measures</a:t>
            </a:r>
            <a:r>
              <a:rPr lang="fr-FR" dirty="0" smtClean="0"/>
              <a:t>?</a:t>
            </a:r>
          </a:p>
          <a:p>
            <a:r>
              <a:rPr lang="fr-FR" dirty="0" smtClean="0"/>
              <a:t>Modane has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sample</a:t>
            </a:r>
            <a:r>
              <a:rPr lang="fr-FR" dirty="0" smtClean="0"/>
              <a:t> management system </a:t>
            </a:r>
            <a:r>
              <a:rPr lang="fr-FR" dirty="0" err="1" smtClean="0"/>
              <a:t>called</a:t>
            </a:r>
            <a:r>
              <a:rPr lang="fr-FR" dirty="0" smtClean="0"/>
              <a:t> BaDGe</a:t>
            </a:r>
          </a:p>
          <a:p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centralize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and </a:t>
            </a:r>
            <a:r>
              <a:rPr lang="fr-FR" dirty="0" err="1" smtClean="0"/>
              <a:t>track</a:t>
            </a:r>
            <a:r>
              <a:rPr lang="fr-FR" dirty="0" smtClean="0"/>
              <a:t> the </a:t>
            </a:r>
            <a:r>
              <a:rPr lang="fr-FR" dirty="0" err="1" smtClean="0"/>
              <a:t>samples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Possibility</a:t>
            </a:r>
            <a:r>
              <a:rPr lang="fr-FR" dirty="0" smtClean="0"/>
              <a:t> to </a:t>
            </a:r>
            <a:r>
              <a:rPr lang="fr-FR" dirty="0" err="1" smtClean="0"/>
              <a:t>merge</a:t>
            </a:r>
            <a:r>
              <a:rPr lang="fr-FR" dirty="0" smtClean="0"/>
              <a:t> the </a:t>
            </a:r>
            <a:r>
              <a:rPr lang="fr-FR" dirty="0" err="1" smtClean="0"/>
              <a:t>systems</a:t>
            </a:r>
            <a:r>
              <a:rPr lang="fr-FR" dirty="0" smtClean="0"/>
              <a:t>? </a:t>
            </a:r>
          </a:p>
          <a:p>
            <a:r>
              <a:rPr lang="fr-FR" dirty="0" err="1"/>
              <a:t>N</a:t>
            </a:r>
            <a:r>
              <a:rPr lang="fr-FR" dirty="0" err="1" smtClean="0"/>
              <a:t>aming</a:t>
            </a:r>
            <a:r>
              <a:rPr lang="fr-FR" dirty="0" smtClean="0"/>
              <a:t> </a:t>
            </a:r>
            <a:r>
              <a:rPr lang="fr-FR" dirty="0" err="1" smtClean="0"/>
              <a:t>rules</a:t>
            </a:r>
            <a:r>
              <a:rPr lang="fr-FR" dirty="0" smtClean="0"/>
              <a:t> no </a:t>
            </a:r>
            <a:r>
              <a:rPr lang="fr-FR" dirty="0" err="1" smtClean="0"/>
              <a:t>space</a:t>
            </a:r>
            <a:r>
              <a:rPr lang="fr-FR" dirty="0" smtClean="0"/>
              <a:t>, no </a:t>
            </a:r>
            <a:r>
              <a:rPr lang="fr-FR" dirty="0" err="1" smtClean="0"/>
              <a:t>special</a:t>
            </a:r>
            <a:r>
              <a:rPr lang="fr-FR" dirty="0" smtClean="0"/>
              <a:t> </a:t>
            </a:r>
            <a:r>
              <a:rPr lang="fr-FR" dirty="0" err="1" smtClean="0"/>
              <a:t>characters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16 </a:t>
            </a:r>
            <a:r>
              <a:rPr lang="fr-FR" dirty="0" err="1" smtClean="0"/>
              <a:t>letters</a:t>
            </a:r>
            <a:r>
              <a:rPr lang="fr-FR" dirty="0" smtClean="0"/>
              <a:t> and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upper</a:t>
            </a:r>
            <a:r>
              <a:rPr lang="fr-FR" dirty="0" smtClean="0"/>
              <a:t> </a:t>
            </a:r>
            <a:r>
              <a:rPr lang="fr-FR" dirty="0" err="1" smtClean="0"/>
              <a:t>letter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773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Nickel 58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59" y="761910"/>
            <a:ext cx="3892157" cy="2919118"/>
          </a:xfrm>
          <a:prstGeom prst="rect">
            <a:avLst/>
          </a:prstGeom>
        </p:spPr>
      </p:pic>
      <p:pic>
        <p:nvPicPr>
          <p:cNvPr id="5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61910"/>
            <a:ext cx="3892157" cy="2919118"/>
          </a:xfrm>
          <a:prstGeom prst="rect">
            <a:avLst/>
          </a:prstGeom>
        </p:spPr>
      </p:pic>
      <p:pic>
        <p:nvPicPr>
          <p:cNvPr id="6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60" y="3664996"/>
            <a:ext cx="3892157" cy="2919118"/>
          </a:xfrm>
          <a:prstGeom prst="rect">
            <a:avLst/>
          </a:prstGeom>
        </p:spPr>
      </p:pic>
      <p:pic>
        <p:nvPicPr>
          <p:cNvPr id="7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248" y="3643705"/>
            <a:ext cx="3892157" cy="291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0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Partage </a:t>
            </a:r>
            <a:r>
              <a:rPr lang="fr-FR" dirty="0" err="1"/>
              <a:t>p</a:t>
            </a:r>
            <a:r>
              <a:rPr lang="fr-FR" dirty="0" err="1" smtClean="0"/>
              <a:t>roject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Reduce</a:t>
            </a:r>
            <a:r>
              <a:rPr lang="fr-FR" dirty="0" smtClean="0"/>
              <a:t> </a:t>
            </a:r>
            <a:r>
              <a:rPr lang="fr-FR" dirty="0" err="1" smtClean="0"/>
              <a:t>footprint</a:t>
            </a:r>
            <a:r>
              <a:rPr lang="fr-FR" dirty="0" smtClean="0"/>
              <a:t> of Germanium detectors</a:t>
            </a:r>
          </a:p>
          <a:p>
            <a:r>
              <a:rPr lang="fr-FR" dirty="0" smtClean="0"/>
              <a:t>Free </a:t>
            </a:r>
            <a:r>
              <a:rPr lang="fr-FR" dirty="0" err="1" smtClean="0"/>
              <a:t>space</a:t>
            </a:r>
            <a:r>
              <a:rPr lang="fr-FR" dirty="0" smtClean="0"/>
              <a:t> for more detectors</a:t>
            </a:r>
          </a:p>
          <a:p>
            <a:r>
              <a:rPr lang="fr-FR" dirty="0" err="1" smtClean="0"/>
              <a:t>Keep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of </a:t>
            </a:r>
            <a:r>
              <a:rPr lang="fr-FR" dirty="0" err="1" smtClean="0"/>
              <a:t>shielding</a:t>
            </a:r>
            <a:endParaRPr lang="fr-FR" dirty="0" smtClean="0"/>
          </a:p>
          <a:p>
            <a:r>
              <a:rPr lang="fr-FR" dirty="0" err="1" smtClean="0"/>
              <a:t>Improve</a:t>
            </a:r>
            <a:r>
              <a:rPr lang="fr-FR" dirty="0" smtClean="0"/>
              <a:t> radon mitigation</a:t>
            </a:r>
          </a:p>
          <a:p>
            <a:r>
              <a:rPr lang="fr-FR" dirty="0" smtClean="0"/>
              <a:t>March </a:t>
            </a:r>
            <a:r>
              <a:rPr lang="fr-FR" dirty="0" err="1" smtClean="0"/>
              <a:t>toward</a:t>
            </a:r>
            <a:r>
              <a:rPr lang="fr-FR" dirty="0" smtClean="0"/>
              <a:t> robotisation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356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Lead </a:t>
            </a:r>
            <a:r>
              <a:rPr lang="fr-FR" dirty="0" err="1" smtClean="0"/>
              <a:t>shield</a:t>
            </a:r>
            <a:r>
              <a:rPr lang="fr-FR" dirty="0" smtClean="0"/>
              <a:t> for </a:t>
            </a:r>
            <a:r>
              <a:rPr lang="fr-FR" dirty="0" err="1" smtClean="0"/>
              <a:t>marinelli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Global doctrine : 20 cm standard lead 5cm </a:t>
            </a:r>
            <a:r>
              <a:rPr lang="fr-FR" dirty="0" err="1" smtClean="0"/>
              <a:t>archeological</a:t>
            </a:r>
            <a:endParaRPr lang="fr-FR" dirty="0" smtClean="0"/>
          </a:p>
          <a:p>
            <a:r>
              <a:rPr lang="fr-FR" sz="2800" dirty="0" smtClean="0"/>
              <a:t>No </a:t>
            </a:r>
            <a:r>
              <a:rPr lang="fr-FR" sz="2800" dirty="0" err="1" smtClean="0"/>
              <a:t>specific</a:t>
            </a:r>
            <a:r>
              <a:rPr lang="fr-FR" sz="2800" dirty="0" smtClean="0"/>
              <a:t> design</a:t>
            </a:r>
          </a:p>
          <a:p>
            <a:r>
              <a:rPr lang="fr-FR" sz="2800" dirty="0" smtClean="0"/>
              <a:t>All </a:t>
            </a:r>
            <a:r>
              <a:rPr lang="fr-FR" sz="2800" dirty="0" err="1" smtClean="0"/>
              <a:t>shield</a:t>
            </a:r>
            <a:r>
              <a:rPr lang="fr-FR" sz="2800" dirty="0" smtClean="0"/>
              <a:t> are </a:t>
            </a:r>
          </a:p>
          <a:p>
            <a:pPr marL="0" indent="0">
              <a:buNone/>
            </a:pPr>
            <a:r>
              <a:rPr lang="fr-FR" sz="2800" dirty="0" smtClean="0"/>
              <a:t>the </a:t>
            </a:r>
            <a:r>
              <a:rPr lang="fr-FR" sz="2800" dirty="0" err="1" smtClean="0"/>
              <a:t>same</a:t>
            </a:r>
            <a:endParaRPr lang="fr-FR" sz="2800" dirty="0" smtClean="0"/>
          </a:p>
          <a:p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206" y="3285906"/>
            <a:ext cx="6264794" cy="3418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>
            <a:off x="5868144" y="2852936"/>
            <a:ext cx="1224136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7092280" y="263691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Archeological</a:t>
            </a:r>
            <a:r>
              <a:rPr lang="fr-FR" dirty="0" smtClean="0">
                <a:solidFill>
                  <a:srgbClr val="FF0000"/>
                </a:solidFill>
              </a:rPr>
              <a:t> lead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5724128" y="2249252"/>
            <a:ext cx="1368152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7128890" y="2064586"/>
            <a:ext cx="2123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Standard lead </a:t>
            </a:r>
            <a:r>
              <a:rPr lang="fr-FR" dirty="0" err="1" smtClean="0">
                <a:solidFill>
                  <a:schemeClr val="tx2"/>
                </a:solidFill>
              </a:rPr>
              <a:t>removed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with</a:t>
            </a:r>
            <a:r>
              <a:rPr lang="fr-FR" dirty="0" smtClean="0">
                <a:solidFill>
                  <a:schemeClr val="tx2"/>
                </a:solidFill>
              </a:rPr>
              <a:t> crane</a:t>
            </a:r>
            <a:endParaRPr lang="fr-FR" dirty="0">
              <a:solidFill>
                <a:schemeClr val="tx2"/>
              </a:solidFill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4508376" y="2852936"/>
            <a:ext cx="0" cy="11205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3518520" y="2401652"/>
            <a:ext cx="1979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Standard bricks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58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Future of germanium at LSM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073427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PARTAGe </a:t>
            </a:r>
            <a:r>
              <a:rPr lang="fr-FR" dirty="0" err="1" smtClean="0"/>
              <a:t>project</a:t>
            </a:r>
            <a:endParaRPr lang="fr-FR" dirty="0" smtClean="0"/>
          </a:p>
          <a:p>
            <a:pPr lvl="1"/>
            <a:r>
              <a:rPr lang="fr-FR" dirty="0" err="1" smtClean="0"/>
              <a:t>Combining</a:t>
            </a:r>
            <a:r>
              <a:rPr lang="fr-FR" dirty="0" smtClean="0"/>
              <a:t> </a:t>
            </a:r>
            <a:r>
              <a:rPr lang="fr-FR" dirty="0" err="1" smtClean="0"/>
              <a:t>shields</a:t>
            </a:r>
            <a:r>
              <a:rPr lang="fr-FR" dirty="0" smtClean="0"/>
              <a:t> in </a:t>
            </a:r>
            <a:r>
              <a:rPr lang="fr-FR" dirty="0" err="1" smtClean="0"/>
              <a:t>common</a:t>
            </a:r>
            <a:r>
              <a:rPr lang="fr-FR" dirty="0" smtClean="0"/>
              <a:t> </a:t>
            </a:r>
            <a:r>
              <a:rPr lang="fr-FR" dirty="0" err="1" smtClean="0"/>
              <a:t>walls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marL="457200" lvl="1" indent="0">
              <a:buNone/>
            </a:pPr>
            <a:r>
              <a:rPr lang="fr-FR" dirty="0" smtClean="0"/>
              <a:t> </a:t>
            </a:r>
          </a:p>
          <a:p>
            <a:r>
              <a:rPr lang="fr-FR" dirty="0" smtClean="0"/>
              <a:t>Robotisation</a:t>
            </a:r>
          </a:p>
          <a:p>
            <a:r>
              <a:rPr lang="fr-FR" dirty="0" smtClean="0"/>
              <a:t>Optimisation of </a:t>
            </a:r>
            <a:r>
              <a:rPr lang="fr-FR" dirty="0" err="1" smtClean="0"/>
              <a:t>measurement</a:t>
            </a:r>
            <a:r>
              <a:rPr lang="fr-FR" dirty="0" smtClean="0"/>
              <a:t> time </a:t>
            </a:r>
            <a:r>
              <a:rPr lang="fr-FR" dirty="0" err="1" smtClean="0"/>
              <a:t>based</a:t>
            </a:r>
            <a:r>
              <a:rPr lang="fr-FR" dirty="0" smtClean="0"/>
              <a:t> on the </a:t>
            </a:r>
            <a:r>
              <a:rPr lang="fr-FR" dirty="0" err="1" smtClean="0"/>
              <a:t>radiopurity</a:t>
            </a:r>
            <a:r>
              <a:rPr lang="fr-FR" dirty="0" smtClean="0"/>
              <a:t> objectives 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7" t="3913" r="4665" b="2733"/>
          <a:stretch/>
        </p:blipFill>
        <p:spPr bwMode="auto">
          <a:xfrm rot="5400000">
            <a:off x="3301338" y="433451"/>
            <a:ext cx="2345380" cy="5801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78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Radon </a:t>
            </a:r>
            <a:r>
              <a:rPr lang="fr-FR" dirty="0" err="1" smtClean="0"/>
              <a:t>tent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495" y="1600200"/>
            <a:ext cx="5837010" cy="4525963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79512" y="908720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10m3 </a:t>
            </a:r>
            <a:r>
              <a:rPr lang="fr-FR" dirty="0" err="1" smtClean="0"/>
              <a:t>inlet</a:t>
            </a:r>
            <a:r>
              <a:rPr lang="fr-FR" dirty="0" smtClean="0"/>
              <a:t> max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2,1m3 </a:t>
            </a:r>
            <a:r>
              <a:rPr lang="fr-FR" dirty="0" err="1" smtClean="0"/>
              <a:t>boil</a:t>
            </a:r>
            <a:r>
              <a:rPr lang="fr-FR" dirty="0" smtClean="0"/>
              <a:t> off </a:t>
            </a:r>
            <a:r>
              <a:rPr lang="fr-FR" dirty="0" err="1" smtClean="0"/>
              <a:t>nitrogen</a:t>
            </a:r>
            <a:r>
              <a:rPr lang="fr-FR" dirty="0" smtClean="0"/>
              <a:t> &lt;1mBq/m3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490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Tent</a:t>
            </a:r>
            <a:endParaRPr lang="fr-FR" dirty="0"/>
          </a:p>
        </p:txBody>
      </p:sp>
      <p:pic>
        <p:nvPicPr>
          <p:cNvPr id="14338" name="Picture 2" descr="C:\Users\Guillaume\Desktop\pc bureau\Document de présentation\conférence\présentation\Dete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88"/>
          <a:stretch/>
        </p:blipFill>
        <p:spPr bwMode="auto">
          <a:xfrm>
            <a:off x="1115616" y="2564904"/>
            <a:ext cx="5510815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4"/>
          <p:cNvCxnSpPr/>
          <p:nvPr/>
        </p:nvCxnSpPr>
        <p:spPr>
          <a:xfrm flipH="1">
            <a:off x="6625124" y="1844824"/>
            <a:ext cx="1307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3563888" y="836712"/>
            <a:ext cx="0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H="1">
            <a:off x="2483768" y="2852936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H="1">
            <a:off x="1187624" y="285293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1187624" y="2852936"/>
            <a:ext cx="0" cy="3096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35696" y="2348880"/>
            <a:ext cx="720080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2015716" y="2701249"/>
            <a:ext cx="360040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>
            <a:off x="2483768" y="270892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1907704" y="270892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2555776" y="234888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1835696" y="234888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1835696" y="234888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6" name="Ellipse 14335"/>
          <p:cNvSpPr/>
          <p:nvPr/>
        </p:nvSpPr>
        <p:spPr>
          <a:xfrm>
            <a:off x="2483768" y="2708920"/>
            <a:ext cx="72008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/>
          <p:cNvSpPr/>
          <p:nvPr/>
        </p:nvSpPr>
        <p:spPr>
          <a:xfrm flipH="1" flipV="1">
            <a:off x="1835695" y="2708920"/>
            <a:ext cx="72008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339" name="Connecteur droit avec flèche 14338"/>
          <p:cNvCxnSpPr/>
          <p:nvPr/>
        </p:nvCxnSpPr>
        <p:spPr>
          <a:xfrm>
            <a:off x="1115616" y="2132856"/>
            <a:ext cx="720079" cy="5989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ZoneTexte 14339"/>
          <p:cNvSpPr txBox="1"/>
          <p:nvPr/>
        </p:nvSpPr>
        <p:spPr>
          <a:xfrm>
            <a:off x="827584" y="16288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O-ring</a:t>
            </a:r>
            <a:endParaRPr lang="fr-FR" dirty="0"/>
          </a:p>
        </p:txBody>
      </p:sp>
      <p:sp>
        <p:nvSpPr>
          <p:cNvPr id="14341" name="Rectangle 14340"/>
          <p:cNvSpPr/>
          <p:nvPr/>
        </p:nvSpPr>
        <p:spPr>
          <a:xfrm>
            <a:off x="2627784" y="836712"/>
            <a:ext cx="936104" cy="43204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343" name="Connecteur droit 14342"/>
          <p:cNvCxnSpPr>
            <a:stCxn id="14341" idx="2"/>
          </p:cNvCxnSpPr>
          <p:nvPr/>
        </p:nvCxnSpPr>
        <p:spPr>
          <a:xfrm>
            <a:off x="3095836" y="1268760"/>
            <a:ext cx="252028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4" name="Picture 4" descr="https://us.123rf.com/450wm/learchitecto/learchitecto1406/learchitecto140600479/29521023-isole-vue-de-cote-constructeur-de-grue-dessin-illustration-vectorielle.jpg?ver=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67" t="15411" b="35384"/>
          <a:stretch/>
        </p:blipFill>
        <p:spPr bwMode="auto">
          <a:xfrm>
            <a:off x="4355976" y="825064"/>
            <a:ext cx="931509" cy="175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43"/>
          <a:stretch/>
        </p:blipFill>
        <p:spPr bwMode="auto">
          <a:xfrm>
            <a:off x="4379090" y="2169160"/>
            <a:ext cx="885279" cy="53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74865" y="1138334"/>
            <a:ext cx="971550" cy="1569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cteur droit 6"/>
          <p:cNvCxnSpPr/>
          <p:nvPr/>
        </p:nvCxnSpPr>
        <p:spPr>
          <a:xfrm flipH="1">
            <a:off x="6625124" y="836712"/>
            <a:ext cx="1307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1907703" y="2780928"/>
            <a:ext cx="72009" cy="3600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H="1">
            <a:off x="2411760" y="2780928"/>
            <a:ext cx="72008" cy="3600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35496" y="2731779"/>
            <a:ext cx="1008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Metalic</a:t>
            </a:r>
            <a:r>
              <a:rPr lang="fr-FR" sz="1400" dirty="0" smtClean="0"/>
              <a:t> enveloppe</a:t>
            </a:r>
          </a:p>
          <a:p>
            <a:r>
              <a:rPr lang="fr-FR" sz="1400" dirty="0" smtClean="0"/>
              <a:t>+ pressure vent</a:t>
            </a:r>
            <a:endParaRPr lang="fr-FR" sz="1400" dirty="0"/>
          </a:p>
        </p:txBody>
      </p:sp>
      <p:cxnSp>
        <p:nvCxnSpPr>
          <p:cNvPr id="29" name="Connecteur droit avec flèche 28"/>
          <p:cNvCxnSpPr>
            <a:stCxn id="26" idx="3"/>
          </p:cNvCxnSpPr>
          <p:nvPr/>
        </p:nvCxnSpPr>
        <p:spPr>
          <a:xfrm flipV="1">
            <a:off x="1043608" y="2993389"/>
            <a:ext cx="900099" cy="2154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54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Cosmogenic</a:t>
            </a:r>
            <a:r>
              <a:rPr lang="fr-FR" dirty="0" smtClean="0"/>
              <a:t> </a:t>
            </a:r>
            <a:r>
              <a:rPr lang="fr-FR" dirty="0" err="1" smtClean="0"/>
              <a:t>inside</a:t>
            </a:r>
            <a:r>
              <a:rPr lang="fr-FR" dirty="0" smtClean="0"/>
              <a:t> </a:t>
            </a:r>
            <a:r>
              <a:rPr lang="fr-FR" dirty="0" err="1" smtClean="0"/>
              <a:t>crystal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9360217"/>
              </p:ext>
            </p:extLst>
          </p:nvPr>
        </p:nvGraphicFramePr>
        <p:xfrm>
          <a:off x="457200" y="1600200"/>
          <a:ext cx="8228901" cy="34113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9417"/>
                <a:gridCol w="2059828"/>
                <a:gridCol w="2059828"/>
                <a:gridCol w="2059828"/>
              </a:tblGrid>
              <a:tr h="48733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énergie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intégrale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Coups par jour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Identification 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</a:tr>
              <a:tr h="48733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46.5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51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1.7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Pb210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</a:tr>
              <a:tr h="48733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66.9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33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1.1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Th-230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</a:tr>
              <a:tr h="48733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143.8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78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3.57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Co-57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</a:tr>
              <a:tr h="48733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238.6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20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0.57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Pb-212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</a:tr>
              <a:tr h="48733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1124.5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60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2.73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Zn-65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</a:tr>
              <a:tr h="48733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1460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7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0.36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K-40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890" marR="47890" marT="24467" marB="24467"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79512" y="908720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Detector </a:t>
            </a:r>
            <a:r>
              <a:rPr lang="fr-FR" dirty="0" err="1" smtClean="0"/>
              <a:t>mafalda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Integral</a:t>
            </a:r>
            <a:r>
              <a:rPr lang="fr-FR" dirty="0" smtClean="0"/>
              <a:t> background 0,27/min    </a:t>
            </a:r>
            <a:r>
              <a:rPr lang="fr-FR" dirty="0" err="1" smtClean="0"/>
              <a:t>may</a:t>
            </a:r>
            <a:r>
              <a:rPr lang="fr-FR" dirty="0" smtClean="0"/>
              <a:t> 2008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131840" y="630932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P.Loiaiza</a:t>
            </a:r>
            <a:r>
              <a:rPr lang="fr-FR" dirty="0" smtClean="0"/>
              <a:t> </a:t>
            </a:r>
            <a:r>
              <a:rPr lang="fr-FR" i="1" dirty="0" smtClean="0"/>
              <a:t>et al </a:t>
            </a:r>
            <a:endParaRPr lang="fr-FR" i="1" dirty="0"/>
          </a:p>
        </p:txBody>
      </p:sp>
      <p:sp>
        <p:nvSpPr>
          <p:cNvPr id="8" name="ZoneTexte 7"/>
          <p:cNvSpPr txBox="1"/>
          <p:nvPr/>
        </p:nvSpPr>
        <p:spPr>
          <a:xfrm>
            <a:off x="395536" y="5157192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 smtClean="0"/>
              <a:t>Integral</a:t>
            </a:r>
            <a:r>
              <a:rPr lang="fr-FR" b="1" dirty="0" smtClean="0"/>
              <a:t> </a:t>
            </a:r>
            <a:r>
              <a:rPr lang="fr-FR" b="1" dirty="0" err="1" smtClean="0"/>
              <a:t>now</a:t>
            </a:r>
            <a:r>
              <a:rPr lang="fr-FR" b="1" dirty="0" smtClean="0"/>
              <a:t> : 0,086 </a:t>
            </a:r>
            <a:r>
              <a:rPr lang="fr-FR" b="1" dirty="0" err="1" smtClean="0"/>
              <a:t>cnts</a:t>
            </a:r>
            <a:r>
              <a:rPr lang="fr-FR" b="1" dirty="0" smtClean="0"/>
              <a:t> /min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 smtClean="0"/>
              <a:t>only</a:t>
            </a:r>
            <a:r>
              <a:rPr lang="fr-FR" b="1" dirty="0" smtClean="0"/>
              <a:t> 210Pb =1,5 </a:t>
            </a:r>
            <a:r>
              <a:rPr lang="fr-FR" b="1" dirty="0" err="1" smtClean="0"/>
              <a:t>cnts</a:t>
            </a:r>
            <a:r>
              <a:rPr lang="fr-FR" b="1" dirty="0" smtClean="0"/>
              <a:t>/min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40K =0,47cnts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57955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Germanium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Germanium </a:t>
            </a:r>
            <a:r>
              <a:rPr lang="fr-FR" dirty="0" err="1" smtClean="0"/>
              <a:t>hosted</a:t>
            </a:r>
            <a:r>
              <a:rPr lang="fr-FR" dirty="0" smtClean="0"/>
              <a:t> in LSM</a:t>
            </a:r>
          </a:p>
          <a:p>
            <a:r>
              <a:rPr lang="fr-FR" dirty="0" err="1" smtClean="0"/>
              <a:t>Example</a:t>
            </a:r>
            <a:r>
              <a:rPr lang="fr-FR" dirty="0" smtClean="0"/>
              <a:t> of detector</a:t>
            </a:r>
          </a:p>
          <a:p>
            <a:r>
              <a:rPr lang="fr-FR" dirty="0" err="1" smtClean="0"/>
              <a:t>Sample</a:t>
            </a:r>
            <a:r>
              <a:rPr lang="fr-FR" dirty="0" smtClean="0"/>
              <a:t> management</a:t>
            </a:r>
          </a:p>
          <a:p>
            <a:r>
              <a:rPr lang="fr-FR" dirty="0" smtClean="0"/>
              <a:t>Partage </a:t>
            </a:r>
            <a:r>
              <a:rPr lang="fr-FR" dirty="0" err="1" smtClean="0"/>
              <a:t>project</a:t>
            </a:r>
            <a:endParaRPr lang="fr-FR" dirty="0" smtClean="0"/>
          </a:p>
          <a:p>
            <a:r>
              <a:rPr lang="fr-FR" dirty="0" err="1" smtClean="0"/>
              <a:t>Comparison</a:t>
            </a:r>
            <a:r>
              <a:rPr lang="fr-FR" dirty="0" smtClean="0"/>
              <a:t> to mass </a:t>
            </a:r>
            <a:r>
              <a:rPr lang="fr-FR" dirty="0" err="1" smtClean="0"/>
              <a:t>spectrometry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604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Mass </a:t>
            </a:r>
            <a:r>
              <a:rPr lang="fr-FR" dirty="0" err="1" smtClean="0"/>
              <a:t>spectrometry</a:t>
            </a:r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6361573"/>
              </p:ext>
            </p:extLst>
          </p:nvPr>
        </p:nvGraphicFramePr>
        <p:xfrm>
          <a:off x="457201" y="1600200"/>
          <a:ext cx="8219256" cy="3917035"/>
        </p:xfrm>
        <a:graphic>
          <a:graphicData uri="http://schemas.openxmlformats.org/drawingml/2006/table">
            <a:tbl>
              <a:tblPr>
                <a:tableStyleId>{AF606853-7671-496A-8E4F-DF71F8EC918B}</a:tableStyleId>
              </a:tblPr>
              <a:tblGrid>
                <a:gridCol w="915513"/>
                <a:gridCol w="2230699"/>
                <a:gridCol w="2554511"/>
                <a:gridCol w="2518533"/>
              </a:tblGrid>
              <a:tr h="436075"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T1/2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1ppt </a:t>
                      </a:r>
                      <a:r>
                        <a:rPr lang="fr-FR" sz="1800" u="none" strike="noStrike" dirty="0" smtClean="0">
                          <a:effectLst/>
                          <a:latin typeface="Arial Black" panose="020B0A04020102020204" pitchFamily="34" charset="0"/>
                        </a:rPr>
                        <a:t>en </a:t>
                      </a:r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Bq/g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LD en Bq/kg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8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smtClean="0">
                          <a:effectLst/>
                          <a:latin typeface="Arial Black" panose="020B0A04020102020204" pitchFamily="34" charset="0"/>
                        </a:rPr>
                        <a:t>238U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4,47E+09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1,24E-08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>
                          <a:effectLst/>
                          <a:latin typeface="Arial Black" panose="020B0A04020102020204" pitchFamily="34" charset="0"/>
                        </a:rPr>
                        <a:t>1,24E-05</a:t>
                      </a:r>
                      <a:endParaRPr lang="fr-FR" sz="1800" b="0" i="0" u="none" strike="noStrike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8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smtClean="0">
                          <a:effectLst/>
                          <a:latin typeface="Arial Black" panose="020B0A04020102020204" pitchFamily="34" charset="0"/>
                        </a:rPr>
                        <a:t>230Th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7,52E+04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7,64E-04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>
                          <a:effectLst/>
                          <a:latin typeface="Arial Black" panose="020B0A04020102020204" pitchFamily="34" charset="0"/>
                        </a:rPr>
                        <a:t>7,64E-01</a:t>
                      </a:r>
                      <a:endParaRPr lang="fr-FR" sz="1800" b="0" i="0" u="none" strike="noStrike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8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smtClean="0">
                          <a:effectLst/>
                          <a:latin typeface="Arial Black" panose="020B0A04020102020204" pitchFamily="34" charset="0"/>
                        </a:rPr>
                        <a:t>226Ra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>
                          <a:effectLst/>
                          <a:latin typeface="Arial Black" panose="020B0A04020102020204" pitchFamily="34" charset="0"/>
                        </a:rPr>
                        <a:t>1600</a:t>
                      </a:r>
                      <a:endParaRPr lang="fr-FR" sz="1800" b="0" i="0" u="none" strike="noStrike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3,66E-02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3,66E+01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8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smtClean="0">
                          <a:effectLst/>
                          <a:latin typeface="Arial Black" panose="020B0A04020102020204" pitchFamily="34" charset="0"/>
                        </a:rPr>
                        <a:t>210Pb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>
                          <a:effectLst/>
                          <a:latin typeface="Arial Black" panose="020B0A04020102020204" pitchFamily="34" charset="0"/>
                        </a:rPr>
                        <a:t>22,3</a:t>
                      </a:r>
                      <a:endParaRPr lang="fr-FR" sz="1800" b="0" i="0" u="none" strike="noStrike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2,82E+00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2,82E+03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8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smtClean="0">
                          <a:effectLst/>
                          <a:latin typeface="Arial Black" panose="020B0A04020102020204" pitchFamily="34" charset="0"/>
                        </a:rPr>
                        <a:t>232Th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>
                          <a:effectLst/>
                          <a:latin typeface="Arial Black" panose="020B0A04020102020204" pitchFamily="34" charset="0"/>
                        </a:rPr>
                        <a:t>1,40E+10</a:t>
                      </a:r>
                      <a:endParaRPr lang="fr-FR" sz="1800" b="0" i="0" u="none" strike="noStrike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4,07E-09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4,07E-06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8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smtClean="0">
                          <a:effectLst/>
                          <a:latin typeface="Arial Black" panose="020B0A04020102020204" pitchFamily="34" charset="0"/>
                        </a:rPr>
                        <a:t>228Ra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>
                          <a:effectLst/>
                          <a:latin typeface="Arial Black" panose="020B0A04020102020204" pitchFamily="34" charset="0"/>
                        </a:rPr>
                        <a:t>5,75E+00</a:t>
                      </a:r>
                      <a:endParaRPr lang="fr-FR" sz="1800" b="0" i="0" u="none" strike="noStrike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1,01E+01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1,01E+04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8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smtClean="0">
                          <a:effectLst/>
                          <a:latin typeface="Arial Black" panose="020B0A04020102020204" pitchFamily="34" charset="0"/>
                        </a:rPr>
                        <a:t>228Th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>
                          <a:effectLst/>
                          <a:latin typeface="Arial Black" panose="020B0A04020102020204" pitchFamily="34" charset="0"/>
                        </a:rPr>
                        <a:t>1,91E+00</a:t>
                      </a:r>
                      <a:endParaRPr lang="fr-FR" sz="1800" b="0" i="0" u="none" strike="noStrike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3,04E+01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Arial Black" panose="020B0A04020102020204" pitchFamily="34" charset="0"/>
                        </a:rPr>
                        <a:t>3,04E+04</a:t>
                      </a:r>
                      <a:endParaRPr lang="fr-FR" sz="1800" b="0" i="0" u="none" strike="noStrike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948" marR="7948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646968" y="836712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Conversion </a:t>
            </a:r>
            <a:r>
              <a:rPr lang="fr-FR" sz="2400" dirty="0" err="1" smtClean="0"/>
              <a:t>from</a:t>
            </a:r>
            <a:r>
              <a:rPr lang="fr-FR" sz="2400" dirty="0" smtClean="0"/>
              <a:t> mass to </a:t>
            </a:r>
            <a:r>
              <a:rPr lang="fr-FR" sz="2400" dirty="0" err="1" smtClean="0"/>
              <a:t>activity</a:t>
            </a:r>
            <a:r>
              <a:rPr lang="fr-FR" sz="2400" dirty="0" smtClean="0"/>
              <a:t> </a:t>
            </a:r>
            <a:r>
              <a:rPr lang="fr-FR" sz="2400" dirty="0" err="1" smtClean="0"/>
              <a:t>considering</a:t>
            </a:r>
            <a:r>
              <a:rPr lang="fr-FR" sz="2400" dirty="0" smtClean="0"/>
              <a:t> 1 </a:t>
            </a:r>
            <a:r>
              <a:rPr lang="fr-FR" sz="2400" dirty="0" err="1" smtClean="0"/>
              <a:t>ppt</a:t>
            </a:r>
            <a:r>
              <a:rPr lang="fr-FR" sz="2400" dirty="0" smtClean="0"/>
              <a:t> as LD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467544" y="573325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Consider</a:t>
            </a:r>
            <a:r>
              <a:rPr lang="fr-FR" dirty="0" smtClean="0"/>
              <a:t> </a:t>
            </a:r>
            <a:r>
              <a:rPr lang="fr-FR" dirty="0" err="1" smtClean="0"/>
              <a:t>analysing</a:t>
            </a:r>
            <a:r>
              <a:rPr lang="fr-FR" dirty="0" smtClean="0"/>
              <a:t> a standard lead </a:t>
            </a:r>
            <a:r>
              <a:rPr lang="fr-FR" dirty="0" err="1" smtClean="0"/>
              <a:t>sample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941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Deciding</a:t>
            </a:r>
            <a:r>
              <a:rPr lang="fr-FR" dirty="0" smtClean="0"/>
              <a:t> the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sample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measured</a:t>
            </a:r>
            <a:r>
              <a:rPr lang="fr-FR" dirty="0" smtClean="0"/>
              <a:t> and </a:t>
            </a:r>
            <a:r>
              <a:rPr lang="fr-FR" dirty="0" err="1" smtClean="0"/>
              <a:t>detection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r>
              <a:rPr lang="fr-FR" dirty="0" smtClean="0"/>
              <a:t> </a:t>
            </a:r>
            <a:r>
              <a:rPr lang="fr-FR" dirty="0" err="1" smtClean="0"/>
              <a:t>required</a:t>
            </a:r>
            <a:endParaRPr lang="fr-FR" dirty="0" smtClean="0"/>
          </a:p>
          <a:p>
            <a:r>
              <a:rPr lang="fr-FR" dirty="0" err="1" smtClean="0"/>
              <a:t>Choose</a:t>
            </a:r>
            <a:r>
              <a:rPr lang="fr-FR" dirty="0" smtClean="0"/>
              <a:t> the right </a:t>
            </a:r>
            <a:r>
              <a:rPr lang="fr-FR" dirty="0" err="1" smtClean="0"/>
              <a:t>combination</a:t>
            </a:r>
            <a:r>
              <a:rPr lang="fr-FR" dirty="0" smtClean="0"/>
              <a:t> of techniques for optimum </a:t>
            </a:r>
            <a:r>
              <a:rPr lang="fr-FR" dirty="0" err="1" smtClean="0"/>
              <a:t>results</a:t>
            </a:r>
            <a:r>
              <a:rPr lang="fr-FR" dirty="0" smtClean="0"/>
              <a:t> (Analyse Pb </a:t>
            </a:r>
            <a:r>
              <a:rPr lang="fr-FR" dirty="0" err="1" smtClean="0"/>
              <a:t>with</a:t>
            </a:r>
            <a:r>
              <a:rPr lang="fr-FR" dirty="0" smtClean="0"/>
              <a:t> ICP-MS)</a:t>
            </a:r>
          </a:p>
          <a:p>
            <a:r>
              <a:rPr lang="fr-FR" dirty="0" smtClean="0"/>
              <a:t>Germaniums </a:t>
            </a:r>
            <a:r>
              <a:rPr lang="fr-FR" dirty="0" err="1" smtClean="0"/>
              <a:t>measurements</a:t>
            </a:r>
            <a:r>
              <a:rPr lang="fr-FR" dirty="0" smtClean="0"/>
              <a:t> have a life </a:t>
            </a:r>
            <a:r>
              <a:rPr lang="fr-FR" dirty="0" err="1" smtClean="0"/>
              <a:t>ahead</a:t>
            </a:r>
            <a:endParaRPr lang="fr-FR" dirty="0" smtClean="0"/>
          </a:p>
          <a:p>
            <a:r>
              <a:rPr lang="fr-FR" dirty="0" smtClean="0"/>
              <a:t>More </a:t>
            </a:r>
            <a:r>
              <a:rPr lang="fr-FR" dirty="0" err="1" smtClean="0"/>
              <a:t>demands</a:t>
            </a:r>
            <a:r>
              <a:rPr lang="fr-FR" dirty="0" smtClean="0"/>
              <a:t> to put germanium in LSM more </a:t>
            </a:r>
            <a:r>
              <a:rPr lang="fr-FR" dirty="0" err="1" smtClean="0"/>
              <a:t>fields</a:t>
            </a:r>
            <a:r>
              <a:rPr lang="fr-FR" dirty="0" smtClean="0"/>
              <a:t> to explore …</a:t>
            </a: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749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Laboratoire Souterrain de Modane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r>
              <a:rPr lang="fr-FR" dirty="0" err="1" smtClean="0"/>
              <a:t>Located</a:t>
            </a:r>
            <a:r>
              <a:rPr lang="fr-FR" dirty="0" smtClean="0"/>
              <a:t> in </a:t>
            </a:r>
            <a:r>
              <a:rPr lang="fr-FR" dirty="0"/>
              <a:t>M</a:t>
            </a:r>
            <a:r>
              <a:rPr lang="fr-FR" dirty="0" smtClean="0"/>
              <a:t>odane </a:t>
            </a:r>
          </a:p>
          <a:p>
            <a:r>
              <a:rPr lang="fr-FR" dirty="0" smtClean="0"/>
              <a:t>12 permanents </a:t>
            </a:r>
          </a:p>
          <a:p>
            <a:r>
              <a:rPr lang="fr-FR" dirty="0" smtClean="0"/>
              <a:t>1000 </a:t>
            </a:r>
            <a:r>
              <a:rPr lang="fr-FR" dirty="0" err="1" smtClean="0"/>
              <a:t>visitors</a:t>
            </a:r>
            <a:r>
              <a:rPr lang="fr-FR" dirty="0" smtClean="0"/>
              <a:t> </a:t>
            </a:r>
            <a:r>
              <a:rPr lang="fr-FR" dirty="0" err="1" smtClean="0"/>
              <a:t>days</a:t>
            </a:r>
            <a:r>
              <a:rPr lang="fr-FR" dirty="0" smtClean="0"/>
              <a:t> per </a:t>
            </a:r>
            <a:r>
              <a:rPr lang="fr-FR" dirty="0" err="1" smtClean="0"/>
              <a:t>year</a:t>
            </a:r>
            <a:endParaRPr lang="fr-FR" dirty="0" smtClean="0"/>
          </a:p>
          <a:p>
            <a:r>
              <a:rPr lang="fr-FR" dirty="0" smtClean="0"/>
              <a:t>Wide range of </a:t>
            </a:r>
            <a:r>
              <a:rPr lang="fr-FR" dirty="0" err="1" smtClean="0"/>
              <a:t>interdisciplinary</a:t>
            </a:r>
            <a:r>
              <a:rPr lang="fr-FR" dirty="0" smtClean="0"/>
              <a:t> topics</a:t>
            </a:r>
          </a:p>
          <a:p>
            <a:r>
              <a:rPr lang="fr-FR" smtClean="0"/>
              <a:t>Astroparticles</a:t>
            </a:r>
            <a:r>
              <a:rPr lang="fr-FR" dirty="0" smtClean="0"/>
              <a:t>,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physic</a:t>
            </a:r>
            <a:r>
              <a:rPr lang="fr-FR" dirty="0" smtClean="0"/>
              <a:t>, </a:t>
            </a:r>
            <a:r>
              <a:rPr lang="fr-FR" dirty="0" err="1" smtClean="0"/>
              <a:t>environment</a:t>
            </a:r>
            <a:r>
              <a:rPr lang="fr-FR" dirty="0" smtClean="0"/>
              <a:t>, </a:t>
            </a:r>
            <a:r>
              <a:rPr lang="fr-FR" dirty="0" err="1" smtClean="0"/>
              <a:t>electronics</a:t>
            </a:r>
            <a:r>
              <a:rPr lang="fr-FR" dirty="0" smtClean="0"/>
              <a:t>, </a:t>
            </a:r>
            <a:r>
              <a:rPr lang="fr-FR" dirty="0" err="1" smtClean="0"/>
              <a:t>radioactivity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, </a:t>
            </a:r>
            <a:r>
              <a:rPr lang="fr-FR" dirty="0" err="1" smtClean="0"/>
              <a:t>biology</a:t>
            </a:r>
            <a:endParaRPr lang="fr-FR" dirty="0"/>
          </a:p>
        </p:txBody>
      </p:sp>
      <p:pic>
        <p:nvPicPr>
          <p:cNvPr id="6" name="Picture 2" descr="Z:\Photothèque\photos extincteur\P_20161004_15534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7" r="4184" b="12210"/>
          <a:stretch/>
        </p:blipFill>
        <p:spPr bwMode="auto">
          <a:xfrm>
            <a:off x="5403693" y="908720"/>
            <a:ext cx="3672408" cy="22547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 descr="CNRS-filaire-Quadri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067425"/>
            <a:ext cx="864096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C:\Users\Charlotte_2\AppData\Local\Microsoft\Windows\INetCache\Content.Word\logo-uga-vo-cmjn_petit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067425"/>
            <a:ext cx="945083" cy="790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714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Laboratoire Souterrain de Modane</a:t>
            </a:r>
            <a:endParaRPr lang="fr-FR" dirty="0"/>
          </a:p>
        </p:txBody>
      </p:sp>
      <p:pic>
        <p:nvPicPr>
          <p:cNvPr id="4098" name="Picture 2" descr="Résultat de recherche d'images pour &quot;lpsc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652" y="5805264"/>
            <a:ext cx="1860104" cy="98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contenu 2"/>
          <p:cNvSpPr>
            <a:spLocks noGrp="1"/>
          </p:cNvSpPr>
          <p:nvPr/>
        </p:nvSpPr>
        <p:spPr>
          <a:xfrm>
            <a:off x="457200" y="980729"/>
            <a:ext cx="8435280" cy="4711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err="1" smtClean="0"/>
              <a:t>Merger</a:t>
            </a:r>
            <a:r>
              <a:rPr lang="fr-FR" sz="1800" dirty="0" smtClean="0"/>
              <a:t> </a:t>
            </a:r>
            <a:r>
              <a:rPr lang="fr-FR" sz="1800" dirty="0" err="1" smtClean="0"/>
              <a:t>with</a:t>
            </a:r>
            <a:r>
              <a:rPr lang="fr-FR" sz="1800" dirty="0" smtClean="0"/>
              <a:t> Laboratoire de Physique Subatomique &amp; Cosmologie (LPSC-IN2P3) in Grenoble</a:t>
            </a:r>
          </a:p>
          <a:p>
            <a:pPr lvl="1"/>
            <a:r>
              <a:rPr lang="fr-FR" sz="1600" dirty="0" smtClean="0"/>
              <a:t>70 </a:t>
            </a:r>
            <a:r>
              <a:rPr lang="fr-FR" sz="1600" dirty="0" err="1" smtClean="0"/>
              <a:t>researchers</a:t>
            </a:r>
            <a:r>
              <a:rPr lang="fr-FR" sz="1600" dirty="0" smtClean="0"/>
              <a:t>, 90 </a:t>
            </a:r>
            <a:r>
              <a:rPr lang="fr-FR" sz="1600" dirty="0" err="1" smtClean="0"/>
              <a:t>Engineers</a:t>
            </a:r>
            <a:r>
              <a:rPr lang="fr-FR" sz="1600" dirty="0" smtClean="0"/>
              <a:t> &amp; </a:t>
            </a:r>
            <a:r>
              <a:rPr lang="fr-FR" sz="1600" dirty="0" err="1" smtClean="0"/>
              <a:t>technicians</a:t>
            </a:r>
            <a:endParaRPr lang="fr-FR" sz="1600" dirty="0" smtClean="0"/>
          </a:p>
          <a:p>
            <a:pPr lvl="1"/>
            <a:r>
              <a:rPr lang="fr-FR" sz="1600" dirty="0" err="1" smtClean="0"/>
              <a:t>Covering</a:t>
            </a:r>
            <a:r>
              <a:rPr lang="fr-FR" sz="1600" dirty="0" smtClean="0"/>
              <a:t> </a:t>
            </a:r>
            <a:r>
              <a:rPr lang="fr-FR" sz="1600" dirty="0" err="1" smtClean="0"/>
              <a:t>fields</a:t>
            </a:r>
            <a:r>
              <a:rPr lang="fr-FR" sz="1600" dirty="0" smtClean="0"/>
              <a:t>  in </a:t>
            </a:r>
            <a:r>
              <a:rPr lang="fr-FR" sz="1600" dirty="0" err="1" smtClean="0"/>
              <a:t>particle</a:t>
            </a:r>
            <a:r>
              <a:rPr lang="fr-FR" sz="1600" dirty="0" smtClean="0"/>
              <a:t> &amp; </a:t>
            </a:r>
            <a:r>
              <a:rPr lang="fr-FR" sz="1600" dirty="0" err="1" smtClean="0"/>
              <a:t>nuclear</a:t>
            </a:r>
            <a:r>
              <a:rPr lang="fr-FR" sz="1600" dirty="0" smtClean="0"/>
              <a:t> </a:t>
            </a:r>
            <a:r>
              <a:rPr lang="fr-FR" sz="1600" dirty="0" err="1" smtClean="0"/>
              <a:t>physics</a:t>
            </a:r>
            <a:r>
              <a:rPr lang="fr-FR" sz="1600" dirty="0" smtClean="0"/>
              <a:t>, </a:t>
            </a:r>
            <a:r>
              <a:rPr lang="fr-FR" sz="1600" dirty="0" err="1" smtClean="0"/>
              <a:t>astroparticle</a:t>
            </a:r>
            <a:r>
              <a:rPr lang="fr-FR" sz="1600" dirty="0"/>
              <a:t> </a:t>
            </a:r>
            <a:r>
              <a:rPr lang="fr-FR" sz="1600" dirty="0" smtClean="0"/>
              <a:t>and </a:t>
            </a:r>
            <a:r>
              <a:rPr lang="fr-FR" sz="1600" dirty="0" err="1" smtClean="0"/>
              <a:t>cosmology</a:t>
            </a:r>
            <a:r>
              <a:rPr lang="fr-FR" sz="1600" dirty="0" smtClean="0"/>
              <a:t> </a:t>
            </a:r>
          </a:p>
          <a:p>
            <a:r>
              <a:rPr lang="fr-FR" sz="1800" dirty="0" smtClean="0"/>
              <a:t>LSM </a:t>
            </a:r>
            <a:r>
              <a:rPr lang="fr-FR" sz="1800" dirty="0" err="1" smtClean="0"/>
              <a:t>now</a:t>
            </a:r>
            <a:r>
              <a:rPr lang="fr-FR" sz="1800" dirty="0" smtClean="0"/>
              <a:t> </a:t>
            </a:r>
            <a:r>
              <a:rPr lang="fr-FR" sz="1800" dirty="0" err="1" smtClean="0"/>
              <a:t>becomes</a:t>
            </a:r>
            <a:r>
              <a:rPr lang="fr-FR" sz="1800" dirty="0" smtClean="0"/>
              <a:t> a « national </a:t>
            </a:r>
            <a:r>
              <a:rPr lang="fr-FR" sz="1800" dirty="0" err="1" smtClean="0"/>
              <a:t>facility</a:t>
            </a:r>
            <a:r>
              <a:rPr lang="fr-FR" sz="1800" dirty="0" smtClean="0"/>
              <a:t> » as </a:t>
            </a:r>
            <a:r>
              <a:rPr lang="fr-FR" sz="1800" dirty="0" err="1" smtClean="0"/>
              <a:t>labelled</a:t>
            </a:r>
            <a:r>
              <a:rPr lang="fr-FR" sz="1800" dirty="0" smtClean="0"/>
              <a:t> by the CNRS</a:t>
            </a:r>
          </a:p>
          <a:p>
            <a:pPr lvl="1"/>
            <a:r>
              <a:rPr lang="fr-FR" sz="1600" dirty="0" smtClean="0"/>
              <a:t>National </a:t>
            </a:r>
            <a:r>
              <a:rPr lang="fr-FR" sz="1600" dirty="0" err="1" smtClean="0"/>
              <a:t>facility</a:t>
            </a:r>
            <a:r>
              <a:rPr lang="fr-FR" sz="1600" dirty="0" smtClean="0"/>
              <a:t> for IN2P3 / CNRS  </a:t>
            </a:r>
          </a:p>
          <a:p>
            <a:r>
              <a:rPr lang="fr-FR" sz="1800" dirty="0" smtClean="0"/>
              <a:t>LSM as an national </a:t>
            </a:r>
            <a:r>
              <a:rPr lang="fr-FR" sz="1800" dirty="0" err="1" smtClean="0"/>
              <a:t>experimental</a:t>
            </a:r>
            <a:r>
              <a:rPr lang="fr-FR" sz="1800" dirty="0" smtClean="0"/>
              <a:t> </a:t>
            </a:r>
            <a:r>
              <a:rPr lang="fr-FR" sz="1800" dirty="0" err="1" smtClean="0"/>
              <a:t>facility</a:t>
            </a:r>
            <a:r>
              <a:rPr lang="fr-FR" sz="1800" dirty="0" smtClean="0"/>
              <a:t> for :  </a:t>
            </a:r>
          </a:p>
          <a:p>
            <a:pPr lvl="1"/>
            <a:r>
              <a:rPr lang="fr-FR" sz="2000" dirty="0" err="1" smtClean="0"/>
              <a:t>Fundamental</a:t>
            </a:r>
            <a:r>
              <a:rPr lang="fr-FR" sz="2000" dirty="0" smtClean="0"/>
              <a:t> </a:t>
            </a:r>
            <a:r>
              <a:rPr lang="fr-FR" sz="2000" dirty="0" err="1" smtClean="0"/>
              <a:t>Physics</a:t>
            </a:r>
            <a:endParaRPr lang="fr-FR" sz="2000" dirty="0" smtClean="0"/>
          </a:p>
          <a:p>
            <a:pPr lvl="2"/>
            <a:r>
              <a:rPr lang="fr-FR" sz="1800" dirty="0" smtClean="0"/>
              <a:t>Neutrino </a:t>
            </a:r>
            <a:r>
              <a:rPr lang="fr-FR" sz="1800" dirty="0" err="1" smtClean="0"/>
              <a:t>property</a:t>
            </a:r>
            <a:r>
              <a:rPr lang="fr-FR" sz="1800" dirty="0" smtClean="0"/>
              <a:t> </a:t>
            </a:r>
            <a:r>
              <a:rPr lang="fr-FR" sz="1800" dirty="0" err="1" smtClean="0"/>
              <a:t>determination</a:t>
            </a:r>
            <a:endParaRPr lang="fr-FR" sz="1800" dirty="0" smtClean="0"/>
          </a:p>
          <a:p>
            <a:pPr lvl="2"/>
            <a:r>
              <a:rPr lang="fr-FR" sz="1800" dirty="0" smtClean="0"/>
              <a:t>Direct </a:t>
            </a:r>
            <a:r>
              <a:rPr lang="fr-FR" sz="1800" dirty="0" err="1" smtClean="0"/>
              <a:t>Dark</a:t>
            </a:r>
            <a:r>
              <a:rPr lang="fr-FR" sz="1800" dirty="0" smtClean="0"/>
              <a:t> </a:t>
            </a:r>
            <a:r>
              <a:rPr lang="fr-FR" sz="1800" dirty="0" err="1" smtClean="0"/>
              <a:t>matter</a:t>
            </a:r>
            <a:r>
              <a:rPr lang="fr-FR" sz="1800" dirty="0" smtClean="0"/>
              <a:t> </a:t>
            </a:r>
            <a:r>
              <a:rPr lang="fr-FR" sz="1800" dirty="0" err="1" smtClean="0"/>
              <a:t>search</a:t>
            </a:r>
            <a:endParaRPr lang="fr-FR" sz="1800" dirty="0"/>
          </a:p>
          <a:p>
            <a:pPr lvl="1"/>
            <a:r>
              <a:rPr lang="fr-FR" sz="2000" dirty="0" smtClean="0"/>
              <a:t>Gamma </a:t>
            </a:r>
            <a:r>
              <a:rPr lang="fr-FR" sz="2000" dirty="0" err="1" smtClean="0"/>
              <a:t>spectrometry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</a:t>
            </a:r>
            <a:endParaRPr lang="fr-FR" sz="2000" dirty="0" smtClean="0"/>
          </a:p>
          <a:p>
            <a:pPr lvl="2"/>
            <a:r>
              <a:rPr lang="fr-FR" sz="1800" dirty="0" smtClean="0"/>
              <a:t>14 detectors </a:t>
            </a:r>
            <a:r>
              <a:rPr lang="fr-FR" sz="1800" dirty="0" err="1" smtClean="0"/>
              <a:t>measuring</a:t>
            </a:r>
            <a:r>
              <a:rPr lang="fr-FR" sz="1800" dirty="0" smtClean="0"/>
              <a:t> </a:t>
            </a:r>
            <a:r>
              <a:rPr lang="fr-FR" sz="1800" dirty="0" err="1" smtClean="0"/>
              <a:t>continuously</a:t>
            </a:r>
            <a:endParaRPr lang="fr-FR" sz="1800" dirty="0" smtClean="0"/>
          </a:p>
          <a:p>
            <a:pPr lvl="2"/>
            <a:r>
              <a:rPr lang="fr-FR" sz="1800" dirty="0" smtClean="0"/>
              <a:t>Open to </a:t>
            </a:r>
            <a:r>
              <a:rPr lang="fr-FR" sz="1800" dirty="0" err="1" smtClean="0"/>
              <a:t>geosciences</a:t>
            </a:r>
            <a:r>
              <a:rPr lang="fr-FR" sz="1800" dirty="0" smtClean="0"/>
              <a:t>, </a:t>
            </a:r>
            <a:r>
              <a:rPr lang="fr-FR" sz="1800" dirty="0" err="1" smtClean="0"/>
              <a:t>materials</a:t>
            </a:r>
            <a:r>
              <a:rPr lang="fr-FR" sz="1800" dirty="0" smtClean="0"/>
              <a:t>, </a:t>
            </a:r>
            <a:r>
              <a:rPr lang="fr-FR" sz="1800" dirty="0" err="1" smtClean="0"/>
              <a:t>biology</a:t>
            </a:r>
            <a:r>
              <a:rPr lang="fr-FR" sz="1800" dirty="0"/>
              <a:t> </a:t>
            </a:r>
            <a:r>
              <a:rPr lang="fr-FR" sz="1800" dirty="0" smtClean="0"/>
              <a:t>and </a:t>
            </a:r>
            <a:r>
              <a:rPr lang="fr-FR" sz="1800" dirty="0" err="1" smtClean="0"/>
              <a:t>medecine</a:t>
            </a:r>
            <a:endParaRPr lang="fr-FR" sz="1800" dirty="0" smtClean="0"/>
          </a:p>
          <a:p>
            <a:pPr lvl="3"/>
            <a:r>
              <a:rPr lang="fr-FR" sz="1600" dirty="0" err="1" smtClean="0"/>
              <a:t>Actually</a:t>
            </a:r>
            <a:r>
              <a:rPr lang="fr-FR" sz="1600" dirty="0" smtClean="0"/>
              <a:t> 1000 </a:t>
            </a:r>
            <a:r>
              <a:rPr lang="fr-FR" sz="1600" dirty="0" err="1" smtClean="0"/>
              <a:t>samples</a:t>
            </a:r>
            <a:r>
              <a:rPr lang="fr-FR" sz="1600" dirty="0" smtClean="0"/>
              <a:t> </a:t>
            </a:r>
            <a:r>
              <a:rPr lang="fr-FR" sz="1600" dirty="0" err="1" smtClean="0"/>
              <a:t>measured</a:t>
            </a:r>
            <a:r>
              <a:rPr lang="fr-FR" sz="1600" dirty="0" smtClean="0"/>
              <a:t> per </a:t>
            </a:r>
            <a:r>
              <a:rPr lang="fr-FR" sz="1600" dirty="0" err="1" smtClean="0"/>
              <a:t>year</a:t>
            </a:r>
            <a:endParaRPr lang="fr-FR" sz="1600" dirty="0" smtClean="0"/>
          </a:p>
          <a:p>
            <a:pPr lvl="2"/>
            <a:r>
              <a:rPr lang="fr-FR" sz="1800" dirty="0" smtClean="0"/>
              <a:t>PARTAGe </a:t>
            </a:r>
            <a:r>
              <a:rPr lang="fr-FR" sz="1800" dirty="0" err="1" smtClean="0"/>
              <a:t>project</a:t>
            </a:r>
            <a:r>
              <a:rPr lang="fr-FR" sz="1800" dirty="0" smtClean="0"/>
              <a:t> to </a:t>
            </a:r>
            <a:r>
              <a:rPr lang="fr-FR" sz="1800" dirty="0" err="1" smtClean="0"/>
              <a:t>automatize</a:t>
            </a:r>
            <a:r>
              <a:rPr lang="fr-FR" sz="1800" dirty="0" smtClean="0"/>
              <a:t> </a:t>
            </a:r>
            <a:r>
              <a:rPr lang="fr-FR" sz="1800" dirty="0" err="1" smtClean="0"/>
              <a:t>measurments</a:t>
            </a:r>
            <a:r>
              <a:rPr lang="fr-FR" sz="1800" dirty="0" smtClean="0"/>
              <a:t> </a:t>
            </a:r>
            <a:endParaRPr lang="fr-FR" sz="1800" dirty="0"/>
          </a:p>
          <a:p>
            <a:pPr lvl="3"/>
            <a:r>
              <a:rPr lang="fr-FR" sz="1600" dirty="0" err="1" smtClean="0"/>
              <a:t>Increase</a:t>
            </a:r>
            <a:r>
              <a:rPr lang="fr-FR" sz="1600" dirty="0" smtClean="0"/>
              <a:t> </a:t>
            </a:r>
            <a:r>
              <a:rPr lang="fr-FR" sz="1600" dirty="0" err="1" smtClean="0"/>
              <a:t>significantly</a:t>
            </a:r>
            <a:r>
              <a:rPr lang="fr-FR" sz="1600" dirty="0" smtClean="0"/>
              <a:t> the scope of the LSM </a:t>
            </a:r>
            <a:endParaRPr lang="fr-FR" sz="1600" dirty="0"/>
          </a:p>
          <a:p>
            <a:pPr lvl="3"/>
            <a:endParaRPr 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166092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 descr="CNRS-filaire-Quadri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067425"/>
            <a:ext cx="864096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C:\Users\Charlotte_2\AppData\Local\Microsoft\Windows\INetCache\Content.Word\logo-uga-vo-cmjn_petit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067425"/>
            <a:ext cx="945083" cy="7905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Location and </a:t>
            </a:r>
            <a:r>
              <a:rPr lang="fr-FR" dirty="0" err="1" smtClean="0"/>
              <a:t>access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8294" y="1434657"/>
            <a:ext cx="8229600" cy="4525963"/>
          </a:xfrm>
        </p:spPr>
        <p:txBody>
          <a:bodyPr/>
          <a:lstStyle/>
          <a:p>
            <a:endParaRPr lang="fr-FR" dirty="0"/>
          </a:p>
        </p:txBody>
      </p:sp>
      <p:graphicFrame>
        <p:nvGraphicFramePr>
          <p:cNvPr id="4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308172"/>
              </p:ext>
            </p:extLst>
          </p:nvPr>
        </p:nvGraphicFramePr>
        <p:xfrm>
          <a:off x="452282" y="792104"/>
          <a:ext cx="7848600" cy="5424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Image bitmap" r:id="rId6" imgW="9693480" imgH="5235394" progId="Paint.Picture">
                  <p:embed/>
                </p:oleObj>
              </mc:Choice>
              <mc:Fallback>
                <p:oleObj name="Image bitmap" r:id="rId6" imgW="9693480" imgH="523539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282" y="792104"/>
                        <a:ext cx="7848600" cy="54241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82" y="792104"/>
            <a:ext cx="7848600" cy="5424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587469" y="1242570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600">
                <a:solidFill>
                  <a:srgbClr val="0000FF"/>
                </a:solidFill>
                <a:latin typeface="Arial" charset="0"/>
              </a:rPr>
              <a:t> </a:t>
            </a:r>
            <a:endParaRPr lang="fr-FR" altLang="fr-FR" sz="24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7846857" y="4752532"/>
            <a:ext cx="381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100">
                <a:solidFill>
                  <a:srgbClr val="FFFF00"/>
                </a:solidFill>
                <a:latin typeface="Textile" charset="0"/>
              </a:rPr>
              <a:t> </a:t>
            </a:r>
            <a:endParaRPr lang="fr-FR" altLang="fr-FR" sz="24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7927819" y="4936682"/>
            <a:ext cx="381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100">
                <a:solidFill>
                  <a:srgbClr val="FFFF00"/>
                </a:solidFill>
                <a:latin typeface="Textile" charset="0"/>
              </a:rPr>
              <a:t> </a:t>
            </a:r>
            <a:endParaRPr lang="fr-FR" altLang="fr-FR" sz="24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9" name="Group 23"/>
          <p:cNvGrpSpPr>
            <a:grpSpLocks/>
          </p:cNvGrpSpPr>
          <p:nvPr/>
        </p:nvGrpSpPr>
        <p:grpSpPr bwMode="auto">
          <a:xfrm>
            <a:off x="452282" y="792104"/>
            <a:ext cx="8208962" cy="5424103"/>
            <a:chOff x="431" y="300"/>
            <a:chExt cx="4943" cy="3676"/>
          </a:xfrm>
        </p:grpSpPr>
        <p:grpSp>
          <p:nvGrpSpPr>
            <p:cNvPr id="10" name="Group 24"/>
            <p:cNvGrpSpPr>
              <a:grpSpLocks/>
            </p:cNvGrpSpPr>
            <p:nvPr/>
          </p:nvGrpSpPr>
          <p:grpSpPr bwMode="auto">
            <a:xfrm>
              <a:off x="431" y="300"/>
              <a:ext cx="4943" cy="3676"/>
              <a:chOff x="612" y="572"/>
              <a:chExt cx="4717" cy="3542"/>
            </a:xfrm>
          </p:grpSpPr>
          <p:pic>
            <p:nvPicPr>
              <p:cNvPr id="12" name="Picture 25" descr="PICT0026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" y="572"/>
                <a:ext cx="4717" cy="3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 Box 26"/>
              <p:cNvSpPr txBox="1">
                <a:spLocks noChangeArrowheads="1"/>
              </p:cNvSpPr>
              <p:nvPr/>
            </p:nvSpPr>
            <p:spPr bwMode="auto">
              <a:xfrm>
                <a:off x="3334" y="607"/>
                <a:ext cx="1378" cy="2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fr-FR" altLang="fr-FR" sz="2000" dirty="0">
                    <a:solidFill>
                      <a:schemeClr val="bg1"/>
                    </a:solidFill>
                    <a:latin typeface="Comic Sans MS" pitchFamily="66" charset="0"/>
                  </a:rPr>
                  <a:t>4</a:t>
                </a:r>
                <a:r>
                  <a:rPr lang="fr-FR" altLang="fr-FR" sz="2000" dirty="0" smtClean="0">
                    <a:solidFill>
                      <a:schemeClr val="bg1"/>
                    </a:solidFill>
                    <a:latin typeface="Comic Sans MS" pitchFamily="66" charset="0"/>
                  </a:rPr>
                  <a:t> </a:t>
                </a:r>
                <a:r>
                  <a:rPr lang="fr-FR" altLang="fr-FR" sz="2000" dirty="0" err="1" smtClean="0">
                    <a:solidFill>
                      <a:schemeClr val="bg1"/>
                    </a:solidFill>
                    <a:latin typeface="Comic Sans MS" pitchFamily="66" charset="0"/>
                  </a:rPr>
                  <a:t>fire</a:t>
                </a:r>
                <a:r>
                  <a:rPr lang="fr-FR" altLang="fr-FR" sz="2000" dirty="0" smtClean="0">
                    <a:solidFill>
                      <a:schemeClr val="bg1"/>
                    </a:solidFill>
                    <a:latin typeface="Comic Sans MS" pitchFamily="66" charset="0"/>
                  </a:rPr>
                  <a:t>-proof </a:t>
                </a:r>
                <a:r>
                  <a:rPr lang="fr-FR" altLang="fr-FR" sz="2000" dirty="0" err="1" smtClean="0">
                    <a:solidFill>
                      <a:schemeClr val="bg1"/>
                    </a:solidFill>
                    <a:latin typeface="Comic Sans MS" pitchFamily="66" charset="0"/>
                  </a:rPr>
                  <a:t>doors</a:t>
                </a:r>
                <a:endParaRPr lang="fr-FR" altLang="fr-FR" sz="2000" dirty="0">
                  <a:solidFill>
                    <a:schemeClr val="bg1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11" name="Line 27"/>
            <p:cNvSpPr>
              <a:spLocks noChangeShapeType="1"/>
            </p:cNvSpPr>
            <p:nvPr/>
          </p:nvSpPr>
          <p:spPr bwMode="auto">
            <a:xfrm flipH="1">
              <a:off x="2426" y="572"/>
              <a:ext cx="862" cy="4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14" name="labo2-2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632" y="3206760"/>
            <a:ext cx="4392612" cy="3063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2849407" y="2971357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600">
                <a:solidFill>
                  <a:srgbClr val="0000FF"/>
                </a:solidFill>
                <a:latin typeface="Arial" charset="0"/>
              </a:rPr>
              <a:t> </a:t>
            </a:r>
            <a:endParaRPr lang="fr-FR" altLang="fr-FR" sz="24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7"/>
          <p:cNvSpPr txBox="1">
            <a:spLocks noChangeArrowheads="1"/>
          </p:cNvSpPr>
          <p:nvPr/>
        </p:nvSpPr>
        <p:spPr bwMode="auto">
          <a:xfrm>
            <a:off x="4247011" y="2837428"/>
            <a:ext cx="21226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dirty="0" err="1" smtClean="0">
                <a:solidFill>
                  <a:schemeClr val="bg1"/>
                </a:solidFill>
                <a:latin typeface="Comic Sans MS" pitchFamily="66" charset="0"/>
              </a:rPr>
              <a:t>Footmen</a:t>
            </a:r>
            <a:r>
              <a:rPr lang="fr-FR" altLang="fr-FR" dirty="0" smtClean="0">
                <a:solidFill>
                  <a:schemeClr val="bg1"/>
                </a:solidFill>
                <a:latin typeface="Comic Sans MS" pitchFamily="66" charset="0"/>
              </a:rPr>
              <a:t> entrance</a:t>
            </a:r>
            <a:endParaRPr lang="fr-FR" altLang="fr-FR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Line 38"/>
          <p:cNvSpPr>
            <a:spLocks noChangeShapeType="1"/>
          </p:cNvSpPr>
          <p:nvPr/>
        </p:nvSpPr>
        <p:spPr bwMode="auto">
          <a:xfrm flipH="1" flipV="1">
            <a:off x="2828768" y="2372292"/>
            <a:ext cx="1368425" cy="603827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18" name="Picture 3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44" y="4669787"/>
            <a:ext cx="7124700" cy="147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Line 40"/>
          <p:cNvSpPr>
            <a:spLocks noChangeShapeType="1"/>
          </p:cNvSpPr>
          <p:nvPr/>
        </p:nvSpPr>
        <p:spPr bwMode="auto">
          <a:xfrm>
            <a:off x="1820707" y="4088330"/>
            <a:ext cx="2243137" cy="1383339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Line 41"/>
          <p:cNvSpPr>
            <a:spLocks noChangeShapeType="1"/>
          </p:cNvSpPr>
          <p:nvPr/>
        </p:nvSpPr>
        <p:spPr bwMode="auto">
          <a:xfrm flipH="1">
            <a:off x="4341656" y="3886658"/>
            <a:ext cx="2662237" cy="157231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" name="Text Box 42"/>
          <p:cNvSpPr txBox="1">
            <a:spLocks noChangeArrowheads="1"/>
          </p:cNvSpPr>
          <p:nvPr/>
        </p:nvSpPr>
        <p:spPr bwMode="auto">
          <a:xfrm>
            <a:off x="4557557" y="5568507"/>
            <a:ext cx="2279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400" b="1" dirty="0">
                <a:solidFill>
                  <a:schemeClr val="bg1"/>
                </a:solidFill>
                <a:latin typeface="Arial" charset="0"/>
              </a:rPr>
              <a:t>Tunnel Routier du Fréjus</a:t>
            </a:r>
          </a:p>
        </p:txBody>
      </p:sp>
      <p:sp>
        <p:nvSpPr>
          <p:cNvPr id="22" name="Text Box 43"/>
          <p:cNvSpPr txBox="1">
            <a:spLocks noChangeArrowheads="1"/>
          </p:cNvSpPr>
          <p:nvPr/>
        </p:nvSpPr>
        <p:spPr bwMode="auto">
          <a:xfrm>
            <a:off x="3816194" y="5251007"/>
            <a:ext cx="612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>
                <a:solidFill>
                  <a:schemeClr val="bg1"/>
                </a:solidFill>
                <a:latin typeface="Arial" charset="0"/>
              </a:rPr>
              <a:t>LSM</a:t>
            </a:r>
          </a:p>
        </p:txBody>
      </p:sp>
    </p:spTree>
    <p:extLst>
      <p:ext uri="{BB962C8B-B14F-4D97-AF65-F5344CB8AC3E}">
        <p14:creationId xmlns:p14="http://schemas.microsoft.com/office/powerpoint/2010/main" val="355334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  <p:bldLst>
      <p:bldP spid="16" grpId="0"/>
      <p:bldP spid="17" grpId="0" animBg="1"/>
      <p:bldP spid="19" grpId="0" animBg="1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Germanium basics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Sample</a:t>
            </a:r>
            <a:r>
              <a:rPr lang="fr-FR" dirty="0" smtClean="0"/>
              <a:t> at room </a:t>
            </a:r>
            <a:r>
              <a:rPr lang="fr-FR" dirty="0" err="1" smtClean="0"/>
              <a:t>temperature</a:t>
            </a:r>
            <a:endParaRPr lang="fr-FR" dirty="0" smtClean="0"/>
          </a:p>
          <a:p>
            <a:r>
              <a:rPr lang="fr-FR" dirty="0" smtClean="0"/>
              <a:t>Sensitive to gammas </a:t>
            </a:r>
            <a:r>
              <a:rPr lang="fr-FR" dirty="0" err="1" smtClean="0"/>
              <a:t>from</a:t>
            </a:r>
            <a:r>
              <a:rPr lang="fr-FR" dirty="0" smtClean="0"/>
              <a:t> 20keV up to 3MeV</a:t>
            </a:r>
          </a:p>
          <a:p>
            <a:r>
              <a:rPr lang="fr-FR" dirty="0" smtClean="0"/>
              <a:t>Non destructive </a:t>
            </a:r>
            <a:r>
              <a:rPr lang="fr-FR" dirty="0" err="1" smtClean="0"/>
              <a:t>measurement</a:t>
            </a:r>
            <a:endParaRPr lang="fr-FR" dirty="0" smtClean="0"/>
          </a:p>
          <a:p>
            <a:r>
              <a:rPr lang="fr-FR" dirty="0" smtClean="0"/>
              <a:t>Sensitive to muons and </a:t>
            </a:r>
            <a:r>
              <a:rPr lang="fr-FR" dirty="0" err="1" smtClean="0"/>
              <a:t>cosmic</a:t>
            </a:r>
            <a:r>
              <a:rPr lang="fr-FR" dirty="0" smtClean="0"/>
              <a:t> activation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</p:txBody>
      </p:sp>
      <p:pic>
        <p:nvPicPr>
          <p:cNvPr id="1026" name="Picture 2" descr="C:\Users\Guillaume\Desktop\pc bureau\Document de présentation\conférence\présentation\Det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25144"/>
            <a:ext cx="3808115" cy="196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55683"/>
            <a:ext cx="1224136" cy="143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4653136"/>
            <a:ext cx="1242569" cy="153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35827"/>
            <a:ext cx="1151769" cy="1474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79512" y="4509120"/>
            <a:ext cx="1368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Coax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1484870" y="4509119"/>
            <a:ext cx="1368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Well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3131840" y="4509118"/>
            <a:ext cx="1368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Planar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04301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Germanium </a:t>
            </a:r>
            <a:r>
              <a:rPr lang="fr-FR" dirty="0" err="1" smtClean="0"/>
              <a:t>facility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LSM hosts </a:t>
            </a:r>
            <a:r>
              <a:rPr lang="fr-FR" dirty="0" err="1" smtClean="0"/>
              <a:t>currently</a:t>
            </a:r>
            <a:r>
              <a:rPr lang="fr-FR" dirty="0" smtClean="0"/>
              <a:t> 18 ultra </a:t>
            </a:r>
            <a:r>
              <a:rPr lang="fr-FR" dirty="0" err="1" smtClean="0"/>
              <a:t>low</a:t>
            </a:r>
            <a:r>
              <a:rPr lang="fr-FR" dirty="0" smtClean="0"/>
              <a:t> background Germanium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expected</a:t>
            </a:r>
            <a:r>
              <a:rPr lang="fr-FR" dirty="0" smtClean="0"/>
              <a:t> to </a:t>
            </a:r>
            <a:r>
              <a:rPr lang="fr-FR" dirty="0" err="1" smtClean="0"/>
              <a:t>grow</a:t>
            </a:r>
            <a:r>
              <a:rPr lang="fr-FR" dirty="0" smtClean="0"/>
              <a:t> to 24 in the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years</a:t>
            </a:r>
            <a:endParaRPr lang="fr-FR" dirty="0" smtClean="0"/>
          </a:p>
          <a:p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shape</a:t>
            </a:r>
            <a:r>
              <a:rPr lang="fr-FR" dirty="0" smtClean="0"/>
              <a:t> and sizes are </a:t>
            </a:r>
            <a:r>
              <a:rPr lang="fr-FR" dirty="0" err="1" smtClean="0"/>
              <a:t>available</a:t>
            </a:r>
            <a:r>
              <a:rPr lang="fr-FR" dirty="0" smtClean="0"/>
              <a:t>.</a:t>
            </a:r>
          </a:p>
          <a:p>
            <a:r>
              <a:rPr lang="fr-FR" dirty="0" smtClean="0"/>
              <a:t>The detector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/>
              <a:t> </a:t>
            </a:r>
            <a:r>
              <a:rPr lang="fr-FR" dirty="0" err="1" smtClean="0"/>
              <a:t>chosen</a:t>
            </a:r>
            <a:r>
              <a:rPr lang="fr-FR" dirty="0" smtClean="0"/>
              <a:t> </a:t>
            </a:r>
            <a:r>
              <a:rPr lang="fr-FR" dirty="0" err="1" smtClean="0"/>
              <a:t>accordingly</a:t>
            </a:r>
            <a:r>
              <a:rPr lang="fr-FR" dirty="0" smtClean="0"/>
              <a:t> to the </a:t>
            </a:r>
            <a:r>
              <a:rPr lang="fr-FR" dirty="0" err="1" smtClean="0"/>
              <a:t>sample</a:t>
            </a:r>
            <a:r>
              <a:rPr lang="fr-FR" dirty="0" smtClean="0"/>
              <a:t> nature</a:t>
            </a:r>
          </a:p>
          <a:p>
            <a:r>
              <a:rPr lang="fr-FR" dirty="0" smtClean="0"/>
              <a:t>The gamma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allow</a:t>
            </a:r>
            <a:r>
              <a:rPr lang="fr-FR" dirty="0" smtClean="0"/>
              <a:t> to </a:t>
            </a:r>
            <a:r>
              <a:rPr lang="fr-FR" dirty="0" err="1" smtClean="0"/>
              <a:t>search</a:t>
            </a:r>
            <a:r>
              <a:rPr lang="fr-FR" dirty="0" smtClean="0"/>
              <a:t> for contamination (</a:t>
            </a:r>
            <a:r>
              <a:rPr lang="fr-FR" dirty="0" err="1" smtClean="0"/>
              <a:t>month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)</a:t>
            </a:r>
          </a:p>
          <a:p>
            <a:r>
              <a:rPr lang="fr-FR" dirty="0" smtClean="0"/>
              <a:t>Detector </a:t>
            </a:r>
            <a:r>
              <a:rPr lang="fr-FR" dirty="0" err="1" smtClean="0"/>
              <a:t>fight</a:t>
            </a:r>
            <a:r>
              <a:rPr lang="fr-FR" dirty="0" smtClean="0"/>
              <a:t> radons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. Pure </a:t>
            </a:r>
            <a:r>
              <a:rPr lang="fr-FR" dirty="0" err="1" smtClean="0"/>
              <a:t>nitrogen</a:t>
            </a:r>
            <a:r>
              <a:rPr lang="fr-FR" dirty="0" smtClean="0"/>
              <a:t>, </a:t>
            </a:r>
            <a:r>
              <a:rPr lang="fr-FR" dirty="0" err="1" smtClean="0"/>
              <a:t>boil</a:t>
            </a:r>
            <a:r>
              <a:rPr lang="fr-FR" dirty="0" smtClean="0"/>
              <a:t> off the </a:t>
            </a:r>
            <a:r>
              <a:rPr lang="fr-FR" dirty="0" err="1" smtClean="0"/>
              <a:t>dewars</a:t>
            </a:r>
            <a:r>
              <a:rPr lang="fr-FR" dirty="0" smtClean="0"/>
              <a:t> or </a:t>
            </a:r>
            <a:r>
              <a:rPr lang="fr-FR" dirty="0" err="1" smtClean="0"/>
              <a:t>radonless</a:t>
            </a:r>
            <a:r>
              <a:rPr lang="fr-FR" dirty="0" smtClean="0"/>
              <a:t> air.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041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Main contaminants</a:t>
            </a:r>
            <a:endParaRPr lang="fr-FR" dirty="0"/>
          </a:p>
        </p:txBody>
      </p:sp>
      <p:pic>
        <p:nvPicPr>
          <p:cNvPr id="5" name="Picture 3" descr="Famille de 238U_cropped_1_0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3984" y="764704"/>
            <a:ext cx="3881437" cy="544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5" descr="Famille%20de%20232Th_cropp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43284" y="764704"/>
            <a:ext cx="3767137" cy="544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1072909" y="2204567"/>
            <a:ext cx="1655762" cy="360362"/>
          </a:xfrm>
          <a:prstGeom prst="ellips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1072909" y="2636367"/>
            <a:ext cx="1655762" cy="360362"/>
          </a:xfrm>
          <a:prstGeom prst="ellips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1936509" y="4796954"/>
            <a:ext cx="1655762" cy="360363"/>
          </a:xfrm>
          <a:prstGeom prst="ellips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Oval 11"/>
          <p:cNvSpPr>
            <a:spLocks noChangeArrowheads="1"/>
          </p:cNvSpPr>
          <p:nvPr/>
        </p:nvSpPr>
        <p:spPr bwMode="auto">
          <a:xfrm>
            <a:off x="6113221" y="2420467"/>
            <a:ext cx="1655763" cy="360362"/>
          </a:xfrm>
          <a:prstGeom prst="ellips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5032134" y="1701329"/>
            <a:ext cx="1655762" cy="360363"/>
          </a:xfrm>
          <a:prstGeom prst="ellips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89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Germanium </a:t>
            </a:r>
            <a:r>
              <a:rPr lang="fr-FR" dirty="0" err="1" smtClean="0"/>
              <a:t>facility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96330" y="105273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Example</a:t>
            </a:r>
            <a:r>
              <a:rPr lang="fr-FR" dirty="0" smtClean="0"/>
              <a:t> of </a:t>
            </a:r>
            <a:r>
              <a:rPr lang="fr-FR" dirty="0" err="1" smtClean="0"/>
              <a:t>detection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33135" y="1700808"/>
            <a:ext cx="44337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 smtClean="0"/>
              <a:t>Mafalda : (</a:t>
            </a:r>
            <a:r>
              <a:rPr lang="fr-FR" sz="1600" b="1" u="sng" dirty="0" err="1" smtClean="0"/>
              <a:t>our</a:t>
            </a:r>
            <a:r>
              <a:rPr lang="fr-FR" sz="1600" b="1" u="sng" dirty="0" smtClean="0"/>
              <a:t> </a:t>
            </a:r>
            <a:r>
              <a:rPr lang="fr-FR" sz="1600" b="1" u="sng" dirty="0" err="1" smtClean="0"/>
              <a:t>swiss</a:t>
            </a:r>
            <a:r>
              <a:rPr lang="fr-FR" sz="1600" b="1" u="sng" dirty="0" smtClean="0"/>
              <a:t> </a:t>
            </a:r>
            <a:r>
              <a:rPr lang="fr-FR" sz="1600" b="1" u="sng" dirty="0" err="1" smtClean="0"/>
              <a:t>army</a:t>
            </a:r>
            <a:r>
              <a:rPr lang="fr-FR" sz="1600" b="1" u="sng" dirty="0" smtClean="0"/>
              <a:t> </a:t>
            </a:r>
            <a:r>
              <a:rPr lang="fr-FR" sz="1600" b="1" u="sng" dirty="0" err="1" smtClean="0"/>
              <a:t>knife</a:t>
            </a:r>
            <a:r>
              <a:rPr lang="fr-FR" sz="1600" b="1" u="sng" dirty="0" smtClean="0"/>
              <a:t>)</a:t>
            </a:r>
          </a:p>
          <a:p>
            <a:endParaRPr lang="fr-FR" sz="1600" b="1" u="sng" dirty="0" smtClean="0"/>
          </a:p>
          <a:p>
            <a:endParaRPr lang="fr-FR" sz="1600" b="1" u="sng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1100" dirty="0" smtClean="0"/>
              <a:t>Size 150 cc – 43,1%</a:t>
            </a:r>
          </a:p>
          <a:p>
            <a:pPr marL="2545415" lvl="1" indent="-457200">
              <a:buFont typeface="Arial" panose="020B0604020202020204" pitchFamily="34" charset="0"/>
              <a:buChar char="•"/>
            </a:pPr>
            <a:r>
              <a:rPr lang="el-GR" sz="1100" dirty="0" smtClean="0"/>
              <a:t>Φ</a:t>
            </a:r>
            <a:r>
              <a:rPr lang="fr-FR" sz="1100" dirty="0" smtClean="0"/>
              <a:t> 80mm h 31,7mm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1100" dirty="0" err="1" smtClean="0"/>
              <a:t>Resolution</a:t>
            </a:r>
            <a:r>
              <a:rPr lang="fr-FR" sz="1100" dirty="0" smtClean="0"/>
              <a:t> </a:t>
            </a:r>
          </a:p>
          <a:p>
            <a:pPr marL="2545415" lvl="1" indent="-457200">
              <a:buFont typeface="Arial" panose="020B0604020202020204" pitchFamily="34" charset="0"/>
              <a:buChar char="•"/>
            </a:pPr>
            <a:r>
              <a:rPr lang="fr-FR" sz="1100" dirty="0" smtClean="0"/>
              <a:t>122 </a:t>
            </a:r>
            <a:r>
              <a:rPr lang="fr-FR" sz="1100" dirty="0" err="1" smtClean="0"/>
              <a:t>keV</a:t>
            </a:r>
            <a:r>
              <a:rPr lang="fr-FR" sz="1100" dirty="0" smtClean="0"/>
              <a:t>    920   eV</a:t>
            </a:r>
          </a:p>
          <a:p>
            <a:pPr marL="2545415" lvl="1" indent="-457200">
              <a:buFont typeface="Arial" panose="020B0604020202020204" pitchFamily="34" charset="0"/>
              <a:buChar char="•"/>
            </a:pPr>
            <a:r>
              <a:rPr lang="fr-FR" sz="1100" dirty="0" smtClean="0"/>
              <a:t>1,33MeV  1,97keV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fr-FR" sz="1100" dirty="0" smtClean="0"/>
              <a:t>Background</a:t>
            </a:r>
          </a:p>
          <a:p>
            <a:pPr marL="2545416" lvl="2" indent="-457200">
              <a:buFont typeface="Arial" panose="020B0604020202020204" pitchFamily="34" charset="0"/>
              <a:buChar char="•"/>
            </a:pPr>
            <a:r>
              <a:rPr lang="fr-FR" sz="1100" dirty="0" err="1" smtClean="0"/>
              <a:t>Integral</a:t>
            </a:r>
            <a:r>
              <a:rPr lang="fr-FR" sz="1100" dirty="0" smtClean="0"/>
              <a:t> </a:t>
            </a:r>
            <a:r>
              <a:rPr lang="fr-FR" sz="1100" dirty="0"/>
              <a:t>115</a:t>
            </a:r>
            <a:r>
              <a:rPr lang="fr-FR" sz="1100" dirty="0">
                <a:sym typeface="Symbol"/>
              </a:rPr>
              <a:t>3,5 </a:t>
            </a:r>
            <a:r>
              <a:rPr lang="fr-FR" sz="1100" dirty="0" smtClean="0">
                <a:sym typeface="Symbol"/>
              </a:rPr>
              <a:t>count/</a:t>
            </a:r>
            <a:r>
              <a:rPr lang="fr-FR" sz="1100" dirty="0" err="1" smtClean="0">
                <a:sym typeface="Symbol"/>
              </a:rPr>
              <a:t>day</a:t>
            </a:r>
            <a:endParaRPr lang="fr-FR" sz="1100" dirty="0" smtClean="0">
              <a:sym typeface="Symbol"/>
            </a:endParaRPr>
          </a:p>
          <a:p>
            <a:pPr marL="2545416" lvl="2" indent="-457200">
              <a:buFont typeface="Arial" panose="020B0604020202020204" pitchFamily="34" charset="0"/>
              <a:buChar char="•"/>
            </a:pPr>
            <a:r>
              <a:rPr lang="fr-FR" sz="1100" dirty="0" smtClean="0">
                <a:sym typeface="Symbol"/>
              </a:rPr>
              <a:t>133 c/kg</a:t>
            </a:r>
          </a:p>
          <a:p>
            <a:pPr marL="2545416" lvl="2" indent="-457200">
              <a:buFont typeface="Arial" panose="020B0604020202020204" pitchFamily="34" charset="0"/>
              <a:buChar char="•"/>
            </a:pPr>
            <a:r>
              <a:rPr lang="fr-FR" sz="1100" dirty="0" err="1" smtClean="0">
                <a:sym typeface="Symbol"/>
              </a:rPr>
              <a:t>Peaks</a:t>
            </a:r>
            <a:endParaRPr lang="fr-FR" sz="1100" dirty="0" smtClean="0">
              <a:sym typeface="Symbol"/>
            </a:endParaRPr>
          </a:p>
          <a:p>
            <a:pPr marL="2545416" lvl="2" indent="-457200">
              <a:buFont typeface="Arial" panose="020B0604020202020204" pitchFamily="34" charset="0"/>
              <a:buChar char="•"/>
            </a:pPr>
            <a:r>
              <a:rPr lang="fr-FR" sz="1100" dirty="0" smtClean="0">
                <a:sym typeface="Symbol"/>
              </a:rPr>
              <a:t>46,5 </a:t>
            </a:r>
            <a:r>
              <a:rPr lang="fr-FR" sz="1100" dirty="0" err="1" smtClean="0">
                <a:sym typeface="Symbol"/>
              </a:rPr>
              <a:t>keV</a:t>
            </a:r>
            <a:r>
              <a:rPr lang="fr-FR" sz="1100" dirty="0" smtClean="0">
                <a:sym typeface="Symbol"/>
              </a:rPr>
              <a:t> 1,49  0,37 c/d [210Pb]</a:t>
            </a:r>
          </a:p>
          <a:p>
            <a:pPr marL="2545416" lvl="2" indent="-457200">
              <a:buFont typeface="Arial" panose="020B0604020202020204" pitchFamily="34" charset="0"/>
              <a:buChar char="•"/>
            </a:pPr>
            <a:r>
              <a:rPr lang="fr-FR" sz="1100" dirty="0" smtClean="0">
                <a:sym typeface="Symbol"/>
              </a:rPr>
              <a:t>75 </a:t>
            </a:r>
            <a:r>
              <a:rPr lang="fr-FR" sz="1100" dirty="0" err="1" smtClean="0">
                <a:sym typeface="Symbol"/>
              </a:rPr>
              <a:t>keV</a:t>
            </a:r>
            <a:r>
              <a:rPr lang="fr-FR" sz="1100" dirty="0" smtClean="0">
                <a:sym typeface="Symbol"/>
              </a:rPr>
              <a:t> 3,6</a:t>
            </a:r>
            <a:r>
              <a:rPr lang="fr-FR" sz="1100" dirty="0">
                <a:sym typeface="Symbol"/>
              </a:rPr>
              <a:t>  </a:t>
            </a:r>
            <a:r>
              <a:rPr lang="fr-FR" sz="1100" dirty="0" smtClean="0">
                <a:sym typeface="Symbol"/>
              </a:rPr>
              <a:t>0,62c/d [Pb]</a:t>
            </a:r>
            <a:endParaRPr lang="fr-FR" sz="1100" dirty="0" smtClean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756299"/>
              </p:ext>
            </p:extLst>
          </p:nvPr>
        </p:nvGraphicFramePr>
        <p:xfrm>
          <a:off x="5796136" y="4908034"/>
          <a:ext cx="1769767" cy="17602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4353"/>
                <a:gridCol w="101061"/>
                <a:gridCol w="834353"/>
              </a:tblGrid>
              <a:tr h="8836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err="1" smtClean="0">
                          <a:effectLst/>
                          <a:latin typeface="Arial"/>
                        </a:rPr>
                        <a:t>Nucleide</a:t>
                      </a:r>
                      <a:endParaRPr lang="fr-F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 smtClean="0">
                          <a:effectLst/>
                          <a:latin typeface="Times New Roman"/>
                        </a:rPr>
                        <a:t>Bq/kg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8836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</a:t>
                      </a:r>
                      <a:r>
                        <a:rPr lang="fr-FR" sz="1600" u="none" strike="noStrike" dirty="0">
                          <a:effectLst/>
                        </a:rPr>
                        <a:t>Pb</a:t>
                      </a:r>
                      <a:endParaRPr lang="fr-F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</a:rPr>
                        <a:t>&lt;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</a:rPr>
                        <a:t>1,58E-02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10373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baseline="30000" dirty="0">
                          <a:effectLst/>
                        </a:rPr>
                        <a:t>226</a:t>
                      </a:r>
                      <a:r>
                        <a:rPr lang="fr-FR" sz="1600" u="none" strike="noStrike" dirty="0">
                          <a:effectLst/>
                        </a:rPr>
                        <a:t>Ra</a:t>
                      </a:r>
                      <a:endParaRPr lang="fr-FR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</a:rPr>
                        <a:t>&lt;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</a:rPr>
                        <a:t>1,27E-03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8452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238</a:t>
                      </a:r>
                      <a:r>
                        <a:rPr lang="fr-FR" sz="1600" u="none" strike="noStrike" dirty="0">
                          <a:effectLst/>
                        </a:rPr>
                        <a:t>U</a:t>
                      </a:r>
                      <a:endParaRPr lang="fr-F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&lt;</a:t>
                      </a:r>
                      <a:endParaRPr lang="fr-FR" sz="1600" b="0" i="0" u="none" strike="noStrike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</a:rPr>
                        <a:t>6,27E-03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8452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r>
                        <a:rPr lang="fr-FR" sz="1600" u="none" strike="noStrike" dirty="0">
                          <a:effectLst/>
                        </a:rPr>
                        <a:t>Ra</a:t>
                      </a:r>
                      <a:endParaRPr lang="fr-F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&lt;</a:t>
                      </a:r>
                      <a:endParaRPr lang="fr-FR" sz="1600" b="0" i="0" u="none" strike="noStrike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</a:rPr>
                        <a:t>3,82E-03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8452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r>
                        <a:rPr lang="fr-FR" sz="1600" u="none" strike="noStrike" dirty="0">
                          <a:effectLst/>
                        </a:rPr>
                        <a:t>Th</a:t>
                      </a:r>
                      <a:endParaRPr lang="fr-F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</a:rPr>
                        <a:t>&lt;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</a:rPr>
                        <a:t>8,66E-04</a:t>
                      </a:r>
                      <a:endParaRPr lang="fr-FR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  <a:tr h="8452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u="none" strike="noStrike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230</a:t>
                      </a:r>
                      <a:r>
                        <a:rPr lang="fr-FR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endParaRPr lang="fr-FR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endParaRPr lang="fr-FR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1,42E-01</a:t>
                      </a:r>
                      <a:endParaRPr lang="fr-FR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5292080" y="4293096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/>
              <a:t>Silicon</a:t>
            </a:r>
            <a:r>
              <a:rPr lang="fr-FR" sz="1600" dirty="0" smtClean="0"/>
              <a:t> wafer </a:t>
            </a:r>
            <a:r>
              <a:rPr lang="fr-FR" sz="1600" dirty="0" err="1" smtClean="0"/>
              <a:t>measurement</a:t>
            </a:r>
            <a:endParaRPr lang="fr-FR" sz="1600" dirty="0" smtClean="0"/>
          </a:p>
          <a:p>
            <a:pPr algn="ctr"/>
            <a:r>
              <a:rPr lang="fr-FR" sz="1600" dirty="0" smtClean="0"/>
              <a:t>700 000s 650g</a:t>
            </a:r>
            <a:endParaRPr lang="fr-FR" sz="1600" dirty="0"/>
          </a:p>
        </p:txBody>
      </p:sp>
      <p:grpSp>
        <p:nvGrpSpPr>
          <p:cNvPr id="8" name="Groupe 7"/>
          <p:cNvGrpSpPr/>
          <p:nvPr/>
        </p:nvGrpSpPr>
        <p:grpSpPr>
          <a:xfrm>
            <a:off x="5796136" y="2320117"/>
            <a:ext cx="2500658" cy="1823948"/>
            <a:chOff x="20756611" y="12273909"/>
            <a:chExt cx="8612686" cy="809739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91052" y="14030793"/>
              <a:ext cx="5172075" cy="632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20756611" y="13771414"/>
              <a:ext cx="1734441" cy="658397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err="1" smtClean="0"/>
                <a:t>Std</a:t>
              </a:r>
              <a:endParaRPr lang="fr-FR" sz="1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7634856" y="13787320"/>
              <a:ext cx="1734441" cy="658397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err="1" smtClean="0"/>
                <a:t>Std</a:t>
              </a:r>
              <a:endParaRPr lang="fr-FR" sz="1400" dirty="0"/>
            </a:p>
          </p:txBody>
        </p:sp>
        <p:cxnSp>
          <p:nvCxnSpPr>
            <p:cNvPr id="12" name="Connecteur droit avec flèche 11"/>
            <p:cNvCxnSpPr/>
            <p:nvPr/>
          </p:nvCxnSpPr>
          <p:spPr>
            <a:xfrm>
              <a:off x="20756611" y="13253423"/>
              <a:ext cx="8612686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22722694" y="12273909"/>
              <a:ext cx="4680521" cy="616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536</a:t>
              </a:r>
              <a:endParaRPr lang="fr-FR" sz="1200" dirty="0"/>
            </a:p>
          </p:txBody>
        </p:sp>
      </p:grpSp>
      <p:sp>
        <p:nvSpPr>
          <p:cNvPr id="14" name="ZoneTexte 13"/>
          <p:cNvSpPr txBox="1"/>
          <p:nvPr/>
        </p:nvSpPr>
        <p:spPr>
          <a:xfrm>
            <a:off x="5724128" y="184482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/>
              <a:t>S</a:t>
            </a:r>
            <a:r>
              <a:rPr lang="fr-FR" u="sng" dirty="0" err="1" smtClean="0"/>
              <a:t>hielding</a:t>
            </a:r>
            <a:endParaRPr lang="fr-FR" u="sng" dirty="0"/>
          </a:p>
        </p:txBody>
      </p:sp>
      <p:sp>
        <p:nvSpPr>
          <p:cNvPr id="15" name="ZoneTexte 14"/>
          <p:cNvSpPr txBox="1"/>
          <p:nvPr/>
        </p:nvSpPr>
        <p:spPr>
          <a:xfrm>
            <a:off x="7380312" y="3645024"/>
            <a:ext cx="5256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ARCH</a:t>
            </a:r>
            <a:endParaRPr lang="fr-FR" sz="800" dirty="0">
              <a:solidFill>
                <a:schemeClr val="bg1"/>
              </a:solidFill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2" t="16247" r="3673" b="28775"/>
          <a:stretch/>
        </p:blipFill>
        <p:spPr bwMode="auto">
          <a:xfrm>
            <a:off x="3055160" y="4787295"/>
            <a:ext cx="2380936" cy="1500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35496" y="4653136"/>
                <a:ext cx="3168352" cy="587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limit (Bq)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fr-FR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/>
                          </a:rPr>
                          <m:t>1,43+2,36</m:t>
                        </m:r>
                        <m:rad>
                          <m:radPr>
                            <m:degHide m:val="on"/>
                            <m:ctrlPr>
                              <a:rPr lang="fr-FR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b="0" i="1" smtClean="0">
                                <a:latin typeface="Cambria Math"/>
                              </a:rPr>
                              <m:t>1,36+</m:t>
                            </m:r>
                            <m:r>
                              <a:rPr lang="fr-FR" i="1">
                                <a:latin typeface="Cambria Math"/>
                              </a:rPr>
                              <m:t>𝑏𝑑</m:t>
                            </m:r>
                            <m:r>
                              <a:rPr lang="fr-FR" b="0" i="1" smtClean="0">
                                <a:latin typeface="Cambria Math"/>
                              </a:rPr>
                              <m:t>𝑓</m:t>
                            </m:r>
                            <m:r>
                              <a:rPr lang="fr-FR" b="0" i="1" smtClean="0">
                                <a:latin typeface="Cambria Math"/>
                              </a:rPr>
                              <m:t>×</m:t>
                            </m:r>
                            <m:r>
                              <a:rPr lang="fr-FR" b="0" i="1" smtClean="0">
                                <a:latin typeface="Cambria Math"/>
                              </a:rPr>
                              <m:t>𝑡</m:t>
                            </m:r>
                          </m:e>
                        </m:rad>
                      </m:num>
                      <m:den>
                        <m:r>
                          <a:rPr lang="fr-FR" i="1" smtClean="0">
                            <a:latin typeface="Cambria Math"/>
                            <a:ea typeface="Cambria Math"/>
                          </a:rPr>
                          <m:t>𝜀</m:t>
                        </m:r>
                        <m:d>
                          <m:dPr>
                            <m:ctrlPr>
                              <a:rPr lang="fr-FR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</m:d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fr-FR" b="0" i="1" smtClean="0">
                            <a:latin typeface="Cambria Math"/>
                          </a:rPr>
                          <m:t>𝑚</m:t>
                        </m:r>
                        <m:r>
                          <a:rPr lang="fr-FR" b="0" i="1" smtClean="0">
                            <a:latin typeface="Cambria Math"/>
                          </a:rPr>
                          <m:t> </m:t>
                        </m:r>
                        <m:r>
                          <a:rPr lang="fr-FR" b="0" i="1" smtClean="0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4653136"/>
                <a:ext cx="3168352" cy="587981"/>
              </a:xfrm>
              <a:prstGeom prst="rect">
                <a:avLst/>
              </a:prstGeom>
              <a:blipFill rotWithShape="1">
                <a:blip r:embed="rId4"/>
                <a:stretch>
                  <a:fillRect l="-17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579732" y="5445224"/>
                <a:ext cx="1572738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/>
                          <a:ea typeface="Cambria Math"/>
                        </a:rPr>
                        <m:t>𝜀</m:t>
                      </m:r>
                      <m:r>
                        <a:rPr lang="fr-FR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𝑑𝑒𝑡𝑒𝑐𝑡𝑒𝑑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𝑒𝑚𝑖𝑡𝑡𝑒𝑑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732" y="5445224"/>
                <a:ext cx="1572738" cy="61824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029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1829</TotalTime>
  <Words>762</Words>
  <Application>Microsoft Office PowerPoint</Application>
  <PresentationFormat>Affichage à l'écran (4:3)</PresentationFormat>
  <Paragraphs>253</Paragraphs>
  <Slides>21</Slides>
  <Notes>2</Notes>
  <HiddenSlides>0</HiddenSlides>
  <MMClips>1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4" baseType="lpstr">
      <vt:lpstr>Thème Office</vt:lpstr>
      <vt:lpstr>Conception personnalisée</vt:lpstr>
      <vt:lpstr>Image bitmap</vt:lpstr>
      <vt:lpstr>Low background facilities in LSM</vt:lpstr>
      <vt:lpstr>Germanium</vt:lpstr>
      <vt:lpstr>Laboratoire Souterrain de Modane </vt:lpstr>
      <vt:lpstr>Laboratoire Souterrain de Modane</vt:lpstr>
      <vt:lpstr>Location and access</vt:lpstr>
      <vt:lpstr>Germanium basics</vt:lpstr>
      <vt:lpstr>Germanium facility</vt:lpstr>
      <vt:lpstr>Main contaminants</vt:lpstr>
      <vt:lpstr>Germanium facility</vt:lpstr>
      <vt:lpstr>Germanium facility</vt:lpstr>
      <vt:lpstr>Sample management </vt:lpstr>
      <vt:lpstr>Sample management</vt:lpstr>
      <vt:lpstr>Nickel 58</vt:lpstr>
      <vt:lpstr>Partage project</vt:lpstr>
      <vt:lpstr>Lead shield for marinelli</vt:lpstr>
      <vt:lpstr>Future of germanium at LSM</vt:lpstr>
      <vt:lpstr>Radon tent</vt:lpstr>
      <vt:lpstr>Tent</vt:lpstr>
      <vt:lpstr>Cosmogenic inside crystal</vt:lpstr>
      <vt:lpstr>Mass spectrometry </vt:lpstr>
      <vt:lpstr>Conclusions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</dc:creator>
  <cp:lastModifiedBy>Guillaume</cp:lastModifiedBy>
  <cp:revision>96</cp:revision>
  <dcterms:created xsi:type="dcterms:W3CDTF">2017-09-26T15:11:41Z</dcterms:created>
  <dcterms:modified xsi:type="dcterms:W3CDTF">2019-05-20T08:48:15Z</dcterms:modified>
</cp:coreProperties>
</file>