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theme/theme7.xml" ContentType="application/vnd.openxmlformats-officedocument.theme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theme/theme9.xml" ContentType="application/vnd.openxmlformats-officedocument.theme+xml"/>
  <Override PartName="/ppt/slideLayouts/slideLayout22.xml" ContentType="application/vnd.openxmlformats-officedocument.presentationml.slideLayout+xml"/>
  <Override PartName="/ppt/theme/theme10.xml" ContentType="application/vnd.openxmlformats-officedocument.theme+xml"/>
  <Override PartName="/ppt/slideLayouts/slideLayout23.xml" ContentType="application/vnd.openxmlformats-officedocument.presentationml.slideLayout+xml"/>
  <Override PartName="/ppt/theme/theme11.xml" ContentType="application/vnd.openxmlformats-officedocument.theme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  <p:sldMasterId id="2147483676" r:id="rId2"/>
    <p:sldMasterId id="2147483677" r:id="rId3"/>
    <p:sldMasterId id="2147483678" r:id="rId4"/>
    <p:sldMasterId id="2147483679" r:id="rId5"/>
    <p:sldMasterId id="2147483680" r:id="rId6"/>
    <p:sldMasterId id="2147483681" r:id="rId7"/>
    <p:sldMasterId id="2147483682" r:id="rId8"/>
    <p:sldMasterId id="2147483683" r:id="rId9"/>
    <p:sldMasterId id="2147483684" r:id="rId10"/>
    <p:sldMasterId id="2147483685" r:id="rId11"/>
    <p:sldMasterId id="2147483686" r:id="rId12"/>
    <p:sldMasterId id="2147483687" r:id="rId13"/>
    <p:sldMasterId id="2147483688" r:id="rId14"/>
    <p:sldMasterId id="2147483689" r:id="rId15"/>
  </p:sldMasterIdLst>
  <p:notesMasterIdLst>
    <p:notesMasterId r:id="rId44"/>
  </p:notes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621" r:id="rId33"/>
    <p:sldId id="622" r:id="rId34"/>
    <p:sldId id="623" r:id="rId35"/>
    <p:sldId id="628" r:id="rId36"/>
    <p:sldId id="278" r:id="rId37"/>
    <p:sldId id="629" r:id="rId38"/>
    <p:sldId id="631" r:id="rId39"/>
    <p:sldId id="633" r:id="rId40"/>
    <p:sldId id="632" r:id="rId41"/>
    <p:sldId id="630" r:id="rId42"/>
    <p:sldId id="605" r:id="rId43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15">
          <p15:clr>
            <a:srgbClr val="000000"/>
          </p15:clr>
        </p15:guide>
        <p15:guide id="2" orient="horz" pos="932">
          <p15:clr>
            <a:srgbClr val="000000"/>
          </p15:clr>
        </p15:guide>
        <p15:guide id="3" orient="horz" pos="4008">
          <p15:clr>
            <a:srgbClr val="000000"/>
          </p15:clr>
        </p15:guide>
        <p15:guide id="4" orient="horz" pos="758">
          <p15:clr>
            <a:srgbClr val="000000"/>
          </p15:clr>
        </p15:guide>
        <p15:guide id="5" pos="489">
          <p15:clr>
            <a:srgbClr val="000000"/>
          </p15:clr>
        </p15:guide>
        <p15:guide id="6" pos="5432">
          <p15:clr>
            <a:srgbClr val="000000"/>
          </p15:clr>
        </p15:guide>
        <p15:guide id="7" pos="3061">
          <p15:clr>
            <a:srgbClr val="000000"/>
          </p15:clr>
        </p15:guide>
        <p15:guide id="8" pos="3646">
          <p15:clr>
            <a:srgbClr val="000000"/>
          </p15:clr>
        </p15:guide>
        <p15:guide id="9" pos="521">
          <p15:clr>
            <a:srgbClr val="000000"/>
          </p15:clr>
        </p15:guide>
        <p15:guide id="10" pos="2237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>
      <p:cViewPr varScale="1">
        <p:scale>
          <a:sx n="120" d="100"/>
          <a:sy n="120" d="100"/>
        </p:scale>
        <p:origin x="1400" y="176"/>
      </p:cViewPr>
      <p:guideLst>
        <p:guide orient="horz" pos="515"/>
        <p:guide orient="horz" pos="932"/>
        <p:guide orient="horz" pos="4008"/>
        <p:guide orient="horz" pos="758"/>
        <p:guide pos="489"/>
        <p:guide pos="5432"/>
        <p:guide pos="3061"/>
        <p:guide pos="3646"/>
        <p:guide pos="521"/>
        <p:guide pos="22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0" Type="http://schemas.openxmlformats.org/officeDocument/2006/relationships/slide" Target="slides/slide5.xml"/><Relationship Id="rId41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1275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1337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1275" y="9431337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 Sans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0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1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2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3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4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15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6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3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6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7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9:notes"/>
          <p:cNvSpPr txBox="1">
            <a:spLocks noGrp="1"/>
          </p:cNvSpPr>
          <p:nvPr>
            <p:ph type="body" idx="1"/>
          </p:nvPr>
        </p:nvSpPr>
        <p:spPr>
          <a:xfrm>
            <a:off x="906462" y="4716462"/>
            <a:ext cx="4984750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400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685800" y="1557338"/>
            <a:ext cx="3810000" cy="451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solidFill>
                  <a:schemeClr val="dk1"/>
                </a:solidFill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Arial"/>
              <a:buChar char="–"/>
              <a:defRPr sz="2200">
                <a:solidFill>
                  <a:srgbClr val="3C8C92"/>
                </a:solidFill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4648200" y="1557338"/>
            <a:ext cx="3810000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Arial"/>
              <a:buChar char="–"/>
              <a:defRPr sz="2200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cap="none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3C8C93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400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04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50" indent="0" algn="l">
              <a:tabLst/>
              <a:defRPr/>
            </a:lvl1pPr>
          </a:lstStyle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00CB6B7-26E9-724E-8276-E49456A708F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4D0D3-A0A1-104F-AF75-8FC8B35060E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55616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&amp;T Title Slide" type="title">
  <p:cSld name="TITL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ctrTitle"/>
          </p:nvPr>
        </p:nvSpPr>
        <p:spPr>
          <a:xfrm>
            <a:off x="64966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ubTitle" idx="1"/>
          </p:nvPr>
        </p:nvSpPr>
        <p:spPr>
          <a:xfrm>
            <a:off x="64966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1pPr>
            <a:lvl2pPr lvl="1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&amp;T Bullet Style_1">
  <p:cSld name="S&amp;T Bullet Style_1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>
            <a:spLocks noGrp="1"/>
          </p:cNvSpPr>
          <p:nvPr>
            <p:ph type="body" idx="1"/>
          </p:nvPr>
        </p:nvSpPr>
        <p:spPr>
          <a:xfrm>
            <a:off x="760040" y="1557338"/>
            <a:ext cx="7772400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&amp;T Bullet Style_2">
  <p:cSld name="S&amp;T Bullet Style_2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>
            <a:spLocks noGrp="1"/>
          </p:cNvSpPr>
          <p:nvPr>
            <p:ph type="body" idx="1"/>
          </p:nvPr>
        </p:nvSpPr>
        <p:spPr>
          <a:xfrm>
            <a:off x="4572000" y="1557338"/>
            <a:ext cx="3814763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24" name="Google Shape;124;p26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6"/>
          <p:cNvSpPr txBox="1">
            <a:spLocks noGrp="1"/>
          </p:cNvSpPr>
          <p:nvPr>
            <p:ph type="body" idx="2"/>
          </p:nvPr>
        </p:nvSpPr>
        <p:spPr>
          <a:xfrm>
            <a:off x="829245" y="1557338"/>
            <a:ext cx="3814763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&amp;T Title only">
  <p:cSld name="S&amp;T Title 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8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0"/>
          <p:cNvSpPr txBox="1"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0"/>
          <p:cNvSpPr txBox="1"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2"/>
          <p:cNvSpPr txBox="1">
            <a:spLocks noGrp="1"/>
          </p:cNvSpPr>
          <p:nvPr>
            <p:ph type="body" idx="1"/>
          </p:nvPr>
        </p:nvSpPr>
        <p:spPr>
          <a:xfrm>
            <a:off x="685800" y="1557338"/>
            <a:ext cx="3810000" cy="4514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9pPr>
          </a:lstStyle>
          <a:p>
            <a:endParaRPr/>
          </a:p>
        </p:txBody>
      </p:sp>
      <p:sp>
        <p:nvSpPr>
          <p:cNvPr id="148" name="Google Shape;148;p32"/>
          <p:cNvSpPr txBox="1">
            <a:spLocks noGrp="1"/>
          </p:cNvSpPr>
          <p:nvPr>
            <p:ph type="body" idx="2"/>
          </p:nvPr>
        </p:nvSpPr>
        <p:spPr>
          <a:xfrm>
            <a:off x="4648200" y="1557338"/>
            <a:ext cx="3810000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Char char="»"/>
              <a:defRPr sz="1800"/>
            </a:lvl9pPr>
          </a:lstStyle>
          <a:p>
            <a:endParaRPr/>
          </a:p>
        </p:txBody>
      </p:sp>
      <p:sp>
        <p:nvSpPr>
          <p:cNvPr id="149" name="Google Shape;149;p32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9pPr>
          </a:lstStyle>
          <a:p>
            <a:endParaRPr/>
          </a:p>
        </p:txBody>
      </p:sp>
      <p:sp>
        <p:nvSpPr>
          <p:cNvPr id="157" name="Google Shape;157;p3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897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9pPr>
          </a:lstStyle>
          <a:p>
            <a:endParaRPr/>
          </a:p>
        </p:txBody>
      </p:sp>
      <p:sp>
        <p:nvSpPr>
          <p:cNvPr id="158" name="Google Shape;158;p3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9pPr>
          </a:lstStyle>
          <a:p>
            <a:endParaRPr/>
          </a:p>
        </p:txBody>
      </p:sp>
      <p:sp>
        <p:nvSpPr>
          <p:cNvPr id="159" name="Google Shape;159;p3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18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9pPr>
          </a:lstStyle>
          <a:p>
            <a:endParaRPr/>
          </a:p>
        </p:txBody>
      </p:sp>
      <p:sp>
        <p:nvSpPr>
          <p:cNvPr id="160" name="Google Shape;160;p34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6"/>
          <p:cNvSpPr txBox="1">
            <a:spLocks noGrp="1"/>
          </p:cNvSpPr>
          <p:nvPr>
            <p:ph type="title"/>
          </p:nvPr>
        </p:nvSpPr>
        <p:spPr>
          <a:xfrm>
            <a:off x="0" y="1950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0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9pPr>
          </a:lstStyle>
          <a:p>
            <a:endParaRPr/>
          </a:p>
        </p:txBody>
      </p:sp>
      <p:sp>
        <p:nvSpPr>
          <p:cNvPr id="182" name="Google Shape;182;p4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851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2"/>
          <p:cNvSpPr txBox="1"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4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3459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91" name="Google Shape;191;p42"/>
          <p:cNvSpPr txBox="1">
            <a:spLocks noGrp="1"/>
          </p:cNvSpPr>
          <p:nvPr>
            <p:ph type="body" idx="1"/>
          </p:nvPr>
        </p:nvSpPr>
        <p:spPr>
          <a:xfrm>
            <a:off x="1792288" y="4638680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685800" y="1557338"/>
            <a:ext cx="7772400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Calibri"/>
              <a:buChar char="–"/>
              <a:defRPr sz="2200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rgbClr val="3C8C92"/>
              </a:buClr>
              <a:buSzPts val="2000"/>
              <a:buFont typeface="Calibri"/>
              <a:buChar char="•"/>
              <a:defRPr sz="2000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400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1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3459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3C8C9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1792288" y="4638680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3C8C93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1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0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Arial"/>
              <a:buChar char="–"/>
              <a:defRPr sz="2200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851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3C8C93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erriweather Sans"/>
              <a:buNone/>
              <a:defRPr sz="900"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C8C92"/>
              </a:buClr>
              <a:buSzPts val="2800"/>
              <a:buFont typeface="Calibri"/>
              <a:buNone/>
              <a:defRPr sz="2800" b="1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rgbClr val="3C8C93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897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Calibri"/>
              <a:buChar char="–"/>
              <a:defRPr sz="2200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Clr>
                <a:srgbClr val="3C8C92"/>
              </a:buClr>
              <a:buSzPts val="2800"/>
              <a:buFont typeface="Calibri"/>
              <a:buNone/>
              <a:defRPr sz="2800" b="1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rgbClr val="3C8C93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182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68300" algn="l">
              <a:spcBef>
                <a:spcPts val="440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Calibri"/>
              <a:buChar char="–"/>
              <a:defRPr sz="2200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Char char="»"/>
              <a:defRPr sz="1600"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4762"/>
            <a:ext cx="9150350" cy="686276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685800" y="3929062"/>
            <a:ext cx="7772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48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31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31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45" name="Google Shape;145;p31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3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3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54" name="Google Shape;154;p33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5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5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65" name="Google Shape;165;p35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7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7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72" name="Google Shape;172;p37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9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9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78" name="Google Shape;178;p39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41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41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87" name="Google Shape;187;p41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8300" algn="l" rtl="0"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9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685800" y="3929062"/>
            <a:ext cx="7772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  <p:pic>
        <p:nvPicPr>
          <p:cNvPr id="77" name="Google Shape;77;p16" descr="STFC_top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14398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  <a:defRPr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20" descr="SCI41098_PPT_Templates_bottom_STFC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1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3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3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5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7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7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9" descr="SCI41098_PPT_Templates_bottom_STFC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294312"/>
            <a:ext cx="91440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88125" y="6083300"/>
            <a:ext cx="2389187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9"/>
          <p:cNvSpPr txBox="1">
            <a:spLocks noGrp="1"/>
          </p:cNvSpPr>
          <p:nvPr>
            <p:ph type="title"/>
          </p:nvPr>
        </p:nvSpPr>
        <p:spPr>
          <a:xfrm>
            <a:off x="0" y="1905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137" name="Google Shape;137;p29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4538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hyperlink" Target="http://www.stfc.ac.uk/fascination" TargetMode="External"/><Relationship Id="rId7" Type="http://schemas.openxmlformats.org/officeDocument/2006/relationships/image" Target="../media/image50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hyperlink" Target="http://www.stfc.ac.uk/2550" TargetMode="External"/><Relationship Id="rId10" Type="http://schemas.openxmlformats.org/officeDocument/2006/relationships/image" Target="../media/image53.png"/><Relationship Id="rId4" Type="http://schemas.openxmlformats.org/officeDocument/2006/relationships/image" Target="../media/image48.jpeg"/><Relationship Id="rId9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10" Type="http://schemas.openxmlformats.org/officeDocument/2006/relationships/image" Target="../media/image25.jpg"/><Relationship Id="rId4" Type="http://schemas.openxmlformats.org/officeDocument/2006/relationships/image" Target="../media/image19.png"/><Relationship Id="rId9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3"/>
          <p:cNvSpPr txBox="1"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ts val="4400"/>
              <a:buFont typeface="Calibri"/>
              <a:buNone/>
            </a:pPr>
            <a:r>
              <a:rPr lang="en-US" dirty="0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Deep Science at Boulby Underground Laboratory </a:t>
            </a:r>
            <a:endParaRPr dirty="0"/>
          </a:p>
        </p:txBody>
      </p:sp>
      <p:sp>
        <p:nvSpPr>
          <p:cNvPr id="197" name="Google Shape;197;p4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2400"/>
              <a:buFont typeface="Calibri"/>
              <a:buNone/>
            </a:pPr>
            <a:r>
              <a:rPr lang="en-US" b="1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Emma Meehan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C8C93"/>
              </a:buClr>
              <a:buSzPts val="2400"/>
              <a:buFont typeface="Calibri"/>
              <a:buNone/>
            </a:pPr>
            <a:r>
              <a:rPr lang="en-US" b="1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LRT </a:t>
            </a:r>
            <a:r>
              <a:rPr lang="mr-IN" b="1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en-US" b="1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 20/05/2019</a:t>
            </a:r>
            <a:endParaRPr sz="2400" b="0" i="0" u="none" dirty="0">
              <a:solidFill>
                <a:srgbClr val="3C8C9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43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2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MINAR (Mine Analog Research) VI/VII</a:t>
            </a:r>
            <a:endParaRPr dirty="0"/>
          </a:p>
        </p:txBody>
      </p:sp>
      <p:sp>
        <p:nvSpPr>
          <p:cNvPr id="325" name="Google Shape;325;p52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4776787" cy="4052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Another hugely successful workshop was held in September 2019</a:t>
            </a:r>
            <a:endParaRPr dirty="0"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Mars rover deployment </a:t>
            </a:r>
            <a:endParaRPr dirty="0"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MEDSALT student training school</a:t>
            </a:r>
            <a:endParaRPr dirty="0"/>
          </a:p>
        </p:txBody>
      </p:sp>
      <p:pic>
        <p:nvPicPr>
          <p:cNvPr id="326" name="Google Shape;326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59424" y="1557337"/>
            <a:ext cx="2755235" cy="4052887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52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3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Mars Rover</a:t>
            </a:r>
            <a:endParaRPr/>
          </a:p>
        </p:txBody>
      </p:sp>
      <p:pic>
        <p:nvPicPr>
          <p:cNvPr id="333" name="Google Shape;33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025" y="1968500"/>
            <a:ext cx="3895725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79900" y="1968500"/>
            <a:ext cx="4578350" cy="29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53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4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MEDSALT</a:t>
            </a:r>
            <a:endParaRPr/>
          </a:p>
        </p:txBody>
      </p:sp>
      <p:sp>
        <p:nvSpPr>
          <p:cNvPr id="341" name="Google Shape;341;p54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380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MedSalt Training School on the Deep Hypersaline Biosphere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Aim to train early-stage researchers in the multidisciplinary areas of geomicrobiology, biogeochemistry and astrobiology.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How to sample aseptically from experimental brine ponds for microbiological analysis 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How to measure methane flux in these brines.</a:t>
            </a:r>
            <a:endParaRPr/>
          </a:p>
        </p:txBody>
      </p:sp>
      <p:sp>
        <p:nvSpPr>
          <p:cNvPr id="342" name="Google Shape;342;p54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55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MEDSALT</a:t>
            </a:r>
            <a:endParaRPr/>
          </a:p>
        </p:txBody>
      </p:sp>
      <p:sp>
        <p:nvSpPr>
          <p:cNvPr id="348" name="Google Shape;348;p55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13</a:t>
            </a:fld>
            <a:endParaRPr/>
          </a:p>
        </p:txBody>
      </p:sp>
      <p:pic>
        <p:nvPicPr>
          <p:cNvPr id="349" name="Google Shape;34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762" y="1476375"/>
            <a:ext cx="3398837" cy="4532312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55"/>
          <p:cNvSpPr txBox="1">
            <a:spLocks noGrp="1"/>
          </p:cNvSpPr>
          <p:nvPr>
            <p:ph type="body" idx="1"/>
          </p:nvPr>
        </p:nvSpPr>
        <p:spPr>
          <a:xfrm>
            <a:off x="3906837" y="1476375"/>
            <a:ext cx="4562475" cy="1208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Also included a programme of surface lectures from both students and teachers </a:t>
            </a:r>
            <a:endParaRPr/>
          </a:p>
        </p:txBody>
      </p:sp>
      <p:sp>
        <p:nvSpPr>
          <p:cNvPr id="351" name="Google Shape;351;p55"/>
          <p:cNvSpPr txBox="1"/>
          <p:nvPr/>
        </p:nvSpPr>
        <p:spPr>
          <a:xfrm>
            <a:off x="304800" y="5942012"/>
            <a:ext cx="4572000" cy="26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171A"/>
              </a:buClr>
              <a:buSzPts val="1100"/>
              <a:buFont typeface="Helvetica Neue"/>
              <a:buNone/>
            </a:pPr>
            <a:r>
              <a:rPr lang="en-US" sz="1100" b="0" i="0" u="none">
                <a:solidFill>
                  <a:srgbClr val="1417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https://twitter.com/MedSalt/status/1040227625728450560</a:t>
            </a:r>
            <a:endParaRPr/>
          </a:p>
        </p:txBody>
      </p:sp>
      <p:pic>
        <p:nvPicPr>
          <p:cNvPr id="352" name="Google Shape;352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2137" y="2684462"/>
            <a:ext cx="3897312" cy="29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6"/>
          <p:cNvSpPr txBox="1">
            <a:spLocks noGrp="1"/>
          </p:cNvSpPr>
          <p:nvPr>
            <p:ph type="title"/>
          </p:nvPr>
        </p:nvSpPr>
        <p:spPr>
          <a:xfrm>
            <a:off x="0" y="25654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What Is Coming?</a:t>
            </a:r>
            <a:endParaRPr/>
          </a:p>
        </p:txBody>
      </p:sp>
      <p:sp>
        <p:nvSpPr>
          <p:cNvPr id="358" name="Google Shape;358;p56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7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WATCHMAN</a:t>
            </a:r>
            <a:endParaRPr/>
          </a:p>
        </p:txBody>
      </p:sp>
      <p:sp>
        <p:nvSpPr>
          <p:cNvPr id="364" name="Google Shape;364;p57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15</a:t>
            </a:fld>
            <a:endParaRPr/>
          </a:p>
        </p:txBody>
      </p:sp>
      <p:pic>
        <p:nvPicPr>
          <p:cNvPr id="365" name="Google Shape;365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6687" y="1260475"/>
            <a:ext cx="2706687" cy="4919662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57"/>
          <p:cNvSpPr txBox="1"/>
          <p:nvPr/>
        </p:nvSpPr>
        <p:spPr>
          <a:xfrm>
            <a:off x="2873375" y="1581150"/>
            <a:ext cx="6164262" cy="4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1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Objectives</a:t>
            </a:r>
            <a:r>
              <a:rPr lang="en-US" sz="1600" b="1" i="0" u="none">
                <a:solidFill>
                  <a:srgbClr val="0000F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erriweather Sans"/>
              <a:buNone/>
            </a:pPr>
            <a:r>
              <a:rPr lang="en-US" sz="1600" b="0" i="0" u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Remote monitoring of small fission reactors (~40 MWth) via detection of antineutrino emissions.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endParaRPr sz="1600" b="0" i="0" u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erriweather Sans"/>
              <a:buNone/>
            </a:pPr>
            <a:r>
              <a:rPr lang="en-US" sz="1600" b="0" i="0" u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Initial project goal is to observe reactor on/off states at approximately 10 – 30 km distance from reactor.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endParaRPr sz="1600" b="0" i="0" u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1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Prototype Design Features</a:t>
            </a:r>
            <a:r>
              <a:rPr lang="en-US" sz="1600" b="1" i="0" u="none">
                <a:solidFill>
                  <a:srgbClr val="0000F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: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erriweather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Medium scale (~1 ktonne fiducial mass) water-based </a:t>
            </a:r>
            <a:r>
              <a:rPr lang="en-US" sz="1600" b="1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gadolinium-loaded</a:t>
            </a:r>
            <a:r>
              <a:rPr lang="en-US" sz="16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anti-neutrino detector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endParaRPr sz="16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erriweather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Initial prototype to demonstrate monitoring of a single known reactor site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endParaRPr sz="1600" b="0" i="0" u="none" strike="noStrike" cap="none">
              <a:solidFill>
                <a:srgbClr val="000000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erriweather Sans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Rationale is to develop a detector design that can be scaled to larger masses for smaller reactors and larger standoff distances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8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WATCHMAN</a:t>
            </a:r>
            <a:endParaRPr/>
          </a:p>
        </p:txBody>
      </p:sp>
      <p:sp>
        <p:nvSpPr>
          <p:cNvPr id="372" name="Google Shape;372;p58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16</a:t>
            </a:fld>
            <a:endParaRPr/>
          </a:p>
        </p:txBody>
      </p:sp>
      <p:pic>
        <p:nvPicPr>
          <p:cNvPr id="373" name="Google Shape;373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6412" y="1476375"/>
            <a:ext cx="8107362" cy="39100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9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The World in Anti-neutrinos</a:t>
            </a:r>
            <a:endParaRPr/>
          </a:p>
        </p:txBody>
      </p:sp>
      <p:sp>
        <p:nvSpPr>
          <p:cNvPr id="379" name="Google Shape;379;p59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17</a:t>
            </a:fld>
            <a:endParaRPr/>
          </a:p>
        </p:txBody>
      </p:sp>
      <p:pic>
        <p:nvPicPr>
          <p:cNvPr id="380" name="Google Shape;380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58912" y="1603375"/>
            <a:ext cx="6226175" cy="41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59"/>
          <p:cNvSpPr txBox="1"/>
          <p:nvPr/>
        </p:nvSpPr>
        <p:spPr>
          <a:xfrm>
            <a:off x="1458912" y="5646737"/>
            <a:ext cx="4572000" cy="306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Montserrat"/>
              <a:buNone/>
            </a:pPr>
            <a:r>
              <a:rPr lang="en-US" sz="1400" b="0" i="1" u="none">
                <a:solidFill>
                  <a:srgbClr val="333333"/>
                </a:solidFill>
                <a:latin typeface="Montserrat"/>
                <a:ea typeface="Montserrat"/>
                <a:cs typeface="Montserrat"/>
                <a:sym typeface="Montserrat"/>
              </a:rPr>
              <a:t>Source: The National Geospatial-Intelligence Agency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9A8FD7F-7FB3-2947-AF65-9689314E2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The World in Anti-neutrinos</a:t>
            </a:r>
          </a:p>
        </p:txBody>
      </p:sp>
      <p:sp>
        <p:nvSpPr>
          <p:cNvPr id="46082" name="Slide Number Placeholder 1">
            <a:extLst>
              <a:ext uri="{FF2B5EF4-FFF2-40B4-BE49-F238E27FC236}">
                <a16:creationId xmlns:a16="http://schemas.microsoft.com/office/drawing/2014/main" id="{5B2A8CCB-5BFF-7D49-AF99-4C30FEA2E1E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778E58-26D8-E840-AE61-147C7A9A1CC5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46083" name="Picture 2">
            <a:extLst>
              <a:ext uri="{FF2B5EF4-FFF2-40B4-BE49-F238E27FC236}">
                <a16:creationId xmlns:a16="http://schemas.microsoft.com/office/drawing/2014/main" id="{B6263F57-D004-ED4B-8225-BD4ADD762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488" y="2189163"/>
            <a:ext cx="44069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6">
            <a:extLst>
              <a:ext uri="{FF2B5EF4-FFF2-40B4-BE49-F238E27FC236}">
                <a16:creationId xmlns:a16="http://schemas.microsoft.com/office/drawing/2014/main" id="{91721E6C-7F12-054C-A3E1-00E515079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189163"/>
            <a:ext cx="3722687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Box 7">
            <a:extLst>
              <a:ext uri="{FF2B5EF4-FFF2-40B4-BE49-F238E27FC236}">
                <a16:creationId xmlns:a16="http://schemas.microsoft.com/office/drawing/2014/main" id="{5087B03A-D34C-E042-A583-BCACF0DF5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38" y="1727200"/>
            <a:ext cx="2667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rPr>
              <a:t>99% Geophysical</a:t>
            </a:r>
          </a:p>
        </p:txBody>
      </p:sp>
      <p:sp>
        <p:nvSpPr>
          <p:cNvPr id="46086" name="TextBox 8">
            <a:extLst>
              <a:ext uri="{FF2B5EF4-FFF2-40B4-BE49-F238E27FC236}">
                <a16:creationId xmlns:a16="http://schemas.microsoft.com/office/drawing/2014/main" id="{B87BF7A1-0BA5-4449-9437-D3D8820AE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5725" y="1727200"/>
            <a:ext cx="2890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rPr>
              <a:t>1% Anthropogenic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28EB56-2B28-A742-A952-5C305654D397}"/>
              </a:ext>
            </a:extLst>
          </p:cNvPr>
          <p:cNvSpPr/>
          <p:nvPr/>
        </p:nvSpPr>
        <p:spPr>
          <a:xfrm>
            <a:off x="569913" y="4529138"/>
            <a:ext cx="8004175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rgbClr val="333333"/>
                </a:solidFill>
                <a:latin typeface="+mn-lt"/>
              </a:rPr>
              <a:t>Source: </a:t>
            </a:r>
            <a:r>
              <a:rPr lang="en-GB" sz="1400" i="1" dirty="0">
                <a:latin typeface="+mn-lt"/>
              </a:rPr>
              <a:t>Usman, S.M. et al. AGM2015: Antineutrino Global Map 2015. Sci. Rep. 5, 13945; </a:t>
            </a:r>
            <a:r>
              <a:rPr lang="en-GB" sz="1400" i="1" dirty="0" err="1">
                <a:latin typeface="+mn-lt"/>
              </a:rPr>
              <a:t>doi</a:t>
            </a:r>
            <a:r>
              <a:rPr lang="en-GB" sz="1400" i="1" dirty="0">
                <a:latin typeface="+mn-lt"/>
              </a:rPr>
              <a:t>: 10.1038/srep13945 (2015)</a:t>
            </a:r>
          </a:p>
        </p:txBody>
      </p:sp>
    </p:spTree>
    <p:extLst>
      <p:ext uri="{BB962C8B-B14F-4D97-AF65-F5344CB8AC3E}">
        <p14:creationId xmlns:p14="http://schemas.microsoft.com/office/powerpoint/2010/main" val="1842633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B4598DB-B5A1-2A41-A674-F36B14C41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Boulby As a Site for WATCHMAN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501556-AB56-114F-A4FE-38124C083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>
              <a:defRPr/>
            </a:pPr>
            <a:r>
              <a:rPr lang="en-GB" dirty="0"/>
              <a:t>WATCHMAN required a site that:</a:t>
            </a:r>
          </a:p>
          <a:p>
            <a:pPr lvl="1">
              <a:defRPr/>
            </a:pPr>
            <a:r>
              <a:rPr lang="en-GB" dirty="0"/>
              <a:t>Could host an underground laboratory</a:t>
            </a:r>
          </a:p>
          <a:p>
            <a:pPr lvl="1">
              <a:defRPr/>
            </a:pPr>
            <a:r>
              <a:rPr lang="en-GB" dirty="0"/>
              <a:t>Was 10-30 km from an active nuclear reactor</a:t>
            </a:r>
          </a:p>
        </p:txBody>
      </p:sp>
      <p:sp>
        <p:nvSpPr>
          <p:cNvPr id="47107" name="Slide Number Placeholder 1">
            <a:extLst>
              <a:ext uri="{FF2B5EF4-FFF2-40B4-BE49-F238E27FC236}">
                <a16:creationId xmlns:a16="http://schemas.microsoft.com/office/drawing/2014/main" id="{0A79C23D-F162-5D48-BC92-E04D9B75D1C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AACEFF-58BA-9D41-B707-32391661FBD6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47108" name="Picture 6">
            <a:extLst>
              <a:ext uri="{FF2B5EF4-FFF2-40B4-BE49-F238E27FC236}">
                <a16:creationId xmlns:a16="http://schemas.microsoft.com/office/drawing/2014/main" id="{902E4E15-DDC1-B84D-A651-2706E9972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09888"/>
            <a:ext cx="4970463" cy="3016250"/>
          </a:xfrm>
          <a:prstGeom prst="rect">
            <a:avLst/>
          </a:prstGeom>
          <a:noFill/>
          <a:ln w="360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9" name="TextBox 2">
            <a:extLst>
              <a:ext uri="{FF2B5EF4-FFF2-40B4-BE49-F238E27FC236}">
                <a16:creationId xmlns:a16="http://schemas.microsoft.com/office/drawing/2014/main" id="{F7F165D5-E223-BA4E-83BB-930CC10D9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2963" y="4002088"/>
            <a:ext cx="26241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rPr>
              <a:t>Boulby chosen as site in 2017</a:t>
            </a:r>
          </a:p>
        </p:txBody>
      </p:sp>
    </p:spTree>
    <p:extLst>
      <p:ext uri="{BB962C8B-B14F-4D97-AF65-F5344CB8AC3E}">
        <p14:creationId xmlns:p14="http://schemas.microsoft.com/office/powerpoint/2010/main" val="3167757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4"/>
          <p:cNvSpPr txBox="1"/>
          <p:nvPr/>
        </p:nvSpPr>
        <p:spPr>
          <a:xfrm>
            <a:off x="88900" y="1244600"/>
            <a:ext cx="4046537" cy="2640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50" tIns="44325" rIns="90250" bIns="44325" anchor="t" anchorCtr="0">
            <a:noAutofit/>
          </a:bodyPr>
          <a:lstStyle/>
          <a:p>
            <a:pPr marL="341312" marR="0" lvl="0" indent="-341312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	A working polyhalite and rock-salt mine in the North East of England.</a:t>
            </a:r>
            <a:endParaRPr/>
          </a:p>
          <a:p>
            <a:pPr marL="341312" marR="0" lvl="0" indent="-34131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	Owned by Israel Chemicals Ltd. (ICL-UK)</a:t>
            </a:r>
            <a:endParaRPr/>
          </a:p>
          <a:p>
            <a:pPr marL="341312" marR="0" lvl="0" indent="-341312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	Major local employer - ~700 direct and many indirect employment.</a:t>
            </a:r>
            <a:endParaRPr/>
          </a:p>
        </p:txBody>
      </p:sp>
      <p:pic>
        <p:nvPicPr>
          <p:cNvPr id="204" name="Google Shape;204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1309" y="1278877"/>
            <a:ext cx="3971757" cy="2999769"/>
          </a:xfrm>
          <a:prstGeom prst="roundRect">
            <a:avLst>
              <a:gd name="adj" fmla="val 0"/>
            </a:avLst>
          </a:prstGeom>
          <a:solidFill>
            <a:srgbClr val="ECECEC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205" name="Google Shape;205;p44"/>
          <p:cNvGrpSpPr/>
          <p:nvPr/>
        </p:nvGrpSpPr>
        <p:grpSpPr>
          <a:xfrm>
            <a:off x="355600" y="4000500"/>
            <a:ext cx="3067050" cy="2216150"/>
            <a:chOff x="205" y="1608"/>
            <a:chExt cx="2818" cy="2410"/>
          </a:xfrm>
        </p:grpSpPr>
        <p:pic>
          <p:nvPicPr>
            <p:cNvPr id="206" name="Google Shape;206;p4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05" y="1608"/>
              <a:ext cx="1879" cy="2410"/>
            </a:xfrm>
            <a:prstGeom prst="roundRect">
              <a:avLst>
                <a:gd name="adj" fmla="val 8594"/>
              </a:avLst>
            </a:prstGeom>
            <a:solidFill>
              <a:srgbClr val="ECECEC"/>
            </a:solidFill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  <a:effectLst>
              <a:reflection stA="38000" endPos="28000" dist="5000" dir="5400000" sy="-100000" algn="bl" rotWithShape="0"/>
            </a:effectLst>
          </p:spPr>
        </p:pic>
        <p:pic>
          <p:nvPicPr>
            <p:cNvPr id="207" name="Google Shape;207;p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560" y="1915"/>
              <a:ext cx="1319" cy="852"/>
            </a:xfrm>
            <a:prstGeom prst="roundRect">
              <a:avLst>
                <a:gd name="adj" fmla="val 8594"/>
              </a:avLst>
            </a:prstGeom>
            <a:solidFill>
              <a:srgbClr val="ECECEC"/>
            </a:solidFill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  <a:effectLst>
              <a:reflection stA="38000" endPos="28000" dist="5000" dir="5400000" sy="-100000" algn="bl" rotWithShape="0"/>
            </a:effectLst>
          </p:spPr>
        </p:pic>
        <p:cxnSp>
          <p:nvCxnSpPr>
            <p:cNvPr id="208" name="Google Shape;208;p44"/>
            <p:cNvCxnSpPr/>
            <p:nvPr/>
          </p:nvCxnSpPr>
          <p:spPr>
            <a:xfrm flipH="1">
              <a:off x="1502" y="1937"/>
              <a:ext cx="51" cy="1018"/>
            </a:xfrm>
            <a:prstGeom prst="straightConnector1">
              <a:avLst/>
            </a:prstGeom>
            <a:noFill/>
            <a:ln>
              <a:noFill/>
            </a:ln>
          </p:spPr>
        </p:cxnSp>
        <p:cxnSp>
          <p:nvCxnSpPr>
            <p:cNvPr id="209" name="Google Shape;209;p44"/>
            <p:cNvCxnSpPr/>
            <p:nvPr/>
          </p:nvCxnSpPr>
          <p:spPr>
            <a:xfrm flipH="1">
              <a:off x="1569" y="2777"/>
              <a:ext cx="1301" cy="224"/>
            </a:xfrm>
            <a:prstGeom prst="straightConnector1">
              <a:avLst/>
            </a:prstGeom>
            <a:noFill/>
            <a:ln>
              <a:noFill/>
            </a:ln>
          </p:spPr>
        </p:cxnSp>
        <p:sp>
          <p:nvSpPr>
            <p:cNvPr id="210" name="Google Shape;210;p44"/>
            <p:cNvSpPr/>
            <p:nvPr/>
          </p:nvSpPr>
          <p:spPr>
            <a:xfrm>
              <a:off x="2191" y="2264"/>
              <a:ext cx="192" cy="192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endParaRPr>
            </a:p>
          </p:txBody>
        </p:sp>
        <p:sp>
          <p:nvSpPr>
            <p:cNvPr id="211" name="Google Shape;211;p44"/>
            <p:cNvSpPr/>
            <p:nvPr/>
          </p:nvSpPr>
          <p:spPr>
            <a:xfrm>
              <a:off x="1501" y="2991"/>
              <a:ext cx="35" cy="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endParaRPr>
            </a:p>
          </p:txBody>
        </p:sp>
        <p:sp>
          <p:nvSpPr>
            <p:cNvPr id="212" name="Google Shape;212;p44"/>
            <p:cNvSpPr/>
            <p:nvPr/>
          </p:nvSpPr>
          <p:spPr>
            <a:xfrm>
              <a:off x="2269" y="2343"/>
              <a:ext cx="35" cy="3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endParaRPr>
            </a:p>
          </p:txBody>
        </p:sp>
        <p:sp>
          <p:nvSpPr>
            <p:cNvPr id="213" name="Google Shape;213;p44"/>
            <p:cNvSpPr txBox="1"/>
            <p:nvPr/>
          </p:nvSpPr>
          <p:spPr>
            <a:xfrm>
              <a:off x="1631" y="2126"/>
              <a:ext cx="826" cy="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B6B6B"/>
                </a:buClr>
                <a:buSzPts val="800"/>
                <a:buFont typeface="Times"/>
                <a:buNone/>
              </a:pPr>
              <a:r>
                <a:rPr lang="en-US" sz="800" b="0" i="0" u="none">
                  <a:solidFill>
                    <a:srgbClr val="6B6B6B"/>
                  </a:solidFill>
                  <a:latin typeface="Times"/>
                  <a:ea typeface="Times"/>
                  <a:cs typeface="Times"/>
                  <a:sym typeface="Times"/>
                </a:rPr>
                <a:t>Middlesborough</a:t>
              </a:r>
              <a:endParaRPr/>
            </a:p>
          </p:txBody>
        </p:sp>
        <p:sp>
          <p:nvSpPr>
            <p:cNvPr id="214" name="Google Shape;214;p44"/>
            <p:cNvSpPr txBox="1"/>
            <p:nvPr/>
          </p:nvSpPr>
          <p:spPr>
            <a:xfrm>
              <a:off x="2526" y="2546"/>
              <a:ext cx="497" cy="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B6B6B"/>
                </a:buClr>
                <a:buSzPts val="800"/>
                <a:buFont typeface="Times"/>
                <a:buNone/>
              </a:pPr>
              <a:r>
                <a:rPr lang="en-US" sz="800" b="0" i="0" u="none">
                  <a:solidFill>
                    <a:srgbClr val="6B6B6B"/>
                  </a:solidFill>
                  <a:latin typeface="Times"/>
                  <a:ea typeface="Times"/>
                  <a:cs typeface="Times"/>
                  <a:sym typeface="Times"/>
                </a:rPr>
                <a:t>Whitby</a:t>
              </a:r>
              <a:endParaRPr/>
            </a:p>
          </p:txBody>
        </p:sp>
        <p:sp>
          <p:nvSpPr>
            <p:cNvPr id="215" name="Google Shape;215;p44"/>
            <p:cNvSpPr txBox="1"/>
            <p:nvPr/>
          </p:nvSpPr>
          <p:spPr>
            <a:xfrm>
              <a:off x="2295" y="2329"/>
              <a:ext cx="468" cy="1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6B6B6B"/>
                </a:buClr>
                <a:buSzPts val="800"/>
                <a:buFont typeface="Times"/>
                <a:buNone/>
              </a:pPr>
              <a:r>
                <a:rPr lang="en-US" sz="800" b="0" i="0" u="none">
                  <a:solidFill>
                    <a:srgbClr val="6B6B6B"/>
                  </a:solidFill>
                  <a:latin typeface="Times"/>
                  <a:ea typeface="Times"/>
                  <a:cs typeface="Times"/>
                  <a:sym typeface="Times"/>
                </a:rPr>
                <a:t>Staithes</a:t>
              </a:r>
              <a:endParaRPr/>
            </a:p>
          </p:txBody>
        </p:sp>
        <p:sp>
          <p:nvSpPr>
            <p:cNvPr id="216" name="Google Shape;216;p44"/>
            <p:cNvSpPr txBox="1"/>
            <p:nvPr/>
          </p:nvSpPr>
          <p:spPr>
            <a:xfrm>
              <a:off x="1374" y="3060"/>
              <a:ext cx="347" cy="1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06A7F"/>
                </a:buClr>
                <a:buSzPts val="700"/>
                <a:buFont typeface="Times"/>
                <a:buNone/>
              </a:pPr>
              <a:r>
                <a:rPr lang="en-US" sz="700" b="0" i="0" u="none">
                  <a:solidFill>
                    <a:srgbClr val="706A7F"/>
                  </a:solidFill>
                  <a:latin typeface="Times"/>
                  <a:ea typeface="Times"/>
                  <a:cs typeface="Times"/>
                  <a:sym typeface="Times"/>
                </a:rPr>
                <a:t>York</a:t>
              </a:r>
              <a:endParaRPr/>
            </a:p>
          </p:txBody>
        </p:sp>
      </p:grpSp>
      <p:sp>
        <p:nvSpPr>
          <p:cNvPr id="217" name="Google Shape;217;p44"/>
          <p:cNvSpPr txBox="1"/>
          <p:nvPr/>
        </p:nvSpPr>
        <p:spPr>
          <a:xfrm>
            <a:off x="4791075" y="4392612"/>
            <a:ext cx="3740150" cy="338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1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Deepest mine in Britain: 1100m</a:t>
            </a:r>
            <a:endParaRPr/>
          </a:p>
        </p:txBody>
      </p:sp>
      <p:sp>
        <p:nvSpPr>
          <p:cNvPr id="218" name="Google Shape;218;p44"/>
          <p:cNvSpPr txBox="1"/>
          <p:nvPr/>
        </p:nvSpPr>
        <p:spPr>
          <a:xfrm>
            <a:off x="3438525" y="4397375"/>
            <a:ext cx="974725" cy="27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erriweather Sans"/>
              <a:buNone/>
            </a:pPr>
            <a:r>
              <a:rPr lang="en-US" sz="1200" b="1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Polyhalite</a:t>
            </a:r>
            <a:endParaRPr/>
          </a:p>
        </p:txBody>
      </p:sp>
      <p:sp>
        <p:nvSpPr>
          <p:cNvPr id="219" name="Google Shape;219;p44"/>
          <p:cNvSpPr txBox="1"/>
          <p:nvPr/>
        </p:nvSpPr>
        <p:spPr>
          <a:xfrm>
            <a:off x="10755312" y="868362"/>
            <a:ext cx="18573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220" name="Google Shape;220;p44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Boulby Mine</a:t>
            </a:r>
            <a:endParaRPr/>
          </a:p>
        </p:txBody>
      </p:sp>
      <p:sp>
        <p:nvSpPr>
          <p:cNvPr id="221" name="Google Shape;221;p44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</a:t>
            </a:fld>
            <a:endParaRPr/>
          </a:p>
        </p:txBody>
      </p:sp>
      <p:pic>
        <p:nvPicPr>
          <p:cNvPr id="222" name="Google Shape;222;p4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36950" y="4733925"/>
            <a:ext cx="1590675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44"/>
          <p:cNvSpPr txBox="1"/>
          <p:nvPr/>
        </p:nvSpPr>
        <p:spPr>
          <a:xfrm>
            <a:off x="5127625" y="5600700"/>
            <a:ext cx="2457450" cy="20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Merriweather Sans"/>
              <a:buNone/>
            </a:pPr>
            <a:r>
              <a:rPr lang="en-US" sz="7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Source: http://www.icl-uk.uk/product/polysulphate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6E64CCF-B367-DE4E-A7C5-4621A1F44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Boulby As a Site for WATCHMAN</a:t>
            </a:r>
          </a:p>
        </p:txBody>
      </p:sp>
      <p:sp>
        <p:nvSpPr>
          <p:cNvPr id="49154" name="Content Placeholder 5">
            <a:extLst>
              <a:ext uri="{FF2B5EF4-FFF2-40B4-BE49-F238E27FC236}">
                <a16:creationId xmlns:a16="http://schemas.microsoft.com/office/drawing/2014/main" id="{1A8F253A-9BBB-FC4C-A3A2-D75957FB23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557338"/>
            <a:ext cx="6448425" cy="3800475"/>
          </a:xfrm>
        </p:spPr>
        <p:txBody>
          <a:bodyPr anchor="ctr"/>
          <a:lstStyle/>
          <a:p>
            <a:r>
              <a:rPr lang="en-GB" altLang="en-US"/>
              <a:t>This will require the largest excavation to date underground at Boulby (25m dodecagon)</a:t>
            </a:r>
          </a:p>
          <a:p>
            <a:r>
              <a:rPr lang="en-GB" altLang="en-US"/>
              <a:t>Represents a step change in underground lab space in the uk</a:t>
            </a:r>
          </a:p>
          <a:p>
            <a:r>
              <a:rPr lang="en-GB" altLang="en-US"/>
              <a:t>Team at Boulby is expanding to meet this exciting new challenge</a:t>
            </a:r>
          </a:p>
          <a:p>
            <a:r>
              <a:rPr lang="en-GB" altLang="en-US"/>
              <a:t>Will prove the UK capable of hosting large scale underground experiments</a:t>
            </a:r>
          </a:p>
        </p:txBody>
      </p:sp>
      <p:sp>
        <p:nvSpPr>
          <p:cNvPr id="49155" name="Slide Number Placeholder 1">
            <a:extLst>
              <a:ext uri="{FF2B5EF4-FFF2-40B4-BE49-F238E27FC236}">
                <a16:creationId xmlns:a16="http://schemas.microsoft.com/office/drawing/2014/main" id="{4D3FED16-CAFE-3F49-A78B-A00A448F56B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59EC5F-53EA-7E49-9532-9F56E16BE106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grpSp>
        <p:nvGrpSpPr>
          <p:cNvPr id="49156" name="Group 10">
            <a:extLst>
              <a:ext uri="{FF2B5EF4-FFF2-40B4-BE49-F238E27FC236}">
                <a16:creationId xmlns:a16="http://schemas.microsoft.com/office/drawing/2014/main" id="{26367D7A-9205-1E47-B5E7-588981D6D2D1}"/>
              </a:ext>
            </a:extLst>
          </p:cNvPr>
          <p:cNvGrpSpPr>
            <a:grpSpLocks/>
          </p:cNvGrpSpPr>
          <p:nvPr/>
        </p:nvGrpSpPr>
        <p:grpSpPr bwMode="auto">
          <a:xfrm>
            <a:off x="7134225" y="2351088"/>
            <a:ext cx="1549400" cy="2212975"/>
            <a:chOff x="7134266" y="1476375"/>
            <a:chExt cx="1549400" cy="2212039"/>
          </a:xfrm>
        </p:grpSpPr>
        <p:pic>
          <p:nvPicPr>
            <p:cNvPr id="49157" name="Picture 2">
              <a:extLst>
                <a:ext uri="{FF2B5EF4-FFF2-40B4-BE49-F238E27FC236}">
                  <a16:creationId xmlns:a16="http://schemas.microsoft.com/office/drawing/2014/main" id="{BE1E3831-0EE7-B240-8921-C7DFDCDAF8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4266" y="1476375"/>
              <a:ext cx="1549400" cy="153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9158" name="Straight Arrow Connector 7">
              <a:extLst>
                <a:ext uri="{FF2B5EF4-FFF2-40B4-BE49-F238E27FC236}">
                  <a16:creationId xmlns:a16="http://schemas.microsoft.com/office/drawing/2014/main" id="{62FEB5D5-D341-C843-A991-71F20FCF7D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34266" y="3182587"/>
              <a:ext cx="15494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159" name="TextBox 9">
              <a:extLst>
                <a:ext uri="{FF2B5EF4-FFF2-40B4-BE49-F238E27FC236}">
                  <a16:creationId xmlns:a16="http://schemas.microsoft.com/office/drawing/2014/main" id="{EE62A41C-FD78-4D4F-8F43-CD1EA5E18F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9200" y="3226749"/>
              <a:ext cx="85953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>
                  <a:latin typeface="Lucida Grande" panose="020B0600040502020204" pitchFamily="34" charset="0"/>
                  <a:cs typeface="ヒラギノ角ゴ Pro W3" panose="020B0300000000000000" pitchFamily="34" charset="-128"/>
                </a:rPr>
                <a:t>25m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02881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C5140-FCC8-CE47-B69F-FF652BA91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Boulby As a Site for WATCHMAN</a:t>
            </a:r>
          </a:p>
        </p:txBody>
      </p:sp>
      <p:sp>
        <p:nvSpPr>
          <p:cNvPr id="48130" name="Slide Number Placeholder 3">
            <a:extLst>
              <a:ext uri="{FF2B5EF4-FFF2-40B4-BE49-F238E27FC236}">
                <a16:creationId xmlns:a16="http://schemas.microsoft.com/office/drawing/2014/main" id="{1749CE25-CFFA-D543-A5A8-C886A78ECFE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1FCF6B-B2C6-CA4B-B9EE-D75875F68290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270A6E9-A8C5-EA43-9F8C-E0C9CC460855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485775" y="4938713"/>
            <a:ext cx="4216400" cy="1174750"/>
          </a:xfrm>
        </p:spPr>
        <p:txBody>
          <a:bodyPr anchor="ctr"/>
          <a:lstStyle/>
          <a:p>
            <a:pPr>
              <a:defRPr/>
            </a:pPr>
            <a:r>
              <a:rPr lang="en-GB" dirty="0"/>
              <a:t>Hartlepool has 2 cores.</a:t>
            </a:r>
          </a:p>
          <a:p>
            <a:pPr lvl="1">
              <a:defRPr/>
            </a:pPr>
            <a:r>
              <a:rPr lang="en-GB" dirty="0"/>
              <a:t>Sometimes they run together, sometimes alone</a:t>
            </a:r>
          </a:p>
        </p:txBody>
      </p:sp>
      <p:grpSp>
        <p:nvGrpSpPr>
          <p:cNvPr id="48132" name="Group 20">
            <a:extLst>
              <a:ext uri="{FF2B5EF4-FFF2-40B4-BE49-F238E27FC236}">
                <a16:creationId xmlns:a16="http://schemas.microsoft.com/office/drawing/2014/main" id="{C1F14029-44F7-8B49-A98B-B5CC445890BF}"/>
              </a:ext>
            </a:extLst>
          </p:cNvPr>
          <p:cNvGrpSpPr>
            <a:grpSpLocks/>
          </p:cNvGrpSpPr>
          <p:nvPr/>
        </p:nvGrpSpPr>
        <p:grpSpPr bwMode="auto">
          <a:xfrm>
            <a:off x="1169988" y="1330325"/>
            <a:ext cx="6804025" cy="3540125"/>
            <a:chOff x="486248" y="1263031"/>
            <a:chExt cx="6805200" cy="3540250"/>
          </a:xfrm>
        </p:grpSpPr>
        <p:grpSp>
          <p:nvGrpSpPr>
            <p:cNvPr id="48133" name="Group 13">
              <a:extLst>
                <a:ext uri="{FF2B5EF4-FFF2-40B4-BE49-F238E27FC236}">
                  <a16:creationId xmlns:a16="http://schemas.microsoft.com/office/drawing/2014/main" id="{692F1088-993F-7640-98C2-2807ED95EC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248" y="1263031"/>
              <a:ext cx="6805200" cy="3540250"/>
              <a:chOff x="745200" y="1007999"/>
              <a:chExt cx="8650800" cy="4723920"/>
            </a:xfrm>
          </p:grpSpPr>
          <p:pic>
            <p:nvPicPr>
              <p:cNvPr id="48136" name="Picture 14">
                <a:extLst>
                  <a:ext uri="{FF2B5EF4-FFF2-40B4-BE49-F238E27FC236}">
                    <a16:creationId xmlns:a16="http://schemas.microsoft.com/office/drawing/2014/main" id="{80B6827D-338E-4A4D-9507-70BA316FD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0480" y="1007999"/>
                <a:ext cx="4295520" cy="4723920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137" name="Picture 15">
                <a:extLst>
                  <a:ext uri="{FF2B5EF4-FFF2-40B4-BE49-F238E27FC236}">
                    <a16:creationId xmlns:a16="http://schemas.microsoft.com/office/drawing/2014/main" id="{59EF0526-79B5-FB47-AA45-CB930EA188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00" y="1007999"/>
                <a:ext cx="4295520" cy="4723920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3FF412A-0D53-2A4F-8468-443422FCB3D9}"/>
                  </a:ext>
                </a:extLst>
              </p:cNvPr>
              <p:cNvSpPr txBox="1"/>
              <p:nvPr/>
            </p:nvSpPr>
            <p:spPr>
              <a:xfrm>
                <a:off x="3419560" y="3996991"/>
                <a:ext cx="1307914" cy="476628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prstDash val="solid"/>
              </a:ln>
            </p:spPr>
            <p:txBody>
              <a:bodyPr wrap="none" lIns="90000" tIns="45000" rIns="90000" bIns="45000" compatLnSpc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b="1" dirty="0">
                    <a:latin typeface="Liberation Sans" pitchFamily="18"/>
                    <a:ea typeface="DejaVu Sans" pitchFamily="2"/>
                    <a:cs typeface="Lohit Hindi" pitchFamily="2"/>
                  </a:rPr>
                  <a:t>2 Cores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C1174F-CAD6-C441-B82D-4530A2289745}"/>
                  </a:ext>
                </a:extLst>
              </p:cNvPr>
              <p:cNvSpPr txBox="1"/>
              <p:nvPr/>
            </p:nvSpPr>
            <p:spPr>
              <a:xfrm>
                <a:off x="7811567" y="3999109"/>
                <a:ext cx="1144425" cy="474510"/>
              </a:xfrm>
              <a:prstGeom prst="rect">
                <a:avLst/>
              </a:prstGeom>
              <a:noFill/>
              <a:ln w="36000">
                <a:solidFill>
                  <a:srgbClr val="000000"/>
                </a:solidFill>
                <a:prstDash val="solid"/>
              </a:ln>
            </p:spPr>
            <p:txBody>
              <a:bodyPr wrap="none" lIns="90000" tIns="45000" rIns="90000" bIns="45000" compatLnSpc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b="1" dirty="0">
                    <a:latin typeface="Liberation Sans" pitchFamily="18"/>
                    <a:ea typeface="DejaVu Sans" pitchFamily="2"/>
                    <a:cs typeface="Lohit Hindi" pitchFamily="2"/>
                  </a:rPr>
                  <a:t>1 Core</a:t>
                </a:r>
              </a:p>
            </p:txBody>
          </p:sp>
        </p:grpSp>
        <p:sp>
          <p:nvSpPr>
            <p:cNvPr id="48134" name="Rectangle 18">
              <a:extLst>
                <a:ext uri="{FF2B5EF4-FFF2-40B4-BE49-F238E27FC236}">
                  <a16:creationId xmlns:a16="http://schemas.microsoft.com/office/drawing/2014/main" id="{36C3183D-DDCF-3340-B283-88546BF4B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293" y="4465121"/>
              <a:ext cx="795646" cy="213756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endParaRPr>
            </a:p>
          </p:txBody>
        </p:sp>
        <p:sp>
          <p:nvSpPr>
            <p:cNvPr id="48135" name="Rectangle 19">
              <a:extLst>
                <a:ext uri="{FF2B5EF4-FFF2-40B4-BE49-F238E27FC236}">
                  <a16:creationId xmlns:a16="http://schemas.microsoft.com/office/drawing/2014/main" id="{EA89765F-B532-F44C-A8D8-E67165AD5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1282" y="4463142"/>
              <a:ext cx="795646" cy="213756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066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65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Preparing for WATCHMAN</a:t>
            </a:r>
            <a:endParaRPr/>
          </a:p>
        </p:txBody>
      </p:sp>
      <p:sp>
        <p:nvSpPr>
          <p:cNvPr id="435" name="Google Shape;435;p65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380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WATCHMAN will require clean facilities for construction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WATCHMAN will want to monitor radon levels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WATCHMAN will require stable environment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Temperature, Pressure, Humidity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WATCHMAN will require “clean” power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current lab acts as a testbed to show that we can achieve these requirements</a:t>
            </a:r>
            <a:endParaRPr/>
          </a:p>
        </p:txBody>
      </p:sp>
      <p:sp>
        <p:nvSpPr>
          <p:cNvPr id="436" name="Google Shape;436;p65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EA7E8-12A3-1A49-88CD-9BC0692FA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Airborne Particle (dust) monitoring</a:t>
            </a:r>
          </a:p>
        </p:txBody>
      </p:sp>
      <p:sp>
        <p:nvSpPr>
          <p:cNvPr id="52226" name="Content Placeholder 2">
            <a:extLst>
              <a:ext uri="{FF2B5EF4-FFF2-40B4-BE49-F238E27FC236}">
                <a16:creationId xmlns:a16="http://schemas.microsoft.com/office/drawing/2014/main" id="{F384B7D9-0493-2B46-B987-C6C2E8E70E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2925" y="5237163"/>
            <a:ext cx="4029075" cy="949325"/>
          </a:xfrm>
        </p:spPr>
        <p:txBody>
          <a:bodyPr/>
          <a:lstStyle/>
          <a:p>
            <a:r>
              <a:rPr lang="en-GB" altLang="en-US"/>
              <a:t>TSI 6510 samples at 1 CFM</a:t>
            </a:r>
          </a:p>
        </p:txBody>
      </p:sp>
      <p:sp>
        <p:nvSpPr>
          <p:cNvPr id="52227" name="Slide Number Placeholder 3">
            <a:extLst>
              <a:ext uri="{FF2B5EF4-FFF2-40B4-BE49-F238E27FC236}">
                <a16:creationId xmlns:a16="http://schemas.microsoft.com/office/drawing/2014/main" id="{A20B74FB-EF9C-0343-914E-9BAA89084B9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FF649EC-F504-734A-9224-D887EFDD7396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52228" name="Picture 7">
            <a:extLst>
              <a:ext uri="{FF2B5EF4-FFF2-40B4-BE49-F238E27FC236}">
                <a16:creationId xmlns:a16="http://schemas.microsoft.com/office/drawing/2014/main" id="{FC2EA173-0AC1-B84C-A636-52B8A328E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1173163"/>
            <a:ext cx="6561137" cy="417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8">
            <a:extLst>
              <a:ext uri="{FF2B5EF4-FFF2-40B4-BE49-F238E27FC236}">
                <a16:creationId xmlns:a16="http://schemas.microsoft.com/office/drawing/2014/main" id="{CF47BBCB-004A-ED48-9378-FD482A92C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1" r="28259"/>
          <a:stretch>
            <a:fillRect/>
          </a:stretch>
        </p:blipFill>
        <p:spPr bwMode="auto">
          <a:xfrm>
            <a:off x="6613525" y="1754188"/>
            <a:ext cx="1844675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Box 9">
            <a:extLst>
              <a:ext uri="{FF2B5EF4-FFF2-40B4-BE49-F238E27FC236}">
                <a16:creationId xmlns:a16="http://schemas.microsoft.com/office/drawing/2014/main" id="{25F6E5BE-05FD-494D-A8B1-6B757AC1B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3388" y="4613275"/>
            <a:ext cx="1504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Lucida Grande" panose="020B0600040502020204" pitchFamily="34" charset="0"/>
                <a:cs typeface="ヒラギノ角ゴ Pro W3" panose="020B0300000000000000" pitchFamily="34" charset="-128"/>
              </a:rPr>
              <a:t>TSI 6510</a:t>
            </a:r>
          </a:p>
        </p:txBody>
      </p:sp>
    </p:spTree>
    <p:extLst>
      <p:ext uri="{BB962C8B-B14F-4D97-AF65-F5344CB8AC3E}">
        <p14:creationId xmlns:p14="http://schemas.microsoft.com/office/powerpoint/2010/main" val="1151318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07B2C-CCFD-BB4E-8117-9C8AC9D9D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Radon Monitoring</a:t>
            </a:r>
          </a:p>
        </p:txBody>
      </p:sp>
      <p:sp>
        <p:nvSpPr>
          <p:cNvPr id="53250" name="Content Placeholder 2">
            <a:extLst>
              <a:ext uri="{FF2B5EF4-FFF2-40B4-BE49-F238E27FC236}">
                <a16:creationId xmlns:a16="http://schemas.microsoft.com/office/drawing/2014/main" id="{67155319-BCF3-3744-A4CF-A2F86269E59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557338"/>
            <a:ext cx="7772400" cy="4225925"/>
          </a:xfrm>
        </p:spPr>
        <p:txBody>
          <a:bodyPr/>
          <a:lstStyle/>
          <a:p>
            <a:r>
              <a:rPr lang="en-GB" altLang="en-US" sz="2000"/>
              <a:t>We have started long term monitoring of radon at Boulby</a:t>
            </a:r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  <a:p>
            <a:endParaRPr lang="en-GB" altLang="en-US" sz="2000"/>
          </a:p>
        </p:txBody>
      </p:sp>
      <p:sp>
        <p:nvSpPr>
          <p:cNvPr id="53251" name="Slide Number Placeholder 3">
            <a:extLst>
              <a:ext uri="{FF2B5EF4-FFF2-40B4-BE49-F238E27FC236}">
                <a16:creationId xmlns:a16="http://schemas.microsoft.com/office/drawing/2014/main" id="{8A8DFE3E-3EC4-3047-96A0-06671678A87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E164F9-8705-1648-8435-EED199E33C4F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53252" name="Picture 8">
            <a:extLst>
              <a:ext uri="{FF2B5EF4-FFF2-40B4-BE49-F238E27FC236}">
                <a16:creationId xmlns:a16="http://schemas.microsoft.com/office/drawing/2014/main" id="{E3610122-B37E-2649-8391-8063339FB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2"/>
          <a:stretch>
            <a:fillRect/>
          </a:stretch>
        </p:blipFill>
        <p:spPr bwMode="auto">
          <a:xfrm>
            <a:off x="585788" y="1941513"/>
            <a:ext cx="6551612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Box 6">
            <a:extLst>
              <a:ext uri="{FF2B5EF4-FFF2-40B4-BE49-F238E27FC236}">
                <a16:creationId xmlns:a16="http://schemas.microsoft.com/office/drawing/2014/main" id="{48E3CCD9-AECB-754C-934D-EC89E2163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6088" y="3492500"/>
            <a:ext cx="1863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Lucida Grande" panose="020B0600040502020204" pitchFamily="34" charset="0"/>
                <a:cs typeface="ヒラギノ角ゴ Pro W3" panose="020B0300000000000000" pitchFamily="34" charset="-128"/>
              </a:rPr>
              <a:t>2.2 Bq/m</a:t>
            </a:r>
            <a:r>
              <a:rPr lang="en-GB" altLang="en-US" baseline="30000">
                <a:solidFill>
                  <a:srgbClr val="FF0000"/>
                </a:solidFill>
                <a:latin typeface="Lucida Grande" panose="020B0600040502020204" pitchFamily="34" charset="0"/>
                <a:cs typeface="ヒラギノ角ゴ Pro W3" panose="020B0300000000000000" pitchFamily="34" charset="-128"/>
              </a:rPr>
              <a:t>3</a:t>
            </a:r>
            <a:r>
              <a:rPr lang="en-GB" altLang="en-US">
                <a:solidFill>
                  <a:srgbClr val="FF0000"/>
                </a:solidFill>
                <a:latin typeface="Lucida Grande" panose="020B0600040502020204" pitchFamily="34" charset="0"/>
                <a:cs typeface="ヒラギノ角ゴ Pro W3" panose="020B0300000000000000" pitchFamily="34" charset="-128"/>
              </a:rPr>
              <a:t> Average</a:t>
            </a:r>
            <a:endParaRPr lang="en-GB" altLang="en-US" baseline="30000">
              <a:solidFill>
                <a:srgbClr val="FF0000"/>
              </a:solidFill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943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4EFAE-E2C0-9043-977A-0FB00C230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Radon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77D57-FC64-AB41-922A-AFC6CFE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338" y="2300288"/>
            <a:ext cx="2971800" cy="2481262"/>
          </a:xfrm>
        </p:spPr>
        <p:txBody>
          <a:bodyPr/>
          <a:lstStyle/>
          <a:p>
            <a:pPr>
              <a:defRPr/>
            </a:pPr>
            <a:r>
              <a:rPr lang="en-GB" dirty="0"/>
              <a:t>Complemented by additional 3x RAD7 detectors</a:t>
            </a:r>
          </a:p>
          <a:p>
            <a:pPr>
              <a:defRPr/>
            </a:pPr>
            <a:r>
              <a:rPr lang="en-GB" dirty="0"/>
              <a:t>To be deployed in various locations (including surface)</a:t>
            </a:r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8E2514D1-09B5-F246-BC5E-D41EB2CC9D0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42501C-7CB5-714D-A51E-FD6EF033C067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54276" name="Picture 4">
            <a:extLst>
              <a:ext uri="{FF2B5EF4-FFF2-40B4-BE49-F238E27FC236}">
                <a16:creationId xmlns:a16="http://schemas.microsoft.com/office/drawing/2014/main" id="{753D2CF3-51F2-7540-A131-D837B6E3C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3" y="1757363"/>
            <a:ext cx="5356225" cy="35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789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BEAB-3082-9A45-A157-C24BE3ECC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Power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8235C-A9E5-654D-B71F-063828141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2268537"/>
          </a:xfrm>
        </p:spPr>
        <p:txBody>
          <a:bodyPr/>
          <a:lstStyle/>
          <a:p>
            <a:pPr>
              <a:defRPr/>
            </a:pPr>
            <a:r>
              <a:rPr lang="en-GB" dirty="0"/>
              <a:t>Panel mounted system installed to monitor incoming power to the lab</a:t>
            </a:r>
          </a:p>
          <a:p>
            <a:pPr>
              <a:defRPr/>
            </a:pPr>
            <a:r>
              <a:rPr lang="en-GB" dirty="0"/>
              <a:t>Working to understand what we are seeing</a:t>
            </a:r>
          </a:p>
          <a:p>
            <a:pPr lvl="1">
              <a:defRPr/>
            </a:pPr>
            <a:r>
              <a:rPr lang="en-GB" dirty="0"/>
              <a:t>i.e. none of us have an electrical background</a:t>
            </a:r>
          </a:p>
          <a:p>
            <a:pPr>
              <a:defRPr/>
            </a:pPr>
            <a:r>
              <a:rPr lang="en-GB" dirty="0"/>
              <a:t>Currently only really used to monitor frequency and duration of power outages.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B4EBC011-DA58-334F-B243-8F3573001ED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6FC9F5-FA54-F54D-9320-9C0E8F7E763F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55300" name="Picture 6">
            <a:extLst>
              <a:ext uri="{FF2B5EF4-FFF2-40B4-BE49-F238E27FC236}">
                <a16:creationId xmlns:a16="http://schemas.microsoft.com/office/drawing/2014/main" id="{52A500BC-BD3C-0C44-9F6E-2551A2765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3968750"/>
            <a:ext cx="227965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7">
            <a:extLst>
              <a:ext uri="{FF2B5EF4-FFF2-40B4-BE49-F238E27FC236}">
                <a16:creationId xmlns:a16="http://schemas.microsoft.com/office/drawing/2014/main" id="{7A26F2DD-6EF9-B34C-9207-17A579E65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3" b="20673"/>
          <a:stretch>
            <a:fillRect/>
          </a:stretch>
        </p:blipFill>
        <p:spPr bwMode="auto">
          <a:xfrm>
            <a:off x="4683125" y="3825875"/>
            <a:ext cx="295275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Freeform 9">
            <a:extLst>
              <a:ext uri="{FF2B5EF4-FFF2-40B4-BE49-F238E27FC236}">
                <a16:creationId xmlns:a16="http://schemas.microsoft.com/office/drawing/2014/main" id="{129C3076-2B20-284E-9E7F-19ED75AD6295}"/>
              </a:ext>
            </a:extLst>
          </p:cNvPr>
          <p:cNvSpPr>
            <a:spLocks/>
          </p:cNvSpPr>
          <p:nvPr/>
        </p:nvSpPr>
        <p:spPr bwMode="auto">
          <a:xfrm>
            <a:off x="3646488" y="5403850"/>
            <a:ext cx="1352550" cy="461963"/>
          </a:xfrm>
          <a:custGeom>
            <a:avLst/>
            <a:gdLst>
              <a:gd name="T0" fmla="*/ 0 w 1353788"/>
              <a:gd name="T1" fmla="*/ 379047 h 463137"/>
              <a:gd name="T2" fmla="*/ 83051 w 1353788"/>
              <a:gd name="T3" fmla="*/ 390892 h 463137"/>
              <a:gd name="T4" fmla="*/ 177967 w 1353788"/>
              <a:gd name="T5" fmla="*/ 402738 h 463137"/>
              <a:gd name="T6" fmla="*/ 225425 w 1353788"/>
              <a:gd name="T7" fmla="*/ 414582 h 463137"/>
              <a:gd name="T8" fmla="*/ 261018 w 1353788"/>
              <a:gd name="T9" fmla="*/ 426427 h 463137"/>
              <a:gd name="T10" fmla="*/ 355933 w 1353788"/>
              <a:gd name="T11" fmla="*/ 438273 h 463137"/>
              <a:gd name="T12" fmla="*/ 415256 w 1353788"/>
              <a:gd name="T13" fmla="*/ 450118 h 463137"/>
              <a:gd name="T14" fmla="*/ 510172 w 1353788"/>
              <a:gd name="T15" fmla="*/ 461963 h 463137"/>
              <a:gd name="T16" fmla="*/ 901699 w 1353788"/>
              <a:gd name="T17" fmla="*/ 450118 h 463137"/>
              <a:gd name="T18" fmla="*/ 937292 w 1353788"/>
              <a:gd name="T19" fmla="*/ 438273 h 463137"/>
              <a:gd name="T20" fmla="*/ 1032208 w 1353788"/>
              <a:gd name="T21" fmla="*/ 414582 h 463137"/>
              <a:gd name="T22" fmla="*/ 1103395 w 1353788"/>
              <a:gd name="T23" fmla="*/ 390892 h 463137"/>
              <a:gd name="T24" fmla="*/ 1222039 w 1353788"/>
              <a:gd name="T25" fmla="*/ 296130 h 463137"/>
              <a:gd name="T26" fmla="*/ 1293226 w 1353788"/>
              <a:gd name="T27" fmla="*/ 225059 h 463137"/>
              <a:gd name="T28" fmla="*/ 1305090 w 1353788"/>
              <a:gd name="T29" fmla="*/ 189523 h 463137"/>
              <a:gd name="T30" fmla="*/ 1328820 w 1353788"/>
              <a:gd name="T31" fmla="*/ 153988 h 463137"/>
              <a:gd name="T32" fmla="*/ 1352549 w 1353788"/>
              <a:gd name="T33" fmla="*/ 0 h 46313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353788" h="463137">
                <a:moveTo>
                  <a:pt x="0" y="380010"/>
                </a:moveTo>
                <a:lnTo>
                  <a:pt x="83127" y="391885"/>
                </a:lnTo>
                <a:cubicBezTo>
                  <a:pt x="114761" y="396103"/>
                  <a:pt x="146650" y="398514"/>
                  <a:pt x="178130" y="403761"/>
                </a:cubicBezTo>
                <a:cubicBezTo>
                  <a:pt x="194229" y="406444"/>
                  <a:pt x="209938" y="411152"/>
                  <a:pt x="225631" y="415636"/>
                </a:cubicBezTo>
                <a:cubicBezTo>
                  <a:pt x="237667" y="419075"/>
                  <a:pt x="248941" y="425272"/>
                  <a:pt x="261257" y="427511"/>
                </a:cubicBezTo>
                <a:cubicBezTo>
                  <a:pt x="292656" y="433220"/>
                  <a:pt x="324716" y="434534"/>
                  <a:pt x="356259" y="439387"/>
                </a:cubicBezTo>
                <a:cubicBezTo>
                  <a:pt x="376209" y="442456"/>
                  <a:pt x="395686" y="448193"/>
                  <a:pt x="415636" y="451262"/>
                </a:cubicBezTo>
                <a:cubicBezTo>
                  <a:pt x="447179" y="456115"/>
                  <a:pt x="478971" y="459179"/>
                  <a:pt x="510639" y="463137"/>
                </a:cubicBezTo>
                <a:cubicBezTo>
                  <a:pt x="641267" y="459179"/>
                  <a:pt x="772037" y="458511"/>
                  <a:pt x="902524" y="451262"/>
                </a:cubicBezTo>
                <a:cubicBezTo>
                  <a:pt x="915022" y="450568"/>
                  <a:pt x="926073" y="442681"/>
                  <a:pt x="938150" y="439387"/>
                </a:cubicBezTo>
                <a:cubicBezTo>
                  <a:pt x="969642" y="430798"/>
                  <a:pt x="1002186" y="425959"/>
                  <a:pt x="1033153" y="415636"/>
                </a:cubicBezTo>
                <a:cubicBezTo>
                  <a:pt x="1056904" y="407719"/>
                  <a:pt x="1083574" y="405772"/>
                  <a:pt x="1104405" y="391885"/>
                </a:cubicBezTo>
                <a:cubicBezTo>
                  <a:pt x="1246055" y="297452"/>
                  <a:pt x="1114864" y="391640"/>
                  <a:pt x="1223158" y="296883"/>
                </a:cubicBezTo>
                <a:cubicBezTo>
                  <a:pt x="1293861" y="235018"/>
                  <a:pt x="1251183" y="290471"/>
                  <a:pt x="1294410" y="225631"/>
                </a:cubicBezTo>
                <a:cubicBezTo>
                  <a:pt x="1298368" y="213756"/>
                  <a:pt x="1300687" y="201201"/>
                  <a:pt x="1306285" y="190005"/>
                </a:cubicBezTo>
                <a:cubicBezTo>
                  <a:pt x="1312668" y="177239"/>
                  <a:pt x="1326358" y="168170"/>
                  <a:pt x="1330036" y="154379"/>
                </a:cubicBezTo>
                <a:cubicBezTo>
                  <a:pt x="1354438" y="62874"/>
                  <a:pt x="1353787" y="55519"/>
                  <a:pt x="1353787" y="0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3" name="Freeform 10">
            <a:extLst>
              <a:ext uri="{FF2B5EF4-FFF2-40B4-BE49-F238E27FC236}">
                <a16:creationId xmlns:a16="http://schemas.microsoft.com/office/drawing/2014/main" id="{42296198-A4C7-6D44-9BED-ED15EFFFACCF}"/>
              </a:ext>
            </a:extLst>
          </p:cNvPr>
          <p:cNvSpPr>
            <a:spLocks/>
          </p:cNvSpPr>
          <p:nvPr/>
        </p:nvSpPr>
        <p:spPr bwMode="auto">
          <a:xfrm>
            <a:off x="3646488" y="5414963"/>
            <a:ext cx="1531937" cy="630237"/>
          </a:xfrm>
          <a:custGeom>
            <a:avLst/>
            <a:gdLst>
              <a:gd name="T0" fmla="*/ 0 w 1532192"/>
              <a:gd name="T1" fmla="*/ 523216 h 629392"/>
              <a:gd name="T2" fmla="*/ 130606 w 1532192"/>
              <a:gd name="T3" fmla="*/ 606455 h 629392"/>
              <a:gd name="T4" fmla="*/ 237466 w 1532192"/>
              <a:gd name="T5" fmla="*/ 630237 h 629392"/>
              <a:gd name="T6" fmla="*/ 593667 w 1532192"/>
              <a:gd name="T7" fmla="*/ 618346 h 629392"/>
              <a:gd name="T8" fmla="*/ 712400 w 1532192"/>
              <a:gd name="T9" fmla="*/ 582672 h 629392"/>
              <a:gd name="T10" fmla="*/ 759894 w 1532192"/>
              <a:gd name="T11" fmla="*/ 570781 h 629392"/>
              <a:gd name="T12" fmla="*/ 831134 w 1532192"/>
              <a:gd name="T13" fmla="*/ 546998 h 629392"/>
              <a:gd name="T14" fmla="*/ 866754 w 1532192"/>
              <a:gd name="T15" fmla="*/ 535107 h 629392"/>
              <a:gd name="T16" fmla="*/ 1009234 w 1532192"/>
              <a:gd name="T17" fmla="*/ 487542 h 629392"/>
              <a:gd name="T18" fmla="*/ 1044854 w 1532192"/>
              <a:gd name="T19" fmla="*/ 475651 h 629392"/>
              <a:gd name="T20" fmla="*/ 1080474 w 1532192"/>
              <a:gd name="T21" fmla="*/ 463760 h 629392"/>
              <a:gd name="T22" fmla="*/ 1222954 w 1532192"/>
              <a:gd name="T23" fmla="*/ 439977 h 629392"/>
              <a:gd name="T24" fmla="*/ 1294195 w 1532192"/>
              <a:gd name="T25" fmla="*/ 416194 h 629392"/>
              <a:gd name="T26" fmla="*/ 1329815 w 1532192"/>
              <a:gd name="T27" fmla="*/ 404303 h 629392"/>
              <a:gd name="T28" fmla="*/ 1365435 w 1532192"/>
              <a:gd name="T29" fmla="*/ 392412 h 629392"/>
              <a:gd name="T30" fmla="*/ 1401055 w 1532192"/>
              <a:gd name="T31" fmla="*/ 368629 h 629392"/>
              <a:gd name="T32" fmla="*/ 1436675 w 1532192"/>
              <a:gd name="T33" fmla="*/ 356738 h 629392"/>
              <a:gd name="T34" fmla="*/ 1460422 w 1532192"/>
              <a:gd name="T35" fmla="*/ 321064 h 629392"/>
              <a:gd name="T36" fmla="*/ 1496042 w 1532192"/>
              <a:gd name="T37" fmla="*/ 285391 h 629392"/>
              <a:gd name="T38" fmla="*/ 1519788 w 1532192"/>
              <a:gd name="T39" fmla="*/ 214043 h 629392"/>
              <a:gd name="T40" fmla="*/ 1531662 w 1532192"/>
              <a:gd name="T41" fmla="*/ 0 h 62939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532192" h="629392">
                <a:moveTo>
                  <a:pt x="0" y="522514"/>
                </a:moveTo>
                <a:cubicBezTo>
                  <a:pt x="42282" y="552716"/>
                  <a:pt x="81394" y="587179"/>
                  <a:pt x="130628" y="605642"/>
                </a:cubicBezTo>
                <a:cubicBezTo>
                  <a:pt x="149792" y="612828"/>
                  <a:pt x="221386" y="626168"/>
                  <a:pt x="237506" y="629392"/>
                </a:cubicBezTo>
                <a:cubicBezTo>
                  <a:pt x="356259" y="625434"/>
                  <a:pt x="475152" y="624494"/>
                  <a:pt x="593766" y="617517"/>
                </a:cubicBezTo>
                <a:cubicBezTo>
                  <a:pt x="618417" y="616067"/>
                  <a:pt x="698091" y="585498"/>
                  <a:pt x="712519" y="581891"/>
                </a:cubicBezTo>
                <a:cubicBezTo>
                  <a:pt x="728353" y="577933"/>
                  <a:pt x="744387" y="574706"/>
                  <a:pt x="760020" y="570016"/>
                </a:cubicBezTo>
                <a:cubicBezTo>
                  <a:pt x="784000" y="562822"/>
                  <a:pt x="807521" y="554182"/>
                  <a:pt x="831272" y="546265"/>
                </a:cubicBezTo>
                <a:lnTo>
                  <a:pt x="866898" y="534390"/>
                </a:lnTo>
                <a:lnTo>
                  <a:pt x="1009402" y="486888"/>
                </a:lnTo>
                <a:lnTo>
                  <a:pt x="1045028" y="475013"/>
                </a:lnTo>
                <a:cubicBezTo>
                  <a:pt x="1056903" y="471055"/>
                  <a:pt x="1068233" y="464691"/>
                  <a:pt x="1080654" y="463138"/>
                </a:cubicBezTo>
                <a:cubicBezTo>
                  <a:pt x="1148009" y="454718"/>
                  <a:pt x="1167117" y="456199"/>
                  <a:pt x="1223158" y="439387"/>
                </a:cubicBezTo>
                <a:cubicBezTo>
                  <a:pt x="1247138" y="432193"/>
                  <a:pt x="1270659" y="423553"/>
                  <a:pt x="1294410" y="415636"/>
                </a:cubicBezTo>
                <a:lnTo>
                  <a:pt x="1330036" y="403761"/>
                </a:lnTo>
                <a:lnTo>
                  <a:pt x="1365662" y="391886"/>
                </a:lnTo>
                <a:cubicBezTo>
                  <a:pt x="1377537" y="383969"/>
                  <a:pt x="1388522" y="374518"/>
                  <a:pt x="1401288" y="368135"/>
                </a:cubicBezTo>
                <a:cubicBezTo>
                  <a:pt x="1412484" y="362537"/>
                  <a:pt x="1427139" y="364080"/>
                  <a:pt x="1436914" y="356260"/>
                </a:cubicBezTo>
                <a:cubicBezTo>
                  <a:pt x="1448059" y="347344"/>
                  <a:pt x="1451528" y="331598"/>
                  <a:pt x="1460665" y="320634"/>
                </a:cubicBezTo>
                <a:cubicBezTo>
                  <a:pt x="1471416" y="307732"/>
                  <a:pt x="1484416" y="296883"/>
                  <a:pt x="1496291" y="285008"/>
                </a:cubicBezTo>
                <a:cubicBezTo>
                  <a:pt x="1504208" y="261257"/>
                  <a:pt x="1517550" y="238667"/>
                  <a:pt x="1520041" y="213756"/>
                </a:cubicBezTo>
                <a:cubicBezTo>
                  <a:pt x="1535068" y="63493"/>
                  <a:pt x="1531917" y="134785"/>
                  <a:pt x="1531917" y="0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91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275D2-BF0F-664A-87F8-DF1EF5794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Surface Particle Monitoring</a:t>
            </a:r>
          </a:p>
        </p:txBody>
      </p:sp>
      <p:sp>
        <p:nvSpPr>
          <p:cNvPr id="56322" name="Content Placeholder 2">
            <a:extLst>
              <a:ext uri="{FF2B5EF4-FFF2-40B4-BE49-F238E27FC236}">
                <a16:creationId xmlns:a16="http://schemas.microsoft.com/office/drawing/2014/main" id="{3D7F4D0F-58D3-F744-8133-E59B2D8AD3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1727200"/>
            <a:ext cx="5526088" cy="3382963"/>
          </a:xfrm>
        </p:spPr>
        <p:txBody>
          <a:bodyPr/>
          <a:lstStyle/>
          <a:p>
            <a:r>
              <a:rPr lang="en-GB" altLang="en-US"/>
              <a:t>Recently acquired a PartSens surface monitor from PMT-GB</a:t>
            </a:r>
          </a:p>
          <a:p>
            <a:r>
              <a:rPr lang="en-GB" altLang="en-US"/>
              <a:t>Measures surface particles &gt; 2.0 um</a:t>
            </a:r>
          </a:p>
          <a:p>
            <a:r>
              <a:rPr lang="en-GB" altLang="en-US"/>
              <a:t>Sample area of 5 mm x 7mm</a:t>
            </a:r>
          </a:p>
          <a:p>
            <a:r>
              <a:rPr lang="en-GB" altLang="en-US"/>
              <a:t>Suitable for use on multiple surfaces</a:t>
            </a:r>
          </a:p>
          <a:p>
            <a:r>
              <a:rPr lang="en-GB" altLang="en-US"/>
              <a:t>This will be used to monitor surfaces used for sample preparation in BUGS as well as in WATCHMAN construction</a:t>
            </a:r>
          </a:p>
        </p:txBody>
      </p:sp>
      <p:sp>
        <p:nvSpPr>
          <p:cNvPr id="56323" name="Slide Number Placeholder 3">
            <a:extLst>
              <a:ext uri="{FF2B5EF4-FFF2-40B4-BE49-F238E27FC236}">
                <a16:creationId xmlns:a16="http://schemas.microsoft.com/office/drawing/2014/main" id="{6A70E957-77A3-6C45-868B-B4A043D58EC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FCD248-BAF6-034D-9354-DF1A0EA7E1A7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  <p:pic>
        <p:nvPicPr>
          <p:cNvPr id="56324" name="Picture 6">
            <a:extLst>
              <a:ext uri="{FF2B5EF4-FFF2-40B4-BE49-F238E27FC236}">
                <a16:creationId xmlns:a16="http://schemas.microsoft.com/office/drawing/2014/main" id="{E98D8D9D-C2F2-5D49-8F0B-BA5D64D44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" r="10728"/>
          <a:stretch>
            <a:fillRect/>
          </a:stretch>
        </p:blipFill>
        <p:spPr bwMode="auto">
          <a:xfrm>
            <a:off x="5741988" y="2058988"/>
            <a:ext cx="3300412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37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1">
            <a:extLst>
              <a:ext uri="{FF2B5EF4-FFF2-40B4-BE49-F238E27FC236}">
                <a16:creationId xmlns:a16="http://schemas.microsoft.com/office/drawing/2014/main" id="{C0EB8DDD-D7E9-E34C-AEE0-ECEC6EE79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638" y="23813"/>
            <a:ext cx="9144001" cy="1143000"/>
          </a:xfrm>
        </p:spPr>
        <p:txBody>
          <a:bodyPr/>
          <a:lstStyle/>
          <a:p>
            <a:pPr>
              <a:defRPr/>
            </a:pPr>
            <a:r>
              <a:rPr lang="en-US" altLang="en-US" sz="4200" dirty="0"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rPr>
              <a:t>Stay connected</a:t>
            </a:r>
          </a:p>
        </p:txBody>
      </p:sp>
      <p:grpSp>
        <p:nvGrpSpPr>
          <p:cNvPr id="57346" name="Group 18">
            <a:extLst>
              <a:ext uri="{FF2B5EF4-FFF2-40B4-BE49-F238E27FC236}">
                <a16:creationId xmlns:a16="http://schemas.microsoft.com/office/drawing/2014/main" id="{522BBE62-FF8C-2241-BEF7-4862A45AF2F5}"/>
              </a:ext>
            </a:extLst>
          </p:cNvPr>
          <p:cNvGrpSpPr>
            <a:grpSpLocks/>
          </p:cNvGrpSpPr>
          <p:nvPr/>
        </p:nvGrpSpPr>
        <p:grpSpPr bwMode="auto">
          <a:xfrm>
            <a:off x="2593975" y="2308225"/>
            <a:ext cx="1871663" cy="3276600"/>
            <a:chOff x="539552" y="2348880"/>
            <a:chExt cx="1872208" cy="3277220"/>
          </a:xfrm>
        </p:grpSpPr>
        <p:pic>
          <p:nvPicPr>
            <p:cNvPr id="57358" name="Picture 4">
              <a:extLst>
                <a:ext uri="{FF2B5EF4-FFF2-40B4-BE49-F238E27FC236}">
                  <a16:creationId xmlns:a16="http://schemas.microsoft.com/office/drawing/2014/main" id="{F99DEA5B-E2C5-9E47-8021-76F344B905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475" y="2348880"/>
              <a:ext cx="1376362" cy="187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9" name="TextBox 6">
              <a:extLst>
                <a:ext uri="{FF2B5EF4-FFF2-40B4-BE49-F238E27FC236}">
                  <a16:creationId xmlns:a16="http://schemas.microsoft.com/office/drawing/2014/main" id="{B55ED25F-23A1-C245-B9A3-B8F693C6B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52" y="4517815"/>
              <a:ext cx="1872208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 b="1">
                  <a:solidFill>
                    <a:srgbClr val="262673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Fascination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>
                  <a:solidFill>
                    <a:srgbClr val="262673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STFC’s digital in-house magazine, packed full of our latest, most exciting science and technology stories.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>
                  <a:solidFill>
                    <a:srgbClr val="000000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  <a:hlinkClick r:id="rId3"/>
                </a:rPr>
                <a:t>www.stfc.ac.uk/fascination</a:t>
              </a:r>
              <a:r>
                <a:rPr lang="en-GB" altLang="en-US" sz="1100">
                  <a:solidFill>
                    <a:srgbClr val="000000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 </a:t>
              </a:r>
            </a:p>
          </p:txBody>
        </p:sp>
      </p:grpSp>
      <p:grpSp>
        <p:nvGrpSpPr>
          <p:cNvPr id="57347" name="Group 21">
            <a:extLst>
              <a:ext uri="{FF2B5EF4-FFF2-40B4-BE49-F238E27FC236}">
                <a16:creationId xmlns:a16="http://schemas.microsoft.com/office/drawing/2014/main" id="{E7246AE1-53E2-2E4E-A046-1FD4AB472ECF}"/>
              </a:ext>
            </a:extLst>
          </p:cNvPr>
          <p:cNvGrpSpPr>
            <a:grpSpLocks/>
          </p:cNvGrpSpPr>
          <p:nvPr/>
        </p:nvGrpSpPr>
        <p:grpSpPr bwMode="auto">
          <a:xfrm>
            <a:off x="4711700" y="2308225"/>
            <a:ext cx="2017713" cy="3276600"/>
            <a:chOff x="4427637" y="2348880"/>
            <a:chExt cx="2016571" cy="3277220"/>
          </a:xfrm>
        </p:grpSpPr>
        <p:pic>
          <p:nvPicPr>
            <p:cNvPr id="57356" name="Picture 6">
              <a:extLst>
                <a:ext uri="{FF2B5EF4-FFF2-40B4-BE49-F238E27FC236}">
                  <a16:creationId xmlns:a16="http://schemas.microsoft.com/office/drawing/2014/main" id="{C8E30B93-A25C-8A40-98A1-158DFFDBA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6755" y="2348880"/>
              <a:ext cx="1363663" cy="193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7" name="TextBox 13">
              <a:extLst>
                <a:ext uri="{FF2B5EF4-FFF2-40B4-BE49-F238E27FC236}">
                  <a16:creationId xmlns:a16="http://schemas.microsoft.com/office/drawing/2014/main" id="{6E0AE943-D645-DF44-AE24-CE1CDBA3D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7637" y="4517815"/>
              <a:ext cx="2016571" cy="1108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rgbClr val="3C8C93"/>
                  </a:solidFill>
                  <a:latin typeface="Arial" panose="020B0604020202020204" pitchFamily="34" charset="0"/>
                  <a:ea typeface="ヒラギノ角ゴ Pro W3" panose="020B0300000000000000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ヒラギノ角ゴ Pro W3" panose="020B0300000000000000" pitchFamily="34" charset="-128"/>
                  <a:cs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 b="1">
                  <a:solidFill>
                    <a:srgbClr val="262673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STFC Impact Report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>
                  <a:solidFill>
                    <a:srgbClr val="262673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A showcase of how STFC science delivers real economic and societal benefits to the United Kingdom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100">
                  <a:solidFill>
                    <a:srgbClr val="000000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  <a:hlinkClick r:id="rId5"/>
                </a:rPr>
                <a:t>www.stfc.ac.uk/2550</a:t>
              </a:r>
              <a:r>
                <a:rPr lang="en-GB" altLang="en-US" sz="1100">
                  <a:solidFill>
                    <a:srgbClr val="000000"/>
                  </a:solidFill>
                  <a:latin typeface="Calibri" panose="020F0502020204030204" pitchFamily="34" charset="0"/>
                  <a:cs typeface="ヒラギノ角ゴ Pro W3" panose="020B0300000000000000" pitchFamily="34" charset="-128"/>
                </a:rPr>
                <a:t> </a:t>
              </a:r>
            </a:p>
          </p:txBody>
        </p:sp>
      </p:grpSp>
      <p:sp>
        <p:nvSpPr>
          <p:cNvPr id="57348" name="Rectangle 8">
            <a:extLst>
              <a:ext uri="{FF2B5EF4-FFF2-40B4-BE49-F238E27FC236}">
                <a16:creationId xmlns:a16="http://schemas.microsoft.com/office/drawing/2014/main" id="{41C6E691-3800-6F4D-8FF9-1B71D4817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1820863"/>
            <a:ext cx="1520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7349" name="Picture 2">
            <a:extLst>
              <a:ext uri="{FF2B5EF4-FFF2-40B4-BE49-F238E27FC236}">
                <a16:creationId xmlns:a16="http://schemas.microsoft.com/office/drawing/2014/main" id="{D8F493F9-E1EA-3646-A25A-55CCCA7D1B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13" y="1279525"/>
            <a:ext cx="8413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3">
            <a:extLst>
              <a:ext uri="{FF2B5EF4-FFF2-40B4-BE49-F238E27FC236}">
                <a16:creationId xmlns:a16="http://schemas.microsoft.com/office/drawing/2014/main" id="{775BD449-0734-E247-8BFC-06B8EB35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00" y="1282700"/>
            <a:ext cx="720725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4">
            <a:extLst>
              <a:ext uri="{FF2B5EF4-FFF2-40B4-BE49-F238E27FC236}">
                <a16:creationId xmlns:a16="http://schemas.microsoft.com/office/drawing/2014/main" id="{944C1C5A-F168-0340-AE67-14EDFE0E70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25" y="1277938"/>
            <a:ext cx="10271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5">
            <a:extLst>
              <a:ext uri="{FF2B5EF4-FFF2-40B4-BE49-F238E27FC236}">
                <a16:creationId xmlns:a16="http://schemas.microsoft.com/office/drawing/2014/main" id="{2AFC71E2-A663-D846-8D6C-11C7CEF73A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1277938"/>
            <a:ext cx="7302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10">
            <a:extLst>
              <a:ext uri="{FF2B5EF4-FFF2-40B4-BE49-F238E27FC236}">
                <a16:creationId xmlns:a16="http://schemas.microsoft.com/office/drawing/2014/main" id="{2F3E60C4-07A9-7C48-8640-1DEE526CC8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1277938"/>
            <a:ext cx="7302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16" descr="Image result for instagram logo">
            <a:extLst>
              <a:ext uri="{FF2B5EF4-FFF2-40B4-BE49-F238E27FC236}">
                <a16:creationId xmlns:a16="http://schemas.microsoft.com/office/drawing/2014/main" id="{993C9CC0-B4CF-D249-B74D-9C2504B85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1233488"/>
            <a:ext cx="849313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5" name="Slide Number Placeholder 1">
            <a:extLst>
              <a:ext uri="{FF2B5EF4-FFF2-40B4-BE49-F238E27FC236}">
                <a16:creationId xmlns:a16="http://schemas.microsoft.com/office/drawing/2014/main" id="{7F80208D-1B74-E444-BF11-503D2B30995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 panose="020B0300000000000000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 panose="020B0300000000000000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0FE9711-DCD9-844B-B2F6-366BDEA5F489}" type="slidenum">
              <a:rPr lang="en-US" altLang="en-US" sz="1400" smtClean="0">
                <a:latin typeface="Lucida Grande" panose="020B0600040502020204" pitchFamily="34" charset="0"/>
                <a:cs typeface="ヒラギノ角ゴ Pro W3" panose="020B0300000000000000" pitchFamily="34" charset="-128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>
              <a:latin typeface="Lucida Grande" panose="020B0600040502020204" pitchFamily="34" charset="0"/>
              <a:cs typeface="ヒラギノ角ゴ Pro W3" panose="020B03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397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45" descr="Screen Shot 2016-11-16 at 16.38.08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85697" y="3031204"/>
            <a:ext cx="3835888" cy="2444710"/>
          </a:xfrm>
          <a:prstGeom prst="roundRect">
            <a:avLst>
              <a:gd name="adj" fmla="val 0"/>
            </a:avLst>
          </a:prstGeom>
          <a:solidFill>
            <a:srgbClr val="ECECEC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29" name="Google Shape;229;p45" descr="Boulby Drawing 2017 LR.pd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3804" y="1336540"/>
            <a:ext cx="3551732" cy="4722016"/>
          </a:xfrm>
          <a:prstGeom prst="roundRect">
            <a:avLst>
              <a:gd name="adj" fmla="val 0"/>
            </a:avLst>
          </a:prstGeom>
          <a:solidFill>
            <a:srgbClr val="ECECEC"/>
          </a:solidFill>
          <a:ln>
            <a:noFill/>
          </a:ln>
        </p:spPr>
      </p:pic>
      <p:sp>
        <p:nvSpPr>
          <p:cNvPr id="230" name="Google Shape;230;p45"/>
          <p:cNvSpPr txBox="1"/>
          <p:nvPr/>
        </p:nvSpPr>
        <p:spPr>
          <a:xfrm>
            <a:off x="752475" y="179387"/>
            <a:ext cx="7924800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50" tIns="44325" rIns="90250" bIns="443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231" name="Google Shape;231;p45"/>
          <p:cNvSpPr txBox="1"/>
          <p:nvPr/>
        </p:nvSpPr>
        <p:spPr>
          <a:xfrm>
            <a:off x="3686175" y="1006475"/>
            <a:ext cx="5457825" cy="193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endParaRPr sz="16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The UK’s deep underground science facility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1.1km depth (2805 mwe). With low background surrounding rock-salt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Merriweather Sans"/>
              <a:buNone/>
            </a:pPr>
            <a:r>
              <a:rPr lang="en-US" sz="16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Operated by the UK’s Science &amp; Technology Facilities Council (STFC) in partnership with the mine operators ICL</a:t>
            </a:r>
            <a:endParaRPr/>
          </a:p>
        </p:txBody>
      </p:sp>
      <p:sp>
        <p:nvSpPr>
          <p:cNvPr id="232" name="Google Shape;232;p45"/>
          <p:cNvSpPr txBox="1"/>
          <p:nvPr/>
        </p:nvSpPr>
        <p:spPr>
          <a:xfrm>
            <a:off x="133350" y="5114925"/>
            <a:ext cx="1384300" cy="83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200" b="0" i="1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Factor ~10</a:t>
            </a:r>
            <a:r>
              <a:rPr lang="en-US" sz="1200" b="0" i="1" u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lang="en-US" sz="1200" b="0" i="1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reduction in cosmic ray flux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200" b="0" i="1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vs. surface</a:t>
            </a:r>
            <a:endParaRPr/>
          </a:p>
        </p:txBody>
      </p:sp>
      <p:sp>
        <p:nvSpPr>
          <p:cNvPr id="233" name="Google Shape;233;p45"/>
          <p:cNvSpPr txBox="1"/>
          <p:nvPr/>
        </p:nvSpPr>
        <p:spPr>
          <a:xfrm>
            <a:off x="-100012" y="3792537"/>
            <a:ext cx="1376362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200" b="0" i="1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 Lab open since 2017</a:t>
            </a:r>
            <a:endParaRPr/>
          </a:p>
        </p:txBody>
      </p:sp>
      <p:sp>
        <p:nvSpPr>
          <p:cNvPr id="234" name="Google Shape;234;p45"/>
          <p:cNvSpPr txBox="1"/>
          <p:nvPr/>
        </p:nvSpPr>
        <p:spPr>
          <a:xfrm>
            <a:off x="2251075" y="4508500"/>
            <a:ext cx="1355725" cy="20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"/>
              <a:buFont typeface="Merriweather Sans"/>
              <a:buNone/>
            </a:pPr>
            <a:r>
              <a:rPr lang="en-US" sz="700" b="1" i="0" u="none">
                <a:solidFill>
                  <a:schemeClr val="lt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Permian Evaporites</a:t>
            </a:r>
            <a:endParaRPr/>
          </a:p>
        </p:txBody>
      </p:sp>
      <p:sp>
        <p:nvSpPr>
          <p:cNvPr id="235" name="Google Shape;235;p45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Boulby Underground Laboratory</a:t>
            </a:r>
            <a:endParaRPr/>
          </a:p>
        </p:txBody>
      </p:sp>
      <p:sp>
        <p:nvSpPr>
          <p:cNvPr id="236" name="Google Shape;236;p45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6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Boulby Geology &amp; Mining</a:t>
            </a:r>
            <a:endParaRPr/>
          </a:p>
        </p:txBody>
      </p:sp>
      <p:grpSp>
        <p:nvGrpSpPr>
          <p:cNvPr id="242" name="Google Shape;242;p46"/>
          <p:cNvGrpSpPr/>
          <p:nvPr/>
        </p:nvGrpSpPr>
        <p:grpSpPr>
          <a:xfrm>
            <a:off x="723900" y="1476375"/>
            <a:ext cx="3640137" cy="4314825"/>
            <a:chOff x="723900" y="1476375"/>
            <a:chExt cx="3640666" cy="4314472"/>
          </a:xfrm>
        </p:grpSpPr>
        <p:pic>
          <p:nvPicPr>
            <p:cNvPr id="243" name="Google Shape;243;p4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23900" y="1476375"/>
              <a:ext cx="3640666" cy="4314472"/>
            </a:xfrm>
            <a:prstGeom prst="roundRect">
              <a:avLst>
                <a:gd name="adj" fmla="val 8594"/>
              </a:avLst>
            </a:prstGeom>
            <a:solidFill>
              <a:srgbClr val="ECECEC"/>
            </a:solidFill>
            <a:ln>
              <a:noFill/>
            </a:ln>
          </p:spPr>
        </p:pic>
        <p:sp>
          <p:nvSpPr>
            <p:cNvPr id="244" name="Google Shape;244;p46"/>
            <p:cNvSpPr/>
            <p:nvPr/>
          </p:nvSpPr>
          <p:spPr>
            <a:xfrm>
              <a:off x="2551640" y="4531572"/>
              <a:ext cx="75257" cy="77044"/>
            </a:xfrm>
            <a:prstGeom prst="ellipse">
              <a:avLst/>
            </a:prstGeom>
            <a:solidFill>
              <a:srgbClr val="B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endParaRPr>
            </a:p>
          </p:txBody>
        </p:sp>
        <p:sp>
          <p:nvSpPr>
            <p:cNvPr id="245" name="Google Shape;245;p46"/>
            <p:cNvSpPr/>
            <p:nvPr/>
          </p:nvSpPr>
          <p:spPr>
            <a:xfrm>
              <a:off x="2440051" y="4527587"/>
              <a:ext cx="75257" cy="77044"/>
            </a:xfrm>
            <a:prstGeom prst="ellipse">
              <a:avLst/>
            </a:prstGeom>
            <a:solidFill>
              <a:srgbClr val="BF0000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endParaRPr>
            </a:p>
          </p:txBody>
        </p:sp>
        <p:sp>
          <p:nvSpPr>
            <p:cNvPr id="246" name="Google Shape;246;p46"/>
            <p:cNvSpPr txBox="1"/>
            <p:nvPr/>
          </p:nvSpPr>
          <p:spPr>
            <a:xfrm>
              <a:off x="1616119" y="3830205"/>
              <a:ext cx="712345" cy="2231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Merriweather Sans"/>
                <a:buNone/>
              </a:pPr>
              <a:r>
                <a:rPr lang="en-US" sz="1200" b="0" i="0" u="none">
                  <a:solidFill>
                    <a:schemeClr val="dk1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Mine Shafts</a:t>
              </a:r>
              <a:endParaRPr/>
            </a:p>
          </p:txBody>
        </p:sp>
        <p:cxnSp>
          <p:nvCxnSpPr>
            <p:cNvPr id="247" name="Google Shape;247;p46"/>
            <p:cNvCxnSpPr/>
            <p:nvPr/>
          </p:nvCxnSpPr>
          <p:spPr>
            <a:xfrm>
              <a:off x="2107884" y="4062665"/>
              <a:ext cx="356822" cy="43702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med" len="med"/>
              <a:tailEnd type="triangle" w="med" len="med"/>
            </a:ln>
          </p:spPr>
        </p:cxnSp>
        <p:grpSp>
          <p:nvGrpSpPr>
            <p:cNvPr id="248" name="Google Shape;248;p46"/>
            <p:cNvGrpSpPr/>
            <p:nvPr/>
          </p:nvGrpSpPr>
          <p:grpSpPr>
            <a:xfrm>
              <a:off x="2628229" y="4371557"/>
              <a:ext cx="617317" cy="595877"/>
              <a:chOff x="6558970" y="4665034"/>
              <a:chExt cx="804666" cy="739706"/>
            </a:xfrm>
          </p:grpSpPr>
          <p:sp>
            <p:nvSpPr>
              <p:cNvPr id="249" name="Google Shape;249;p46"/>
              <p:cNvSpPr/>
              <p:nvPr/>
            </p:nvSpPr>
            <p:spPr>
              <a:xfrm rot="-540000">
                <a:off x="6586924" y="4708872"/>
                <a:ext cx="592264" cy="403999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 b="0" i="0" u="none">
                  <a:solidFill>
                    <a:schemeClr val="dk1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endParaRPr>
              </a:p>
            </p:txBody>
          </p:sp>
          <p:cxnSp>
            <p:nvCxnSpPr>
              <p:cNvPr id="250" name="Google Shape;250;p46"/>
              <p:cNvCxnSpPr/>
              <p:nvPr/>
            </p:nvCxnSpPr>
            <p:spPr>
              <a:xfrm rot="10800000">
                <a:off x="7075965" y="5083190"/>
                <a:ext cx="287671" cy="32155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med" len="med"/>
                <a:tailEnd type="triangle" w="med" len="med"/>
              </a:ln>
            </p:spPr>
          </p:cxnSp>
          <p:grpSp>
            <p:nvGrpSpPr>
              <p:cNvPr id="251" name="Google Shape;251;p46"/>
              <p:cNvGrpSpPr/>
              <p:nvPr/>
            </p:nvGrpSpPr>
            <p:grpSpPr>
              <a:xfrm>
                <a:off x="6768334" y="4854011"/>
                <a:ext cx="243651" cy="128628"/>
                <a:chOff x="6768334" y="4854011"/>
                <a:chExt cx="243651" cy="128628"/>
              </a:xfrm>
            </p:grpSpPr>
            <p:cxnSp>
              <p:nvCxnSpPr>
                <p:cNvPr id="252" name="Google Shape;252;p46"/>
                <p:cNvCxnSpPr/>
                <p:nvPr/>
              </p:nvCxnSpPr>
              <p:spPr>
                <a:xfrm rot="10560000" flipH="1">
                  <a:off x="6891339" y="4905662"/>
                  <a:ext cx="120036" cy="21676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3" name="Google Shape;253;p46"/>
                <p:cNvCxnSpPr/>
                <p:nvPr/>
              </p:nvCxnSpPr>
              <p:spPr>
                <a:xfrm rot="-300000">
                  <a:off x="6924452" y="4854429"/>
                  <a:ext cx="12418" cy="65028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4" name="Google Shape;254;p46"/>
                <p:cNvCxnSpPr/>
                <p:nvPr/>
              </p:nvCxnSpPr>
              <p:spPr>
                <a:xfrm rot="-300000">
                  <a:off x="7001028" y="4880046"/>
                  <a:ext cx="6208" cy="21675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5" name="Google Shape;255;p46"/>
                <p:cNvCxnSpPr/>
                <p:nvPr/>
              </p:nvCxnSpPr>
              <p:spPr>
                <a:xfrm rot="-300000">
                  <a:off x="6974122" y="4913544"/>
                  <a:ext cx="6209" cy="19705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6" name="Google Shape;256;p46"/>
                <p:cNvCxnSpPr/>
                <p:nvPr/>
              </p:nvCxnSpPr>
              <p:spPr>
                <a:xfrm rot="10560000" flipH="1">
                  <a:off x="6772550" y="4936199"/>
                  <a:ext cx="120364" cy="21024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7" name="Google Shape;257;p46"/>
                <p:cNvCxnSpPr/>
                <p:nvPr/>
              </p:nvCxnSpPr>
              <p:spPr>
                <a:xfrm rot="10500000">
                  <a:off x="6863632" y="4935809"/>
                  <a:ext cx="5668" cy="38616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8" name="Google Shape;258;p46"/>
                <p:cNvCxnSpPr/>
                <p:nvPr/>
              </p:nvCxnSpPr>
              <p:spPr>
                <a:xfrm rot="-240000" flipH="1">
                  <a:off x="6770831" y="4910758"/>
                  <a:ext cx="5125" cy="7179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  <p:cxnSp>
              <p:nvCxnSpPr>
                <p:cNvPr id="259" name="Google Shape;259;p46"/>
                <p:cNvCxnSpPr/>
                <p:nvPr/>
              </p:nvCxnSpPr>
              <p:spPr>
                <a:xfrm rot="-300000">
                  <a:off x="6926523" y="4931280"/>
                  <a:ext cx="6208" cy="21675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rgbClr val="595959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260" name="Google Shape;260;p46"/>
            <p:cNvSpPr txBox="1"/>
            <p:nvPr/>
          </p:nvSpPr>
          <p:spPr>
            <a:xfrm>
              <a:off x="2882716" y="4930568"/>
              <a:ext cx="921763" cy="5661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Merriweather Sans"/>
                <a:buNone/>
              </a:pPr>
              <a:r>
                <a:rPr lang="en-US" sz="1200" b="0" i="0" u="none">
                  <a:solidFill>
                    <a:schemeClr val="dk1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New Lab</a:t>
              </a:r>
              <a:endParaRPr/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Merriweather Sans"/>
                <a:buNone/>
              </a:pPr>
              <a:r>
                <a:rPr lang="en-US" sz="1200" b="0" i="0" u="none" dirty="0">
                  <a:solidFill>
                    <a:schemeClr val="dk1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 (2017)</a:t>
              </a:r>
              <a:endParaRPr dirty="0"/>
            </a:p>
          </p:txBody>
        </p:sp>
      </p:grpSp>
      <p:sp>
        <p:nvSpPr>
          <p:cNvPr id="261" name="Google Shape;261;p46"/>
          <p:cNvSpPr txBox="1"/>
          <p:nvPr/>
        </p:nvSpPr>
        <p:spPr>
          <a:xfrm>
            <a:off x="4552950" y="1571625"/>
            <a:ext cx="4181475" cy="415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Excavations are in Salt (NaCl), Potash (KCl) and Polyhalite (K</a:t>
            </a:r>
            <a:r>
              <a:rPr lang="en-US" sz="2400" b="0" i="0" u="none" baseline="-25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</a:t>
            </a: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Ca</a:t>
            </a:r>
            <a:r>
              <a:rPr lang="en-US" sz="2400" b="0" i="0" u="none" baseline="-25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</a:t>
            </a: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Mg(SO</a:t>
            </a:r>
            <a:r>
              <a:rPr lang="en-US" sz="2400" b="0" i="0" u="none" baseline="-25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4</a:t>
            </a: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)</a:t>
            </a:r>
            <a:r>
              <a:rPr lang="en-US" sz="2400" b="0" i="0" u="none" baseline="-2500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4</a:t>
            </a: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).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Permian Evaporite layers left over from the Zechstein Sea.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Over 40 km of tunnel can be mined each year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Long-lived roadways in Salt</a:t>
            </a:r>
            <a:endParaRPr/>
          </a:p>
        </p:txBody>
      </p:sp>
      <p:sp>
        <p:nvSpPr>
          <p:cNvPr id="262" name="Google Shape;262;p46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47" descr="shaf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574" y="1289277"/>
            <a:ext cx="3236577" cy="4849710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</p:spPr>
      </p:pic>
      <p:sp>
        <p:nvSpPr>
          <p:cNvPr id="268" name="Google Shape;268;p47"/>
          <p:cNvSpPr txBox="1"/>
          <p:nvPr/>
        </p:nvSpPr>
        <p:spPr>
          <a:xfrm>
            <a:off x="5905500" y="4672012"/>
            <a:ext cx="127476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erriweather Sans"/>
              <a:buNone/>
            </a:pPr>
            <a:r>
              <a:rPr lang="en-US" sz="12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Typical Boulby Salt Roadway</a:t>
            </a:r>
            <a:endParaRPr/>
          </a:p>
        </p:txBody>
      </p:sp>
      <p:pic>
        <p:nvPicPr>
          <p:cNvPr id="269" name="Google Shape;269;p47" descr="Screen Shot 2014-10-21 at 10.05.18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01490" y="4451333"/>
            <a:ext cx="1948543" cy="1299231"/>
          </a:xfrm>
          <a:prstGeom prst="roundRect">
            <a:avLst>
              <a:gd name="adj" fmla="val 0"/>
            </a:avLst>
          </a:prstGeom>
          <a:solidFill>
            <a:srgbClr val="ECECEC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70" name="Google Shape;270;p47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Boulby Geology &amp; Mining</a:t>
            </a:r>
            <a:endParaRPr/>
          </a:p>
        </p:txBody>
      </p:sp>
      <p:pic>
        <p:nvPicPr>
          <p:cNvPr id="271" name="Google Shape;271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94262" y="1395412"/>
            <a:ext cx="3770312" cy="267176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47"/>
          <p:cNvSpPr txBox="1"/>
          <p:nvPr/>
        </p:nvSpPr>
        <p:spPr>
          <a:xfrm>
            <a:off x="4808537" y="4019550"/>
            <a:ext cx="4572000" cy="4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erriweather Sans"/>
              <a:buNone/>
            </a:pPr>
            <a:r>
              <a:rPr lang="en-US" sz="10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By San Jose and Drdoht, CC BY-SA 3.0, https://commons.wikimedia.org/w/index.php?curid=19014943</a:t>
            </a:r>
            <a:endParaRPr/>
          </a:p>
        </p:txBody>
      </p:sp>
      <p:sp>
        <p:nvSpPr>
          <p:cNvPr id="273" name="Google Shape;273;p47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8"/>
          <p:cNvSpPr txBox="1"/>
          <p:nvPr/>
        </p:nvSpPr>
        <p:spPr>
          <a:xfrm>
            <a:off x="8267700" y="2513012"/>
            <a:ext cx="844550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alibri"/>
              <a:buNone/>
            </a:pPr>
            <a:r>
              <a:rPr lang="en-US" sz="14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DRIFT-II </a:t>
            </a:r>
            <a:endParaRPr/>
          </a:p>
        </p:txBody>
      </p:sp>
      <p:sp>
        <p:nvSpPr>
          <p:cNvPr id="279" name="Google Shape;279;p48"/>
          <p:cNvSpPr txBox="1"/>
          <p:nvPr/>
        </p:nvSpPr>
        <p:spPr>
          <a:xfrm>
            <a:off x="9001125" y="3192462"/>
            <a:ext cx="18573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280" name="Google Shape;280;p48"/>
          <p:cNvSpPr txBox="1"/>
          <p:nvPr/>
        </p:nvSpPr>
        <p:spPr>
          <a:xfrm>
            <a:off x="687387" y="1476375"/>
            <a:ext cx="8102600" cy="4048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BUGS: Ultra-low background material screening (for LUX-ZEPLIN and Super-K-</a:t>
            </a:r>
            <a:r>
              <a:rPr lang="en-US" sz="2000" b="0" i="0" u="none" dirty="0" err="1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Gd</a:t>
            </a: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and more)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CYGNUS: Directional Dark Matter Search 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 err="1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ERSaB</a:t>
            </a: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: Environmental gamma spectroscopy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Deep Carbon: Muon Tomography for CCS (</a:t>
            </a:r>
            <a:r>
              <a:rPr lang="en-US" sz="2000" b="0" i="0" u="none" dirty="0" err="1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etc</a:t>
            </a: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)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SELLR: Life in Low background radiation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BISAL: </a:t>
            </a:r>
            <a:r>
              <a:rPr lang="en-US" sz="2000" b="0" i="0" u="none" dirty="0" err="1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Geomicrobiology</a:t>
            </a: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/ Astrobiology studies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MINAR: Space Exploration Tech. Development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Misc. Geology / Geoscience</a:t>
            </a:r>
            <a:endParaRPr dirty="0"/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dirty="0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Etc... (More to come)</a:t>
            </a:r>
            <a:endParaRPr dirty="0"/>
          </a:p>
        </p:txBody>
      </p:sp>
      <p:sp>
        <p:nvSpPr>
          <p:cNvPr id="281" name="Google Shape;281;p48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Underground Science</a:t>
            </a:r>
            <a:endParaRPr/>
          </a:p>
        </p:txBody>
      </p:sp>
      <p:sp>
        <p:nvSpPr>
          <p:cNvPr id="282" name="Google Shape;282;p48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oogle Shape;287;p49"/>
          <p:cNvGrpSpPr/>
          <p:nvPr/>
        </p:nvGrpSpPr>
        <p:grpSpPr>
          <a:xfrm>
            <a:off x="4572000" y="1579562"/>
            <a:ext cx="4398962" cy="2746375"/>
            <a:chOff x="4696190" y="1296132"/>
            <a:chExt cx="4399513" cy="2746240"/>
          </a:xfrm>
        </p:grpSpPr>
        <p:pic>
          <p:nvPicPr>
            <p:cNvPr id="288" name="Google Shape;288;p4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96190" y="1296132"/>
              <a:ext cx="4399513" cy="2746240"/>
            </a:xfrm>
            <a:prstGeom prst="roundRect">
              <a:avLst>
                <a:gd name="adj" fmla="val 0"/>
              </a:avLst>
            </a:prstGeom>
            <a:solidFill>
              <a:srgbClr val="ECECEC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89" name="Google Shape;289;p49"/>
            <p:cNvSpPr txBox="1"/>
            <p:nvPr/>
          </p:nvSpPr>
          <p:spPr>
            <a:xfrm>
              <a:off x="4714650" y="3604758"/>
              <a:ext cx="25447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Merriweather Sans"/>
                <a:buNone/>
              </a:pPr>
              <a:r>
                <a:rPr lang="en-US" sz="1200" b="0" i="0" u="none">
                  <a:solidFill>
                    <a:srgbClr val="FFFFFF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The World’s Underground labs</a:t>
              </a:r>
              <a:endParaRPr/>
            </a:p>
          </p:txBody>
        </p:sp>
      </p:grpSp>
      <p:sp>
        <p:nvSpPr>
          <p:cNvPr id="290" name="Google Shape;290;p49"/>
          <p:cNvSpPr txBox="1"/>
          <p:nvPr/>
        </p:nvSpPr>
        <p:spPr>
          <a:xfrm>
            <a:off x="752475" y="179387"/>
            <a:ext cx="7924800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50" tIns="44325" rIns="90250" bIns="443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291" name="Google Shape;291;p49"/>
          <p:cNvSpPr txBox="1"/>
          <p:nvPr/>
        </p:nvSpPr>
        <p:spPr>
          <a:xfrm>
            <a:off x="150812" y="1630362"/>
            <a:ext cx="4394200" cy="410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200" tIns="45600" rIns="91200" bIns="456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en-US" sz="1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UK’s deep underground science facility. One of 4 in EU. ~10 in the world.</a:t>
            </a:r>
            <a:endParaRPr sz="16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Supports work of 9 collaborative projects (astrophysics to climate, geology, environment etc), 20 institutions, &gt; 70 scientists and students. </a:t>
            </a:r>
            <a:endParaRPr/>
          </a:p>
          <a:p>
            <a:pPr marL="0" marR="0" lvl="0" indent="-10160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Facility funded and operated by the Science and Technology Facilities Council (STFC).</a:t>
            </a:r>
            <a:endParaRPr/>
          </a:p>
          <a:p>
            <a:pPr marL="0" marR="0" lvl="0" indent="-10160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Operations, H&amp;S &amp; science programme managed by 6 (+4) onsite staff and supported by Rutherford Appleton Lab (PPD).</a:t>
            </a:r>
            <a:endParaRPr/>
          </a:p>
          <a:p>
            <a:pPr marL="0" marR="0" lvl="0" indent="-10160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US" sz="16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Mine operators ICL-UK provide wide-ranging operational &amp; higher level support.</a:t>
            </a:r>
            <a:endParaRPr/>
          </a:p>
        </p:txBody>
      </p:sp>
      <p:sp>
        <p:nvSpPr>
          <p:cNvPr id="292" name="Google Shape;292;p49"/>
          <p:cNvSpPr txBox="1"/>
          <p:nvPr/>
        </p:nvSpPr>
        <p:spPr>
          <a:xfrm>
            <a:off x="6007100" y="4430712"/>
            <a:ext cx="2963862" cy="100965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"/>
              <a:buFont typeface="Merriweather Sans"/>
              <a:buNone/>
            </a:pPr>
            <a:endParaRPr sz="100" b="1" i="0" u="none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50000"/>
              </a:lnSpc>
              <a:spcBef>
                <a:spcPts val="900"/>
              </a:spcBef>
              <a:spcAft>
                <a:spcPts val="0"/>
              </a:spcAft>
              <a:buClr>
                <a:srgbClr val="800000"/>
              </a:buClr>
              <a:buSzPts val="1400"/>
              <a:buFont typeface="Arial"/>
              <a:buNone/>
            </a:pPr>
            <a:r>
              <a:rPr lang="en-US" sz="1400" b="1" i="0" u="none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How does Boulby compare?</a:t>
            </a:r>
            <a:endParaRPr sz="1400" b="0" i="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88900" algn="r" rtl="0">
              <a:lnSpc>
                <a:spcPct val="5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1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Lowest Radon levels (3 Bq/m</a:t>
            </a:r>
            <a:r>
              <a:rPr lang="en-US" sz="1400" b="0" i="0" u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/>
          </a:p>
          <a:p>
            <a:pPr marL="0" marR="0" lvl="0" indent="-88900" algn="r" rtl="0">
              <a:lnSpc>
                <a:spcPct val="5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1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Most diverse science prog.</a:t>
            </a:r>
            <a:endParaRPr/>
          </a:p>
          <a:p>
            <a:pPr marL="0" marR="0" lvl="0" indent="-88900" algn="r" rtl="0">
              <a:lnSpc>
                <a:spcPct val="5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14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Science and Industry partnership</a:t>
            </a:r>
            <a:endParaRPr/>
          </a:p>
        </p:txBody>
      </p:sp>
      <p:sp>
        <p:nvSpPr>
          <p:cNvPr id="293" name="Google Shape;293;p49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Facility Details</a:t>
            </a:r>
            <a:endParaRPr/>
          </a:p>
        </p:txBody>
      </p:sp>
      <p:sp>
        <p:nvSpPr>
          <p:cNvPr id="294" name="Google Shape;294;p49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50" descr="Screen Shot 2018-01-03 at 13.04.40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16137"/>
            <a:ext cx="3413125" cy="230505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300" name="Google Shape;300;p50" descr="Screen Shot 2013-07-24 at 09.28.11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7025" y="4999037"/>
            <a:ext cx="2139950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50" descr="Surface_076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8550" y="4081462"/>
            <a:ext cx="5505450" cy="277653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302" name="Google Shape;302;p50" descr="Underground_1694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92662" y="0"/>
            <a:ext cx="4351337" cy="257968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303" name="Google Shape;303;p50"/>
          <p:cNvSpPr txBox="1"/>
          <p:nvPr/>
        </p:nvSpPr>
        <p:spPr>
          <a:xfrm>
            <a:off x="3454400" y="1963737"/>
            <a:ext cx="1841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pic>
        <p:nvPicPr>
          <p:cNvPr id="304" name="Google Shape;304;p5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4792663" cy="2687638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305" name="Google Shape;305;p50" descr="Underground_1494.jp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48350" y="2513012"/>
            <a:ext cx="3313112" cy="1703387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306" name="Google Shape;306;p50"/>
          <p:cNvSpPr txBox="1"/>
          <p:nvPr/>
        </p:nvSpPr>
        <p:spPr>
          <a:xfrm>
            <a:off x="112712" y="63500"/>
            <a:ext cx="2630487" cy="831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Working alongside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mining at Boulby…</a:t>
            </a:r>
            <a:endParaRPr/>
          </a:p>
        </p:txBody>
      </p:sp>
      <p:pic>
        <p:nvPicPr>
          <p:cNvPr id="307" name="Google Shape;307;p50" descr="Surface_374.jp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4284662"/>
            <a:ext cx="3776662" cy="259715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308" name="Google Shape;308;p50" descr="Underground_1048.jp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060700" y="2236787"/>
            <a:ext cx="3035300" cy="2373312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309" name="Google Shape;309;p50"/>
          <p:cNvSpPr txBox="1"/>
          <p:nvPr/>
        </p:nvSpPr>
        <p:spPr>
          <a:xfrm>
            <a:off x="2573337" y="3657600"/>
            <a:ext cx="18573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310" name="Google Shape;310;p50"/>
          <p:cNvSpPr txBox="1"/>
          <p:nvPr/>
        </p:nvSpPr>
        <p:spPr>
          <a:xfrm>
            <a:off x="3794125" y="5299075"/>
            <a:ext cx="3624262" cy="20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1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ICL support us: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Keep the mine operating and safe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Emergency H&amp;S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Materials transportation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Misc. Facility maintenance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None/>
            </a:pPr>
            <a:endParaRPr sz="1800" b="0" i="0" u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50"/>
          <p:cNvSpPr txBox="1"/>
          <p:nvPr/>
        </p:nvSpPr>
        <p:spPr>
          <a:xfrm>
            <a:off x="5468937" y="4238625"/>
            <a:ext cx="3624262" cy="17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Our responsibility: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Safety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Operations Impact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Outreach &amp; Media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erriweather Sans"/>
              <a:buNone/>
            </a:pPr>
            <a:endParaRPr sz="1800" b="0" i="0" u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50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1"/>
          <p:cNvSpPr txBox="1"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8C93"/>
              </a:buClr>
              <a:buSzPts val="4400"/>
              <a:buFont typeface="Calibri"/>
              <a:buNone/>
            </a:pPr>
            <a:r>
              <a:rPr lang="en-US" sz="4400" b="1" i="0" u="none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What’s New?</a:t>
            </a:r>
            <a:endParaRPr/>
          </a:p>
        </p:txBody>
      </p:sp>
      <p:sp>
        <p:nvSpPr>
          <p:cNvPr id="318" name="Google Shape;318;p51"/>
          <p:cNvSpPr txBox="1">
            <a:spLocks noGrp="1"/>
          </p:cNvSpPr>
          <p:nvPr>
            <p:ph type="body" idx="1"/>
          </p:nvPr>
        </p:nvSpPr>
        <p:spPr>
          <a:xfrm>
            <a:off x="685800" y="1557337"/>
            <a:ext cx="7772400" cy="3800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Plenty has been going on since the last </a:t>
            </a:r>
            <a:r>
              <a:rPr lang="en-US" dirty="0"/>
              <a:t>LRT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meeting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few highlights over the next few slides</a:t>
            </a:r>
            <a:endParaRPr dirty="0"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MINAR/MEDSALT</a:t>
            </a:r>
            <a:endParaRPr dirty="0"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What is coming up</a:t>
            </a:r>
            <a:endParaRPr dirty="0"/>
          </a:p>
          <a:p>
            <a:pPr marL="742950" marR="0" lvl="1" indent="-28575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3C8C93"/>
              </a:buClr>
              <a:buSzPts val="2200"/>
              <a:buFont typeface="Calibri"/>
              <a:buChar char="–"/>
            </a:pPr>
            <a:r>
              <a:rPr lang="en-US" sz="2200" b="0" i="0" u="none" strike="noStrike" cap="none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Preparing for the future – data data data </a:t>
            </a:r>
            <a:endParaRPr dirty="0"/>
          </a:p>
        </p:txBody>
      </p:sp>
      <p:sp>
        <p:nvSpPr>
          <p:cNvPr id="319" name="Google Shape;319;p51"/>
          <p:cNvSpPr txBox="1"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 Sans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1083</Words>
  <Application>Microsoft Macintosh PowerPoint</Application>
  <PresentationFormat>On-screen Show (4:3)</PresentationFormat>
  <Paragraphs>192</Paragraphs>
  <Slides>28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28</vt:i4>
      </vt:variant>
    </vt:vector>
  </HeadingPairs>
  <TitlesOfParts>
    <vt:vector size="55" baseType="lpstr">
      <vt:lpstr>ヒラギノ角ゴ Pro W3</vt:lpstr>
      <vt:lpstr>Arial</vt:lpstr>
      <vt:lpstr>Calibri</vt:lpstr>
      <vt:lpstr>DejaVu Sans</vt:lpstr>
      <vt:lpstr>Helvetica Neue</vt:lpstr>
      <vt:lpstr>Liberation Sans</vt:lpstr>
      <vt:lpstr>Lohit Hindi</vt:lpstr>
      <vt:lpstr>Lucida Grande</vt:lpstr>
      <vt:lpstr>Merriweather Sans</vt:lpstr>
      <vt:lpstr>Montserrat</vt:lpstr>
      <vt:lpstr>Noto Sans Symbols</vt:lpstr>
      <vt:lpstr>Times</vt:lpstr>
      <vt:lpstr>1_STFC_PowerPoint_template</vt:lpstr>
      <vt:lpstr>2_Blank Presentation</vt:lpstr>
      <vt:lpstr>STFC_PowerPoint_template</vt:lpstr>
      <vt:lpstr>1_Blank Presentation</vt:lpstr>
      <vt:lpstr>3_Blank Presentation</vt:lpstr>
      <vt:lpstr>4_Blank Presentation</vt:lpstr>
      <vt:lpstr>5_Blank Presentation</vt:lpstr>
      <vt:lpstr>6_Blank Presentation</vt:lpstr>
      <vt:lpstr>7_Blank Presentation</vt:lpstr>
      <vt:lpstr>8_Blank Presentation</vt:lpstr>
      <vt:lpstr>9_Blank Presentation</vt:lpstr>
      <vt:lpstr>10_Blank Presentation</vt:lpstr>
      <vt:lpstr>11_Blank Presentation</vt:lpstr>
      <vt:lpstr>12_Blank Presentation</vt:lpstr>
      <vt:lpstr>13_Blank Presentation</vt:lpstr>
      <vt:lpstr>Deep Science at Boulby Underground Laboratory </vt:lpstr>
      <vt:lpstr>Boulby Mine</vt:lpstr>
      <vt:lpstr>Boulby Underground Laboratory</vt:lpstr>
      <vt:lpstr>Boulby Geology &amp; Mining</vt:lpstr>
      <vt:lpstr>Boulby Geology &amp; Mining</vt:lpstr>
      <vt:lpstr>Underground Science</vt:lpstr>
      <vt:lpstr>Facility Details</vt:lpstr>
      <vt:lpstr>PowerPoint Presentation</vt:lpstr>
      <vt:lpstr>What’s New?</vt:lpstr>
      <vt:lpstr>MINAR (Mine Analog Research) VI/VII</vt:lpstr>
      <vt:lpstr>Mars Rover</vt:lpstr>
      <vt:lpstr>MEDSALT</vt:lpstr>
      <vt:lpstr>MEDSALT</vt:lpstr>
      <vt:lpstr>What Is Coming?</vt:lpstr>
      <vt:lpstr>WATCHMAN</vt:lpstr>
      <vt:lpstr>WATCHMAN</vt:lpstr>
      <vt:lpstr>The World in Anti-neutrinos</vt:lpstr>
      <vt:lpstr>The World in Anti-neutrinos</vt:lpstr>
      <vt:lpstr>Boulby As a Site for WATCHMAN</vt:lpstr>
      <vt:lpstr>Boulby As a Site for WATCHMAN</vt:lpstr>
      <vt:lpstr>Boulby As a Site for WATCHMAN</vt:lpstr>
      <vt:lpstr>Preparing for WATCHMAN</vt:lpstr>
      <vt:lpstr>Airborne Particle (dust) monitoring</vt:lpstr>
      <vt:lpstr>Radon Monitoring</vt:lpstr>
      <vt:lpstr>Radon Monitoring</vt:lpstr>
      <vt:lpstr>Power Monitoring</vt:lpstr>
      <vt:lpstr>Surface Particle Monitoring</vt:lpstr>
      <vt:lpstr>Stay connected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Science at Boulby Underground Laboratory </dc:title>
  <cp:lastModifiedBy>Microsoft Office User</cp:lastModifiedBy>
  <cp:revision>6</cp:revision>
  <dcterms:modified xsi:type="dcterms:W3CDTF">2019-05-16T14:44:39Z</dcterms:modified>
</cp:coreProperties>
</file>