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47"/>
  </p:notesMasterIdLst>
  <p:sldIdLst>
    <p:sldId id="258" r:id="rId5"/>
    <p:sldId id="319" r:id="rId6"/>
    <p:sldId id="320" r:id="rId7"/>
    <p:sldId id="321" r:id="rId8"/>
    <p:sldId id="322" r:id="rId9"/>
    <p:sldId id="287" r:id="rId10"/>
    <p:sldId id="263" r:id="rId11"/>
    <p:sldId id="273" r:id="rId12"/>
    <p:sldId id="264" r:id="rId13"/>
    <p:sldId id="289" r:id="rId14"/>
    <p:sldId id="266" r:id="rId15"/>
    <p:sldId id="265" r:id="rId16"/>
    <p:sldId id="268" r:id="rId17"/>
    <p:sldId id="274" r:id="rId18"/>
    <p:sldId id="281" r:id="rId19"/>
    <p:sldId id="276" r:id="rId20"/>
    <p:sldId id="271" r:id="rId21"/>
    <p:sldId id="277" r:id="rId22"/>
    <p:sldId id="290" r:id="rId23"/>
    <p:sldId id="288" r:id="rId24"/>
    <p:sldId id="292" r:id="rId25"/>
    <p:sldId id="279" r:id="rId26"/>
    <p:sldId id="325" r:id="rId27"/>
    <p:sldId id="314" r:id="rId28"/>
    <p:sldId id="313" r:id="rId29"/>
    <p:sldId id="312" r:id="rId30"/>
    <p:sldId id="318" r:id="rId31"/>
    <p:sldId id="324" r:id="rId32"/>
    <p:sldId id="302" r:id="rId33"/>
    <p:sldId id="284" r:id="rId34"/>
    <p:sldId id="311" r:id="rId35"/>
    <p:sldId id="323" r:id="rId36"/>
    <p:sldId id="298" r:id="rId37"/>
    <p:sldId id="296" r:id="rId38"/>
    <p:sldId id="297" r:id="rId39"/>
    <p:sldId id="299" r:id="rId40"/>
    <p:sldId id="315" r:id="rId41"/>
    <p:sldId id="317" r:id="rId42"/>
    <p:sldId id="316" r:id="rId43"/>
    <p:sldId id="280" r:id="rId44"/>
    <p:sldId id="283" r:id="rId45"/>
    <p:sldId id="300" r:id="rId46"/>
  </p:sldIdLst>
  <p:sldSz cx="9144000" cy="6858000" type="screen4x3"/>
  <p:notesSz cx="6648450" cy="9850438"/>
  <p:embeddedFontLst>
    <p:embeddedFont>
      <p:font typeface="Calibri" panose="020F0502020204030204" pitchFamily="34" charset="0"/>
      <p:regular r:id="rId48"/>
      <p:bold r:id="rId49"/>
      <p:italic r:id="rId50"/>
      <p:boldItalic r:id="rId51"/>
    </p:embeddedFont>
    <p:embeddedFont>
      <p:font typeface="Neuropol X Free" panose="020B0604020202020204" charset="0"/>
      <p:regular r:id="rId52"/>
    </p:embeddedFont>
    <p:embeddedFont>
      <p:font typeface="Tahoma" panose="020B0604030504040204" pitchFamily="34" charset="0"/>
      <p:regular r:id="rId53"/>
      <p:bold r:id="rId54"/>
    </p:embeddedFont>
    <p:embeddedFont>
      <p:font typeface="Comic Sans MS" panose="030F0702030302020204" pitchFamily="66" charset="0"/>
      <p:regular r:id="rId55"/>
      <p:bold r:id="rId56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891" autoAdjust="0"/>
  </p:normalViewPr>
  <p:slideViewPr>
    <p:cSldViewPr>
      <p:cViewPr>
        <p:scale>
          <a:sx n="75" d="100"/>
          <a:sy n="75" d="100"/>
        </p:scale>
        <p:origin x="-908" y="4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font" Target="fonts/font3.fntdata"/><Relationship Id="rId55" Type="http://schemas.openxmlformats.org/officeDocument/2006/relationships/font" Target="fonts/font8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font" Target="fonts/font6.fntdata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font" Target="fonts/font2.fntdata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font" Target="fonts/font5.fntdata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font" Target="fonts/font1.fntdata"/><Relationship Id="rId56" Type="http://schemas.openxmlformats.org/officeDocument/2006/relationships/font" Target="fonts/font9.fntdata"/><Relationship Id="rId8" Type="http://schemas.openxmlformats.org/officeDocument/2006/relationships/slide" Target="slides/slide4.xml"/><Relationship Id="rId51" Type="http://schemas.openxmlformats.org/officeDocument/2006/relationships/font" Target="fonts/font4.fntdata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7DA0C6-3A1E-43E5-9416-229F8E7A1F49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F7CA21-B2A6-47CF-9054-7F0552A762EF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561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outline of the presentation is the following:</a:t>
            </a:r>
          </a:p>
          <a:p>
            <a:pPr>
              <a:buFont typeface="Arial" pitchFamily="34" charset="0"/>
              <a:buChar char="•"/>
            </a:pPr>
            <a:r>
              <a:rPr lang="en-GB" baseline="0" dirty="0" smtClean="0"/>
              <a:t> </a:t>
            </a:r>
            <a:r>
              <a:rPr lang="en-GB" dirty="0" smtClean="0"/>
              <a:t>First, a short introduction</a:t>
            </a:r>
            <a:r>
              <a:rPr lang="en-GB" baseline="0" dirty="0" smtClean="0"/>
              <a:t> of flux value expected and the glossary used</a:t>
            </a:r>
          </a:p>
          <a:p>
            <a:pPr>
              <a:buFont typeface="Arial" pitchFamily="34" charset="0"/>
              <a:buChar char="•"/>
            </a:pPr>
            <a:r>
              <a:rPr lang="en-GB" baseline="0" dirty="0" smtClean="0"/>
              <a:t> Secondly, we will see the structure and the first file discrimination rule: the multiplicity. Also we will analyse the “size” (how many modules fired there are in each event) of events.</a:t>
            </a:r>
          </a:p>
          <a:p>
            <a:pPr>
              <a:buFont typeface="Arial" pitchFamily="34" charset="0"/>
              <a:buChar char="•"/>
            </a:pPr>
            <a:r>
              <a:rPr lang="en-GB" baseline="0" dirty="0" smtClean="0"/>
              <a:t> Next, we have to fix the discrimination rules to obtain the number of muons detected </a:t>
            </a:r>
          </a:p>
          <a:p>
            <a:pPr>
              <a:buFont typeface="Arial" pitchFamily="34" charset="0"/>
              <a:buChar char="•"/>
            </a:pPr>
            <a:r>
              <a:rPr lang="en-GB" baseline="0" dirty="0" smtClean="0"/>
              <a:t> After that, we will show the detection process of fire forest and power consumption of node.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baseline="0" dirty="0" smtClean="0"/>
              <a:t> Finally, the results and conclusions will be analyzed.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outline of the presentation is the following:</a:t>
            </a:r>
          </a:p>
          <a:p>
            <a:pPr>
              <a:buFont typeface="Arial" pitchFamily="34" charset="0"/>
              <a:buChar char="•"/>
            </a:pPr>
            <a:r>
              <a:rPr lang="en-GB" baseline="0" dirty="0" smtClean="0"/>
              <a:t> </a:t>
            </a:r>
            <a:r>
              <a:rPr lang="en-GB" dirty="0" smtClean="0"/>
              <a:t>First, a short introduction</a:t>
            </a:r>
            <a:r>
              <a:rPr lang="en-GB" baseline="0" dirty="0" smtClean="0"/>
              <a:t> of flux value expected and the glossary used</a:t>
            </a:r>
          </a:p>
          <a:p>
            <a:pPr>
              <a:buFont typeface="Arial" pitchFamily="34" charset="0"/>
              <a:buChar char="•"/>
            </a:pPr>
            <a:r>
              <a:rPr lang="en-GB" baseline="0" dirty="0" smtClean="0"/>
              <a:t> Secondly, we will see the structure and the first file discrimination rule: the multiplicity. Also we will analyse the “size” (how many modules fired there are in each event) of events.</a:t>
            </a:r>
          </a:p>
          <a:p>
            <a:pPr>
              <a:buFont typeface="Arial" pitchFamily="34" charset="0"/>
              <a:buChar char="•"/>
            </a:pPr>
            <a:r>
              <a:rPr lang="en-GB" baseline="0" dirty="0" smtClean="0"/>
              <a:t> Next, we have to fix the discrimination rules to obtain the number of muons detected </a:t>
            </a:r>
          </a:p>
          <a:p>
            <a:pPr>
              <a:buFont typeface="Arial" pitchFamily="34" charset="0"/>
              <a:buChar char="•"/>
            </a:pPr>
            <a:r>
              <a:rPr lang="en-GB" baseline="0" dirty="0" smtClean="0"/>
              <a:t> After that, we will show the detection process of fire forest and power consumption of node.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baseline="0" dirty="0" smtClean="0"/>
              <a:t> Finally, the results and conclusions will be analyzed.</a:t>
            </a: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31</a:t>
            </a:fld>
            <a:endParaRPr lang="en-GB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32</a:t>
            </a:fld>
            <a:endParaRPr lang="en-GB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>
                <a:solidFill>
                  <a:prstClr val="black"/>
                </a:solidFill>
              </a:rPr>
              <a:pPr/>
              <a:t>33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>
                <a:solidFill>
                  <a:prstClr val="black"/>
                </a:solidFill>
              </a:rPr>
              <a:pPr/>
              <a:t>34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>
                <a:solidFill>
                  <a:prstClr val="black"/>
                </a:solidFill>
              </a:rPr>
              <a:pPr/>
              <a:t>35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>
                <a:solidFill>
                  <a:prstClr val="black"/>
                </a:solidFill>
              </a:rPr>
              <a:pPr/>
              <a:t>36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>
                <a:solidFill>
                  <a:prstClr val="black"/>
                </a:solidFill>
              </a:rPr>
              <a:pPr/>
              <a:t>37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>
                <a:solidFill>
                  <a:prstClr val="black"/>
                </a:solidFill>
              </a:rPr>
              <a:pPr/>
              <a:t>38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>
                <a:solidFill>
                  <a:prstClr val="black"/>
                </a:solidFill>
              </a:rPr>
              <a:pPr/>
              <a:t>39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40</a:t>
            </a:fld>
            <a:endParaRPr lang="en-GB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41</a:t>
            </a:fld>
            <a:endParaRPr lang="en-GB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>
                <a:solidFill>
                  <a:prstClr val="black"/>
                </a:solidFill>
              </a:rPr>
              <a:pPr/>
              <a:t>42</a:t>
            </a:fld>
            <a:endParaRPr lang="en-GB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7CA21-B2A6-47CF-9054-7F0552A762EF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796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755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6756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1518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7166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8229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4605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63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018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766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2033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0659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9785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4876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1084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4107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5415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471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247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35973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8796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6619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5845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2537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800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81499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0674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026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5839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49707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5846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7430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46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1C0ED-5249-41E2-8A49-A1EB7E9F815D}" type="datetimeFigureOut">
              <a:rPr lang="es-ES" smtClean="0"/>
              <a:pPr/>
              <a:t>08/08/2016</a:t>
            </a:fld>
            <a:endParaRPr lang="en-GB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3D6BB-C3C9-4079-8608-CF23D72FBB8E}" type="slidenum">
              <a:rPr lang="en-GB" smtClean="0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341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57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GB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GB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1C0ED-5249-41E2-8A49-A1EB7E9F815D}" type="datetimeFigureOut">
              <a:rPr lang="es-ES" smtClean="0">
                <a:solidFill>
                  <a:prstClr val="black">
                    <a:tint val="75000"/>
                  </a:prstClr>
                </a:solidFill>
              </a:rPr>
              <a:pPr/>
              <a:t>08/08/2016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3D6BB-C3C9-4079-8608-CF23D72FBB8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64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emf"/><Relationship Id="rId5" Type="http://schemas.openxmlformats.org/officeDocument/2006/relationships/image" Target="../media/image33.png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emf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emf"/><Relationship Id="rId4" Type="http://schemas.openxmlformats.org/officeDocument/2006/relationships/image" Target="../media/image4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3.emf"/><Relationship Id="rId4" Type="http://schemas.openxmlformats.org/officeDocument/2006/relationships/image" Target="../media/image5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-4763" y="1588"/>
            <a:ext cx="762001" cy="685800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 dirty="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34988" y="1588"/>
            <a:ext cx="1985474" cy="1166812"/>
          </a:xfrm>
          <a:custGeom>
            <a:avLst/>
            <a:gdLst>
              <a:gd name="T0" fmla="*/ 1728 w 1728"/>
              <a:gd name="T1" fmla="*/ 0 h 735"/>
              <a:gd name="T2" fmla="*/ 1728 w 1728"/>
              <a:gd name="T3" fmla="*/ 480 h 735"/>
              <a:gd name="T4" fmla="*/ 380 w 1728"/>
              <a:gd name="T5" fmla="*/ 482 h 735"/>
              <a:gd name="T6" fmla="*/ 354 w 1728"/>
              <a:gd name="T7" fmla="*/ 480 h 735"/>
              <a:gd name="T8" fmla="*/ 308 w 1728"/>
              <a:gd name="T9" fmla="*/ 489 h 735"/>
              <a:gd name="T10" fmla="*/ 246 w 1728"/>
              <a:gd name="T11" fmla="*/ 531 h 735"/>
              <a:gd name="T12" fmla="*/ 206 w 1728"/>
              <a:gd name="T13" fmla="*/ 597 h 735"/>
              <a:gd name="T14" fmla="*/ 192 w 1728"/>
              <a:gd name="T15" fmla="*/ 666 h 735"/>
              <a:gd name="T16" fmla="*/ 192 w 1728"/>
              <a:gd name="T17" fmla="*/ 735 h 735"/>
              <a:gd name="T18" fmla="*/ 0 w 1728"/>
              <a:gd name="T19" fmla="*/ 735 h 735"/>
              <a:gd name="T20" fmla="*/ 0 w 1728"/>
              <a:gd name="T21" fmla="*/ 480 h 735"/>
              <a:gd name="T22" fmla="*/ 0 w 1728"/>
              <a:gd name="T23" fmla="*/ 0 h 735"/>
              <a:gd name="T24" fmla="*/ 1728 w 1728"/>
              <a:gd name="T25" fmla="*/ 0 h 7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28"/>
              <a:gd name="T40" fmla="*/ 0 h 735"/>
              <a:gd name="T41" fmla="*/ 1728 w 1728"/>
              <a:gd name="T42" fmla="*/ 735 h 73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28" h="735">
                <a:moveTo>
                  <a:pt x="1728" y="0"/>
                </a:moveTo>
                <a:lnTo>
                  <a:pt x="1728" y="480"/>
                </a:lnTo>
                <a:lnTo>
                  <a:pt x="380" y="482"/>
                </a:lnTo>
                <a:lnTo>
                  <a:pt x="354" y="480"/>
                </a:lnTo>
                <a:lnTo>
                  <a:pt x="308" y="489"/>
                </a:lnTo>
                <a:cubicBezTo>
                  <a:pt x="290" y="498"/>
                  <a:pt x="263" y="513"/>
                  <a:pt x="246" y="531"/>
                </a:cubicBezTo>
                <a:cubicBezTo>
                  <a:pt x="229" y="549"/>
                  <a:pt x="215" y="574"/>
                  <a:pt x="206" y="597"/>
                </a:cubicBezTo>
                <a:cubicBezTo>
                  <a:pt x="197" y="620"/>
                  <a:pt x="194" y="643"/>
                  <a:pt x="192" y="666"/>
                </a:cubicBezTo>
                <a:lnTo>
                  <a:pt x="192" y="735"/>
                </a:lnTo>
                <a:lnTo>
                  <a:pt x="0" y="735"/>
                </a:lnTo>
                <a:lnTo>
                  <a:pt x="0" y="480"/>
                </a:lnTo>
                <a:lnTo>
                  <a:pt x="0" y="0"/>
                </a:lnTo>
                <a:lnTo>
                  <a:pt x="1728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r"/>
            <a:endParaRPr lang="es-ES" dirty="0"/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1799692" y="5637624"/>
            <a:ext cx="6408712" cy="419668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2200" dirty="0" smtClean="0"/>
              <a:t>MUON MONITOR WORKSHOP</a:t>
            </a:r>
            <a:endParaRPr lang="es-ES" sz="2200" dirty="0"/>
          </a:p>
        </p:txBody>
      </p:sp>
      <p:sp>
        <p:nvSpPr>
          <p:cNvPr id="13" name="12 Título"/>
          <p:cNvSpPr>
            <a:spLocks noGrp="1"/>
          </p:cNvSpPr>
          <p:nvPr>
            <p:ph type="ctrTitle"/>
          </p:nvPr>
        </p:nvSpPr>
        <p:spPr>
          <a:xfrm>
            <a:off x="1071538" y="1304764"/>
            <a:ext cx="7772400" cy="1928826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Neuropol X Free" pitchFamily="2" charset="0"/>
              </a:rPr>
              <a:t>Status of the muon measurement in LSC</a:t>
            </a:r>
            <a:r>
              <a:rPr lang="es-ES" sz="3200" dirty="0" smtClean="0">
                <a:solidFill>
                  <a:srgbClr val="0070C0"/>
                </a:solidFill>
                <a:latin typeface="Neuropol X Free" pitchFamily="2" charset="0"/>
              </a:rPr>
              <a:t/>
            </a:r>
            <a:br>
              <a:rPr lang="es-ES" sz="3200" dirty="0" smtClean="0">
                <a:solidFill>
                  <a:srgbClr val="0070C0"/>
                </a:solidFill>
                <a:latin typeface="Neuropol X Free" pitchFamily="2" charset="0"/>
              </a:rPr>
            </a:b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14" name="13 Subtítulo"/>
          <p:cNvSpPr>
            <a:spLocks noGrp="1"/>
          </p:cNvSpPr>
          <p:nvPr>
            <p:ph type="subTitle" idx="1"/>
          </p:nvPr>
        </p:nvSpPr>
        <p:spPr>
          <a:xfrm>
            <a:off x="1187624" y="3683308"/>
            <a:ext cx="7358114" cy="969828"/>
          </a:xfrm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tx1"/>
                </a:solidFill>
              </a:rPr>
              <a:t>A. Bayo</a:t>
            </a:r>
          </a:p>
          <a:p>
            <a:r>
              <a:rPr lang="en-GB" sz="2400" dirty="0" err="1" smtClean="0">
                <a:solidFill>
                  <a:schemeClr val="tx1"/>
                </a:solidFill>
              </a:rPr>
              <a:t>Laboratorio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dirty="0" err="1">
                <a:solidFill>
                  <a:schemeClr val="tx1"/>
                </a:solidFill>
              </a:rPr>
              <a:t>Subterráneo</a:t>
            </a:r>
            <a:r>
              <a:rPr lang="en-GB" sz="2400" dirty="0">
                <a:solidFill>
                  <a:schemeClr val="tx1"/>
                </a:solidFill>
              </a:rPr>
              <a:t> de Canfranc (LSC)</a:t>
            </a:r>
          </a:p>
          <a:p>
            <a:pPr marL="457200" indent="-457200">
              <a:buAutoNum type="alphaUcPeriod"/>
            </a:pPr>
            <a:endParaRPr lang="es-ES" sz="2400" dirty="0" smtClean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428596" y="4908014"/>
            <a:ext cx="9001188" cy="35719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1519267"/>
            <a:ext cx="8074930" cy="5293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285310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>
                <a:solidFill>
                  <a:schemeClr val="bg1"/>
                </a:solidFill>
                <a:latin typeface="Neuropol X Free" pitchFamily="2" charset="0"/>
              </a:rPr>
              <a:t>M</a:t>
            </a: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ultiplicity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grpSp>
        <p:nvGrpSpPr>
          <p:cNvPr id="2" name="1 Grupo"/>
          <p:cNvGrpSpPr/>
          <p:nvPr/>
        </p:nvGrpSpPr>
        <p:grpSpPr>
          <a:xfrm>
            <a:off x="1323474" y="1808820"/>
            <a:ext cx="6704909" cy="4478879"/>
            <a:chOff x="1323474" y="1808820"/>
            <a:chExt cx="6704909" cy="4478879"/>
          </a:xfrm>
        </p:grpSpPr>
        <p:sp>
          <p:nvSpPr>
            <p:cNvPr id="3" name="2 Rectángulo"/>
            <p:cNvSpPr/>
            <p:nvPr/>
          </p:nvSpPr>
          <p:spPr>
            <a:xfrm>
              <a:off x="1323474" y="1967218"/>
              <a:ext cx="564593" cy="43060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6485466" y="1952836"/>
              <a:ext cx="1542917" cy="432048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4715933" y="1967219"/>
              <a:ext cx="702733" cy="43204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0" name="19 Rectángulo"/>
            <p:cNvSpPr/>
            <p:nvPr/>
          </p:nvSpPr>
          <p:spPr>
            <a:xfrm>
              <a:off x="5777480" y="1952836"/>
              <a:ext cx="682588" cy="43204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2555776" y="1808820"/>
              <a:ext cx="1397659" cy="523220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err="1" smtClean="0"/>
                <a:t>Without</a:t>
              </a:r>
              <a:r>
                <a:rPr lang="es-ES" sz="1400" dirty="0" smtClean="0"/>
                <a:t> Lead </a:t>
              </a:r>
              <a:r>
                <a:rPr lang="es-ES" sz="1400" dirty="0" err="1" smtClean="0"/>
                <a:t>Shield</a:t>
              </a:r>
              <a:endParaRPr lang="es-E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56262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588" y="1572633"/>
            <a:ext cx="8208912" cy="5168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285310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>
                <a:solidFill>
                  <a:schemeClr val="bg1"/>
                </a:solidFill>
                <a:latin typeface="Neuropol X Free" pitchFamily="2" charset="0"/>
              </a:rPr>
              <a:t>E</a:t>
            </a: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vents groups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21" name="20 CuadroTexto"/>
          <p:cNvSpPr txBox="1"/>
          <p:nvPr/>
        </p:nvSpPr>
        <p:spPr>
          <a:xfrm>
            <a:off x="1287716" y="2070430"/>
            <a:ext cx="1490653" cy="5232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dirty="0" smtClean="0"/>
              <a:t>RMM100-119</a:t>
            </a:r>
          </a:p>
          <a:p>
            <a:pPr algn="ctr"/>
            <a:r>
              <a:rPr lang="es-ES" sz="1400" b="1" dirty="0" smtClean="0"/>
              <a:t>296417 EVENTS</a:t>
            </a:r>
            <a:endParaRPr lang="es-ES" sz="1400" b="1" dirty="0"/>
          </a:p>
        </p:txBody>
      </p:sp>
    </p:spTree>
    <p:extLst>
      <p:ext uri="{BB962C8B-B14F-4D97-AF65-F5344CB8AC3E}">
        <p14:creationId xmlns:p14="http://schemas.microsoft.com/office/powerpoint/2010/main" val="419445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500826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Discrimination rules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20" name="2 Marcador de contenido"/>
          <p:cNvSpPr txBox="1">
            <a:spLocks/>
          </p:cNvSpPr>
          <p:nvPr/>
        </p:nvSpPr>
        <p:spPr>
          <a:xfrm>
            <a:off x="1428727" y="1857365"/>
            <a:ext cx="3791343" cy="47303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tabLst/>
              <a:defRPr/>
            </a:pPr>
            <a:endParaRPr kumimoji="0" lang="en-GB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Arial" pitchFamily="34" charset="0"/>
              <a:buChar char="•"/>
              <a:tabLst/>
              <a:defRPr/>
            </a:pPr>
            <a:endParaRPr lang="en-GB" sz="4400" dirty="0">
              <a:solidFill>
                <a:schemeClr val="tx1">
                  <a:tint val="75000"/>
                </a:schemeClr>
              </a:solidFill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“</a:t>
            </a:r>
            <a:r>
              <a:rPr lang="en-GB" sz="4400" dirty="0" smtClean="0"/>
              <a:t>Zero events”</a:t>
            </a:r>
          </a:p>
          <a:p>
            <a:pPr lvl="1"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r>
              <a:rPr lang="en-GB" sz="2400" dirty="0" smtClean="0"/>
              <a:t> P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</a:rPr>
              <a:t>attern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 info missing</a:t>
            </a:r>
          </a:p>
          <a:p>
            <a:pPr lvl="1"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r>
              <a:rPr lang="en-GB" sz="2400" dirty="0" smtClean="0"/>
              <a:t> Time info missing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69" t="16551" r="47670" b="38743"/>
          <a:stretch/>
        </p:blipFill>
        <p:spPr bwMode="auto">
          <a:xfrm>
            <a:off x="5220072" y="1988840"/>
            <a:ext cx="3229769" cy="459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21 Rectángulo"/>
          <p:cNvSpPr/>
          <p:nvPr/>
        </p:nvSpPr>
        <p:spPr>
          <a:xfrm>
            <a:off x="5220072" y="5553260"/>
            <a:ext cx="3229769" cy="18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Rectángulo"/>
          <p:cNvSpPr/>
          <p:nvPr/>
        </p:nvSpPr>
        <p:spPr>
          <a:xfrm>
            <a:off x="5220071" y="4257116"/>
            <a:ext cx="3229769" cy="18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007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2" name="2 Marcador de contenido"/>
          <p:cNvSpPr txBox="1">
            <a:spLocks/>
          </p:cNvSpPr>
          <p:nvPr/>
        </p:nvSpPr>
        <p:spPr>
          <a:xfrm>
            <a:off x="1295636" y="1484784"/>
            <a:ext cx="7776864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Arial" pitchFamily="34" charset="0"/>
              <a:buChar char="•"/>
              <a:tabLst/>
              <a:defRPr/>
            </a:pPr>
            <a:r>
              <a:rPr lang="en-GB" sz="5800" dirty="0" smtClean="0"/>
              <a:t>Window Time </a:t>
            </a:r>
            <a:r>
              <a:rPr lang="en-GB" sz="4000" dirty="0" smtClean="0"/>
              <a:t>(RMM100-RMM110)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tabLst/>
              <a:defRPr/>
            </a:pPr>
            <a:r>
              <a:rPr lang="en-GB" sz="4400" dirty="0"/>
              <a:t>	</a:t>
            </a:r>
            <a:r>
              <a:rPr lang="en-GB" sz="4400" dirty="0" smtClean="0"/>
              <a:t>t</a:t>
            </a:r>
            <a:r>
              <a:rPr lang="en-GB" sz="4400" baseline="-25000" dirty="0" smtClean="0"/>
              <a:t>2</a:t>
            </a:r>
            <a:r>
              <a:rPr lang="en-GB" sz="4400" dirty="0" smtClean="0"/>
              <a:t>-t</a:t>
            </a:r>
            <a:r>
              <a:rPr lang="en-GB" sz="4400" baseline="-25000" dirty="0" smtClean="0"/>
              <a:t>1</a:t>
            </a:r>
            <a:r>
              <a:rPr lang="en-GB" sz="4400" dirty="0" smtClean="0"/>
              <a:t> 		t</a:t>
            </a:r>
            <a:r>
              <a:rPr lang="en-GB" sz="4400" baseline="-25000" dirty="0" smtClean="0"/>
              <a:t>3</a:t>
            </a:r>
            <a:r>
              <a:rPr lang="en-GB" sz="4400" dirty="0" smtClean="0"/>
              <a:t>-t</a:t>
            </a:r>
            <a:r>
              <a:rPr lang="en-GB" sz="4400" baseline="-25000" dirty="0" smtClean="0"/>
              <a:t>2</a:t>
            </a:r>
            <a:r>
              <a:rPr lang="en-GB" sz="4400" dirty="0" smtClean="0"/>
              <a:t>		t</a:t>
            </a:r>
            <a:r>
              <a:rPr lang="en-GB" sz="4400" baseline="-25000" dirty="0"/>
              <a:t>3</a:t>
            </a:r>
            <a:r>
              <a:rPr lang="en-GB" sz="4400" dirty="0" smtClean="0"/>
              <a:t>-t</a:t>
            </a:r>
            <a:r>
              <a:rPr lang="en-GB" sz="4400" baseline="-25000" dirty="0" smtClean="0"/>
              <a:t>1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500826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Discrimination rules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693" y="2814331"/>
            <a:ext cx="4013177" cy="3270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814331"/>
            <a:ext cx="4427984" cy="326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" t="5392"/>
          <a:stretch/>
        </p:blipFill>
        <p:spPr bwMode="auto">
          <a:xfrm>
            <a:off x="1631590" y="3722738"/>
            <a:ext cx="6544176" cy="1450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3954158"/>
            <a:ext cx="821055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396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" dur="indefinite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9" dur="indefinite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2" dur="indefinite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7" dur="indefinite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2" name="2 Marcador de contenido"/>
          <p:cNvSpPr txBox="1">
            <a:spLocks/>
          </p:cNvSpPr>
          <p:nvPr/>
        </p:nvSpPr>
        <p:spPr>
          <a:xfrm>
            <a:off x="1295636" y="1556792"/>
            <a:ext cx="7715272" cy="5148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Tracking discrimination - neighbourhood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GB" sz="4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500826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Discrimination rules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52458"/>
            <a:ext cx="2838032" cy="4214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41" y="2387688"/>
            <a:ext cx="3046567" cy="417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5197841" y="2168860"/>
            <a:ext cx="3046567" cy="4536504"/>
          </a:xfrm>
          <a:prstGeom prst="ellipse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7869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500826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None/>
              <a:defRPr/>
            </a:pPr>
            <a:r>
              <a:rPr lang="en-US" sz="2800" b="1" kern="0" dirty="0" smtClean="0">
                <a:solidFill>
                  <a:prstClr val="white"/>
                </a:solidFill>
                <a:latin typeface="Neuropol X Free" pitchFamily="2" charset="0"/>
              </a:rPr>
              <a:t>Discrimination rules</a:t>
            </a:r>
          </a:p>
        </p:txBody>
      </p:sp>
      <p:pic>
        <p:nvPicPr>
          <p:cNvPr id="14340" name="Picture 4" descr="C:\Users\abayo\Desktop\Muones\Muones_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73" t="18415" r="11983" b="5422"/>
          <a:stretch/>
        </p:blipFill>
        <p:spPr bwMode="auto">
          <a:xfrm>
            <a:off x="2778369" y="3092965"/>
            <a:ext cx="4343534" cy="346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2 Marcador de contenido"/>
          <p:cNvSpPr txBox="1">
            <a:spLocks/>
          </p:cNvSpPr>
          <p:nvPr/>
        </p:nvSpPr>
        <p:spPr>
          <a:xfrm>
            <a:off x="1272146" y="1592796"/>
            <a:ext cx="7715272" cy="162017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r>
              <a:rPr lang="en-GB" sz="3200" dirty="0" smtClean="0">
                <a:solidFill>
                  <a:prstClr val="black"/>
                </a:solidFill>
              </a:rPr>
              <a:t>Tracking discrimination</a:t>
            </a:r>
          </a:p>
          <a:p>
            <a:pPr lvl="1"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r>
              <a:rPr lang="en-GB" sz="2900" dirty="0" smtClean="0">
                <a:solidFill>
                  <a:prstClr val="black"/>
                </a:solidFill>
              </a:rPr>
              <a:t> 8 straight lines (corner top – corner bottom)</a:t>
            </a:r>
          </a:p>
          <a:p>
            <a:pPr lvl="1"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r>
              <a:rPr lang="en-GB" sz="2900" dirty="0">
                <a:solidFill>
                  <a:prstClr val="black"/>
                </a:solidFill>
              </a:rPr>
              <a:t> 5</a:t>
            </a:r>
            <a:r>
              <a:rPr lang="en-GB" sz="2900" dirty="0" smtClean="0">
                <a:solidFill>
                  <a:prstClr val="black"/>
                </a:solidFill>
              </a:rPr>
              <a:t> faces of middle layer pixel</a:t>
            </a:r>
          </a:p>
        </p:txBody>
      </p:sp>
    </p:spTree>
    <p:extLst>
      <p:ext uri="{BB962C8B-B14F-4D97-AF65-F5344CB8AC3E}">
        <p14:creationId xmlns:p14="http://schemas.microsoft.com/office/powerpoint/2010/main" val="43223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prstClr val="white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2" name="2 Marcador de contenido"/>
          <p:cNvSpPr txBox="1">
            <a:spLocks/>
          </p:cNvSpPr>
          <p:nvPr/>
        </p:nvSpPr>
        <p:spPr>
          <a:xfrm>
            <a:off x="1272146" y="1592796"/>
            <a:ext cx="7715272" cy="3234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r>
              <a:rPr lang="en-GB" sz="3200" dirty="0" smtClean="0">
                <a:solidFill>
                  <a:prstClr val="black"/>
                </a:solidFill>
              </a:rPr>
              <a:t>Tracking discrimination - multiplicity</a:t>
            </a:r>
            <a:endParaRPr lang="en-GB" sz="3600" dirty="0" smtClean="0">
              <a:solidFill>
                <a:prstClr val="black"/>
              </a:solidFill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500826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None/>
              <a:defRPr/>
            </a:pPr>
            <a:r>
              <a:rPr lang="en-US" sz="2800" b="1" kern="0" dirty="0" smtClean="0">
                <a:solidFill>
                  <a:prstClr val="white"/>
                </a:solidFill>
                <a:latin typeface="Neuropol X Free" pitchFamily="2" charset="0"/>
              </a:rPr>
              <a:t>Discrimination rules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96852"/>
            <a:ext cx="8159834" cy="4649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479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21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500826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None/>
              <a:defRPr/>
            </a:pPr>
            <a:r>
              <a:rPr lang="en-US" sz="2800" b="1" kern="0" dirty="0" smtClean="0">
                <a:solidFill>
                  <a:prstClr val="white"/>
                </a:solidFill>
                <a:latin typeface="Neuropol X Free" pitchFamily="2" charset="0"/>
              </a:rPr>
              <a:t>Discrimination rules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2195736" y="1705916"/>
            <a:ext cx="2385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Zenith</a:t>
            </a:r>
            <a:r>
              <a:rPr lang="es-ES" dirty="0" smtClean="0"/>
              <a:t> </a:t>
            </a:r>
            <a:r>
              <a:rPr lang="es-ES" dirty="0" err="1" smtClean="0"/>
              <a:t>angle</a:t>
            </a:r>
            <a:endParaRPr lang="es-ES" dirty="0"/>
          </a:p>
        </p:txBody>
      </p:sp>
      <p:sp>
        <p:nvSpPr>
          <p:cNvPr id="22" name="21 CuadroTexto"/>
          <p:cNvSpPr txBox="1"/>
          <p:nvPr/>
        </p:nvSpPr>
        <p:spPr>
          <a:xfrm>
            <a:off x="5760132" y="1700808"/>
            <a:ext cx="2385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Azimuth</a:t>
            </a:r>
            <a:r>
              <a:rPr lang="es-ES" dirty="0" smtClean="0"/>
              <a:t> </a:t>
            </a:r>
            <a:r>
              <a:rPr lang="es-ES" dirty="0" err="1" smtClean="0"/>
              <a:t>angle</a:t>
            </a:r>
            <a:endParaRPr lang="es-ES" dirty="0"/>
          </a:p>
        </p:txBody>
      </p:sp>
      <p:pic>
        <p:nvPicPr>
          <p:cNvPr id="23" name="0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645" y="2384884"/>
            <a:ext cx="2022695" cy="446491"/>
          </a:xfrm>
          <a:prstGeom prst="rect">
            <a:avLst/>
          </a:prstGeom>
        </p:spPr>
      </p:pic>
      <p:pic>
        <p:nvPicPr>
          <p:cNvPr id="24" name="0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474" y="2284804"/>
            <a:ext cx="3428546" cy="784501"/>
          </a:xfrm>
          <a:prstGeom prst="rect">
            <a:avLst/>
          </a:prstGeom>
        </p:spPr>
      </p:pic>
      <p:pic>
        <p:nvPicPr>
          <p:cNvPr id="25" name="0 Imagen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209" y="3176972"/>
            <a:ext cx="3144199" cy="2448272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1677072" y="3537012"/>
            <a:ext cx="28884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 </a:t>
            </a:r>
            <a:r>
              <a:rPr lang="es-ES" dirty="0" err="1" smtClean="0"/>
              <a:t>We</a:t>
            </a:r>
            <a:r>
              <a:rPr lang="es-ES" dirty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fixed</a:t>
            </a:r>
            <a:r>
              <a:rPr lang="es-ES" dirty="0" smtClean="0"/>
              <a:t> </a:t>
            </a:r>
            <a:r>
              <a:rPr lang="el-GR" dirty="0" smtClean="0"/>
              <a:t>θ</a:t>
            </a:r>
            <a:r>
              <a:rPr lang="es-ES" dirty="0" smtClean="0"/>
              <a:t> = 0 </a:t>
            </a:r>
            <a:r>
              <a:rPr lang="es-ES" dirty="0" err="1" smtClean="0"/>
              <a:t>when</a:t>
            </a:r>
            <a:r>
              <a:rPr lang="es-ES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x</a:t>
            </a:r>
            <a:r>
              <a:rPr lang="es-ES" baseline="-25000" dirty="0" err="1" smtClean="0"/>
              <a:t>top</a:t>
            </a:r>
            <a:r>
              <a:rPr lang="es-ES" baseline="-25000" dirty="0" smtClean="0"/>
              <a:t> </a:t>
            </a:r>
            <a:r>
              <a:rPr lang="es-ES" dirty="0" smtClean="0"/>
              <a:t>- </a:t>
            </a:r>
            <a:r>
              <a:rPr lang="es-ES" dirty="0" err="1" smtClean="0"/>
              <a:t>x</a:t>
            </a:r>
            <a:r>
              <a:rPr lang="es-ES" baseline="-25000" dirty="0" err="1" smtClean="0"/>
              <a:t>bottom</a:t>
            </a:r>
            <a:r>
              <a:rPr lang="es-ES" dirty="0" smtClean="0"/>
              <a:t> = 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x</a:t>
            </a:r>
            <a:r>
              <a:rPr lang="es-ES" baseline="-25000" dirty="0" err="1" smtClean="0"/>
              <a:t>top</a:t>
            </a:r>
            <a:r>
              <a:rPr lang="es-ES" baseline="-25000" dirty="0" smtClean="0"/>
              <a:t> </a:t>
            </a:r>
            <a:r>
              <a:rPr lang="es-ES" dirty="0" smtClean="0"/>
              <a:t>- </a:t>
            </a:r>
            <a:r>
              <a:rPr lang="es-ES" dirty="0" err="1" smtClean="0"/>
              <a:t>x</a:t>
            </a:r>
            <a:r>
              <a:rPr lang="es-ES" baseline="-25000" dirty="0" err="1" smtClean="0"/>
              <a:t>middle</a:t>
            </a:r>
            <a:r>
              <a:rPr lang="es-ES" dirty="0" smtClean="0"/>
              <a:t> = </a:t>
            </a:r>
            <a:r>
              <a:rPr lang="es-ES" dirty="0"/>
              <a:t>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" dirty="0" err="1" smtClean="0"/>
              <a:t>x</a:t>
            </a:r>
            <a:r>
              <a:rPr lang="es-ES" baseline="-25000" dirty="0" err="1" smtClean="0"/>
              <a:t>middle</a:t>
            </a:r>
            <a:r>
              <a:rPr lang="es-ES" baseline="-25000" dirty="0" smtClean="0"/>
              <a:t> </a:t>
            </a:r>
            <a:r>
              <a:rPr lang="es-ES" dirty="0" smtClean="0"/>
              <a:t>- </a:t>
            </a:r>
            <a:r>
              <a:rPr lang="es-ES" dirty="0" err="1" smtClean="0"/>
              <a:t>x</a:t>
            </a:r>
            <a:r>
              <a:rPr lang="es-ES" baseline="-25000" dirty="0" err="1" smtClean="0"/>
              <a:t>bottom</a:t>
            </a:r>
            <a:r>
              <a:rPr lang="es-ES" dirty="0" smtClean="0"/>
              <a:t> = 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4095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Results – LAB2400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8194" name="Picture 2" descr="C:\Users\abayo\Documents\MATLAB\EventosGraf\RMM100_RMM129\Pixel_Distribution_RMM100_RMM1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1556792"/>
            <a:ext cx="7436762" cy="514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42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Results – LAB2400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4098" name="Picture 2" descr="C:\Users\abayo\Desktop\LSC\Muones\Resumen y resultados\MuonySta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42" y="1579562"/>
            <a:ext cx="8134350" cy="501778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654853" y="6305835"/>
            <a:ext cx="4932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 smtClean="0">
                <a:solidFill>
                  <a:srgbClr val="FF0000"/>
                </a:solidFill>
              </a:rPr>
              <a:t>Around</a:t>
            </a:r>
            <a:r>
              <a:rPr lang="es-ES" sz="1600" b="1" dirty="0" smtClean="0">
                <a:solidFill>
                  <a:srgbClr val="FF0000"/>
                </a:solidFill>
              </a:rPr>
              <a:t> 446 </a:t>
            </a:r>
            <a:r>
              <a:rPr lang="es-ES" sz="1600" b="1" dirty="0" err="1" smtClean="0">
                <a:solidFill>
                  <a:srgbClr val="FF0000"/>
                </a:solidFill>
              </a:rPr>
              <a:t>days</a:t>
            </a:r>
            <a:r>
              <a:rPr lang="es-ES" sz="1600" b="1" dirty="0" smtClean="0">
                <a:solidFill>
                  <a:srgbClr val="FF0000"/>
                </a:solidFill>
              </a:rPr>
              <a:t> of “</a:t>
            </a:r>
            <a:r>
              <a:rPr lang="es-ES" sz="1600" b="1" dirty="0" err="1" smtClean="0">
                <a:solidFill>
                  <a:srgbClr val="FF0000"/>
                </a:solidFill>
              </a:rPr>
              <a:t>good</a:t>
            </a:r>
            <a:r>
              <a:rPr lang="es-ES" sz="1600" b="1" dirty="0" smtClean="0">
                <a:solidFill>
                  <a:srgbClr val="FF0000"/>
                </a:solidFill>
              </a:rPr>
              <a:t>” data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600" y="5121188"/>
            <a:ext cx="2370022" cy="678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18 Grupo"/>
          <p:cNvGrpSpPr/>
          <p:nvPr/>
        </p:nvGrpSpPr>
        <p:grpSpPr>
          <a:xfrm>
            <a:off x="2875341" y="2024844"/>
            <a:ext cx="4457301" cy="3946306"/>
            <a:chOff x="2875341" y="2024844"/>
            <a:chExt cx="4457301" cy="3946306"/>
          </a:xfrm>
        </p:grpSpPr>
        <p:sp>
          <p:nvSpPr>
            <p:cNvPr id="26" name="25 Rectángulo"/>
            <p:cNvSpPr/>
            <p:nvPr/>
          </p:nvSpPr>
          <p:spPr>
            <a:xfrm>
              <a:off x="2875341" y="2024844"/>
              <a:ext cx="3208827" cy="39437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0802" y="3236912"/>
              <a:ext cx="1802200" cy="516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31 Rectángulo"/>
            <p:cNvSpPr/>
            <p:nvPr/>
          </p:nvSpPr>
          <p:spPr>
            <a:xfrm>
              <a:off x="6918383" y="2027395"/>
              <a:ext cx="414259" cy="39437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2015290" y="2024842"/>
            <a:ext cx="6146932" cy="3943757"/>
            <a:chOff x="2015290" y="2024842"/>
            <a:chExt cx="6146932" cy="3943757"/>
          </a:xfrm>
        </p:grpSpPr>
        <p:sp>
          <p:nvSpPr>
            <p:cNvPr id="23" name="22 Rectángulo"/>
            <p:cNvSpPr/>
            <p:nvPr/>
          </p:nvSpPr>
          <p:spPr>
            <a:xfrm>
              <a:off x="2015290" y="2024843"/>
              <a:ext cx="828518" cy="39437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24 Rectángulo"/>
            <p:cNvSpPr/>
            <p:nvPr/>
          </p:nvSpPr>
          <p:spPr>
            <a:xfrm>
              <a:off x="7323668" y="2024844"/>
              <a:ext cx="838554" cy="39437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7627" y="2600908"/>
              <a:ext cx="1802200" cy="5161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33 Rectángulo"/>
            <p:cNvSpPr/>
            <p:nvPr/>
          </p:nvSpPr>
          <p:spPr>
            <a:xfrm>
              <a:off x="6092636" y="2024842"/>
              <a:ext cx="838554" cy="39437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373359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03251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europol X Free" pitchFamily="2" charset="0"/>
                <a:cs typeface="+mn-cs"/>
              </a:rPr>
              <a:t>Introduction</a:t>
            </a: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1592796"/>
            <a:ext cx="8074252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054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Results – LAB2400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2" name="Picture 2" descr="C:\Users\abayo\Documents\MATLAB\EventosGraf\RMM100_RMM129\Angulos_theta_RMM100_RMM1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958" y="1592796"/>
            <a:ext cx="6857450" cy="514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778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Results – LAB2400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7" name="Picture 3" descr="C:\Users\abayo\Desktop\costet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86" y="1520788"/>
            <a:ext cx="6920234" cy="5180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55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bayo\Documents\MATLAB\EventosGraf\RMM100_RMM129\Angulos_phi_RMM100_RMM1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07" y="1592796"/>
            <a:ext cx="7626350" cy="503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Results – LAB2400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5124619" y="2276872"/>
            <a:ext cx="23997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 err="1" smtClean="0"/>
              <a:t>Rioseta</a:t>
            </a:r>
            <a:r>
              <a:rPr lang="es-ES" sz="1400" dirty="0" smtClean="0"/>
              <a:t> Valley </a:t>
            </a:r>
          </a:p>
          <a:p>
            <a:pPr algn="ctr"/>
            <a:r>
              <a:rPr lang="es-ES" sz="1400" dirty="0" smtClean="0"/>
              <a:t>(</a:t>
            </a:r>
            <a:r>
              <a:rPr lang="es-ES" sz="1400" dirty="0" err="1" smtClean="0"/>
              <a:t>minimun</a:t>
            </a:r>
            <a:r>
              <a:rPr lang="es-ES" sz="1400" dirty="0" smtClean="0"/>
              <a:t> rock </a:t>
            </a:r>
            <a:r>
              <a:rPr lang="es-ES" sz="1400" dirty="0" err="1" smtClean="0"/>
              <a:t>thickness</a:t>
            </a:r>
            <a:r>
              <a:rPr lang="es-ES" sz="1400" dirty="0" smtClean="0"/>
              <a:t>)</a:t>
            </a:r>
          </a:p>
          <a:p>
            <a:pPr algn="ctr"/>
            <a:r>
              <a:rPr lang="el-GR" sz="1400" dirty="0" smtClean="0"/>
              <a:t>ϕ</a:t>
            </a:r>
            <a:r>
              <a:rPr lang="es-ES" sz="1400" dirty="0" smtClean="0"/>
              <a:t> </a:t>
            </a:r>
            <a:r>
              <a:rPr lang="el-GR" sz="1400" dirty="0" smtClean="0"/>
              <a:t>≈</a:t>
            </a:r>
            <a:r>
              <a:rPr lang="es-ES" sz="1400" dirty="0" smtClean="0"/>
              <a:t> 180 º</a:t>
            </a:r>
            <a:endParaRPr lang="es-ES" sz="1400" dirty="0"/>
          </a:p>
        </p:txBody>
      </p:sp>
      <p:pic>
        <p:nvPicPr>
          <p:cNvPr id="19" name="Picture 2" descr="C:\Users\abayo\Desktop\LSC\Muones\Aldo\Ubicación\Imagen1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99" r="40060" b="236"/>
          <a:stretch/>
        </p:blipFill>
        <p:spPr bwMode="auto">
          <a:xfrm>
            <a:off x="4764580" y="3015536"/>
            <a:ext cx="3319826" cy="3609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06" y="2672916"/>
            <a:ext cx="4007453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3774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Results – LAB2400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08820"/>
            <a:ext cx="810090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50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34424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noProof="0" dirty="0" smtClean="0">
                <a:solidFill>
                  <a:schemeClr val="bg1"/>
                </a:solidFill>
                <a:latin typeface="Neuropol X Free" pitchFamily="2" charset="0"/>
              </a:rPr>
              <a:t>Scintillator plastics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6146" name="Picture 2" descr="C:\Users\abayo\Desktop\LSC\Muones\Plasticos Iulian\Fotos\pho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2132856"/>
            <a:ext cx="716479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2 Marcador de contenido"/>
          <p:cNvSpPr txBox="1">
            <a:spLocks/>
          </p:cNvSpPr>
          <p:nvPr/>
        </p:nvSpPr>
        <p:spPr>
          <a:xfrm>
            <a:off x="2549071" y="1700808"/>
            <a:ext cx="4291181" cy="468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2 SCIONIX detectors </a:t>
            </a:r>
            <a:r>
              <a:rPr lang="en-GB" dirty="0" smtClean="0"/>
              <a:t>(1000 </a:t>
            </a:r>
            <a:r>
              <a:rPr lang="en-GB" dirty="0"/>
              <a:t>x </a:t>
            </a:r>
            <a:r>
              <a:rPr lang="en-GB" dirty="0" smtClean="0"/>
              <a:t>500 </a:t>
            </a:r>
            <a:r>
              <a:rPr lang="en-GB" dirty="0"/>
              <a:t>x </a:t>
            </a:r>
            <a:r>
              <a:rPr lang="en-GB" dirty="0" smtClean="0"/>
              <a:t>50 </a:t>
            </a:r>
            <a:r>
              <a:rPr lang="en-GB" dirty="0"/>
              <a:t>mm</a:t>
            </a:r>
            <a:r>
              <a:rPr lang="en-GB" baseline="30000" dirty="0"/>
              <a:t>3</a:t>
            </a:r>
            <a:r>
              <a:rPr lang="en-GB" dirty="0" smtClean="0"/>
              <a:t>)</a:t>
            </a:r>
          </a:p>
          <a:p>
            <a:pPr lvl="2"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endParaRPr kumimoji="0" lang="en-GB" b="0" i="0" u="none" strike="noStrike" kern="1200" cap="none" spc="0" normalizeH="0" baseline="3000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7809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34424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noProof="0" dirty="0" smtClean="0">
                <a:solidFill>
                  <a:schemeClr val="bg1"/>
                </a:solidFill>
                <a:latin typeface="Neuropol X Free" pitchFamily="2" charset="0"/>
              </a:rPr>
              <a:t>Scintillator plastics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7170" name="Picture 2" descr="C:\Users\abayo\Desktop\LSC\Muones\Plasticos Iulian\Coincidencias Zaragoz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33" y="1795915"/>
            <a:ext cx="7032883" cy="469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6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34424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noProof="0" dirty="0" smtClean="0">
                <a:solidFill>
                  <a:schemeClr val="bg1"/>
                </a:solidFill>
                <a:latin typeface="Neuropol X Free" pitchFamily="2" charset="0"/>
              </a:rPr>
              <a:t>Scintillator plastics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6147" name="Picture 3" descr="C:\Users\abayo\Desktop\LSC\Muones\Plasticos Iulian\Graficas\spectra_600s_surface_coin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628" y="1636917"/>
            <a:ext cx="7524836" cy="5135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41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34424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noProof="0" dirty="0" smtClean="0">
                <a:solidFill>
                  <a:schemeClr val="bg1"/>
                </a:solidFill>
                <a:latin typeface="Neuropol X Free" pitchFamily="2" charset="0"/>
              </a:rPr>
              <a:t>Scintillator plastics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6148" name="Picture 4" descr="C:\Users\abayo\Desktop\LSC\Muones\Plasticos Iulian\Graficas\Scatter_Muon_flux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1556791"/>
            <a:ext cx="7236805" cy="520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16832"/>
            <a:ext cx="5129340" cy="49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524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34424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noProof="0" dirty="0" smtClean="0">
                <a:solidFill>
                  <a:schemeClr val="bg1"/>
                </a:solidFill>
                <a:latin typeface="Neuropol X Free" pitchFamily="2" charset="0"/>
              </a:rPr>
              <a:t>Scintillator plastics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grpSp>
        <p:nvGrpSpPr>
          <p:cNvPr id="19" name="18 Grupo"/>
          <p:cNvGrpSpPr/>
          <p:nvPr/>
        </p:nvGrpSpPr>
        <p:grpSpPr>
          <a:xfrm>
            <a:off x="1439652" y="1503937"/>
            <a:ext cx="3897292" cy="5380286"/>
            <a:chOff x="1259632" y="1503937"/>
            <a:chExt cx="3897292" cy="5380286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632" y="1503937"/>
              <a:ext cx="3780420" cy="49685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20 CuadroTexto"/>
            <p:cNvSpPr txBox="1"/>
            <p:nvPr/>
          </p:nvSpPr>
          <p:spPr>
            <a:xfrm>
              <a:off x="1259632" y="6453336"/>
              <a:ext cx="38972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dirty="0" err="1" smtClean="0"/>
                <a:t>Particle</a:t>
              </a:r>
              <a:r>
                <a:rPr lang="es-ES" sz="1100" dirty="0" smtClean="0"/>
                <a:t> Data </a:t>
              </a:r>
              <a:r>
                <a:rPr lang="es-ES" sz="1100" dirty="0" err="1" smtClean="0"/>
                <a:t>Group</a:t>
              </a:r>
              <a:r>
                <a:rPr lang="es-ES" sz="1100" dirty="0" smtClean="0"/>
                <a:t>, </a:t>
              </a:r>
              <a:r>
                <a:rPr lang="es-ES" sz="1100" dirty="0" err="1" smtClean="0"/>
                <a:t>Review</a:t>
              </a:r>
              <a:r>
                <a:rPr lang="es-ES" sz="1100" dirty="0" smtClean="0"/>
                <a:t> of </a:t>
              </a:r>
              <a:r>
                <a:rPr lang="es-ES" sz="1100" dirty="0" err="1"/>
                <a:t>Partyicle</a:t>
              </a:r>
              <a:r>
                <a:rPr lang="es-ES" sz="1100" dirty="0"/>
                <a:t> </a:t>
              </a:r>
              <a:r>
                <a:rPr lang="es-ES" sz="1100" dirty="0" err="1"/>
                <a:t>Physics</a:t>
              </a:r>
              <a:r>
                <a:rPr lang="es-ES" sz="1100" dirty="0"/>
                <a:t>, </a:t>
              </a:r>
              <a:r>
                <a:rPr lang="es-ES" sz="1100" dirty="0" err="1"/>
                <a:t>Chinese</a:t>
              </a:r>
              <a:r>
                <a:rPr lang="es-ES" sz="1100" dirty="0"/>
                <a:t> </a:t>
              </a:r>
              <a:r>
                <a:rPr lang="es-ES" sz="1100" dirty="0" err="1"/>
                <a:t>Physics</a:t>
              </a:r>
              <a:r>
                <a:rPr lang="es-ES" sz="1100" dirty="0"/>
                <a:t> C Vol. 38, No. 9 (2014) 090001</a:t>
              </a:r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2655349" y="2096852"/>
              <a:ext cx="122413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600" b="1" dirty="0" smtClean="0">
                  <a:solidFill>
                    <a:srgbClr val="FF0000"/>
                  </a:solidFill>
                </a:rPr>
                <a:t>Surface </a:t>
              </a:r>
              <a:r>
                <a:rPr lang="es-ES" sz="1600" b="1" dirty="0" err="1" smtClean="0">
                  <a:solidFill>
                    <a:srgbClr val="FF0000"/>
                  </a:solidFill>
                </a:rPr>
                <a:t>Calibration</a:t>
              </a:r>
              <a:endParaRPr lang="es-E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3" name="22 CuadroTexto"/>
          <p:cNvSpPr txBox="1"/>
          <p:nvPr/>
        </p:nvSpPr>
        <p:spPr>
          <a:xfrm>
            <a:off x="5561296" y="3164631"/>
            <a:ext cx="3041180" cy="16619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FF0000"/>
                </a:solidFill>
              </a:rPr>
              <a:t>Material </a:t>
            </a:r>
            <a:r>
              <a:rPr lang="es-ES" sz="1600" b="1" dirty="0" err="1" smtClean="0">
                <a:solidFill>
                  <a:srgbClr val="FF0000"/>
                </a:solidFill>
              </a:rPr>
              <a:t>A</a:t>
            </a:r>
            <a:r>
              <a:rPr lang="es-ES" sz="1600" b="1" dirty="0" err="1" smtClean="0">
                <a:solidFill>
                  <a:srgbClr val="FF0000"/>
                </a:solidFill>
              </a:rPr>
              <a:t>ttenuation</a:t>
            </a:r>
            <a:r>
              <a:rPr lang="es-ES" sz="1600" b="1" dirty="0" smtClean="0">
                <a:solidFill>
                  <a:srgbClr val="FF0000"/>
                </a:solidFill>
              </a:rPr>
              <a:t> ????</a:t>
            </a:r>
          </a:p>
          <a:p>
            <a:pPr algn="ctr"/>
            <a:endParaRPr lang="es-ES" sz="1600" b="1" dirty="0">
              <a:solidFill>
                <a:srgbClr val="FF000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 smtClean="0"/>
              <a:t>600 mm concrete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 smtClean="0"/>
              <a:t>200 mm light concrete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 smtClean="0"/>
              <a:t>100 mm </a:t>
            </a:r>
            <a:r>
              <a:rPr lang="es-ES" sz="1400" dirty="0" err="1" smtClean="0"/>
              <a:t>extruded</a:t>
            </a:r>
            <a:r>
              <a:rPr lang="es-ES" sz="1400" dirty="0" smtClean="0"/>
              <a:t> </a:t>
            </a:r>
            <a:r>
              <a:rPr lang="es-ES" sz="1400" dirty="0" err="1" smtClean="0"/>
              <a:t>polystyrene</a:t>
            </a:r>
            <a:endParaRPr lang="es-ES" sz="14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/>
              <a:t> </a:t>
            </a:r>
            <a:r>
              <a:rPr lang="es-ES" sz="1400" dirty="0" smtClean="0"/>
              <a:t>…….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354598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34424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noProof="0" dirty="0" smtClean="0">
                <a:solidFill>
                  <a:schemeClr val="bg1"/>
                </a:solidFill>
                <a:latin typeface="Neuropol X Free" pitchFamily="2" charset="0"/>
              </a:rPr>
              <a:t>Scintillator plastics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1520788"/>
            <a:ext cx="8051822" cy="5220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7596336" y="2132856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FF0000"/>
                </a:solidFill>
              </a:rPr>
              <a:t>Muon Flux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779" y="3703662"/>
            <a:ext cx="136525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92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03251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Neuropol X Free" pitchFamily="2" charset="0"/>
                <a:cs typeface="+mn-cs"/>
              </a:rPr>
              <a:t>Introduction</a:t>
            </a: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grpSp>
        <p:nvGrpSpPr>
          <p:cNvPr id="2" name="1 Grupo"/>
          <p:cNvGrpSpPr/>
          <p:nvPr/>
        </p:nvGrpSpPr>
        <p:grpSpPr>
          <a:xfrm>
            <a:off x="838200" y="1592796"/>
            <a:ext cx="8305800" cy="1957448"/>
            <a:chOff x="838200" y="2032533"/>
            <a:chExt cx="8305800" cy="1957448"/>
          </a:xfrm>
        </p:grpSpPr>
        <p:sp>
          <p:nvSpPr>
            <p:cNvPr id="12" name="Text Box 3"/>
            <p:cNvSpPr txBox="1">
              <a:spLocks noChangeArrowheads="1"/>
            </p:cNvSpPr>
            <p:nvPr/>
          </p:nvSpPr>
          <p:spPr bwMode="auto">
            <a:xfrm>
              <a:off x="838200" y="2032533"/>
              <a:ext cx="8305800" cy="414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60000"/>
                </a:spcBef>
                <a:spcAft>
                  <a:spcPct val="5000"/>
                </a:spcAft>
                <a:buClr>
                  <a:schemeClr val="folHlink"/>
                </a:buClr>
                <a:buSzPct val="125000"/>
              </a:pPr>
              <a:r>
                <a:rPr lang="en-GB" altLang="es-ES" sz="2000" b="1" dirty="0">
                  <a:latin typeface="Tahoma" pitchFamily="34" charset="0"/>
                  <a:cs typeface="Times New Roman" pitchFamily="18" charset="0"/>
                </a:rPr>
                <a:t>Depth (max.): </a:t>
              </a:r>
              <a:r>
                <a:rPr lang="en-GB" altLang="es-ES" sz="2000" dirty="0">
                  <a:latin typeface="Tahoma" pitchFamily="34" charset="0"/>
                  <a:cs typeface="Times New Roman" pitchFamily="18" charset="0"/>
                </a:rPr>
                <a:t>~ </a:t>
              </a:r>
              <a:r>
                <a:rPr lang="en-GB" altLang="es-ES" sz="2000" dirty="0" smtClean="0">
                  <a:latin typeface="Tahoma" pitchFamily="34" charset="0"/>
                  <a:cs typeface="Times New Roman" pitchFamily="18" charset="0"/>
                </a:rPr>
                <a:t>2450 </a:t>
              </a:r>
              <a:r>
                <a:rPr lang="en-GB" altLang="es-ES" sz="2000" dirty="0">
                  <a:latin typeface="Tahoma" pitchFamily="34" charset="0"/>
                  <a:cs typeface="Times New Roman" pitchFamily="18" charset="0"/>
                </a:rPr>
                <a:t>meters of water equivalent (</a:t>
              </a:r>
              <a:r>
                <a:rPr lang="en-GB" altLang="es-ES" sz="2000" dirty="0" err="1">
                  <a:latin typeface="Tahoma" pitchFamily="34" charset="0"/>
                  <a:cs typeface="Times New Roman" pitchFamily="18" charset="0"/>
                </a:rPr>
                <a:t>m.w.e</a:t>
              </a:r>
              <a:r>
                <a:rPr lang="en-GB" altLang="es-ES" sz="2000" dirty="0">
                  <a:latin typeface="Tahoma" pitchFamily="34" charset="0"/>
                  <a:cs typeface="Times New Roman" pitchFamily="18" charset="0"/>
                </a:rPr>
                <a:t>.)</a:t>
              </a:r>
              <a:endParaRPr lang="en-US" altLang="es-ES" sz="2000" dirty="0"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838200" y="2510371"/>
              <a:ext cx="8077200" cy="10112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GB" altLang="es-ES" sz="2000" b="1" dirty="0">
                  <a:latin typeface="Tahoma" pitchFamily="34" charset="0"/>
                  <a:cs typeface="Times New Roman" pitchFamily="18" charset="0"/>
                </a:rPr>
                <a:t>Composition of the rock and average density: </a:t>
              </a:r>
              <a:r>
                <a:rPr lang="en-GB" altLang="es-ES" sz="2000" dirty="0">
                  <a:latin typeface="Tahoma" pitchFamily="34" charset="0"/>
                  <a:cs typeface="Times New Roman" pitchFamily="18" charset="0"/>
                </a:rPr>
                <a:t>limestone, mainly calcium carbonate, </a:t>
              </a:r>
              <a:r>
                <a:rPr lang="en-GB" altLang="es-ES" sz="2000" dirty="0">
                  <a:latin typeface="Tahoma" pitchFamily="34" charset="0"/>
                  <a:cs typeface="Times New Roman" pitchFamily="18" charset="0"/>
                  <a:sym typeface="Symbol" pitchFamily="18" charset="2"/>
                </a:rPr>
                <a:t></a:t>
              </a:r>
              <a:r>
                <a:rPr lang="en-GB" altLang="es-ES" sz="2000" dirty="0">
                  <a:latin typeface="Tahoma" pitchFamily="34" charset="0"/>
                  <a:cs typeface="Times New Roman" pitchFamily="18" charset="0"/>
                </a:rPr>
                <a:t>~2.7 g/cm</a:t>
              </a:r>
              <a:r>
                <a:rPr lang="en-GB" altLang="es-ES" sz="2000" baseline="30000" dirty="0">
                  <a:latin typeface="Tahoma" pitchFamily="34" charset="0"/>
                  <a:cs typeface="Times New Roman" pitchFamily="18" charset="0"/>
                </a:rPr>
                <a:t>3</a:t>
              </a:r>
              <a:r>
                <a:rPr lang="en-GB" altLang="es-ES" sz="2000" dirty="0">
                  <a:latin typeface="Tahoma" pitchFamily="34" charset="0"/>
                  <a:cs typeface="Times New Roman" pitchFamily="18" charset="0"/>
                </a:rPr>
                <a:t> plus traces of</a:t>
              </a:r>
            </a:p>
            <a:p>
              <a:r>
                <a:rPr lang="en-GB" altLang="es-ES" sz="2000" dirty="0">
                  <a:latin typeface="Tahoma" pitchFamily="34" charset="0"/>
                  <a:cs typeface="Times New Roman" pitchFamily="18" charset="0"/>
                </a:rPr>
                <a:t>quartz, </a:t>
              </a:r>
              <a:r>
                <a:rPr lang="en-GB" altLang="es-ES" sz="2000" dirty="0">
                  <a:latin typeface="Tahoma" pitchFamily="34" charset="0"/>
                  <a:cs typeface="Times New Roman" pitchFamily="18" charset="0"/>
                  <a:sym typeface="Symbol" pitchFamily="18" charset="2"/>
                </a:rPr>
                <a:t></a:t>
              </a:r>
              <a:r>
                <a:rPr lang="en-GB" altLang="es-ES" sz="2000" dirty="0">
                  <a:latin typeface="Tahoma" pitchFamily="34" charset="0"/>
                  <a:cs typeface="Times New Roman" pitchFamily="18" charset="0"/>
                </a:rPr>
                <a:t>~2.6 g/cm</a:t>
              </a:r>
              <a:r>
                <a:rPr lang="en-GB" altLang="es-ES" sz="2000" baseline="30000" dirty="0">
                  <a:latin typeface="Tahoma" pitchFamily="34" charset="0"/>
                  <a:cs typeface="Times New Roman" pitchFamily="18" charset="0"/>
                </a:rPr>
                <a:t>3</a:t>
              </a:r>
              <a:r>
                <a:rPr lang="en-GB" altLang="es-ES" sz="2000" dirty="0">
                  <a:latin typeface="Tahoma" pitchFamily="34" charset="0"/>
                  <a:cs typeface="Times New Roman" pitchFamily="18" charset="0"/>
                </a:rPr>
                <a:t>)</a:t>
              </a:r>
              <a:endParaRPr lang="en-US" altLang="es-ES" sz="2000" dirty="0"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20" name="Text Box 5"/>
            <p:cNvSpPr txBox="1">
              <a:spLocks noChangeArrowheads="1"/>
            </p:cNvSpPr>
            <p:nvPr/>
          </p:nvSpPr>
          <p:spPr bwMode="auto">
            <a:xfrm>
              <a:off x="838200" y="3589871"/>
              <a:ext cx="8162292" cy="40011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pPr algn="ctr"/>
              <a:r>
                <a:rPr lang="en-GB" altLang="es-ES" sz="2000" b="1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Times New Roman" pitchFamily="18" charset="0"/>
                </a:rPr>
                <a:t>Expected Muon </a:t>
              </a:r>
              <a:r>
                <a:rPr lang="en-GB" altLang="es-ES" sz="20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Times New Roman" pitchFamily="18" charset="0"/>
                </a:rPr>
                <a:t>flux: </a:t>
              </a:r>
              <a:r>
                <a:rPr lang="en-GB" altLang="es-ES" sz="2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Times New Roman" pitchFamily="18" charset="0"/>
                  <a:sym typeface="Symbol" pitchFamily="18" charset="2"/>
                </a:rPr>
                <a:t></a:t>
              </a:r>
              <a:r>
                <a:rPr lang="en-GB" altLang="es-ES" sz="2000" baseline="-25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Times New Roman" pitchFamily="18" charset="0"/>
                  <a:sym typeface="Symbol" pitchFamily="18" charset="2"/>
                </a:rPr>
                <a:t></a:t>
              </a:r>
              <a:r>
                <a:rPr lang="en-GB" altLang="es-ES" sz="20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Times New Roman" pitchFamily="18" charset="0"/>
                </a:rPr>
                <a:t>= 2.5 x </a:t>
              </a:r>
              <a:r>
                <a:rPr lang="en-GB" altLang="es-ES" sz="2000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Times New Roman" pitchFamily="18" charset="0"/>
                </a:rPr>
                <a:t>10</a:t>
              </a:r>
              <a:r>
                <a:rPr lang="en-GB" altLang="es-ES" sz="2000" baseline="30000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Times New Roman" pitchFamily="18" charset="0"/>
                </a:rPr>
                <a:t>-3</a:t>
              </a:r>
              <a:r>
                <a:rPr lang="en-GB" altLang="es-ES" sz="2000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Times New Roman" pitchFamily="18" charset="0"/>
                </a:rPr>
                <a:t> </a:t>
              </a:r>
              <a:r>
                <a:rPr lang="en-GB" altLang="es-ES" sz="2000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Symbol" pitchFamily="18" charset="2"/>
                  <a:cs typeface="Times New Roman" pitchFamily="18" charset="0"/>
                </a:rPr>
                <a:t>m</a:t>
              </a:r>
              <a:r>
                <a:rPr lang="en-GB" altLang="es-ES" sz="2000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Times New Roman" pitchFamily="18" charset="0"/>
                </a:rPr>
                <a:t>/m</a:t>
              </a:r>
              <a:r>
                <a:rPr lang="en-GB" altLang="es-ES" sz="2000" baseline="30000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Times New Roman" pitchFamily="18" charset="0"/>
                </a:rPr>
                <a:t>2</a:t>
              </a:r>
              <a:r>
                <a:rPr lang="en-GB" altLang="es-ES" sz="2000" dirty="0" smtClean="0">
                  <a:effectLst>
                    <a:outerShdw blurRad="38100" dist="38100" dir="2700000" algn="tl">
                      <a:srgbClr val="FFFFFF"/>
                    </a:outerShdw>
                  </a:effectLst>
                  <a:latin typeface="Tahoma" pitchFamily="34" charset="0"/>
                  <a:cs typeface="Times New Roman" pitchFamily="18" charset="0"/>
                </a:rPr>
                <a:t>s</a:t>
              </a:r>
              <a:endParaRPr lang="en-US" altLang="es-ES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  <a:cs typeface="Times New Roman" pitchFamily="18" charset="0"/>
              </a:endParaRPr>
            </a:p>
          </p:txBody>
        </p:sp>
      </p:grpSp>
      <p:sp>
        <p:nvSpPr>
          <p:cNvPr id="24" name="23 Rectángulo"/>
          <p:cNvSpPr/>
          <p:nvPr/>
        </p:nvSpPr>
        <p:spPr>
          <a:xfrm>
            <a:off x="1608618" y="6273316"/>
            <a:ext cx="67687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600" b="1" i="1" dirty="0"/>
              <a:t>Héctor Gómez </a:t>
            </a:r>
            <a:r>
              <a:rPr lang="es-ES" sz="1600" b="1" i="1" dirty="0" err="1"/>
              <a:t>Maluenda</a:t>
            </a:r>
            <a:r>
              <a:rPr lang="es-ES" sz="1600" b="1" i="1" dirty="0"/>
              <a:t>, </a:t>
            </a:r>
            <a:r>
              <a:rPr lang="es-ES" sz="1600" b="1" i="1" dirty="0" err="1"/>
              <a:t>University</a:t>
            </a:r>
            <a:r>
              <a:rPr lang="es-ES" sz="1600" b="1" i="1" dirty="0"/>
              <a:t> of Zaragoza.</a:t>
            </a:r>
            <a:endParaRPr lang="pt-BR" sz="1600" b="1" dirty="0" smtClean="0"/>
          </a:p>
          <a:p>
            <a:pPr algn="ctr"/>
            <a:r>
              <a:rPr lang="pt-BR" sz="1600" b="1" dirty="0" smtClean="0"/>
              <a:t>JRA1-N2 </a:t>
            </a:r>
            <a:r>
              <a:rPr lang="pt-BR" sz="1600" b="1" dirty="0"/>
              <a:t>Meeting, Zaragoza, </a:t>
            </a:r>
            <a:r>
              <a:rPr lang="pt-BR" sz="1600" b="1" dirty="0" err="1"/>
              <a:t>Nov</a:t>
            </a:r>
            <a:r>
              <a:rPr lang="pt-BR" sz="1600" b="1" dirty="0"/>
              <a:t> 23rd 2007</a:t>
            </a:r>
            <a:endParaRPr lang="es-ES" sz="1600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07" y="3994745"/>
            <a:ext cx="7825336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65" b="-435"/>
          <a:stretch/>
        </p:blipFill>
        <p:spPr bwMode="auto">
          <a:xfrm>
            <a:off x="1072907" y="4895852"/>
            <a:ext cx="7825336" cy="1413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415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5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34424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noProof="0" dirty="0" smtClean="0">
                <a:solidFill>
                  <a:schemeClr val="bg1"/>
                </a:solidFill>
                <a:latin typeface="Neuropol X Free" pitchFamily="2" charset="0"/>
              </a:rPr>
              <a:t>Scintillator plastics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3074" name="Picture 2" descr="C:\Users\abayo\Desktop\LSC\Muones\Resumen y resultados\Coinc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94" r="-9581"/>
          <a:stretch/>
        </p:blipFill>
        <p:spPr bwMode="auto">
          <a:xfrm>
            <a:off x="971599" y="1677876"/>
            <a:ext cx="8030543" cy="502748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717032"/>
            <a:ext cx="1365250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7588306" y="3228466"/>
            <a:ext cx="1340024" cy="43088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sz="1100" b="1" dirty="0" err="1" smtClean="0">
                <a:solidFill>
                  <a:srgbClr val="FF0000"/>
                </a:solidFill>
              </a:rPr>
              <a:t>Plastics</a:t>
            </a:r>
            <a:endParaRPr lang="es-ES" sz="1100" b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s-ES" sz="1100" b="1" dirty="0" smtClean="0">
                <a:solidFill>
                  <a:schemeClr val="accent1">
                    <a:lumMod val="75000"/>
                  </a:schemeClr>
                </a:solidFill>
              </a:rPr>
              <a:t>Muon monitor</a:t>
            </a:r>
            <a:endParaRPr lang="es-ES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71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34424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noProof="0" dirty="0" smtClean="0">
                <a:solidFill>
                  <a:schemeClr val="bg1"/>
                </a:solidFill>
                <a:latin typeface="Neuropol X Free" pitchFamily="2" charset="0"/>
              </a:rPr>
              <a:t>Scintillator plastics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5122" name="Picture 2" descr="C:\Users\abayo\Desktop\LSC\Muones\Interpolacion plasticos\Interpolaci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1589100"/>
            <a:ext cx="8051822" cy="511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19 CuadroTexto"/>
          <p:cNvSpPr txBox="1"/>
          <p:nvPr/>
        </p:nvSpPr>
        <p:spPr>
          <a:xfrm>
            <a:off x="2655349" y="2096852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smtClean="0">
                <a:solidFill>
                  <a:srgbClr val="FF0000"/>
                </a:solidFill>
              </a:rPr>
              <a:t>Gap </a:t>
            </a:r>
            <a:r>
              <a:rPr lang="es-ES" sz="1600" b="1" dirty="0" err="1" smtClean="0">
                <a:solidFill>
                  <a:srgbClr val="FF0000"/>
                </a:solidFill>
              </a:rPr>
              <a:t>Calibration</a:t>
            </a:r>
            <a:endParaRPr lang="es-E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72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34424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noProof="0" dirty="0" smtClean="0">
                <a:solidFill>
                  <a:schemeClr val="bg1"/>
                </a:solidFill>
                <a:latin typeface="Neuropol X Free" pitchFamily="2" charset="0"/>
              </a:rPr>
              <a:t>Scintillator plastics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968264" y="5606814"/>
            <a:ext cx="81153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indent="357188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3182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>
              <a:spcAft>
                <a:spcPct val="30000"/>
              </a:spcAft>
            </a:pPr>
            <a:r>
              <a:rPr lang="en-US" altLang="es-ES" i="1" dirty="0">
                <a:latin typeface="Comic Sans MS" pitchFamily="66" charset="0"/>
              </a:rPr>
              <a:t>Measurement of absolute muon efficiency of the SC16 pixels using the additional scintillators. The four-fold coincidence: </a:t>
            </a:r>
            <a:r>
              <a:rPr lang="en-US" altLang="es-ES" b="1" i="1" dirty="0">
                <a:latin typeface="Comic Sans MS" pitchFamily="66" charset="0"/>
              </a:rPr>
              <a:t>2</a:t>
            </a:r>
            <a:r>
              <a:rPr lang="en-US" altLang="es-ES" i="1" dirty="0">
                <a:latin typeface="Comic Sans MS" pitchFamily="66" charset="0"/>
              </a:rPr>
              <a:t> </a:t>
            </a:r>
            <a:r>
              <a:rPr lang="en-US" altLang="es-ES" b="1" i="1" dirty="0">
                <a:latin typeface="Comic Sans MS" pitchFamily="66" charset="0"/>
              </a:rPr>
              <a:t>pixels of 2 different levels + AS1 +AS2</a:t>
            </a:r>
            <a:r>
              <a:rPr lang="en-US" altLang="es-ES" i="1" dirty="0">
                <a:latin typeface="Comic Sans MS" pitchFamily="66" charset="0"/>
              </a:rPr>
              <a:t> seems to be muon event. If so, we can count absences of fits for the 3-d level pixel which can be hit </a:t>
            </a:r>
            <a:r>
              <a:rPr lang="en-US" altLang="es-ES" i="1" dirty="0" smtClean="0">
                <a:latin typeface="Comic Sans MS" pitchFamily="66" charset="0"/>
              </a:rPr>
              <a:t>by </a:t>
            </a:r>
            <a:r>
              <a:rPr lang="en-US" altLang="es-ES" i="1" dirty="0">
                <a:latin typeface="Comic Sans MS" pitchFamily="66" charset="0"/>
              </a:rPr>
              <a:t>muon but has not been. </a:t>
            </a:r>
            <a:endParaRPr lang="ru-RU" altLang="es-ES" i="1" dirty="0">
              <a:latin typeface="Comic Sans MS" pitchFamily="66" charset="0"/>
            </a:endParaRPr>
          </a:p>
        </p:txBody>
      </p:sp>
      <p:grpSp>
        <p:nvGrpSpPr>
          <p:cNvPr id="19" name="Group 4"/>
          <p:cNvGrpSpPr>
            <a:grpSpLocks/>
          </p:cNvGrpSpPr>
          <p:nvPr/>
        </p:nvGrpSpPr>
        <p:grpSpPr bwMode="auto">
          <a:xfrm>
            <a:off x="1151620" y="1656432"/>
            <a:ext cx="7704138" cy="3860800"/>
            <a:chOff x="476" y="403"/>
            <a:chExt cx="4853" cy="2432"/>
          </a:xfrm>
        </p:grpSpPr>
        <p:grpSp>
          <p:nvGrpSpPr>
            <p:cNvPr id="20" name="Group 5"/>
            <p:cNvGrpSpPr>
              <a:grpSpLocks/>
            </p:cNvGrpSpPr>
            <p:nvPr/>
          </p:nvGrpSpPr>
          <p:grpSpPr bwMode="auto">
            <a:xfrm>
              <a:off x="476" y="754"/>
              <a:ext cx="4853" cy="1950"/>
              <a:chOff x="476" y="754"/>
              <a:chExt cx="4853" cy="1950"/>
            </a:xfrm>
          </p:grpSpPr>
          <p:grpSp>
            <p:nvGrpSpPr>
              <p:cNvPr id="29" name="Group 6"/>
              <p:cNvGrpSpPr>
                <a:grpSpLocks/>
              </p:cNvGrpSpPr>
              <p:nvPr/>
            </p:nvGrpSpPr>
            <p:grpSpPr bwMode="auto">
              <a:xfrm>
                <a:off x="1276" y="1695"/>
                <a:ext cx="3146" cy="912"/>
                <a:chOff x="2385" y="2046"/>
                <a:chExt cx="7866" cy="2280"/>
              </a:xfrm>
            </p:grpSpPr>
            <p:grpSp>
              <p:nvGrpSpPr>
                <p:cNvPr id="242" name="Group 7"/>
                <p:cNvGrpSpPr>
                  <a:grpSpLocks/>
                </p:cNvGrpSpPr>
                <p:nvPr/>
              </p:nvGrpSpPr>
              <p:grpSpPr bwMode="auto">
                <a:xfrm>
                  <a:off x="3867" y="2046"/>
                  <a:ext cx="6384" cy="798"/>
                  <a:chOff x="2157" y="2046"/>
                  <a:chExt cx="6384" cy="798"/>
                </a:xfrm>
              </p:grpSpPr>
              <p:grpSp>
                <p:nvGrpSpPr>
                  <p:cNvPr id="335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2157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366" name="AutoShape 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67" name="Group 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368" name="Line 1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69" name="Line 1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70" name="Line 1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71" name="Line 1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72" name="Line 1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73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74" name="Line 1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75" name="Line 1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76" name="Line 1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77" name="Line 2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78" name="Line 2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79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336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4095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352" name="AutoShape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53" name="Group 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354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55" name="Line 2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56" name="Line 2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57" name="Line 2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58" name="Line 3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59" name="Line 3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60" name="Line 3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61" name="Line 3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62" name="Line 3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63" name="Line 3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64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65" name="Line 3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337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6033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338" name="AutoShape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39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340" name="Line 4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41" name="Line 4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42" name="Line 4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43" name="Line 4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44" name="Line 4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45" name="Line 4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46" name="Line 4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47" name="Line 4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48" name="Line 4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49" name="Line 5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50" name="Line 5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51" name="Line 5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</p:grpSp>
            <p:grpSp>
              <p:nvGrpSpPr>
                <p:cNvPr id="243" name="Group 53"/>
                <p:cNvGrpSpPr>
                  <a:grpSpLocks/>
                </p:cNvGrpSpPr>
                <p:nvPr/>
              </p:nvGrpSpPr>
              <p:grpSpPr bwMode="auto">
                <a:xfrm>
                  <a:off x="3126" y="2787"/>
                  <a:ext cx="6384" cy="798"/>
                  <a:chOff x="2157" y="2046"/>
                  <a:chExt cx="6384" cy="798"/>
                </a:xfrm>
              </p:grpSpPr>
              <p:grpSp>
                <p:nvGrpSpPr>
                  <p:cNvPr id="290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2157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321" name="AutoShape 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22" name="Group 5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323" name="Line 5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24" name="Line 5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25" name="Line 5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26" name="Line 6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27" name="Line 6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28" name="Line 6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29" name="Line 6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30" name="Line 6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31" name="Line 6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32" name="Line 6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33" name="Line 6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34" name="Line 6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291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4095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307" name="AutoShape 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308" name="Group 7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309" name="Line 7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10" name="Line 7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11" name="Line 7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12" name="Line 7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13" name="Line 7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14" name="Line 7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15" name="Line 7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16" name="Line 7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17" name="Line 8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18" name="Line 8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19" name="Line 8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20" name="Line 8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292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6033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293" name="AutoShape 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94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295" name="Line 8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96" name="Line 8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97" name="Line 8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98" name="Line 9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99" name="Line 9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00" name="Line 9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01" name="Line 9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02" name="Line 9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03" name="Line 9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04" name="Line 9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05" name="Line 9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306" name="Line 9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</p:grpSp>
            <p:grpSp>
              <p:nvGrpSpPr>
                <p:cNvPr id="244" name="Group 99"/>
                <p:cNvGrpSpPr>
                  <a:grpSpLocks/>
                </p:cNvGrpSpPr>
                <p:nvPr/>
              </p:nvGrpSpPr>
              <p:grpSpPr bwMode="auto">
                <a:xfrm>
                  <a:off x="2385" y="3528"/>
                  <a:ext cx="6384" cy="798"/>
                  <a:chOff x="2157" y="2046"/>
                  <a:chExt cx="6384" cy="798"/>
                </a:xfrm>
              </p:grpSpPr>
              <p:grpSp>
                <p:nvGrpSpPr>
                  <p:cNvPr id="245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2157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276" name="AutoShape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77" name="Group 10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278" name="Line 10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79" name="Line 10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80" name="Line 10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81" name="Line 10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82" name="Line 10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83" name="Line 10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84" name="Line 10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85" name="Line 11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86" name="Line 11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87" name="Line 11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88" name="Line 11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89" name="Line 11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246" name="Group 115"/>
                  <p:cNvGrpSpPr>
                    <a:grpSpLocks/>
                  </p:cNvGrpSpPr>
                  <p:nvPr/>
                </p:nvGrpSpPr>
                <p:grpSpPr bwMode="auto">
                  <a:xfrm>
                    <a:off x="4095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262" name="AutoShape 1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63" name="Group 1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264" name="Line 11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65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66" name="Line 12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67" name="Line 12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68" name="Line 12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69" name="Line 12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70" name="Line 12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71" name="Line 12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72" name="Line 12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73" name="Line 12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74" name="Line 12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75" name="Line 12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247" name="Group 130"/>
                  <p:cNvGrpSpPr>
                    <a:grpSpLocks/>
                  </p:cNvGrpSpPr>
                  <p:nvPr/>
                </p:nvGrpSpPr>
                <p:grpSpPr bwMode="auto">
                  <a:xfrm>
                    <a:off x="6033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248" name="AutoShape 1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249" name="Group 1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250" name="Line 13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51" name="Line 13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52" name="Line 13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53" name="Line 13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54" name="Line 13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55" name="Line 13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56" name="Line 13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57" name="Line 14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58" name="Line 14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59" name="Line 14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60" name="Line 14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261" name="Line 14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</p:grpSp>
          </p:grpSp>
          <p:grpSp>
            <p:nvGrpSpPr>
              <p:cNvPr id="30" name="Group 145"/>
              <p:cNvGrpSpPr>
                <a:grpSpLocks/>
              </p:cNvGrpSpPr>
              <p:nvPr/>
            </p:nvGrpSpPr>
            <p:grpSpPr bwMode="auto">
              <a:xfrm>
                <a:off x="1823" y="1558"/>
                <a:ext cx="2075" cy="616"/>
                <a:chOff x="3525" y="2958"/>
                <a:chExt cx="5187" cy="1539"/>
              </a:xfrm>
            </p:grpSpPr>
            <p:grpSp>
              <p:nvGrpSpPr>
                <p:cNvPr id="182" name="Group 146"/>
                <p:cNvGrpSpPr>
                  <a:grpSpLocks/>
                </p:cNvGrpSpPr>
                <p:nvPr/>
              </p:nvGrpSpPr>
              <p:grpSpPr bwMode="auto">
                <a:xfrm>
                  <a:off x="4266" y="2958"/>
                  <a:ext cx="2508" cy="798"/>
                  <a:chOff x="2157" y="2046"/>
                  <a:chExt cx="2508" cy="798"/>
                </a:xfrm>
              </p:grpSpPr>
              <p:sp>
                <p:nvSpPr>
                  <p:cNvPr id="228" name="AutoShape 147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2046"/>
                    <a:ext cx="2508" cy="798"/>
                  </a:xfrm>
                  <a:prstGeom prst="cube">
                    <a:avLst>
                      <a:gd name="adj" fmla="val 85134"/>
                    </a:avLst>
                  </a:prstGeom>
                  <a:solidFill>
                    <a:srgbClr val="99CCFF"/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29" name="Group 148"/>
                  <p:cNvGrpSpPr>
                    <a:grpSpLocks/>
                  </p:cNvGrpSpPr>
                  <p:nvPr/>
                </p:nvGrpSpPr>
                <p:grpSpPr bwMode="auto">
                  <a:xfrm>
                    <a:off x="2328" y="2046"/>
                    <a:ext cx="2167" cy="798"/>
                    <a:chOff x="2328" y="2046"/>
                    <a:chExt cx="2167" cy="798"/>
                  </a:xfrm>
                </p:grpSpPr>
                <p:sp>
                  <p:nvSpPr>
                    <p:cNvPr id="230" name="Line 14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13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1" name="Line 15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069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2" name="Line 15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525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3" name="Line 15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70" y="2217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4" name="Line 15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11" y="2388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5" name="Line 15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28" y="2558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6" name="Line 15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13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7" name="Line 15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069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8" name="Line 15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524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39" name="Line 15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152" y="2559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40" name="Line 15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323" y="2388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41" name="Line 16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494" y="2217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</p:grpSp>
            </p:grpSp>
            <p:grpSp>
              <p:nvGrpSpPr>
                <p:cNvPr id="183" name="Group 161"/>
                <p:cNvGrpSpPr>
                  <a:grpSpLocks/>
                </p:cNvGrpSpPr>
                <p:nvPr/>
              </p:nvGrpSpPr>
              <p:grpSpPr bwMode="auto">
                <a:xfrm>
                  <a:off x="6204" y="2958"/>
                  <a:ext cx="2508" cy="798"/>
                  <a:chOff x="2157" y="2046"/>
                  <a:chExt cx="2508" cy="798"/>
                </a:xfrm>
              </p:grpSpPr>
              <p:sp>
                <p:nvSpPr>
                  <p:cNvPr id="214" name="AutoShape 162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2046"/>
                    <a:ext cx="2508" cy="798"/>
                  </a:xfrm>
                  <a:prstGeom prst="cube">
                    <a:avLst>
                      <a:gd name="adj" fmla="val 85134"/>
                    </a:avLst>
                  </a:prstGeom>
                  <a:solidFill>
                    <a:srgbClr val="99CCFF"/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15" name="Group 163"/>
                  <p:cNvGrpSpPr>
                    <a:grpSpLocks/>
                  </p:cNvGrpSpPr>
                  <p:nvPr/>
                </p:nvGrpSpPr>
                <p:grpSpPr bwMode="auto">
                  <a:xfrm>
                    <a:off x="2328" y="2046"/>
                    <a:ext cx="2167" cy="798"/>
                    <a:chOff x="2328" y="2046"/>
                    <a:chExt cx="2167" cy="798"/>
                  </a:xfrm>
                </p:grpSpPr>
                <p:sp>
                  <p:nvSpPr>
                    <p:cNvPr id="216" name="Line 16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13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17" name="Line 16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069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18" name="Line 16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525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19" name="Line 16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70" y="2217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20" name="Line 16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11" y="2388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21" name="Line 16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28" y="2558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22" name="Line 17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13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23" name="Line 17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069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24" name="Line 17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524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25" name="Line 17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152" y="2559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26" name="Line 17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323" y="2388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27" name="Line 17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494" y="2217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</p:grpSp>
            </p:grpSp>
            <p:grpSp>
              <p:nvGrpSpPr>
                <p:cNvPr id="184" name="Group 176"/>
                <p:cNvGrpSpPr>
                  <a:grpSpLocks/>
                </p:cNvGrpSpPr>
                <p:nvPr/>
              </p:nvGrpSpPr>
              <p:grpSpPr bwMode="auto">
                <a:xfrm>
                  <a:off x="3525" y="3699"/>
                  <a:ext cx="2508" cy="798"/>
                  <a:chOff x="2157" y="2046"/>
                  <a:chExt cx="2508" cy="798"/>
                </a:xfrm>
              </p:grpSpPr>
              <p:sp>
                <p:nvSpPr>
                  <p:cNvPr id="200" name="AutoShape 177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2046"/>
                    <a:ext cx="2508" cy="798"/>
                  </a:xfrm>
                  <a:prstGeom prst="cube">
                    <a:avLst>
                      <a:gd name="adj" fmla="val 85134"/>
                    </a:avLst>
                  </a:prstGeom>
                  <a:solidFill>
                    <a:srgbClr val="99CCFF"/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201" name="Group 178"/>
                  <p:cNvGrpSpPr>
                    <a:grpSpLocks/>
                  </p:cNvGrpSpPr>
                  <p:nvPr/>
                </p:nvGrpSpPr>
                <p:grpSpPr bwMode="auto">
                  <a:xfrm>
                    <a:off x="2328" y="2046"/>
                    <a:ext cx="2167" cy="798"/>
                    <a:chOff x="2328" y="2046"/>
                    <a:chExt cx="2167" cy="798"/>
                  </a:xfrm>
                </p:grpSpPr>
                <p:sp>
                  <p:nvSpPr>
                    <p:cNvPr id="202" name="Line 17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13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03" name="Line 18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069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04" name="Line 18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525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05" name="Line 18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70" y="2217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06" name="Line 18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11" y="2388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07" name="Line 18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28" y="2558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08" name="Line 18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13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09" name="Line 18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069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10" name="Line 18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524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11" name="Line 18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152" y="2559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12" name="Line 18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323" y="2388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213" name="Line 19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494" y="2217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</p:grpSp>
            </p:grpSp>
            <p:grpSp>
              <p:nvGrpSpPr>
                <p:cNvPr id="185" name="Group 191"/>
                <p:cNvGrpSpPr>
                  <a:grpSpLocks/>
                </p:cNvGrpSpPr>
                <p:nvPr/>
              </p:nvGrpSpPr>
              <p:grpSpPr bwMode="auto">
                <a:xfrm>
                  <a:off x="5463" y="3699"/>
                  <a:ext cx="2508" cy="798"/>
                  <a:chOff x="2157" y="2046"/>
                  <a:chExt cx="2508" cy="798"/>
                </a:xfrm>
              </p:grpSpPr>
              <p:sp>
                <p:nvSpPr>
                  <p:cNvPr id="186" name="AutoShape 192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2046"/>
                    <a:ext cx="2508" cy="798"/>
                  </a:xfrm>
                  <a:prstGeom prst="cube">
                    <a:avLst>
                      <a:gd name="adj" fmla="val 85134"/>
                    </a:avLst>
                  </a:prstGeom>
                  <a:solidFill>
                    <a:srgbClr val="99CCFF"/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/>
                  <a:p>
                    <a:endParaRPr lang="es-ES"/>
                  </a:p>
                </p:txBody>
              </p:sp>
              <p:grpSp>
                <p:nvGrpSpPr>
                  <p:cNvPr id="187" name="Group 193"/>
                  <p:cNvGrpSpPr>
                    <a:grpSpLocks/>
                  </p:cNvGrpSpPr>
                  <p:nvPr/>
                </p:nvGrpSpPr>
                <p:grpSpPr bwMode="auto">
                  <a:xfrm>
                    <a:off x="2328" y="2046"/>
                    <a:ext cx="2167" cy="798"/>
                    <a:chOff x="2328" y="2046"/>
                    <a:chExt cx="2167" cy="798"/>
                  </a:xfrm>
                </p:grpSpPr>
                <p:sp>
                  <p:nvSpPr>
                    <p:cNvPr id="188" name="Line 19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13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89" name="Line 19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069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90" name="Line 19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525" y="2046"/>
                      <a:ext cx="684" cy="68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91" name="Line 19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70" y="2217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92" name="Line 19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511" y="2388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93" name="Line 19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328" y="2558"/>
                      <a:ext cx="1812" cy="1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94" name="Line 20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613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95" name="Line 20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069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96" name="Line 20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524" y="2730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97" name="Line 20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152" y="2559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98" name="Line 20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323" y="2388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199" name="Line 20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494" y="2217"/>
                      <a:ext cx="1" cy="114"/>
                    </a:xfrm>
                    <a:prstGeom prst="line">
                      <a:avLst/>
                    </a:prstGeom>
                    <a:noFill/>
                    <a:ln w="63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s-ES"/>
                    </a:p>
                  </p:txBody>
                </p:sp>
              </p:grpSp>
            </p:grpSp>
          </p:grpSp>
          <p:grpSp>
            <p:nvGrpSpPr>
              <p:cNvPr id="31" name="Group 206"/>
              <p:cNvGrpSpPr>
                <a:grpSpLocks/>
              </p:cNvGrpSpPr>
              <p:nvPr/>
            </p:nvGrpSpPr>
            <p:grpSpPr bwMode="auto">
              <a:xfrm>
                <a:off x="1276" y="873"/>
                <a:ext cx="3146" cy="913"/>
                <a:chOff x="2385" y="2046"/>
                <a:chExt cx="7866" cy="2280"/>
              </a:xfrm>
            </p:grpSpPr>
            <p:grpSp>
              <p:nvGrpSpPr>
                <p:cNvPr id="44" name="Group 207"/>
                <p:cNvGrpSpPr>
                  <a:grpSpLocks/>
                </p:cNvGrpSpPr>
                <p:nvPr/>
              </p:nvGrpSpPr>
              <p:grpSpPr bwMode="auto">
                <a:xfrm>
                  <a:off x="3867" y="2046"/>
                  <a:ext cx="6384" cy="798"/>
                  <a:chOff x="2157" y="2046"/>
                  <a:chExt cx="6384" cy="798"/>
                </a:xfrm>
              </p:grpSpPr>
              <p:grpSp>
                <p:nvGrpSpPr>
                  <p:cNvPr id="137" name="Group 208"/>
                  <p:cNvGrpSpPr>
                    <a:grpSpLocks/>
                  </p:cNvGrpSpPr>
                  <p:nvPr/>
                </p:nvGrpSpPr>
                <p:grpSpPr bwMode="auto">
                  <a:xfrm>
                    <a:off x="2157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168" name="AutoShape 2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169" name="Group 2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170" name="Line 21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71" name="Line 21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72" name="Line 21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73" name="Line 21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74" name="Line 21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75" name="Line 21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76" name="Line 21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77" name="Line 21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78" name="Line 21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79" name="Line 22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80" name="Line 22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81" name="Line 22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138" name="Group 223"/>
                  <p:cNvGrpSpPr>
                    <a:grpSpLocks/>
                  </p:cNvGrpSpPr>
                  <p:nvPr/>
                </p:nvGrpSpPr>
                <p:grpSpPr bwMode="auto">
                  <a:xfrm>
                    <a:off x="4095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154" name="AutoShape 2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155" name="Group 2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156" name="Line 22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57" name="Line 22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58" name="Line 22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59" name="Line 22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60" name="Line 23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61" name="Line 23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62" name="Line 23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63" name="Line 23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64" name="Line 23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65" name="Line 23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66" name="Line 23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67" name="Line 23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139" name="Group 238"/>
                  <p:cNvGrpSpPr>
                    <a:grpSpLocks/>
                  </p:cNvGrpSpPr>
                  <p:nvPr/>
                </p:nvGrpSpPr>
                <p:grpSpPr bwMode="auto">
                  <a:xfrm>
                    <a:off x="6033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140" name="AutoShape 2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141" name="Group 2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142" name="Line 24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43" name="Line 24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44" name="Line 24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45" name="Line 24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46" name="Line 24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47" name="Line 24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48" name="Line 24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49" name="Line 24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50" name="Line 24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51" name="Line 25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52" name="Line 25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53" name="Line 25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</p:grpSp>
            <p:grpSp>
              <p:nvGrpSpPr>
                <p:cNvPr id="45" name="Group 253"/>
                <p:cNvGrpSpPr>
                  <a:grpSpLocks/>
                </p:cNvGrpSpPr>
                <p:nvPr/>
              </p:nvGrpSpPr>
              <p:grpSpPr bwMode="auto">
                <a:xfrm>
                  <a:off x="3126" y="2787"/>
                  <a:ext cx="6384" cy="798"/>
                  <a:chOff x="2157" y="2046"/>
                  <a:chExt cx="6384" cy="798"/>
                </a:xfrm>
              </p:grpSpPr>
              <p:grpSp>
                <p:nvGrpSpPr>
                  <p:cNvPr id="92" name="Group 254"/>
                  <p:cNvGrpSpPr>
                    <a:grpSpLocks/>
                  </p:cNvGrpSpPr>
                  <p:nvPr/>
                </p:nvGrpSpPr>
                <p:grpSpPr bwMode="auto">
                  <a:xfrm>
                    <a:off x="2157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123" name="AutoShape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124" name="Group 25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125" name="Line 25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26" name="Line 25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27" name="Line 25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28" name="Line 26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29" name="Line 26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30" name="Line 26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31" name="Line 26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32" name="Line 26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33" name="Line 26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34" name="Line 26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35" name="Line 26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36" name="Line 26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93" name="Group 269"/>
                  <p:cNvGrpSpPr>
                    <a:grpSpLocks/>
                  </p:cNvGrpSpPr>
                  <p:nvPr/>
                </p:nvGrpSpPr>
                <p:grpSpPr bwMode="auto">
                  <a:xfrm>
                    <a:off x="4095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109" name="AutoShape 2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110" name="Group 27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111" name="Line 27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12" name="Line 27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13" name="Line 27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14" name="Line 27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15" name="Line 27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16" name="Line 27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17" name="Line 27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18" name="Line 27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19" name="Line 28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20" name="Line 28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21" name="Line 28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22" name="Line 28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94" name="Group 284"/>
                  <p:cNvGrpSpPr>
                    <a:grpSpLocks/>
                  </p:cNvGrpSpPr>
                  <p:nvPr/>
                </p:nvGrpSpPr>
                <p:grpSpPr bwMode="auto">
                  <a:xfrm>
                    <a:off x="6033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95" name="AutoShape 2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96" name="Group 2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97" name="Line 28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98" name="Line 28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99" name="Line 28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00" name="Line 29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01" name="Line 29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02" name="Line 29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03" name="Line 29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04" name="Line 29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05" name="Line 29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06" name="Line 29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07" name="Line 29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108" name="Line 29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</p:grpSp>
            <p:grpSp>
              <p:nvGrpSpPr>
                <p:cNvPr id="46" name="Group 299"/>
                <p:cNvGrpSpPr>
                  <a:grpSpLocks/>
                </p:cNvGrpSpPr>
                <p:nvPr/>
              </p:nvGrpSpPr>
              <p:grpSpPr bwMode="auto">
                <a:xfrm>
                  <a:off x="2385" y="3528"/>
                  <a:ext cx="6384" cy="798"/>
                  <a:chOff x="2157" y="2046"/>
                  <a:chExt cx="6384" cy="798"/>
                </a:xfrm>
              </p:grpSpPr>
              <p:grpSp>
                <p:nvGrpSpPr>
                  <p:cNvPr id="47" name="Group 300"/>
                  <p:cNvGrpSpPr>
                    <a:grpSpLocks/>
                  </p:cNvGrpSpPr>
                  <p:nvPr/>
                </p:nvGrpSpPr>
                <p:grpSpPr bwMode="auto">
                  <a:xfrm>
                    <a:off x="2157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78" name="AutoShape 3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79" name="Group 30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80" name="Line 30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81" name="Line 30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82" name="Line 30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83" name="Line 30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84" name="Line 30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85" name="Line 30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86" name="Line 30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87" name="Line 31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88" name="Line 31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89" name="Line 31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90" name="Line 31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91" name="Line 31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48" name="Group 315"/>
                  <p:cNvGrpSpPr>
                    <a:grpSpLocks/>
                  </p:cNvGrpSpPr>
                  <p:nvPr/>
                </p:nvGrpSpPr>
                <p:grpSpPr bwMode="auto">
                  <a:xfrm>
                    <a:off x="4095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64" name="AutoShape 3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65" name="Group 3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66" name="Line 31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67" name="Line 31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68" name="Line 32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69" name="Line 32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70" name="Line 32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71" name="Line 32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72" name="Line 32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73" name="Line 32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74" name="Line 32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75" name="Line 32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76" name="Line 32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77" name="Line 32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  <p:grpSp>
                <p:nvGrpSpPr>
                  <p:cNvPr id="49" name="Group 330"/>
                  <p:cNvGrpSpPr>
                    <a:grpSpLocks/>
                  </p:cNvGrpSpPr>
                  <p:nvPr/>
                </p:nvGrpSpPr>
                <p:grpSpPr bwMode="auto">
                  <a:xfrm>
                    <a:off x="6033" y="2046"/>
                    <a:ext cx="2508" cy="798"/>
                    <a:chOff x="2157" y="2046"/>
                    <a:chExt cx="2508" cy="798"/>
                  </a:xfrm>
                </p:grpSpPr>
                <p:sp>
                  <p:nvSpPr>
                    <p:cNvPr id="50" name="AutoShape 3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57" y="2046"/>
                      <a:ext cx="2508" cy="798"/>
                    </a:xfrm>
                    <a:prstGeom prst="cube">
                      <a:avLst>
                        <a:gd name="adj" fmla="val 85134"/>
                      </a:avLst>
                    </a:prstGeom>
                    <a:solidFill>
                      <a:srgbClr val="99CCFF"/>
                    </a:solidFill>
                    <a:ln w="317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/>
                    <a:p>
                      <a:endParaRPr lang="es-ES"/>
                    </a:p>
                  </p:txBody>
                </p:sp>
                <p:grpSp>
                  <p:nvGrpSpPr>
                    <p:cNvPr id="51" name="Group 33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28" y="2046"/>
                      <a:ext cx="2167" cy="798"/>
                      <a:chOff x="2328" y="2046"/>
                      <a:chExt cx="2167" cy="798"/>
                    </a:xfrm>
                  </p:grpSpPr>
                  <p:sp>
                    <p:nvSpPr>
                      <p:cNvPr id="52" name="Line 33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53" name="Line 33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54" name="Line 33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5" y="2046"/>
                        <a:ext cx="684" cy="68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55" name="Line 33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70" y="2217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56" name="Line 33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1" y="238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57" name="Line 33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328" y="2558"/>
                        <a:ext cx="1812" cy="1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58" name="Line 33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613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59" name="Line 34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069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60" name="Line 34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524" y="2730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61" name="Line 34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152" y="2559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62" name="Line 34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323" y="2388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63" name="Line 34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494" y="2217"/>
                        <a:ext cx="1" cy="114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s-ES"/>
                      </a:p>
                    </p:txBody>
                  </p:sp>
                </p:grpSp>
              </p:grpSp>
            </p:grpSp>
          </p:grpSp>
          <p:sp>
            <p:nvSpPr>
              <p:cNvPr id="32" name="AutoShape 345"/>
              <p:cNvSpPr>
                <a:spLocks noChangeAspect="1" noChangeArrowheads="1"/>
              </p:cNvSpPr>
              <p:nvPr/>
            </p:nvSpPr>
            <p:spPr bwMode="auto">
              <a:xfrm>
                <a:off x="611" y="2142"/>
                <a:ext cx="454" cy="181"/>
              </a:xfrm>
              <a:prstGeom prst="wedgeRoundRectCallout">
                <a:avLst>
                  <a:gd name="adj1" fmla="val 125551"/>
                  <a:gd name="adj2" fmla="val 67125"/>
                  <a:gd name="adj3" fmla="val 16667"/>
                </a:avLst>
              </a:prstGeom>
              <a:solidFill>
                <a:srgbClr val="FFFFCC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lIns="17010" tIns="10206" rIns="17010" bIns="10206"/>
              <a:lstStyle/>
              <a:p>
                <a:pPr algn="ctr"/>
                <a:r>
                  <a:rPr lang="en-US" altLang="es-ES" sz="1600">
                    <a:solidFill>
                      <a:srgbClr val="333399"/>
                    </a:solidFill>
                  </a:rPr>
                  <a:t>SC16</a:t>
                </a:r>
                <a:endParaRPr lang="ru-RU" altLang="es-ES" sz="1600"/>
              </a:p>
            </p:txBody>
          </p:sp>
          <p:sp>
            <p:nvSpPr>
              <p:cNvPr id="33" name="AutoShape 346"/>
              <p:cNvSpPr>
                <a:spLocks noChangeAspect="1" noChangeArrowheads="1"/>
              </p:cNvSpPr>
              <p:nvPr/>
            </p:nvSpPr>
            <p:spPr bwMode="auto">
              <a:xfrm>
                <a:off x="4649" y="754"/>
                <a:ext cx="680" cy="318"/>
              </a:xfrm>
              <a:prstGeom prst="wedgeRoundRectCallout">
                <a:avLst>
                  <a:gd name="adj1" fmla="val -88676"/>
                  <a:gd name="adj2" fmla="val 39310"/>
                  <a:gd name="adj3" fmla="val 16667"/>
                </a:avLst>
              </a:prstGeom>
              <a:solidFill>
                <a:srgbClr val="FFFFCC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lIns="17010" tIns="10206" rIns="17010" bIns="10206"/>
              <a:lstStyle/>
              <a:p>
                <a:pPr algn="ctr"/>
                <a:r>
                  <a:rPr lang="en-US" altLang="es-ES" sz="1400">
                    <a:solidFill>
                      <a:srgbClr val="333399"/>
                    </a:solidFill>
                  </a:rPr>
                  <a:t>Top     SC16 level</a:t>
                </a:r>
                <a:endParaRPr lang="ru-RU" altLang="es-ES" sz="1400"/>
              </a:p>
            </p:txBody>
          </p:sp>
          <p:sp>
            <p:nvSpPr>
              <p:cNvPr id="34" name="AutoShape 347"/>
              <p:cNvSpPr>
                <a:spLocks noChangeAspect="1" noChangeArrowheads="1"/>
              </p:cNvSpPr>
              <p:nvPr/>
            </p:nvSpPr>
            <p:spPr bwMode="auto">
              <a:xfrm>
                <a:off x="4649" y="1207"/>
                <a:ext cx="680" cy="318"/>
              </a:xfrm>
              <a:prstGeom prst="wedgeRoundRectCallout">
                <a:avLst>
                  <a:gd name="adj1" fmla="val -154264"/>
                  <a:gd name="adj2" fmla="val 68866"/>
                  <a:gd name="adj3" fmla="val 16667"/>
                </a:avLst>
              </a:prstGeom>
              <a:solidFill>
                <a:srgbClr val="FFFFCC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lIns="17010" tIns="10206" rIns="17010" bIns="10206"/>
              <a:lstStyle/>
              <a:p>
                <a:pPr algn="ctr"/>
                <a:r>
                  <a:rPr lang="en-US" altLang="es-ES" sz="1400">
                    <a:solidFill>
                      <a:srgbClr val="333399"/>
                    </a:solidFill>
                  </a:rPr>
                  <a:t>Mid</a:t>
                </a:r>
              </a:p>
              <a:p>
                <a:pPr algn="ctr"/>
                <a:r>
                  <a:rPr lang="en-US" altLang="es-ES" sz="1400">
                    <a:solidFill>
                      <a:srgbClr val="333399"/>
                    </a:solidFill>
                  </a:rPr>
                  <a:t> SC16 level</a:t>
                </a:r>
                <a:endParaRPr lang="ru-RU" altLang="es-ES" sz="1400"/>
              </a:p>
            </p:txBody>
          </p:sp>
          <p:sp>
            <p:nvSpPr>
              <p:cNvPr id="35" name="AutoShape 348"/>
              <p:cNvSpPr>
                <a:spLocks noChangeAspect="1" noChangeArrowheads="1"/>
              </p:cNvSpPr>
              <p:nvPr/>
            </p:nvSpPr>
            <p:spPr bwMode="auto">
              <a:xfrm>
                <a:off x="4649" y="1706"/>
                <a:ext cx="680" cy="318"/>
              </a:xfrm>
              <a:prstGeom prst="wedgeRoundRectCallout">
                <a:avLst>
                  <a:gd name="adj1" fmla="val -114412"/>
                  <a:gd name="adj2" fmla="val 44968"/>
                  <a:gd name="adj3" fmla="val 16667"/>
                </a:avLst>
              </a:prstGeom>
              <a:solidFill>
                <a:srgbClr val="FFFFCC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lIns="17010" tIns="10206" rIns="17010" bIns="10206"/>
              <a:lstStyle/>
              <a:p>
                <a:pPr algn="ctr"/>
                <a:r>
                  <a:rPr lang="en-US" altLang="es-ES" sz="1400">
                    <a:solidFill>
                      <a:srgbClr val="333399"/>
                    </a:solidFill>
                  </a:rPr>
                  <a:t>Bottom SC16 level</a:t>
                </a:r>
                <a:endParaRPr lang="ru-RU" altLang="es-ES" sz="1400"/>
              </a:p>
            </p:txBody>
          </p:sp>
          <p:sp>
            <p:nvSpPr>
              <p:cNvPr id="36" name="AutoShape 349"/>
              <p:cNvSpPr>
                <a:spLocks noChangeAspect="1" noChangeArrowheads="1"/>
              </p:cNvSpPr>
              <p:nvPr/>
            </p:nvSpPr>
            <p:spPr bwMode="auto">
              <a:xfrm>
                <a:off x="612" y="2523"/>
                <a:ext cx="454" cy="181"/>
              </a:xfrm>
              <a:prstGeom prst="wedgeRoundRectCallout">
                <a:avLst>
                  <a:gd name="adj1" fmla="val 225551"/>
                  <a:gd name="adj2" fmla="val -117403"/>
                  <a:gd name="adj3" fmla="val 16667"/>
                </a:avLst>
              </a:prstGeom>
              <a:solidFill>
                <a:srgbClr val="FFFFCC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lIns="17010" tIns="10206" rIns="17010" bIns="10206"/>
              <a:lstStyle/>
              <a:p>
                <a:pPr algn="ctr"/>
                <a:r>
                  <a:rPr lang="en-US" altLang="es-ES" sz="1600">
                    <a:solidFill>
                      <a:srgbClr val="333399"/>
                    </a:solidFill>
                  </a:rPr>
                  <a:t>PixelB</a:t>
                </a:r>
                <a:endParaRPr lang="ru-RU" altLang="es-ES" sz="1600"/>
              </a:p>
            </p:txBody>
          </p:sp>
          <p:sp>
            <p:nvSpPr>
              <p:cNvPr id="37" name="AutoShape 350"/>
              <p:cNvSpPr>
                <a:spLocks noChangeAspect="1" noChangeArrowheads="1"/>
              </p:cNvSpPr>
              <p:nvPr/>
            </p:nvSpPr>
            <p:spPr bwMode="auto">
              <a:xfrm>
                <a:off x="612" y="1888"/>
                <a:ext cx="454" cy="181"/>
              </a:xfrm>
              <a:prstGeom prst="wedgeRoundRectCallout">
                <a:avLst>
                  <a:gd name="adj1" fmla="val 287005"/>
                  <a:gd name="adj2" fmla="val 23481"/>
                  <a:gd name="adj3" fmla="val 16667"/>
                </a:avLst>
              </a:prstGeom>
              <a:solidFill>
                <a:srgbClr val="FFFFCC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lIns="17010" tIns="10206" rIns="17010" bIns="10206"/>
              <a:lstStyle/>
              <a:p>
                <a:pPr algn="ctr"/>
                <a:r>
                  <a:rPr lang="en-US" altLang="es-ES" sz="1600">
                    <a:solidFill>
                      <a:srgbClr val="333399"/>
                    </a:solidFill>
                  </a:rPr>
                  <a:t>PixelM</a:t>
                </a:r>
                <a:endParaRPr lang="ru-RU" altLang="es-ES" sz="1600"/>
              </a:p>
            </p:txBody>
          </p:sp>
          <p:sp>
            <p:nvSpPr>
              <p:cNvPr id="38" name="AutoShape 351"/>
              <p:cNvSpPr>
                <a:spLocks noChangeAspect="1" noChangeArrowheads="1"/>
              </p:cNvSpPr>
              <p:nvPr/>
            </p:nvSpPr>
            <p:spPr bwMode="auto">
              <a:xfrm>
                <a:off x="612" y="1661"/>
                <a:ext cx="454" cy="181"/>
              </a:xfrm>
              <a:prstGeom prst="wedgeRoundRectCallout">
                <a:avLst>
                  <a:gd name="adj1" fmla="val 348236"/>
                  <a:gd name="adj2" fmla="val -59944"/>
                  <a:gd name="adj3" fmla="val 16667"/>
                </a:avLst>
              </a:prstGeom>
              <a:solidFill>
                <a:srgbClr val="FFFFCC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lIns="17010" tIns="10206" rIns="17010" bIns="10206"/>
              <a:lstStyle/>
              <a:p>
                <a:pPr algn="ctr"/>
                <a:r>
                  <a:rPr lang="en-US" altLang="es-ES" sz="1600">
                    <a:solidFill>
                      <a:srgbClr val="333399"/>
                    </a:solidFill>
                  </a:rPr>
                  <a:t>PixelT</a:t>
                </a:r>
                <a:endParaRPr lang="ru-RU" altLang="es-ES" sz="1600"/>
              </a:p>
            </p:txBody>
          </p:sp>
          <p:grpSp>
            <p:nvGrpSpPr>
              <p:cNvPr id="39" name="Group 352"/>
              <p:cNvGrpSpPr>
                <a:grpSpLocks/>
              </p:cNvGrpSpPr>
              <p:nvPr/>
            </p:nvGrpSpPr>
            <p:grpSpPr bwMode="auto">
              <a:xfrm>
                <a:off x="2123" y="845"/>
                <a:ext cx="1547" cy="713"/>
                <a:chOff x="3354" y="2730"/>
                <a:chExt cx="3866" cy="1781"/>
              </a:xfrm>
            </p:grpSpPr>
            <p:sp>
              <p:nvSpPr>
                <p:cNvPr id="42" name="AutoShape 353"/>
                <p:cNvSpPr>
                  <a:spLocks noChangeArrowheads="1"/>
                </p:cNvSpPr>
                <p:nvPr/>
              </p:nvSpPr>
              <p:spPr bwMode="auto">
                <a:xfrm>
                  <a:off x="3354" y="2958"/>
                  <a:ext cx="3866" cy="1553"/>
                </a:xfrm>
                <a:prstGeom prst="cube">
                  <a:avLst>
                    <a:gd name="adj" fmla="val 88861"/>
                  </a:avLst>
                </a:prstGeom>
                <a:solidFill>
                  <a:srgbClr val="AABDF4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s-ES"/>
                </a:p>
              </p:txBody>
            </p:sp>
            <p:sp>
              <p:nvSpPr>
                <p:cNvPr id="43" name="AutoShape 354"/>
                <p:cNvSpPr>
                  <a:spLocks noChangeArrowheads="1"/>
                </p:cNvSpPr>
                <p:nvPr/>
              </p:nvSpPr>
              <p:spPr bwMode="auto">
                <a:xfrm>
                  <a:off x="3354" y="2730"/>
                  <a:ext cx="3866" cy="1553"/>
                </a:xfrm>
                <a:prstGeom prst="cube">
                  <a:avLst>
                    <a:gd name="adj" fmla="val 88861"/>
                  </a:avLst>
                </a:prstGeom>
                <a:solidFill>
                  <a:srgbClr val="AABDF4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s-ES"/>
                </a:p>
              </p:txBody>
            </p:sp>
          </p:grpSp>
          <p:sp>
            <p:nvSpPr>
              <p:cNvPr id="40" name="AutoShape 355"/>
              <p:cNvSpPr>
                <a:spLocks noChangeAspect="1" noChangeArrowheads="1"/>
              </p:cNvSpPr>
              <p:nvPr/>
            </p:nvSpPr>
            <p:spPr bwMode="auto">
              <a:xfrm>
                <a:off x="476" y="845"/>
                <a:ext cx="907" cy="318"/>
              </a:xfrm>
              <a:prstGeom prst="wedgeRoundRectCallout">
                <a:avLst>
                  <a:gd name="adj1" fmla="val 136880"/>
                  <a:gd name="adj2" fmla="val 130190"/>
                  <a:gd name="adj3" fmla="val 16667"/>
                </a:avLst>
              </a:prstGeom>
              <a:solidFill>
                <a:srgbClr val="FFFFCC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lIns="17010" tIns="10206" rIns="17010" bIns="10206"/>
              <a:lstStyle/>
              <a:p>
                <a:pPr algn="ctr"/>
                <a:r>
                  <a:rPr lang="en-US" altLang="es-ES" sz="1400">
                    <a:solidFill>
                      <a:srgbClr val="333399"/>
                    </a:solidFill>
                  </a:rPr>
                  <a:t>Additional scintillator AS1</a:t>
                </a:r>
                <a:endParaRPr lang="ru-RU" altLang="es-ES" sz="1400"/>
              </a:p>
            </p:txBody>
          </p:sp>
          <p:sp>
            <p:nvSpPr>
              <p:cNvPr id="41" name="AutoShape 356"/>
              <p:cNvSpPr>
                <a:spLocks noChangeAspect="1" noChangeArrowheads="1"/>
              </p:cNvSpPr>
              <p:nvPr/>
            </p:nvSpPr>
            <p:spPr bwMode="auto">
              <a:xfrm>
                <a:off x="476" y="1253"/>
                <a:ext cx="907" cy="318"/>
              </a:xfrm>
              <a:prstGeom prst="wedgeRoundRectCallout">
                <a:avLst>
                  <a:gd name="adj1" fmla="val 136329"/>
                  <a:gd name="adj2" fmla="val 34907"/>
                  <a:gd name="adj3" fmla="val 16667"/>
                </a:avLst>
              </a:prstGeom>
              <a:solidFill>
                <a:srgbClr val="FFFFCC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71842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lIns="17010" tIns="10206" rIns="17010" bIns="10206"/>
              <a:lstStyle/>
              <a:p>
                <a:pPr algn="ctr"/>
                <a:r>
                  <a:rPr lang="en-US" altLang="es-ES" sz="1400">
                    <a:solidFill>
                      <a:srgbClr val="333399"/>
                    </a:solidFill>
                  </a:rPr>
                  <a:t>Additional scintillator AS2</a:t>
                </a:r>
                <a:endParaRPr lang="ru-RU" altLang="es-ES" sz="1400"/>
              </a:p>
            </p:txBody>
          </p:sp>
        </p:grpSp>
        <p:grpSp>
          <p:nvGrpSpPr>
            <p:cNvPr id="21" name="Group 357"/>
            <p:cNvGrpSpPr>
              <a:grpSpLocks/>
            </p:cNvGrpSpPr>
            <p:nvPr/>
          </p:nvGrpSpPr>
          <p:grpSpPr bwMode="auto">
            <a:xfrm>
              <a:off x="1588" y="631"/>
              <a:ext cx="1566" cy="2204"/>
              <a:chOff x="1588" y="631"/>
              <a:chExt cx="1566" cy="2204"/>
            </a:xfrm>
          </p:grpSpPr>
          <p:sp>
            <p:nvSpPr>
              <p:cNvPr id="23" name="Line 358"/>
              <p:cNvSpPr>
                <a:spLocks noChangeShapeType="1"/>
              </p:cNvSpPr>
              <p:nvPr/>
            </p:nvSpPr>
            <p:spPr bwMode="auto">
              <a:xfrm flipV="1">
                <a:off x="1588" y="2610"/>
                <a:ext cx="156" cy="22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 type="arrow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" name="Line 359"/>
              <p:cNvSpPr>
                <a:spLocks noChangeShapeType="1"/>
              </p:cNvSpPr>
              <p:nvPr/>
            </p:nvSpPr>
            <p:spPr bwMode="auto">
              <a:xfrm flipV="1">
                <a:off x="1650" y="645"/>
                <a:ext cx="1492" cy="2098"/>
              </a:xfrm>
              <a:prstGeom prst="line">
                <a:avLst/>
              </a:prstGeom>
              <a:noFill/>
              <a:ln w="3175">
                <a:solidFill>
                  <a:srgbClr val="FF0000"/>
                </a:solidFill>
                <a:prstDash val="lgDash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5" name="Line 360"/>
              <p:cNvSpPr>
                <a:spLocks noChangeShapeType="1"/>
              </p:cNvSpPr>
              <p:nvPr/>
            </p:nvSpPr>
            <p:spPr bwMode="auto">
              <a:xfrm flipV="1">
                <a:off x="2715" y="631"/>
                <a:ext cx="439" cy="61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" name="Line 361"/>
              <p:cNvSpPr>
                <a:spLocks noChangeShapeType="1"/>
              </p:cNvSpPr>
              <p:nvPr/>
            </p:nvSpPr>
            <p:spPr bwMode="auto">
              <a:xfrm flipV="1">
                <a:off x="1899" y="2177"/>
                <a:ext cx="153" cy="22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7" name="Line 362"/>
              <p:cNvSpPr>
                <a:spLocks noChangeShapeType="1"/>
              </p:cNvSpPr>
              <p:nvPr/>
            </p:nvSpPr>
            <p:spPr bwMode="auto">
              <a:xfrm flipV="1">
                <a:off x="2165" y="1792"/>
                <a:ext cx="161" cy="22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8" name="Line 363"/>
              <p:cNvSpPr>
                <a:spLocks noChangeShapeType="1"/>
              </p:cNvSpPr>
              <p:nvPr/>
            </p:nvSpPr>
            <p:spPr bwMode="auto">
              <a:xfrm flipV="1">
                <a:off x="2437" y="1563"/>
                <a:ext cx="55" cy="7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2" name="Text Box 364"/>
            <p:cNvSpPr txBox="1">
              <a:spLocks noChangeArrowheads="1"/>
            </p:cNvSpPr>
            <p:nvPr/>
          </p:nvSpPr>
          <p:spPr bwMode="auto">
            <a:xfrm>
              <a:off x="2753" y="403"/>
              <a:ext cx="8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en-US" altLang="es-ES">
                  <a:solidFill>
                    <a:srgbClr val="FF0000"/>
                  </a:solidFill>
                </a:rPr>
                <a:t>Muon track</a:t>
              </a:r>
              <a:endParaRPr lang="ru-RU" altLang="es-E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549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prstClr val="white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None/>
              <a:defRPr/>
            </a:pPr>
            <a:r>
              <a:rPr lang="en-US" sz="2800" b="1" kern="0" dirty="0" smtClean="0">
                <a:solidFill>
                  <a:prstClr val="white"/>
                </a:solidFill>
                <a:latin typeface="Neuropol X Free" pitchFamily="2" charset="0"/>
              </a:rPr>
              <a:t>Results – LAB2500</a:t>
            </a:r>
          </a:p>
        </p:txBody>
      </p:sp>
      <p:pic>
        <p:nvPicPr>
          <p:cNvPr id="14338" name="Picture 2" descr="C:\Users\abayo\Documents\MATLAB\EventosGraf\RMM145_RMM152\Pixel_Distribution_RMM145_RMM1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804756" cy="510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3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prstClr val="white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None/>
              <a:defRPr/>
            </a:pPr>
            <a:r>
              <a:rPr lang="en-US" sz="2800" b="1" kern="0" dirty="0" smtClean="0">
                <a:solidFill>
                  <a:prstClr val="white"/>
                </a:solidFill>
                <a:latin typeface="Neuropol X Free" pitchFamily="2" charset="0"/>
              </a:rPr>
              <a:t>Results – LAB2500</a:t>
            </a:r>
          </a:p>
        </p:txBody>
      </p:sp>
      <p:pic>
        <p:nvPicPr>
          <p:cNvPr id="2" name="Picture 2" descr="C:\Users\abayo\Desktop\LSC\Muones\Resumen y resultados\Flux_25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42" y="1579563"/>
            <a:ext cx="8134350" cy="506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2654853" y="6305835"/>
            <a:ext cx="4932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 smtClean="0">
                <a:solidFill>
                  <a:srgbClr val="FF0000"/>
                </a:solidFill>
              </a:rPr>
              <a:t>Around</a:t>
            </a:r>
            <a:r>
              <a:rPr lang="es-ES" sz="1600" b="1" dirty="0" smtClean="0">
                <a:solidFill>
                  <a:srgbClr val="FF0000"/>
                </a:solidFill>
              </a:rPr>
              <a:t> 183 </a:t>
            </a:r>
            <a:r>
              <a:rPr lang="es-ES" sz="1600" b="1" dirty="0" err="1" smtClean="0">
                <a:solidFill>
                  <a:srgbClr val="FF0000"/>
                </a:solidFill>
              </a:rPr>
              <a:t>days</a:t>
            </a:r>
            <a:r>
              <a:rPr lang="es-ES" sz="1600" b="1" dirty="0" smtClean="0">
                <a:solidFill>
                  <a:srgbClr val="FF0000"/>
                </a:solidFill>
              </a:rPr>
              <a:t> of “</a:t>
            </a:r>
            <a:r>
              <a:rPr lang="es-ES" sz="1600" b="1" dirty="0" err="1" smtClean="0">
                <a:solidFill>
                  <a:srgbClr val="FF0000"/>
                </a:solidFill>
              </a:rPr>
              <a:t>good</a:t>
            </a:r>
            <a:r>
              <a:rPr lang="es-ES" sz="1600" b="1" dirty="0" smtClean="0">
                <a:solidFill>
                  <a:srgbClr val="FF0000"/>
                </a:solidFill>
              </a:rPr>
              <a:t>” data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121188"/>
            <a:ext cx="2880321" cy="561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2508756" y="2024843"/>
            <a:ext cx="2495292" cy="3943755"/>
            <a:chOff x="2508756" y="2024843"/>
            <a:chExt cx="2495292" cy="3943755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8334" y="2420888"/>
              <a:ext cx="2363876" cy="4606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9" name="28 Rectángulo"/>
            <p:cNvSpPr/>
            <p:nvPr/>
          </p:nvSpPr>
          <p:spPr>
            <a:xfrm>
              <a:off x="2508756" y="2024843"/>
              <a:ext cx="2495292" cy="394375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55513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prstClr val="white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None/>
              <a:defRPr/>
            </a:pPr>
            <a:r>
              <a:rPr lang="en-US" sz="2800" b="1" kern="0" dirty="0" smtClean="0">
                <a:solidFill>
                  <a:prstClr val="white"/>
                </a:solidFill>
                <a:latin typeface="Neuropol X Free" pitchFamily="2" charset="0"/>
              </a:rPr>
              <a:t>Results – LAB2500</a:t>
            </a:r>
          </a:p>
        </p:txBody>
      </p:sp>
      <p:pic>
        <p:nvPicPr>
          <p:cNvPr id="11266" name="Picture 2" descr="C:\Users\abayo\Documents\MATLAB\EventosGraf\RMM145_RMM152\Pixel_Distribution_RMM145_RMM1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06" y="1664804"/>
            <a:ext cx="7747565" cy="500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abayo\Documents\MATLAB\EventosGraf\RMM145_RMM152\Angulos_cos_theta_RMM145_RMM1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06" y="1664804"/>
            <a:ext cx="7747565" cy="500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abayo\Documents\MATLAB\EventosGraf\RMM145_RMM152\Angulos_phi_RMM145_RMM15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06" y="1664804"/>
            <a:ext cx="7747565" cy="500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abayo\Documents\MATLAB\EventosGraf\RMM145_RMM152\Angulos_theta_RMM145_RMM15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06" y="1664804"/>
            <a:ext cx="7747565" cy="5004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859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prstClr val="white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None/>
              <a:defRPr/>
            </a:pPr>
            <a:r>
              <a:rPr lang="en-US" sz="2800" b="1" kern="0" dirty="0" smtClean="0">
                <a:solidFill>
                  <a:prstClr val="white"/>
                </a:solidFill>
                <a:latin typeface="Neuropol X Free" pitchFamily="2" charset="0"/>
              </a:rPr>
              <a:t>Results – LAB2500</a:t>
            </a:r>
          </a:p>
        </p:txBody>
      </p:sp>
      <p:pic>
        <p:nvPicPr>
          <p:cNvPr id="12290" name="Picture 2" descr="C:\Users\abayo\Documents\MATLAB\EventosGraf\RMM145_RMM152\Angulos_cos_theta_RMM145_RMM1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20" y="1520788"/>
            <a:ext cx="766885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781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prstClr val="white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None/>
              <a:defRPr/>
            </a:pPr>
            <a:r>
              <a:rPr lang="en-US" sz="2800" b="1" kern="0" dirty="0" smtClean="0">
                <a:solidFill>
                  <a:prstClr val="white"/>
                </a:solidFill>
                <a:latin typeface="Neuropol X Free" pitchFamily="2" charset="0"/>
              </a:rPr>
              <a:t>Results – LAB2500</a:t>
            </a:r>
          </a:p>
        </p:txBody>
      </p:sp>
      <p:pic>
        <p:nvPicPr>
          <p:cNvPr id="13314" name="Picture 2" descr="C:\Users\abayo\Documents\MATLAB\EventosGraf\RMM145_RMM152\Angulos_phi_RMM145_RMM1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06" y="1592796"/>
            <a:ext cx="7747565" cy="507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688" y="2335920"/>
            <a:ext cx="3054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129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prstClr val="white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None/>
              <a:defRPr/>
            </a:pPr>
            <a:r>
              <a:rPr lang="en-US" sz="2800" b="1" kern="0" dirty="0" smtClean="0">
                <a:solidFill>
                  <a:prstClr val="white"/>
                </a:solidFill>
                <a:latin typeface="Neuropol X Free" pitchFamily="2" charset="0"/>
              </a:rPr>
              <a:t>Results</a:t>
            </a:r>
          </a:p>
        </p:txBody>
      </p:sp>
      <p:pic>
        <p:nvPicPr>
          <p:cNvPr id="2050" name="Picture 2" descr="C:\Users\abayo\Desktop\thet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1652588"/>
            <a:ext cx="7920880" cy="50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83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>
                <a:solidFill>
                  <a:prstClr val="black"/>
                </a:solidFill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prstClr val="white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1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5961274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Font typeface="Wingdings" pitchFamily="2" charset="2"/>
              <a:buNone/>
              <a:defRPr/>
            </a:pPr>
            <a:r>
              <a:rPr lang="en-US" sz="2800" b="1" kern="0" dirty="0" smtClean="0">
                <a:solidFill>
                  <a:prstClr val="white"/>
                </a:solidFill>
                <a:latin typeface="Neuropol X Free" pitchFamily="2" charset="0"/>
              </a:rPr>
              <a:t>Results</a:t>
            </a:r>
          </a:p>
        </p:txBody>
      </p:sp>
      <p:pic>
        <p:nvPicPr>
          <p:cNvPr id="1026" name="Picture 2" descr="C:\Users\abayo\Desktop\ph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65" y="1652588"/>
            <a:ext cx="7896315" cy="505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80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3513002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Introduction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12" name="Picture 2" descr="IMG_028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7" t="7343" r="8090" b="8031"/>
          <a:stretch>
            <a:fillRect/>
          </a:stretch>
        </p:blipFill>
        <p:spPr bwMode="auto">
          <a:xfrm>
            <a:off x="1142040" y="1556792"/>
            <a:ext cx="7750439" cy="5148572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1323474" y="1736812"/>
            <a:ext cx="3852428" cy="461665"/>
          </a:xfrm>
          <a:prstGeom prst="rect">
            <a:avLst/>
          </a:prstGeom>
          <a:solidFill>
            <a:srgbClr val="EAF5F6"/>
          </a:solidFill>
          <a:ln>
            <a:noFill/>
          </a:ln>
          <a:effectLst>
            <a:outerShdw dist="17961" dir="2700000" algn="ctr" rotWithShape="0">
              <a:schemeClr val="tx1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altLang="es-ES" sz="2400" b="1" dirty="0">
                <a:solidFill>
                  <a:srgbClr val="000000"/>
                </a:solidFill>
              </a:rPr>
              <a:t>LSC, </a:t>
            </a:r>
            <a:r>
              <a:rPr lang="en-US" altLang="es-ES" sz="2400" b="1" dirty="0" smtClean="0">
                <a:solidFill>
                  <a:srgbClr val="000000"/>
                </a:solidFill>
              </a:rPr>
              <a:t>LAB2400 , Hall </a:t>
            </a:r>
            <a:r>
              <a:rPr lang="en-US" altLang="es-ES" sz="2400" b="1" dirty="0">
                <a:solidFill>
                  <a:srgbClr val="000000"/>
                </a:solidFill>
              </a:rPr>
              <a:t>A</a:t>
            </a:r>
            <a:r>
              <a:rPr lang="ru-RU" altLang="es-E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endParaRPr lang="en-US" altLang="es-ES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" name="Rectangle 5"/>
          <p:cNvSpPr>
            <a:spLocks noChangeArrowheads="1"/>
          </p:cNvSpPr>
          <p:nvPr/>
        </p:nvSpPr>
        <p:spPr bwMode="auto">
          <a:xfrm>
            <a:off x="5766088" y="3482355"/>
            <a:ext cx="2332037" cy="274637"/>
          </a:xfrm>
          <a:prstGeom prst="rect">
            <a:avLst/>
          </a:prstGeom>
          <a:solidFill>
            <a:srgbClr val="EAF5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s-ES" b="1" dirty="0">
                <a:solidFill>
                  <a:srgbClr val="000000"/>
                </a:solidFill>
              </a:rPr>
              <a:t>DAQ &amp; power supply </a:t>
            </a:r>
            <a:endParaRPr lang="en-US" altLang="es-ES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0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48499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20" name="2 Marcador de contenido"/>
          <p:cNvSpPr txBox="1">
            <a:spLocks/>
          </p:cNvSpPr>
          <p:nvPr/>
        </p:nvSpPr>
        <p:spPr>
          <a:xfrm>
            <a:off x="1115616" y="1992761"/>
            <a:ext cx="7715272" cy="5000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 algn="just">
              <a:spcBef>
                <a:spcPct val="20000"/>
              </a:spcBef>
              <a:buClr>
                <a:srgbClr val="33CC33"/>
              </a:buClr>
              <a:buFont typeface="Wingdings" panose="05000000000000000000" pitchFamily="2" charset="2"/>
              <a:buChar char="ü"/>
              <a:defRPr/>
            </a:pPr>
            <a:r>
              <a:rPr lang="en-US" altLang="es-ES" sz="2800" dirty="0"/>
              <a:t>We have made a muon monitor for underground measurement which is sensitive, precise and reliable</a:t>
            </a:r>
            <a:r>
              <a:rPr lang="en-US" altLang="es-ES" sz="2800" dirty="0" smtClean="0"/>
              <a:t>.</a:t>
            </a:r>
            <a:endParaRPr lang="en-GB" sz="2800" dirty="0" smtClean="0"/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GB" sz="2800" dirty="0" smtClean="0"/>
              <a:t>We have enough data to obtain a good statistic value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GB" sz="2800" dirty="0" smtClean="0"/>
              <a:t>The value measured is similar to the expected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We observe the dependence between muon flux and mountain profile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GB" sz="2800" dirty="0" smtClean="0"/>
              <a:t>The gaps observed in the angles distribution is related with the pixel gap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969386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noProof="0" dirty="0" smtClean="0">
                <a:solidFill>
                  <a:schemeClr val="bg1"/>
                </a:solidFill>
                <a:latin typeface="Neuropol X Free" pitchFamily="2" charset="0"/>
              </a:rPr>
              <a:t>Conclusions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692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48499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20" name="2 Marcador de contenido"/>
          <p:cNvSpPr txBox="1">
            <a:spLocks/>
          </p:cNvSpPr>
          <p:nvPr/>
        </p:nvSpPr>
        <p:spPr>
          <a:xfrm>
            <a:off x="1043608" y="1700808"/>
            <a:ext cx="7715272" cy="50006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Geometry Monte Carlo simulation can correct the final value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GB" sz="2800" dirty="0" smtClean="0"/>
              <a:t>This final value must be similar to plastics scintillator </a:t>
            </a:r>
            <a:r>
              <a:rPr lang="en-GB" sz="2800" dirty="0" smtClean="0"/>
              <a:t>corrected (</a:t>
            </a:r>
            <a:r>
              <a:rPr lang="en-GB" sz="2800" dirty="0" smtClean="0"/>
              <a:t>surface and gap calibration) </a:t>
            </a:r>
            <a:r>
              <a:rPr lang="en-GB" sz="2800" dirty="0" smtClean="0"/>
              <a:t>value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GB" sz="2800" noProof="0" dirty="0" smtClean="0"/>
              <a:t>We </a:t>
            </a:r>
            <a:r>
              <a:rPr lang="en-GB" sz="2800" noProof="0" dirty="0" smtClean="0"/>
              <a:t>could include </a:t>
            </a:r>
            <a:r>
              <a:rPr lang="en-GB" sz="2800" noProof="0" dirty="0" smtClean="0"/>
              <a:t>the date and time in the program in order</a:t>
            </a:r>
            <a:r>
              <a:rPr lang="en-GB" sz="2800" dirty="0" smtClean="0"/>
              <a:t> to check the modulation</a:t>
            </a:r>
          </a:p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GB" sz="2800" noProof="0" dirty="0" smtClean="0"/>
              <a:t>Could </a:t>
            </a:r>
            <a:r>
              <a:rPr lang="en-GB" sz="2800" noProof="0" dirty="0" smtClean="0"/>
              <a:t>be interesting make a program similar to used to check the final values</a:t>
            </a:r>
          </a:p>
          <a:p>
            <a:pPr marL="457200" lvl="0" indent="-457200" algn="just">
              <a:spcBef>
                <a:spcPct val="20000"/>
              </a:spcBef>
              <a:buClr>
                <a:srgbClr val="33CC33"/>
              </a:buClr>
              <a:buFont typeface="Wingdings" panose="05000000000000000000" pitchFamily="2" charset="2"/>
              <a:buChar char="Ø"/>
              <a:defRPr/>
            </a:pPr>
            <a:r>
              <a:rPr lang="en-US" altLang="es-ES" sz="2800" dirty="0" smtClean="0"/>
              <a:t>The monitor data </a:t>
            </a:r>
            <a:r>
              <a:rPr lang="en-US" altLang="es-ES" sz="2800" dirty="0"/>
              <a:t>can be </a:t>
            </a:r>
            <a:r>
              <a:rPr lang="en-US" altLang="es-ES" sz="2800" dirty="0" smtClean="0"/>
              <a:t>applied for </a:t>
            </a:r>
            <a:r>
              <a:rPr lang="en-US" altLang="es-ES" sz="2800" dirty="0"/>
              <a:t>tomography of </a:t>
            </a:r>
            <a:r>
              <a:rPr lang="en-US" altLang="es-ES" sz="2800" dirty="0" smtClean="0"/>
              <a:t>LSC overburden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969386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noProof="0" dirty="0" smtClean="0">
                <a:solidFill>
                  <a:schemeClr val="bg1"/>
                </a:solidFill>
                <a:latin typeface="Neuropol X Free" pitchFamily="2" charset="0"/>
              </a:rPr>
              <a:t>To do….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848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-4763" y="1588"/>
            <a:ext cx="762001" cy="685800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534988" y="1588"/>
            <a:ext cx="1985474" cy="1166812"/>
          </a:xfrm>
          <a:custGeom>
            <a:avLst/>
            <a:gdLst>
              <a:gd name="T0" fmla="*/ 1728 w 1728"/>
              <a:gd name="T1" fmla="*/ 0 h 735"/>
              <a:gd name="T2" fmla="*/ 1728 w 1728"/>
              <a:gd name="T3" fmla="*/ 480 h 735"/>
              <a:gd name="T4" fmla="*/ 380 w 1728"/>
              <a:gd name="T5" fmla="*/ 482 h 735"/>
              <a:gd name="T6" fmla="*/ 354 w 1728"/>
              <a:gd name="T7" fmla="*/ 480 h 735"/>
              <a:gd name="T8" fmla="*/ 308 w 1728"/>
              <a:gd name="T9" fmla="*/ 489 h 735"/>
              <a:gd name="T10" fmla="*/ 246 w 1728"/>
              <a:gd name="T11" fmla="*/ 531 h 735"/>
              <a:gd name="T12" fmla="*/ 206 w 1728"/>
              <a:gd name="T13" fmla="*/ 597 h 735"/>
              <a:gd name="T14" fmla="*/ 192 w 1728"/>
              <a:gd name="T15" fmla="*/ 666 h 735"/>
              <a:gd name="T16" fmla="*/ 192 w 1728"/>
              <a:gd name="T17" fmla="*/ 735 h 735"/>
              <a:gd name="T18" fmla="*/ 0 w 1728"/>
              <a:gd name="T19" fmla="*/ 735 h 735"/>
              <a:gd name="T20" fmla="*/ 0 w 1728"/>
              <a:gd name="T21" fmla="*/ 480 h 735"/>
              <a:gd name="T22" fmla="*/ 0 w 1728"/>
              <a:gd name="T23" fmla="*/ 0 h 735"/>
              <a:gd name="T24" fmla="*/ 1728 w 1728"/>
              <a:gd name="T25" fmla="*/ 0 h 7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728"/>
              <a:gd name="T40" fmla="*/ 0 h 735"/>
              <a:gd name="T41" fmla="*/ 1728 w 1728"/>
              <a:gd name="T42" fmla="*/ 735 h 73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728" h="735">
                <a:moveTo>
                  <a:pt x="1728" y="0"/>
                </a:moveTo>
                <a:lnTo>
                  <a:pt x="1728" y="480"/>
                </a:lnTo>
                <a:lnTo>
                  <a:pt x="380" y="482"/>
                </a:lnTo>
                <a:lnTo>
                  <a:pt x="354" y="480"/>
                </a:lnTo>
                <a:lnTo>
                  <a:pt x="308" y="489"/>
                </a:lnTo>
                <a:cubicBezTo>
                  <a:pt x="290" y="498"/>
                  <a:pt x="263" y="513"/>
                  <a:pt x="246" y="531"/>
                </a:cubicBezTo>
                <a:cubicBezTo>
                  <a:pt x="229" y="549"/>
                  <a:pt x="215" y="574"/>
                  <a:pt x="206" y="597"/>
                </a:cubicBezTo>
                <a:cubicBezTo>
                  <a:pt x="197" y="620"/>
                  <a:pt x="194" y="643"/>
                  <a:pt x="192" y="666"/>
                </a:cubicBezTo>
                <a:lnTo>
                  <a:pt x="192" y="735"/>
                </a:lnTo>
                <a:lnTo>
                  <a:pt x="0" y="735"/>
                </a:lnTo>
                <a:lnTo>
                  <a:pt x="0" y="480"/>
                </a:lnTo>
                <a:lnTo>
                  <a:pt x="0" y="0"/>
                </a:lnTo>
                <a:lnTo>
                  <a:pt x="1728" y="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r"/>
            <a:endParaRPr lang="es-ES" dirty="0">
              <a:solidFill>
                <a:prstClr val="black"/>
              </a:solidFill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1799692" y="5637624"/>
            <a:ext cx="6408712" cy="419668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en-US" sz="2200" dirty="0" smtClean="0">
                <a:solidFill>
                  <a:prstClr val="black"/>
                </a:solidFill>
              </a:rPr>
              <a:t>MUON MONITOR WORKSHOP</a:t>
            </a:r>
            <a:endParaRPr lang="es-ES" sz="2200" dirty="0">
              <a:solidFill>
                <a:prstClr val="black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ctrTitle"/>
          </p:nvPr>
        </p:nvSpPr>
        <p:spPr>
          <a:xfrm>
            <a:off x="1071538" y="1304764"/>
            <a:ext cx="7772400" cy="1928826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Neuropol X Free" pitchFamily="2" charset="0"/>
              </a:rPr>
              <a:t>Status of the muon measurement in LSC</a:t>
            </a:r>
            <a:r>
              <a:rPr lang="es-ES" sz="3200" dirty="0" smtClean="0">
                <a:solidFill>
                  <a:srgbClr val="0070C0"/>
                </a:solidFill>
                <a:latin typeface="Neuropol X Free" pitchFamily="2" charset="0"/>
              </a:rPr>
              <a:t/>
            </a:r>
            <a:br>
              <a:rPr lang="es-ES" sz="3200" dirty="0" smtClean="0">
                <a:solidFill>
                  <a:srgbClr val="0070C0"/>
                </a:solidFill>
                <a:latin typeface="Neuropol X Free" pitchFamily="2" charset="0"/>
              </a:rPr>
            </a:b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14" name="13 Subtítulo"/>
          <p:cNvSpPr>
            <a:spLocks noGrp="1"/>
          </p:cNvSpPr>
          <p:nvPr>
            <p:ph type="subTitle" idx="1"/>
          </p:nvPr>
        </p:nvSpPr>
        <p:spPr>
          <a:xfrm>
            <a:off x="1187624" y="3359272"/>
            <a:ext cx="7358114" cy="969828"/>
          </a:xfrm>
          <a:scene3d>
            <a:camera prst="orthographicFront"/>
            <a:lightRig rig="threePt" dir="t"/>
          </a:scene3d>
          <a:sp3d extrusionH="76200">
            <a:extrusionClr>
              <a:schemeClr val="tx1"/>
            </a:extrusionClr>
          </a:sp3d>
        </p:spPr>
        <p:txBody>
          <a:bodyPr>
            <a:normAutofit/>
          </a:bodyPr>
          <a:lstStyle/>
          <a:p>
            <a:r>
              <a:rPr lang="es-ES" sz="2400" dirty="0" err="1" smtClean="0">
                <a:solidFill>
                  <a:schemeClr val="tx1"/>
                </a:solidFill>
              </a:rPr>
              <a:t>Thank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you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for</a:t>
            </a:r>
            <a:r>
              <a:rPr lang="es-ES" sz="2400" dirty="0" smtClean="0">
                <a:solidFill>
                  <a:schemeClr val="tx1"/>
                </a:solidFill>
              </a:rPr>
              <a:t> </a:t>
            </a:r>
            <a:r>
              <a:rPr lang="es-ES" sz="2400" dirty="0" err="1" smtClean="0">
                <a:solidFill>
                  <a:schemeClr val="tx1"/>
                </a:solidFill>
              </a:rPr>
              <a:t>attention</a:t>
            </a:r>
            <a:r>
              <a:rPr lang="es-ES" sz="2400" dirty="0" smtClean="0">
                <a:solidFill>
                  <a:schemeClr val="tx1"/>
                </a:solidFill>
              </a:rPr>
              <a:t>!!</a:t>
            </a:r>
            <a:endParaRPr lang="en-GB" sz="2400" dirty="0">
              <a:solidFill>
                <a:schemeClr val="tx1"/>
              </a:solidFill>
            </a:endParaRPr>
          </a:p>
          <a:p>
            <a:pPr marL="457200" indent="-457200">
              <a:buAutoNum type="alphaUcPeriod"/>
            </a:pPr>
            <a:endParaRPr lang="es-ES" sz="2400" dirty="0" smtClean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428596" y="4908014"/>
            <a:ext cx="9001188" cy="357190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prstClr val="black"/>
              </a:solidFill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52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3513002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Introduction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12" name="Picture 7" descr="IMG_0292 - копи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74" b="9027"/>
          <a:stretch>
            <a:fillRect/>
          </a:stretch>
        </p:blipFill>
        <p:spPr bwMode="auto">
          <a:xfrm>
            <a:off x="1062468" y="1592796"/>
            <a:ext cx="7938024" cy="540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895194" y="3613895"/>
            <a:ext cx="6313210" cy="2191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460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s-ES" sz="2000" b="1" dirty="0">
                <a:solidFill>
                  <a:srgbClr val="FFFFFF"/>
                </a:solidFill>
              </a:rPr>
              <a:t>3 layers assembly of the SC16 detectors: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s-ES" sz="1600" b="1" dirty="0">
                <a:solidFill>
                  <a:srgbClr val="FFFFFF"/>
                </a:solidFill>
              </a:rPr>
              <a:t> </a:t>
            </a:r>
          </a:p>
          <a:p>
            <a:pPr fontAlgn="base">
              <a:spcBef>
                <a:spcPct val="10000"/>
              </a:spcBef>
              <a:spcAft>
                <a:spcPct val="0"/>
              </a:spcAft>
            </a:pPr>
            <a:r>
              <a:rPr lang="en-US" altLang="es-ES" sz="1600" b="1" dirty="0">
                <a:solidFill>
                  <a:srgbClr val="FFFFFF"/>
                </a:solidFill>
              </a:rPr>
              <a:t>		</a:t>
            </a:r>
            <a:r>
              <a:rPr lang="en-US" altLang="es-ES" sz="1600" b="1" dirty="0" smtClean="0">
                <a:solidFill>
                  <a:srgbClr val="FFFFFF"/>
                </a:solidFill>
              </a:rPr>
              <a:t>3x3=9 </a:t>
            </a:r>
            <a:r>
              <a:rPr lang="en-US" altLang="es-ES" sz="1600" b="1" dirty="0">
                <a:solidFill>
                  <a:srgbClr val="FFFFFF"/>
                </a:solidFill>
              </a:rPr>
              <a:t>SC16s (9x16=144 pixels) </a:t>
            </a:r>
          </a:p>
          <a:p>
            <a:pPr fontAlgn="base">
              <a:spcBef>
                <a:spcPct val="130000"/>
              </a:spcBef>
              <a:spcAft>
                <a:spcPct val="0"/>
              </a:spcAft>
            </a:pPr>
            <a:r>
              <a:rPr lang="en-US" altLang="es-ES" sz="1600" b="1" dirty="0">
                <a:solidFill>
                  <a:srgbClr val="FFFFFF"/>
                </a:solidFill>
              </a:rPr>
              <a:t>	</a:t>
            </a:r>
            <a:r>
              <a:rPr lang="en-US" altLang="es-ES" sz="1600" b="1" dirty="0" smtClean="0">
                <a:solidFill>
                  <a:srgbClr val="FFFFFF"/>
                </a:solidFill>
              </a:rPr>
              <a:t>	2x2=4 </a:t>
            </a:r>
            <a:r>
              <a:rPr lang="en-US" altLang="es-ES" sz="1600" b="1" dirty="0">
                <a:solidFill>
                  <a:srgbClr val="FFFFFF"/>
                </a:solidFill>
              </a:rPr>
              <a:t>SC16s </a:t>
            </a:r>
            <a:r>
              <a:rPr lang="en-US" altLang="es-ES" b="1" dirty="0">
                <a:solidFill>
                  <a:srgbClr val="FFFFFF"/>
                </a:solidFill>
              </a:rPr>
              <a:t>(4x16=64 pixels)</a:t>
            </a:r>
            <a:r>
              <a:rPr lang="en-US" altLang="es-ES" dirty="0">
                <a:solidFill>
                  <a:srgbClr val="000000"/>
                </a:solidFill>
              </a:rPr>
              <a:t> </a:t>
            </a:r>
            <a:endParaRPr lang="en-US" altLang="es-ES" sz="1600" b="1" dirty="0">
              <a:solidFill>
                <a:srgbClr val="FFFFFF"/>
              </a:solidFill>
            </a:endParaRPr>
          </a:p>
          <a:p>
            <a:pPr fontAlgn="base">
              <a:spcBef>
                <a:spcPct val="130000"/>
              </a:spcBef>
              <a:spcAft>
                <a:spcPct val="0"/>
              </a:spcAft>
            </a:pPr>
            <a:r>
              <a:rPr lang="en-US" altLang="es-ES" sz="1600" b="1" dirty="0">
                <a:solidFill>
                  <a:srgbClr val="FFFFFF"/>
                </a:solidFill>
              </a:rPr>
              <a:t>	</a:t>
            </a:r>
            <a:r>
              <a:rPr lang="en-US" altLang="es-ES" sz="1600" b="1" dirty="0" smtClean="0">
                <a:solidFill>
                  <a:srgbClr val="FFFFFF"/>
                </a:solidFill>
              </a:rPr>
              <a:t>	3x3=9 </a:t>
            </a:r>
            <a:r>
              <a:rPr lang="en-US" altLang="es-ES" sz="1600" b="1" dirty="0">
                <a:solidFill>
                  <a:srgbClr val="FFFFFF"/>
                </a:solidFill>
              </a:rPr>
              <a:t>SC16s </a:t>
            </a:r>
            <a:r>
              <a:rPr lang="en-US" altLang="es-ES" b="1" dirty="0">
                <a:solidFill>
                  <a:srgbClr val="FFFFFF"/>
                </a:solidFill>
              </a:rPr>
              <a:t>(9x16=144 pixels)</a:t>
            </a:r>
            <a:r>
              <a:rPr lang="en-US" altLang="es-ES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1162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3513002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Introduction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grpSp>
        <p:nvGrpSpPr>
          <p:cNvPr id="22" name="Group 422"/>
          <p:cNvGrpSpPr>
            <a:grpSpLocks/>
          </p:cNvGrpSpPr>
          <p:nvPr/>
        </p:nvGrpSpPr>
        <p:grpSpPr bwMode="auto">
          <a:xfrm>
            <a:off x="2152798" y="1606959"/>
            <a:ext cx="5191510" cy="2074069"/>
            <a:chOff x="1791" y="168"/>
            <a:chExt cx="3760" cy="1791"/>
          </a:xfrm>
        </p:grpSpPr>
        <p:grpSp>
          <p:nvGrpSpPr>
            <p:cNvPr id="23" name="Group 3"/>
            <p:cNvGrpSpPr>
              <a:grpSpLocks noChangeAspect="1"/>
            </p:cNvGrpSpPr>
            <p:nvPr/>
          </p:nvGrpSpPr>
          <p:grpSpPr bwMode="auto">
            <a:xfrm>
              <a:off x="3237" y="168"/>
              <a:ext cx="1612" cy="1791"/>
              <a:chOff x="4140" y="3033"/>
              <a:chExt cx="4105" cy="4560"/>
            </a:xfrm>
          </p:grpSpPr>
          <p:grpSp>
            <p:nvGrpSpPr>
              <p:cNvPr id="27" name="Group 4"/>
              <p:cNvGrpSpPr>
                <a:grpSpLocks noChangeAspect="1"/>
              </p:cNvGrpSpPr>
              <p:nvPr/>
            </p:nvGrpSpPr>
            <p:grpSpPr bwMode="auto">
              <a:xfrm>
                <a:off x="4140" y="3033"/>
                <a:ext cx="4104" cy="4104"/>
                <a:chOff x="4140" y="3033"/>
                <a:chExt cx="4104" cy="4104"/>
              </a:xfrm>
            </p:grpSpPr>
            <p:grpSp>
              <p:nvGrpSpPr>
                <p:cNvPr id="36" name="Group 5"/>
                <p:cNvGrpSpPr>
                  <a:grpSpLocks noChangeAspect="1"/>
                </p:cNvGrpSpPr>
                <p:nvPr/>
              </p:nvGrpSpPr>
              <p:grpSpPr bwMode="auto">
                <a:xfrm>
                  <a:off x="4140" y="3033"/>
                  <a:ext cx="4104" cy="4104"/>
                  <a:chOff x="4140" y="3033"/>
                  <a:chExt cx="4104" cy="4104"/>
                </a:xfrm>
              </p:grpSpPr>
              <p:grpSp>
                <p:nvGrpSpPr>
                  <p:cNvPr id="78" name="Group 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140" y="3033"/>
                    <a:ext cx="4104" cy="1368"/>
                    <a:chOff x="4191" y="3072"/>
                    <a:chExt cx="4104" cy="1368"/>
                  </a:xfrm>
                </p:grpSpPr>
                <p:grpSp>
                  <p:nvGrpSpPr>
                    <p:cNvPr id="142" name="Group 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191" y="3072"/>
                      <a:ext cx="1368" cy="1368"/>
                      <a:chOff x="4191" y="3072"/>
                      <a:chExt cx="1368" cy="1368"/>
                    </a:xfrm>
                  </p:grpSpPr>
                  <p:sp>
                    <p:nvSpPr>
                      <p:cNvPr id="163" name="Rectangle 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91" y="3072"/>
                        <a:ext cx="1368" cy="136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grpSp>
                    <p:nvGrpSpPr>
                      <p:cNvPr id="164" name="Group 9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4533" y="3072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69" name="Line 10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70" name="Line 1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71" name="Line 1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65" name="Group 13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5400000">
                        <a:off x="4532" y="3073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66" name="Line 1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7" name="Line 1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8" name="Line 1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43" name="Group 1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559" y="3072"/>
                      <a:ext cx="1368" cy="1368"/>
                      <a:chOff x="4191" y="3072"/>
                      <a:chExt cx="1368" cy="1368"/>
                    </a:xfrm>
                  </p:grpSpPr>
                  <p:sp>
                    <p:nvSpPr>
                      <p:cNvPr id="154" name="Rectangle 1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91" y="3072"/>
                        <a:ext cx="1368" cy="136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grpSp>
                    <p:nvGrpSpPr>
                      <p:cNvPr id="155" name="Group 19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4533" y="3072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60" name="Line 20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1" name="Line 2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62" name="Line 2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56" name="Group 23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5400000">
                        <a:off x="4532" y="3073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57" name="Line 2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58" name="Line 2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59" name="Line 2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44" name="Group 27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927" y="3072"/>
                      <a:ext cx="1368" cy="1368"/>
                      <a:chOff x="4191" y="3072"/>
                      <a:chExt cx="1368" cy="1368"/>
                    </a:xfrm>
                  </p:grpSpPr>
                  <p:sp>
                    <p:nvSpPr>
                      <p:cNvPr id="145" name="Rectangle 28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91" y="3072"/>
                        <a:ext cx="1368" cy="136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grpSp>
                    <p:nvGrpSpPr>
                      <p:cNvPr id="146" name="Group 29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4533" y="3072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51" name="Line 30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52" name="Line 3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53" name="Line 3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47" name="Group 33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5400000">
                        <a:off x="4532" y="3073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48" name="Line 3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49" name="Line 3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50" name="Line 3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79" name="Group 3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140" y="4401"/>
                    <a:ext cx="4104" cy="1368"/>
                    <a:chOff x="4191" y="3072"/>
                    <a:chExt cx="4104" cy="1368"/>
                  </a:xfrm>
                </p:grpSpPr>
                <p:grpSp>
                  <p:nvGrpSpPr>
                    <p:cNvPr id="111" name="Group 3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191" y="3072"/>
                      <a:ext cx="1368" cy="1368"/>
                      <a:chOff x="4191" y="3072"/>
                      <a:chExt cx="1368" cy="1368"/>
                    </a:xfrm>
                  </p:grpSpPr>
                  <p:sp>
                    <p:nvSpPr>
                      <p:cNvPr id="133" name="Rectangle 3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91" y="3072"/>
                        <a:ext cx="1368" cy="136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grpSp>
                    <p:nvGrpSpPr>
                      <p:cNvPr id="134" name="Group 40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4533" y="3072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39" name="Line 4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40" name="Line 4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41" name="Line 4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35" name="Group 44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5400000">
                        <a:off x="4532" y="3073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36" name="Line 4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37" name="Line 4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38" name="Line 4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12" name="Group 4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559" y="3072"/>
                      <a:ext cx="1368" cy="1368"/>
                      <a:chOff x="4191" y="3072"/>
                      <a:chExt cx="1368" cy="1368"/>
                    </a:xfrm>
                  </p:grpSpPr>
                  <p:sp>
                    <p:nvSpPr>
                      <p:cNvPr id="124" name="Rectangle 4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91" y="3072"/>
                        <a:ext cx="1368" cy="136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grpSp>
                    <p:nvGrpSpPr>
                      <p:cNvPr id="125" name="Group 50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4533" y="3072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30" name="Line 5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31" name="Line 5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32" name="Line 5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26" name="Group 54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5400000">
                        <a:off x="4532" y="3073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27" name="Line 5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28" name="Line 5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29" name="Line 5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113" name="Group 5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927" y="3072"/>
                      <a:ext cx="1368" cy="1368"/>
                      <a:chOff x="4191" y="3072"/>
                      <a:chExt cx="1368" cy="1368"/>
                    </a:xfrm>
                  </p:grpSpPr>
                  <p:sp>
                    <p:nvSpPr>
                      <p:cNvPr id="114" name="Rectangle 59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91" y="3072"/>
                        <a:ext cx="1368" cy="136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grpSp>
                    <p:nvGrpSpPr>
                      <p:cNvPr id="116" name="Group 60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4533" y="3072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21" name="Line 61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22" name="Line 6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23" name="Line 6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17" name="Group 64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5400000">
                        <a:off x="4532" y="3073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18" name="Line 65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9" name="Line 6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20" name="Line 6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80" name="Group 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140" y="5769"/>
                    <a:ext cx="4104" cy="1368"/>
                    <a:chOff x="4191" y="3072"/>
                    <a:chExt cx="4104" cy="1368"/>
                  </a:xfrm>
                </p:grpSpPr>
                <p:grpSp>
                  <p:nvGrpSpPr>
                    <p:cNvPr id="81" name="Group 6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191" y="3072"/>
                      <a:ext cx="1368" cy="1368"/>
                      <a:chOff x="4191" y="3072"/>
                      <a:chExt cx="1368" cy="1368"/>
                    </a:xfrm>
                  </p:grpSpPr>
                  <p:sp>
                    <p:nvSpPr>
                      <p:cNvPr id="102" name="Rectangle 7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91" y="3072"/>
                        <a:ext cx="1368" cy="136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grpSp>
                    <p:nvGrpSpPr>
                      <p:cNvPr id="103" name="Group 71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4533" y="3072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08" name="Line 7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9" name="Line 7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10" name="Line 7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104" name="Group 75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5400000">
                        <a:off x="4532" y="3073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105" name="Line 7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6" name="Line 7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7" name="Line 78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82" name="Group 7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559" y="3072"/>
                      <a:ext cx="1368" cy="1368"/>
                      <a:chOff x="4191" y="3072"/>
                      <a:chExt cx="1368" cy="1368"/>
                    </a:xfrm>
                  </p:grpSpPr>
                  <p:sp>
                    <p:nvSpPr>
                      <p:cNvPr id="93" name="Rectangle 8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91" y="3072"/>
                        <a:ext cx="1368" cy="136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grpSp>
                    <p:nvGrpSpPr>
                      <p:cNvPr id="94" name="Group 81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4533" y="3072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99" name="Line 8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0" name="Line 8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101" name="Line 8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95" name="Group 85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5400000">
                        <a:off x="4532" y="3073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96" name="Line 8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7" name="Line 8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8" name="Line 88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83" name="Group 8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6927" y="3072"/>
                      <a:ext cx="1368" cy="1368"/>
                      <a:chOff x="4191" y="3072"/>
                      <a:chExt cx="1368" cy="1368"/>
                    </a:xfrm>
                  </p:grpSpPr>
                  <p:sp>
                    <p:nvSpPr>
                      <p:cNvPr id="84" name="Rectangle 90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4191" y="3072"/>
                        <a:ext cx="1368" cy="1368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grpSp>
                    <p:nvGrpSpPr>
                      <p:cNvPr id="85" name="Group 91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4533" y="3072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90" name="Line 92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1" name="Line 93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92" name="Line 94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86" name="Group 95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 rot="5400000">
                        <a:off x="4532" y="3073"/>
                        <a:ext cx="685" cy="1368"/>
                        <a:chOff x="4533" y="3072"/>
                        <a:chExt cx="685" cy="1368"/>
                      </a:xfrm>
                    </p:grpSpPr>
                    <p:sp>
                      <p:nvSpPr>
                        <p:cNvPr id="87" name="Line 96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533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88" name="Line 97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4875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89" name="Line 98"/>
                        <p:cNvSpPr>
                          <a:spLocks noChangeAspect="1" noChangeShapeType="1"/>
                        </p:cNvSpPr>
                        <p:nvPr/>
                      </p:nvSpPr>
                      <p:spPr bwMode="auto">
                        <a:xfrm>
                          <a:off x="5217" y="3072"/>
                          <a:ext cx="1" cy="1368"/>
                        </a:xfrm>
                        <a:prstGeom prst="line">
                          <a:avLst/>
                        </a:prstGeom>
                        <a:noFill/>
                        <a:ln w="6350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</p:grpSp>
            </p:grpSp>
            <p:grpSp>
              <p:nvGrpSpPr>
                <p:cNvPr id="37" name="Group 99"/>
                <p:cNvGrpSpPr>
                  <a:grpSpLocks noChangeAspect="1"/>
                </p:cNvGrpSpPr>
                <p:nvPr/>
              </p:nvGrpSpPr>
              <p:grpSpPr bwMode="auto">
                <a:xfrm>
                  <a:off x="4824" y="3717"/>
                  <a:ext cx="2736" cy="2736"/>
                  <a:chOff x="4875" y="3756"/>
                  <a:chExt cx="2736" cy="2736"/>
                </a:xfrm>
              </p:grpSpPr>
              <p:grpSp>
                <p:nvGrpSpPr>
                  <p:cNvPr id="38" name="Group 10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875" y="3756"/>
                    <a:ext cx="1368" cy="1368"/>
                    <a:chOff x="4191" y="3072"/>
                    <a:chExt cx="1368" cy="1368"/>
                  </a:xfrm>
                </p:grpSpPr>
                <p:sp>
                  <p:nvSpPr>
                    <p:cNvPr id="69" name="Rectangle 10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191" y="3072"/>
                      <a:ext cx="1368" cy="1368"/>
                    </a:xfrm>
                    <a:prstGeom prst="rect">
                      <a:avLst/>
                    </a:prstGeom>
                    <a:solidFill>
                      <a:srgbClr val="B2B2B2">
                        <a:alpha val="50000"/>
                      </a:srgbClr>
                    </a:solidFill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s-ES">
                        <a:solidFill>
                          <a:srgbClr val="000000"/>
                        </a:solidFill>
                      </a:endParaRPr>
                    </a:p>
                  </p:txBody>
                </p:sp>
                <p:grpSp>
                  <p:nvGrpSpPr>
                    <p:cNvPr id="70" name="Group 10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3" y="3072"/>
                      <a:ext cx="685" cy="1368"/>
                      <a:chOff x="4533" y="3072"/>
                      <a:chExt cx="685" cy="1368"/>
                    </a:xfrm>
                  </p:grpSpPr>
                  <p:sp>
                    <p:nvSpPr>
                      <p:cNvPr id="75" name="Line 103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533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76" name="Line 104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875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77" name="Line 105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5217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71" name="Group 106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4532" y="3073"/>
                      <a:ext cx="685" cy="1368"/>
                      <a:chOff x="4533" y="3072"/>
                      <a:chExt cx="685" cy="1368"/>
                    </a:xfrm>
                  </p:grpSpPr>
                  <p:sp>
                    <p:nvSpPr>
                      <p:cNvPr id="72" name="Line 107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533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73" name="Line 108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875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74" name="Line 109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5217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39" name="Group 11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243" y="3756"/>
                    <a:ext cx="1368" cy="1368"/>
                    <a:chOff x="4191" y="3072"/>
                    <a:chExt cx="1368" cy="1368"/>
                  </a:xfrm>
                </p:grpSpPr>
                <p:sp>
                  <p:nvSpPr>
                    <p:cNvPr id="60" name="Rectangle 11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191" y="3072"/>
                      <a:ext cx="1368" cy="1368"/>
                    </a:xfrm>
                    <a:prstGeom prst="rect">
                      <a:avLst/>
                    </a:prstGeom>
                    <a:solidFill>
                      <a:srgbClr val="B2B2B2">
                        <a:alpha val="50000"/>
                      </a:srgbClr>
                    </a:solidFill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s-ES">
                        <a:solidFill>
                          <a:srgbClr val="000000"/>
                        </a:solidFill>
                      </a:endParaRPr>
                    </a:p>
                  </p:txBody>
                </p:sp>
                <p:grpSp>
                  <p:nvGrpSpPr>
                    <p:cNvPr id="61" name="Group 11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3" y="3072"/>
                      <a:ext cx="685" cy="1368"/>
                      <a:chOff x="4533" y="3072"/>
                      <a:chExt cx="685" cy="1368"/>
                    </a:xfrm>
                  </p:grpSpPr>
                  <p:sp>
                    <p:nvSpPr>
                      <p:cNvPr id="66" name="Line 113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533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67" name="Line 114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875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68" name="Line 115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5217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62" name="Group 116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4532" y="3073"/>
                      <a:ext cx="685" cy="1368"/>
                      <a:chOff x="4533" y="3072"/>
                      <a:chExt cx="685" cy="1368"/>
                    </a:xfrm>
                  </p:grpSpPr>
                  <p:sp>
                    <p:nvSpPr>
                      <p:cNvPr id="63" name="Line 117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533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64" name="Line 118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875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65" name="Line 119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5217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40" name="Group 12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4875" y="5124"/>
                    <a:ext cx="1368" cy="1368"/>
                    <a:chOff x="4191" y="3072"/>
                    <a:chExt cx="1368" cy="1368"/>
                  </a:xfrm>
                </p:grpSpPr>
                <p:sp>
                  <p:nvSpPr>
                    <p:cNvPr id="51" name="Rectangle 12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191" y="3072"/>
                      <a:ext cx="1368" cy="1368"/>
                    </a:xfrm>
                    <a:prstGeom prst="rect">
                      <a:avLst/>
                    </a:prstGeom>
                    <a:solidFill>
                      <a:srgbClr val="B2B2B2">
                        <a:alpha val="50000"/>
                      </a:srgbClr>
                    </a:solidFill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s-ES">
                        <a:solidFill>
                          <a:srgbClr val="000000"/>
                        </a:solidFill>
                      </a:endParaRPr>
                    </a:p>
                  </p:txBody>
                </p:sp>
                <p:grpSp>
                  <p:nvGrpSpPr>
                    <p:cNvPr id="52" name="Group 12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3" y="3072"/>
                      <a:ext cx="685" cy="1368"/>
                      <a:chOff x="4533" y="3072"/>
                      <a:chExt cx="685" cy="1368"/>
                    </a:xfrm>
                  </p:grpSpPr>
                  <p:sp>
                    <p:nvSpPr>
                      <p:cNvPr id="57" name="Line 123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533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8" name="Line 124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875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9" name="Line 125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5217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53" name="Group 126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4532" y="3073"/>
                      <a:ext cx="685" cy="1368"/>
                      <a:chOff x="4533" y="3072"/>
                      <a:chExt cx="685" cy="1368"/>
                    </a:xfrm>
                  </p:grpSpPr>
                  <p:sp>
                    <p:nvSpPr>
                      <p:cNvPr id="54" name="Line 127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533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5" name="Line 128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875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6" name="Line 129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5217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41" name="Group 13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243" y="5124"/>
                    <a:ext cx="1368" cy="1368"/>
                    <a:chOff x="4191" y="3072"/>
                    <a:chExt cx="1368" cy="1368"/>
                  </a:xfrm>
                </p:grpSpPr>
                <p:sp>
                  <p:nvSpPr>
                    <p:cNvPr id="42" name="Rectangle 13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4191" y="3072"/>
                      <a:ext cx="1368" cy="1368"/>
                    </a:xfrm>
                    <a:prstGeom prst="rect">
                      <a:avLst/>
                    </a:prstGeom>
                    <a:solidFill>
                      <a:srgbClr val="B2B2B2">
                        <a:alpha val="50000"/>
                      </a:srgbClr>
                    </a:solidFill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s-ES">
                        <a:solidFill>
                          <a:srgbClr val="000000"/>
                        </a:solidFill>
                      </a:endParaRPr>
                    </a:p>
                  </p:txBody>
                </p:sp>
                <p:grpSp>
                  <p:nvGrpSpPr>
                    <p:cNvPr id="43" name="Group 13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4533" y="3072"/>
                      <a:ext cx="685" cy="1368"/>
                      <a:chOff x="4533" y="3072"/>
                      <a:chExt cx="685" cy="1368"/>
                    </a:xfrm>
                  </p:grpSpPr>
                  <p:sp>
                    <p:nvSpPr>
                      <p:cNvPr id="48" name="Line 133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533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9" name="Line 134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875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50" name="Line 135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5217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44" name="Group 136"/>
                    <p:cNvGrpSpPr>
                      <a:grpSpLocks noChangeAspect="1"/>
                    </p:cNvGrpSpPr>
                    <p:nvPr/>
                  </p:nvGrpSpPr>
                  <p:grpSpPr bwMode="auto">
                    <a:xfrm rot="5400000">
                      <a:off x="4532" y="3073"/>
                      <a:ext cx="685" cy="1368"/>
                      <a:chOff x="4533" y="3072"/>
                      <a:chExt cx="685" cy="1368"/>
                    </a:xfrm>
                  </p:grpSpPr>
                  <p:sp>
                    <p:nvSpPr>
                      <p:cNvPr id="45" name="Line 137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533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6" name="Line 138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4875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47" name="Line 139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5217" y="3072"/>
                        <a:ext cx="1" cy="1368"/>
                      </a:xfrm>
                      <a:prstGeom prst="line">
                        <a:avLst/>
                      </a:prstGeom>
                      <a:noFill/>
                      <a:ln w="635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</p:grpSp>
          </p:grpSp>
          <p:grpSp>
            <p:nvGrpSpPr>
              <p:cNvPr id="28" name="Group 140"/>
              <p:cNvGrpSpPr>
                <a:grpSpLocks noChangeAspect="1"/>
              </p:cNvGrpSpPr>
              <p:nvPr/>
            </p:nvGrpSpPr>
            <p:grpSpPr bwMode="auto">
              <a:xfrm>
                <a:off x="4140" y="7137"/>
                <a:ext cx="4105" cy="456"/>
                <a:chOff x="4140" y="7137"/>
                <a:chExt cx="4105" cy="456"/>
              </a:xfrm>
            </p:grpSpPr>
            <p:sp>
              <p:nvSpPr>
                <p:cNvPr id="29" name="Line 141"/>
                <p:cNvSpPr>
                  <a:spLocks noChangeAspect="1" noChangeShapeType="1"/>
                </p:cNvSpPr>
                <p:nvPr/>
              </p:nvSpPr>
              <p:spPr bwMode="auto">
                <a:xfrm>
                  <a:off x="5507" y="7137"/>
                  <a:ext cx="1" cy="34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0" name="Line 142"/>
                <p:cNvSpPr>
                  <a:spLocks noChangeAspect="1" noChangeShapeType="1"/>
                </p:cNvSpPr>
                <p:nvPr/>
              </p:nvSpPr>
              <p:spPr bwMode="auto">
                <a:xfrm>
                  <a:off x="4140" y="7137"/>
                  <a:ext cx="1" cy="45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1" name="Line 143"/>
                <p:cNvSpPr>
                  <a:spLocks noChangeAspect="1" noChangeShapeType="1"/>
                </p:cNvSpPr>
                <p:nvPr/>
              </p:nvSpPr>
              <p:spPr bwMode="auto">
                <a:xfrm>
                  <a:off x="8244" y="7137"/>
                  <a:ext cx="1" cy="45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2" name="Line 144"/>
                <p:cNvSpPr>
                  <a:spLocks noChangeAspect="1" noChangeShapeType="1"/>
                </p:cNvSpPr>
                <p:nvPr/>
              </p:nvSpPr>
              <p:spPr bwMode="auto">
                <a:xfrm>
                  <a:off x="4140" y="7536"/>
                  <a:ext cx="4104" cy="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 type="arrow" w="lg" len="lg"/>
                  <a:tailEnd type="arrow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" name="Line 145"/>
                <p:cNvSpPr>
                  <a:spLocks noChangeAspect="1" noChangeShapeType="1"/>
                </p:cNvSpPr>
                <p:nvPr/>
              </p:nvSpPr>
              <p:spPr bwMode="auto">
                <a:xfrm>
                  <a:off x="4140" y="7422"/>
                  <a:ext cx="1368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 type="arrow" w="lg" len="lg"/>
                  <a:tailEnd type="arrow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4" name="Text Box 14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482" y="7194"/>
                  <a:ext cx="570" cy="1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s-ES" sz="900">
                      <a:solidFill>
                        <a:srgbClr val="000000"/>
                      </a:solidFill>
                    </a:rPr>
                    <a:t>0.5 m</a:t>
                  </a:r>
                  <a:endParaRPr lang="ru-RU" altLang="es-ES" sz="9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5" name="Text Box 14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6477" y="7308"/>
                  <a:ext cx="570" cy="1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es-ES" sz="900" dirty="0">
                      <a:solidFill>
                        <a:srgbClr val="000000"/>
                      </a:solidFill>
                    </a:rPr>
                    <a:t>1.5 m</a:t>
                  </a:r>
                  <a:endParaRPr lang="ru-RU" altLang="es-ES" sz="900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24" name="AutoShape 148"/>
            <p:cNvSpPr>
              <a:spLocks noChangeAspect="1" noChangeArrowheads="1"/>
            </p:cNvSpPr>
            <p:nvPr/>
          </p:nvSpPr>
          <p:spPr bwMode="auto">
            <a:xfrm>
              <a:off x="1791" y="638"/>
              <a:ext cx="1290" cy="478"/>
            </a:xfrm>
            <a:prstGeom prst="wedgeRoundRectCallout">
              <a:avLst>
                <a:gd name="adj1" fmla="val 76278"/>
                <a:gd name="adj2" fmla="val -61042"/>
                <a:gd name="adj3" fmla="val 16667"/>
              </a:avLst>
            </a:prstGeom>
            <a:solidFill>
              <a:srgbClr val="FFFFC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17010" tIns="10206" rIns="17010" bIns="10206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s-ES" sz="1400" dirty="0">
                  <a:solidFill>
                    <a:srgbClr val="333399"/>
                  </a:solidFill>
                </a:rPr>
                <a:t>Scintillators (pixels) of the 1-st and 3-d layers</a:t>
              </a:r>
              <a:endParaRPr lang="ru-RU" altLang="es-ES" sz="1400" dirty="0">
                <a:solidFill>
                  <a:srgbClr val="333399"/>
                </a:solidFill>
              </a:endParaRPr>
            </a:p>
          </p:txBody>
        </p:sp>
        <p:sp>
          <p:nvSpPr>
            <p:cNvPr id="25" name="AutoShape 149"/>
            <p:cNvSpPr>
              <a:spLocks noChangeAspect="1" noChangeArrowheads="1"/>
            </p:cNvSpPr>
            <p:nvPr/>
          </p:nvSpPr>
          <p:spPr bwMode="auto">
            <a:xfrm>
              <a:off x="1791" y="1245"/>
              <a:ext cx="1288" cy="692"/>
            </a:xfrm>
            <a:prstGeom prst="wedgeRoundRectCallout">
              <a:avLst>
                <a:gd name="adj1" fmla="val 112269"/>
                <a:gd name="adj2" fmla="val -93356"/>
                <a:gd name="adj3" fmla="val 16667"/>
              </a:avLst>
            </a:prstGeom>
            <a:solidFill>
              <a:srgbClr val="FFFFC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17010" tIns="10206" rIns="17010" bIns="10206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s-ES" sz="1400">
                  <a:solidFill>
                    <a:srgbClr val="333399"/>
                  </a:solidFill>
                </a:rPr>
                <a:t>Scintillators (pixels) of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s-ES" sz="1400">
                  <a:solidFill>
                    <a:srgbClr val="333399"/>
                  </a:solidFill>
                </a:rPr>
                <a:t>the 2-d layer 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s-ES" sz="1400">
                  <a:solidFill>
                    <a:srgbClr val="333399"/>
                  </a:solidFill>
                </a:rPr>
                <a:t>(marked by the gray</a:t>
              </a:r>
              <a:r>
                <a:rPr lang="en-US" altLang="es-ES" sz="1400">
                  <a:solidFill>
                    <a:srgbClr val="000000"/>
                  </a:solidFill>
                </a:rPr>
                <a:t>)</a:t>
              </a:r>
              <a:endParaRPr lang="ru-RU" altLang="es-ES" sz="1400">
                <a:solidFill>
                  <a:srgbClr val="000000"/>
                </a:solidFill>
              </a:endParaRPr>
            </a:p>
          </p:txBody>
        </p:sp>
        <p:sp>
          <p:nvSpPr>
            <p:cNvPr id="26" name="AutoShape 308"/>
            <p:cNvSpPr>
              <a:spLocks noChangeAspect="1" noChangeArrowheads="1"/>
            </p:cNvSpPr>
            <p:nvPr/>
          </p:nvSpPr>
          <p:spPr bwMode="auto">
            <a:xfrm rot="21090093" flipH="1">
              <a:off x="4876" y="435"/>
              <a:ext cx="675" cy="405"/>
            </a:xfrm>
            <a:prstGeom prst="rightArrow">
              <a:avLst>
                <a:gd name="adj1" fmla="val 47046"/>
                <a:gd name="adj2" fmla="val 45131"/>
              </a:avLst>
            </a:prstGeom>
            <a:solidFill>
              <a:srgbClr val="FFFFC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808080">
                  <a:alpha val="50000"/>
                </a:srgbClr>
              </a:outerShdw>
            </a:effectLst>
          </p:spPr>
          <p:txBody>
            <a:bodyPr lIns="17010" tIns="10206" rIns="17010" bIns="10206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s-ES" sz="1400" i="1" dirty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s-ES" sz="1400" dirty="0">
                  <a:solidFill>
                    <a:srgbClr val="000000"/>
                  </a:solidFill>
                </a:rPr>
                <a:t>Top view</a:t>
              </a:r>
              <a:endParaRPr lang="ru-RU" altLang="es-ES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2" name="Group 420"/>
          <p:cNvGrpSpPr>
            <a:grpSpLocks/>
          </p:cNvGrpSpPr>
          <p:nvPr/>
        </p:nvGrpSpPr>
        <p:grpSpPr bwMode="auto">
          <a:xfrm>
            <a:off x="897322" y="3849576"/>
            <a:ext cx="8031162" cy="3071812"/>
            <a:chOff x="361" y="1933"/>
            <a:chExt cx="5059" cy="1935"/>
          </a:xfrm>
        </p:grpSpPr>
        <p:sp>
          <p:nvSpPr>
            <p:cNvPr id="173" name="Rectangle 403"/>
            <p:cNvSpPr>
              <a:spLocks noChangeAspect="1" noChangeArrowheads="1"/>
            </p:cNvSpPr>
            <p:nvPr/>
          </p:nvSpPr>
          <p:spPr bwMode="auto">
            <a:xfrm>
              <a:off x="3433" y="3158"/>
              <a:ext cx="581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010" tIns="10206" rIns="17010" bIns="10206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s-ES" sz="1400" b="1">
                  <a:solidFill>
                    <a:srgbClr val="333399"/>
                  </a:solidFill>
                </a:rPr>
                <a:t>SC16</a:t>
              </a:r>
              <a:endParaRPr lang="ru-RU" altLang="es-ES" sz="1400" b="1">
                <a:solidFill>
                  <a:srgbClr val="333399"/>
                </a:solidFill>
              </a:endParaRPr>
            </a:p>
          </p:txBody>
        </p:sp>
        <p:sp>
          <p:nvSpPr>
            <p:cNvPr id="174" name="Rectangle 404"/>
            <p:cNvSpPr>
              <a:spLocks noChangeAspect="1" noChangeArrowheads="1"/>
            </p:cNvSpPr>
            <p:nvPr/>
          </p:nvSpPr>
          <p:spPr bwMode="auto">
            <a:xfrm>
              <a:off x="2290" y="3158"/>
              <a:ext cx="581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7010" tIns="10206" rIns="17010" bIns="10206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es-ES" sz="1400" b="1">
                  <a:solidFill>
                    <a:srgbClr val="333399"/>
                  </a:solidFill>
                </a:rPr>
                <a:t>  SC16</a:t>
              </a:r>
              <a:endParaRPr lang="ru-RU" altLang="es-ES" sz="1400" b="1">
                <a:solidFill>
                  <a:srgbClr val="333399"/>
                </a:solidFill>
              </a:endParaRPr>
            </a:p>
          </p:txBody>
        </p:sp>
        <p:grpSp>
          <p:nvGrpSpPr>
            <p:cNvPr id="175" name="Group 419"/>
            <p:cNvGrpSpPr>
              <a:grpSpLocks/>
            </p:cNvGrpSpPr>
            <p:nvPr/>
          </p:nvGrpSpPr>
          <p:grpSpPr bwMode="auto">
            <a:xfrm>
              <a:off x="361" y="1933"/>
              <a:ext cx="5059" cy="1935"/>
              <a:chOff x="361" y="1933"/>
              <a:chExt cx="5059" cy="1935"/>
            </a:xfrm>
          </p:grpSpPr>
          <p:grpSp>
            <p:nvGrpSpPr>
              <p:cNvPr id="176" name="Group 418"/>
              <p:cNvGrpSpPr>
                <a:grpSpLocks/>
              </p:cNvGrpSpPr>
              <p:nvPr/>
            </p:nvGrpSpPr>
            <p:grpSpPr bwMode="auto">
              <a:xfrm>
                <a:off x="979" y="2205"/>
                <a:ext cx="4441" cy="1497"/>
                <a:chOff x="979" y="2205"/>
                <a:chExt cx="4441" cy="1497"/>
              </a:xfrm>
            </p:grpSpPr>
            <p:grpSp>
              <p:nvGrpSpPr>
                <p:cNvPr id="210" name="Group 399"/>
                <p:cNvGrpSpPr>
                  <a:grpSpLocks/>
                </p:cNvGrpSpPr>
                <p:nvPr/>
              </p:nvGrpSpPr>
              <p:grpSpPr bwMode="auto">
                <a:xfrm>
                  <a:off x="979" y="2205"/>
                  <a:ext cx="4441" cy="1497"/>
                  <a:chOff x="979" y="2205"/>
                  <a:chExt cx="4441" cy="1497"/>
                </a:xfrm>
              </p:grpSpPr>
              <p:grpSp>
                <p:nvGrpSpPr>
                  <p:cNvPr id="218" name="Group 385"/>
                  <p:cNvGrpSpPr>
                    <a:grpSpLocks/>
                  </p:cNvGrpSpPr>
                  <p:nvPr/>
                </p:nvGrpSpPr>
                <p:grpSpPr bwMode="auto">
                  <a:xfrm>
                    <a:off x="1705" y="2695"/>
                    <a:ext cx="3027" cy="1007"/>
                    <a:chOff x="1705" y="2695"/>
                    <a:chExt cx="3027" cy="1007"/>
                  </a:xfrm>
                </p:grpSpPr>
                <p:grpSp>
                  <p:nvGrpSpPr>
                    <p:cNvPr id="267" name="Group 20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210" y="3073"/>
                      <a:ext cx="2018" cy="251"/>
                      <a:chOff x="4824" y="8676"/>
                      <a:chExt cx="2736" cy="342"/>
                    </a:xfrm>
                  </p:grpSpPr>
                  <p:grpSp>
                    <p:nvGrpSpPr>
                      <p:cNvPr id="325" name="Group 206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4824" y="8676"/>
                        <a:ext cx="1368" cy="342"/>
                        <a:chOff x="4140" y="8163"/>
                        <a:chExt cx="1368" cy="342"/>
                      </a:xfrm>
                    </p:grpSpPr>
                    <p:grpSp>
                      <p:nvGrpSpPr>
                        <p:cNvPr id="333" name="Group 207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4140" y="8163"/>
                          <a:ext cx="1368" cy="114"/>
                          <a:chOff x="4140" y="8163"/>
                          <a:chExt cx="1368" cy="114"/>
                        </a:xfrm>
                      </p:grpSpPr>
                      <p:sp>
                        <p:nvSpPr>
                          <p:cNvPr id="335" name="Rectangle 208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140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36" name="Rectangle 209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482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37" name="Rectangle 210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824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38" name="Rectangle 211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5166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334" name="Freeform 212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4140" y="8163"/>
                          <a:ext cx="1368" cy="342"/>
                        </a:xfrm>
                        <a:custGeom>
                          <a:avLst/>
                          <a:gdLst>
                            <a:gd name="T0" fmla="*/ 0 w 1368"/>
                            <a:gd name="T1" fmla="*/ 0 h 342"/>
                            <a:gd name="T2" fmla="*/ 1368 w 1368"/>
                            <a:gd name="T3" fmla="*/ 0 h 342"/>
                            <a:gd name="T4" fmla="*/ 1368 w 1368"/>
                            <a:gd name="T5" fmla="*/ 228 h 342"/>
                            <a:gd name="T6" fmla="*/ 1254 w 1368"/>
                            <a:gd name="T7" fmla="*/ 342 h 342"/>
                            <a:gd name="T8" fmla="*/ 114 w 1368"/>
                            <a:gd name="T9" fmla="*/ 342 h 342"/>
                            <a:gd name="T10" fmla="*/ 0 w 1368"/>
                            <a:gd name="T11" fmla="*/ 228 h 342"/>
                            <a:gd name="T12" fmla="*/ 0 w 1368"/>
                            <a:gd name="T13" fmla="*/ 0 h 342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1368" h="342">
                              <a:moveTo>
                                <a:pt x="0" y="0"/>
                              </a:moveTo>
                              <a:lnTo>
                                <a:pt x="1368" y="0"/>
                              </a:lnTo>
                              <a:lnTo>
                                <a:pt x="1368" y="228"/>
                              </a:lnTo>
                              <a:lnTo>
                                <a:pt x="1254" y="342"/>
                              </a:lnTo>
                              <a:lnTo>
                                <a:pt x="114" y="342"/>
                              </a:lnTo>
                              <a:lnTo>
                                <a:pt x="0" y="228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noFill/>
                        <a:ln w="19050" cmpd="sng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26" name="Group 213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192" y="8676"/>
                        <a:ext cx="1368" cy="342"/>
                        <a:chOff x="4140" y="8163"/>
                        <a:chExt cx="1368" cy="342"/>
                      </a:xfrm>
                    </p:grpSpPr>
                    <p:grpSp>
                      <p:nvGrpSpPr>
                        <p:cNvPr id="327" name="Group 214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4140" y="8163"/>
                          <a:ext cx="1368" cy="114"/>
                          <a:chOff x="4140" y="8163"/>
                          <a:chExt cx="1368" cy="114"/>
                        </a:xfrm>
                      </p:grpSpPr>
                      <p:sp>
                        <p:nvSpPr>
                          <p:cNvPr id="329" name="Rectangle 215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140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30" name="Rectangle 216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482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31" name="Rectangle 217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824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32" name="Rectangle 218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5166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328" name="Freeform 219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4140" y="8163"/>
                          <a:ext cx="1368" cy="342"/>
                        </a:xfrm>
                        <a:custGeom>
                          <a:avLst/>
                          <a:gdLst>
                            <a:gd name="T0" fmla="*/ 0 w 1368"/>
                            <a:gd name="T1" fmla="*/ 0 h 342"/>
                            <a:gd name="T2" fmla="*/ 1368 w 1368"/>
                            <a:gd name="T3" fmla="*/ 0 h 342"/>
                            <a:gd name="T4" fmla="*/ 1368 w 1368"/>
                            <a:gd name="T5" fmla="*/ 228 h 342"/>
                            <a:gd name="T6" fmla="*/ 1254 w 1368"/>
                            <a:gd name="T7" fmla="*/ 342 h 342"/>
                            <a:gd name="T8" fmla="*/ 114 w 1368"/>
                            <a:gd name="T9" fmla="*/ 342 h 342"/>
                            <a:gd name="T10" fmla="*/ 0 w 1368"/>
                            <a:gd name="T11" fmla="*/ 228 h 342"/>
                            <a:gd name="T12" fmla="*/ 0 w 1368"/>
                            <a:gd name="T13" fmla="*/ 0 h 342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1368" h="342">
                              <a:moveTo>
                                <a:pt x="0" y="0"/>
                              </a:moveTo>
                              <a:lnTo>
                                <a:pt x="1368" y="0"/>
                              </a:lnTo>
                              <a:lnTo>
                                <a:pt x="1368" y="228"/>
                              </a:lnTo>
                              <a:lnTo>
                                <a:pt x="1254" y="342"/>
                              </a:lnTo>
                              <a:lnTo>
                                <a:pt x="114" y="342"/>
                              </a:lnTo>
                              <a:lnTo>
                                <a:pt x="0" y="228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noFill/>
                        <a:ln w="19050" cmpd="sng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68" name="Group 220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705" y="3450"/>
                      <a:ext cx="3027" cy="252"/>
                      <a:chOff x="4140" y="8163"/>
                      <a:chExt cx="4104" cy="342"/>
                    </a:xfrm>
                  </p:grpSpPr>
                  <p:grpSp>
                    <p:nvGrpSpPr>
                      <p:cNvPr id="304" name="Group 221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4140" y="8163"/>
                        <a:ext cx="1368" cy="342"/>
                        <a:chOff x="4140" y="8163"/>
                        <a:chExt cx="1368" cy="342"/>
                      </a:xfrm>
                    </p:grpSpPr>
                    <p:grpSp>
                      <p:nvGrpSpPr>
                        <p:cNvPr id="319" name="Group 222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4140" y="8163"/>
                          <a:ext cx="1368" cy="114"/>
                          <a:chOff x="4140" y="8163"/>
                          <a:chExt cx="1368" cy="114"/>
                        </a:xfrm>
                      </p:grpSpPr>
                      <p:sp>
                        <p:nvSpPr>
                          <p:cNvPr id="321" name="Rectangle 223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140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22" name="Rectangle 224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482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23" name="Rectangle 225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824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24" name="Rectangle 226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5166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320" name="Freeform 227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4140" y="8163"/>
                          <a:ext cx="1368" cy="342"/>
                        </a:xfrm>
                        <a:custGeom>
                          <a:avLst/>
                          <a:gdLst>
                            <a:gd name="T0" fmla="*/ 0 w 1368"/>
                            <a:gd name="T1" fmla="*/ 0 h 342"/>
                            <a:gd name="T2" fmla="*/ 1368 w 1368"/>
                            <a:gd name="T3" fmla="*/ 0 h 342"/>
                            <a:gd name="T4" fmla="*/ 1368 w 1368"/>
                            <a:gd name="T5" fmla="*/ 228 h 342"/>
                            <a:gd name="T6" fmla="*/ 1254 w 1368"/>
                            <a:gd name="T7" fmla="*/ 342 h 342"/>
                            <a:gd name="T8" fmla="*/ 114 w 1368"/>
                            <a:gd name="T9" fmla="*/ 342 h 342"/>
                            <a:gd name="T10" fmla="*/ 0 w 1368"/>
                            <a:gd name="T11" fmla="*/ 228 h 342"/>
                            <a:gd name="T12" fmla="*/ 0 w 1368"/>
                            <a:gd name="T13" fmla="*/ 0 h 342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1368" h="342">
                              <a:moveTo>
                                <a:pt x="0" y="0"/>
                              </a:moveTo>
                              <a:lnTo>
                                <a:pt x="1368" y="0"/>
                              </a:lnTo>
                              <a:lnTo>
                                <a:pt x="1368" y="228"/>
                              </a:lnTo>
                              <a:lnTo>
                                <a:pt x="1254" y="342"/>
                              </a:lnTo>
                              <a:lnTo>
                                <a:pt x="114" y="342"/>
                              </a:lnTo>
                              <a:lnTo>
                                <a:pt x="0" y="228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noFill/>
                        <a:ln w="19050" cmpd="sng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05" name="Group 228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5508" y="8163"/>
                        <a:ext cx="1368" cy="342"/>
                        <a:chOff x="4140" y="8163"/>
                        <a:chExt cx="1368" cy="342"/>
                      </a:xfrm>
                    </p:grpSpPr>
                    <p:grpSp>
                      <p:nvGrpSpPr>
                        <p:cNvPr id="313" name="Group 229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4140" y="8163"/>
                          <a:ext cx="1368" cy="114"/>
                          <a:chOff x="4140" y="8163"/>
                          <a:chExt cx="1368" cy="114"/>
                        </a:xfrm>
                      </p:grpSpPr>
                      <p:sp>
                        <p:nvSpPr>
                          <p:cNvPr id="315" name="Rectangle 230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140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16" name="Rectangle 231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482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17" name="Rectangle 232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824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18" name="Rectangle 233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5166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314" name="Freeform 234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4140" y="8163"/>
                          <a:ext cx="1368" cy="342"/>
                        </a:xfrm>
                        <a:custGeom>
                          <a:avLst/>
                          <a:gdLst>
                            <a:gd name="T0" fmla="*/ 0 w 1368"/>
                            <a:gd name="T1" fmla="*/ 0 h 342"/>
                            <a:gd name="T2" fmla="*/ 1368 w 1368"/>
                            <a:gd name="T3" fmla="*/ 0 h 342"/>
                            <a:gd name="T4" fmla="*/ 1368 w 1368"/>
                            <a:gd name="T5" fmla="*/ 228 h 342"/>
                            <a:gd name="T6" fmla="*/ 1254 w 1368"/>
                            <a:gd name="T7" fmla="*/ 342 h 342"/>
                            <a:gd name="T8" fmla="*/ 114 w 1368"/>
                            <a:gd name="T9" fmla="*/ 342 h 342"/>
                            <a:gd name="T10" fmla="*/ 0 w 1368"/>
                            <a:gd name="T11" fmla="*/ 228 h 342"/>
                            <a:gd name="T12" fmla="*/ 0 w 1368"/>
                            <a:gd name="T13" fmla="*/ 0 h 342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1368" h="342">
                              <a:moveTo>
                                <a:pt x="0" y="0"/>
                              </a:moveTo>
                              <a:lnTo>
                                <a:pt x="1368" y="0"/>
                              </a:lnTo>
                              <a:lnTo>
                                <a:pt x="1368" y="228"/>
                              </a:lnTo>
                              <a:lnTo>
                                <a:pt x="1254" y="342"/>
                              </a:lnTo>
                              <a:lnTo>
                                <a:pt x="114" y="342"/>
                              </a:lnTo>
                              <a:lnTo>
                                <a:pt x="0" y="228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noFill/>
                        <a:ln w="19050" cmpd="sng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306" name="Group 235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6876" y="8163"/>
                        <a:ext cx="1368" cy="342"/>
                        <a:chOff x="4140" y="8163"/>
                        <a:chExt cx="1368" cy="342"/>
                      </a:xfrm>
                    </p:grpSpPr>
                    <p:grpSp>
                      <p:nvGrpSpPr>
                        <p:cNvPr id="307" name="Group 236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4140" y="8163"/>
                          <a:ext cx="1368" cy="114"/>
                          <a:chOff x="4140" y="8163"/>
                          <a:chExt cx="1368" cy="114"/>
                        </a:xfrm>
                      </p:grpSpPr>
                      <p:sp>
                        <p:nvSpPr>
                          <p:cNvPr id="309" name="Rectangle 237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140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10" name="Rectangle 238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482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11" name="Rectangle 239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4824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12" name="Rectangle 240"/>
                          <p:cNvSpPr>
                            <a:spLocks noChangeAspect="1" noChangeArrowheads="1"/>
                          </p:cNvSpPr>
                          <p:nvPr/>
                        </p:nvSpPr>
                        <p:spPr bwMode="auto">
                          <a:xfrm>
                            <a:off x="5166" y="8163"/>
                            <a:ext cx="342" cy="114"/>
                          </a:xfrm>
                          <a:prstGeom prst="rect">
                            <a:avLst/>
                          </a:prstGeom>
                          <a:solidFill>
                            <a:srgbClr val="99CCFF"/>
                          </a:solidFill>
                          <a:ln w="635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308" name="Freeform 241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4140" y="8163"/>
                          <a:ext cx="1368" cy="342"/>
                        </a:xfrm>
                        <a:custGeom>
                          <a:avLst/>
                          <a:gdLst>
                            <a:gd name="T0" fmla="*/ 0 w 1368"/>
                            <a:gd name="T1" fmla="*/ 0 h 342"/>
                            <a:gd name="T2" fmla="*/ 1368 w 1368"/>
                            <a:gd name="T3" fmla="*/ 0 h 342"/>
                            <a:gd name="T4" fmla="*/ 1368 w 1368"/>
                            <a:gd name="T5" fmla="*/ 228 h 342"/>
                            <a:gd name="T6" fmla="*/ 1254 w 1368"/>
                            <a:gd name="T7" fmla="*/ 342 h 342"/>
                            <a:gd name="T8" fmla="*/ 114 w 1368"/>
                            <a:gd name="T9" fmla="*/ 342 h 342"/>
                            <a:gd name="T10" fmla="*/ 0 w 1368"/>
                            <a:gd name="T11" fmla="*/ 228 h 342"/>
                            <a:gd name="T12" fmla="*/ 0 w 1368"/>
                            <a:gd name="T13" fmla="*/ 0 h 342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1368" h="342">
                              <a:moveTo>
                                <a:pt x="0" y="0"/>
                              </a:moveTo>
                              <a:lnTo>
                                <a:pt x="1368" y="0"/>
                              </a:lnTo>
                              <a:lnTo>
                                <a:pt x="1368" y="228"/>
                              </a:lnTo>
                              <a:lnTo>
                                <a:pt x="1254" y="342"/>
                              </a:lnTo>
                              <a:lnTo>
                                <a:pt x="114" y="342"/>
                              </a:lnTo>
                              <a:lnTo>
                                <a:pt x="0" y="228"/>
                              </a:lnTo>
                              <a:lnTo>
                                <a:pt x="0" y="0"/>
                              </a:lnTo>
                              <a:close/>
                            </a:path>
                          </a:pathLst>
                        </a:custGeom>
                        <a:noFill/>
                        <a:ln w="19050" cmpd="sng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69" name="Group 3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05" y="2695"/>
                      <a:ext cx="3027" cy="747"/>
                      <a:chOff x="1705" y="2695"/>
                      <a:chExt cx="3027" cy="747"/>
                    </a:xfrm>
                  </p:grpSpPr>
                  <p:grpSp>
                    <p:nvGrpSpPr>
                      <p:cNvPr id="275" name="Group 183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1705" y="2695"/>
                        <a:ext cx="3027" cy="252"/>
                        <a:chOff x="4140" y="8163"/>
                        <a:chExt cx="4104" cy="342"/>
                      </a:xfrm>
                    </p:grpSpPr>
                    <p:grpSp>
                      <p:nvGrpSpPr>
                        <p:cNvPr id="283" name="Group 184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4140" y="8163"/>
                          <a:ext cx="1368" cy="342"/>
                          <a:chOff x="4140" y="8163"/>
                          <a:chExt cx="1368" cy="342"/>
                        </a:xfrm>
                      </p:grpSpPr>
                      <p:grpSp>
                        <p:nvGrpSpPr>
                          <p:cNvPr id="298" name="Group 185"/>
                          <p:cNvGrpSpPr>
                            <a:grpSpLocks noChangeAspect="1"/>
                          </p:cNvGrpSpPr>
                          <p:nvPr/>
                        </p:nvGrpSpPr>
                        <p:grpSpPr bwMode="auto">
                          <a:xfrm>
                            <a:off x="4140" y="8163"/>
                            <a:ext cx="1368" cy="114"/>
                            <a:chOff x="4140" y="8163"/>
                            <a:chExt cx="1368" cy="114"/>
                          </a:xfrm>
                        </p:grpSpPr>
                        <p:sp>
                          <p:nvSpPr>
                            <p:cNvPr id="300" name="Rectangle 186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4140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301" name="Rectangle 187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4482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302" name="Rectangle 188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4824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303" name="Rectangle 189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5166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99" name="Freeform 190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4140" y="8163"/>
                            <a:ext cx="1368" cy="342"/>
                          </a:xfrm>
                          <a:custGeom>
                            <a:avLst/>
                            <a:gdLst>
                              <a:gd name="T0" fmla="*/ 0 w 1368"/>
                              <a:gd name="T1" fmla="*/ 0 h 342"/>
                              <a:gd name="T2" fmla="*/ 1368 w 1368"/>
                              <a:gd name="T3" fmla="*/ 0 h 342"/>
                              <a:gd name="T4" fmla="*/ 1368 w 1368"/>
                              <a:gd name="T5" fmla="*/ 228 h 342"/>
                              <a:gd name="T6" fmla="*/ 1254 w 1368"/>
                              <a:gd name="T7" fmla="*/ 342 h 342"/>
                              <a:gd name="T8" fmla="*/ 114 w 1368"/>
                              <a:gd name="T9" fmla="*/ 342 h 342"/>
                              <a:gd name="T10" fmla="*/ 0 w 1368"/>
                              <a:gd name="T11" fmla="*/ 228 h 342"/>
                              <a:gd name="T12" fmla="*/ 0 w 1368"/>
                              <a:gd name="T13" fmla="*/ 0 h 342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</a:cxnLst>
                            <a:rect l="0" t="0" r="r" b="b"/>
                            <a:pathLst>
                              <a:path w="1368" h="342">
                                <a:moveTo>
                                  <a:pt x="0" y="0"/>
                                </a:moveTo>
                                <a:lnTo>
                                  <a:pt x="1368" y="0"/>
                                </a:lnTo>
                                <a:lnTo>
                                  <a:pt x="1368" y="228"/>
                                </a:lnTo>
                                <a:lnTo>
                                  <a:pt x="1254" y="342"/>
                                </a:lnTo>
                                <a:lnTo>
                                  <a:pt x="114" y="342"/>
                                </a:lnTo>
                                <a:lnTo>
                                  <a:pt x="0" y="228"/>
                                </a:lnTo>
                                <a:lnTo>
                                  <a:pt x="0" y="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19050" cmpd="sng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84" name="Group 191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5508" y="8163"/>
                          <a:ext cx="1368" cy="342"/>
                          <a:chOff x="4140" y="8163"/>
                          <a:chExt cx="1368" cy="342"/>
                        </a:xfrm>
                      </p:grpSpPr>
                      <p:grpSp>
                        <p:nvGrpSpPr>
                          <p:cNvPr id="292" name="Group 192"/>
                          <p:cNvGrpSpPr>
                            <a:grpSpLocks noChangeAspect="1"/>
                          </p:cNvGrpSpPr>
                          <p:nvPr/>
                        </p:nvGrpSpPr>
                        <p:grpSpPr bwMode="auto">
                          <a:xfrm>
                            <a:off x="4140" y="8163"/>
                            <a:ext cx="1368" cy="114"/>
                            <a:chOff x="4140" y="8163"/>
                            <a:chExt cx="1368" cy="114"/>
                          </a:xfrm>
                        </p:grpSpPr>
                        <p:sp>
                          <p:nvSpPr>
                            <p:cNvPr id="294" name="Rectangle 193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4140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295" name="Rectangle 194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4482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296" name="Rectangle 195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4824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297" name="Rectangle 196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5166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93" name="Freeform 197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4140" y="8163"/>
                            <a:ext cx="1368" cy="342"/>
                          </a:xfrm>
                          <a:custGeom>
                            <a:avLst/>
                            <a:gdLst>
                              <a:gd name="T0" fmla="*/ 0 w 1368"/>
                              <a:gd name="T1" fmla="*/ 0 h 342"/>
                              <a:gd name="T2" fmla="*/ 1368 w 1368"/>
                              <a:gd name="T3" fmla="*/ 0 h 342"/>
                              <a:gd name="T4" fmla="*/ 1368 w 1368"/>
                              <a:gd name="T5" fmla="*/ 228 h 342"/>
                              <a:gd name="T6" fmla="*/ 1254 w 1368"/>
                              <a:gd name="T7" fmla="*/ 342 h 342"/>
                              <a:gd name="T8" fmla="*/ 114 w 1368"/>
                              <a:gd name="T9" fmla="*/ 342 h 342"/>
                              <a:gd name="T10" fmla="*/ 0 w 1368"/>
                              <a:gd name="T11" fmla="*/ 228 h 342"/>
                              <a:gd name="T12" fmla="*/ 0 w 1368"/>
                              <a:gd name="T13" fmla="*/ 0 h 342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</a:cxnLst>
                            <a:rect l="0" t="0" r="r" b="b"/>
                            <a:pathLst>
                              <a:path w="1368" h="342">
                                <a:moveTo>
                                  <a:pt x="0" y="0"/>
                                </a:moveTo>
                                <a:lnTo>
                                  <a:pt x="1368" y="0"/>
                                </a:lnTo>
                                <a:lnTo>
                                  <a:pt x="1368" y="228"/>
                                </a:lnTo>
                                <a:lnTo>
                                  <a:pt x="1254" y="342"/>
                                </a:lnTo>
                                <a:lnTo>
                                  <a:pt x="114" y="342"/>
                                </a:lnTo>
                                <a:lnTo>
                                  <a:pt x="0" y="228"/>
                                </a:lnTo>
                                <a:lnTo>
                                  <a:pt x="0" y="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19050" cmpd="sng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</p:grpSp>
                    <p:grpSp>
                      <p:nvGrpSpPr>
                        <p:cNvPr id="285" name="Group 198"/>
                        <p:cNvGrpSpPr>
                          <a:grpSpLocks noChangeAspect="1"/>
                        </p:cNvGrpSpPr>
                        <p:nvPr/>
                      </p:nvGrpSpPr>
                      <p:grpSpPr bwMode="auto">
                        <a:xfrm>
                          <a:off x="6876" y="8163"/>
                          <a:ext cx="1368" cy="342"/>
                          <a:chOff x="4140" y="8163"/>
                          <a:chExt cx="1368" cy="342"/>
                        </a:xfrm>
                      </p:grpSpPr>
                      <p:grpSp>
                        <p:nvGrpSpPr>
                          <p:cNvPr id="286" name="Group 199"/>
                          <p:cNvGrpSpPr>
                            <a:grpSpLocks noChangeAspect="1"/>
                          </p:cNvGrpSpPr>
                          <p:nvPr/>
                        </p:nvGrpSpPr>
                        <p:grpSpPr bwMode="auto">
                          <a:xfrm>
                            <a:off x="4140" y="8163"/>
                            <a:ext cx="1368" cy="114"/>
                            <a:chOff x="4140" y="8163"/>
                            <a:chExt cx="1368" cy="114"/>
                          </a:xfrm>
                        </p:grpSpPr>
                        <p:sp>
                          <p:nvSpPr>
                            <p:cNvPr id="288" name="Rectangle 200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4140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289" name="Rectangle 201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4482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290" name="Rectangle 202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4824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  <p:sp>
                          <p:nvSpPr>
                            <p:cNvPr id="291" name="Rectangle 203"/>
                            <p:cNvSpPr>
                              <a:spLocks noChangeAspect="1" noChangeArrowheads="1"/>
                            </p:cNvSpPr>
                            <p:nvPr/>
                          </p:nvSpPr>
                          <p:spPr bwMode="auto">
                            <a:xfrm>
                              <a:off x="5166" y="8163"/>
                              <a:ext cx="342" cy="114"/>
                            </a:xfrm>
                            <a:prstGeom prst="rect">
                              <a:avLst/>
                            </a:prstGeom>
                            <a:solidFill>
                              <a:srgbClr val="99CCFF"/>
                            </a:solidFill>
                            <a:ln w="6350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:ln>
                          </p:spPr>
                          <p:txBody>
                            <a:bodyPr/>
                            <a:lstStyle/>
                            <a:p>
                              <a:pPr fontAlgn="base"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</a:pPr>
                              <a:endParaRPr lang="es-ES">
                                <a:solidFill>
                                  <a:srgbClr val="00000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87" name="Freeform 204"/>
                          <p:cNvSpPr>
                            <a:spLocks noChangeAspect="1"/>
                          </p:cNvSpPr>
                          <p:nvPr/>
                        </p:nvSpPr>
                        <p:spPr bwMode="auto">
                          <a:xfrm>
                            <a:off x="4140" y="8163"/>
                            <a:ext cx="1368" cy="342"/>
                          </a:xfrm>
                          <a:custGeom>
                            <a:avLst/>
                            <a:gdLst>
                              <a:gd name="T0" fmla="*/ 0 w 1368"/>
                              <a:gd name="T1" fmla="*/ 0 h 342"/>
                              <a:gd name="T2" fmla="*/ 1368 w 1368"/>
                              <a:gd name="T3" fmla="*/ 0 h 342"/>
                              <a:gd name="T4" fmla="*/ 1368 w 1368"/>
                              <a:gd name="T5" fmla="*/ 228 h 342"/>
                              <a:gd name="T6" fmla="*/ 1254 w 1368"/>
                              <a:gd name="T7" fmla="*/ 342 h 342"/>
                              <a:gd name="T8" fmla="*/ 114 w 1368"/>
                              <a:gd name="T9" fmla="*/ 342 h 342"/>
                              <a:gd name="T10" fmla="*/ 0 w 1368"/>
                              <a:gd name="T11" fmla="*/ 228 h 342"/>
                              <a:gd name="T12" fmla="*/ 0 w 1368"/>
                              <a:gd name="T13" fmla="*/ 0 h 342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</a:cxnLst>
                            <a:rect l="0" t="0" r="r" b="b"/>
                            <a:pathLst>
                              <a:path w="1368" h="342">
                                <a:moveTo>
                                  <a:pt x="0" y="0"/>
                                </a:moveTo>
                                <a:lnTo>
                                  <a:pt x="1368" y="0"/>
                                </a:lnTo>
                                <a:lnTo>
                                  <a:pt x="1368" y="228"/>
                                </a:lnTo>
                                <a:lnTo>
                                  <a:pt x="1254" y="342"/>
                                </a:lnTo>
                                <a:lnTo>
                                  <a:pt x="114" y="342"/>
                                </a:lnTo>
                                <a:lnTo>
                                  <a:pt x="0" y="228"/>
                                </a:lnTo>
                                <a:lnTo>
                                  <a:pt x="0" y="0"/>
                                </a:lnTo>
                                <a:close/>
                              </a:path>
                            </a:pathLst>
                          </a:custGeom>
                          <a:noFill/>
                          <a:ln w="19050" cmpd="sng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pPr fontAlgn="base"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</a:pPr>
                            <a:endParaRPr lang="es-ES">
                              <a:solidFill>
                                <a:srgbClr val="000000"/>
                              </a:solidFill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276" name="Group 32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90" y="2953"/>
                        <a:ext cx="2852" cy="489"/>
                        <a:chOff x="1790" y="2953"/>
                        <a:chExt cx="2852" cy="489"/>
                      </a:xfrm>
                    </p:grpSpPr>
                    <p:sp>
                      <p:nvSpPr>
                        <p:cNvPr id="277" name="Rectangle 314" descr="Дуб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rot="5400000">
                          <a:off x="4443" y="3136"/>
                          <a:ext cx="268" cy="126"/>
                        </a:xfrm>
                        <a:prstGeom prst="rect">
                          <a:avLst/>
                        </a:prstGeom>
                        <a:blipFill dpi="0" rotWithShape="1">
                          <a:blip r:embed="rId4"/>
                          <a:srcRect/>
                          <a:tile tx="0" ty="0" sx="100000" sy="100000" flip="none" algn="tl"/>
                        </a:blip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78" name="Rectangle 313" descr="Дуб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rot="5400000">
                          <a:off x="4207" y="3134"/>
                          <a:ext cx="268" cy="126"/>
                        </a:xfrm>
                        <a:prstGeom prst="rect">
                          <a:avLst/>
                        </a:prstGeom>
                        <a:blipFill dpi="0" rotWithShape="1">
                          <a:blip r:embed="rId4"/>
                          <a:srcRect/>
                          <a:tile tx="0" ty="0" sx="100000" sy="100000" flip="none" algn="tl"/>
                        </a:blip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79" name="Rectangle 178" descr="Дуб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790" y="2953"/>
                          <a:ext cx="2852" cy="112"/>
                        </a:xfrm>
                        <a:prstGeom prst="rect">
                          <a:avLst/>
                        </a:prstGeom>
                        <a:blipFill dpi="0" rotWithShape="0">
                          <a:blip r:embed="rId4"/>
                          <a:srcRect/>
                          <a:tile tx="0" ty="0" sx="100000" sy="100000" flip="none" algn="tl"/>
                        </a:blip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80" name="Rectangle 179" descr="Дуб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791" y="3330"/>
                          <a:ext cx="2850" cy="112"/>
                        </a:xfrm>
                        <a:prstGeom prst="rect">
                          <a:avLst/>
                        </a:prstGeom>
                        <a:blipFill dpi="0" rotWithShape="0">
                          <a:blip r:embed="rId4"/>
                          <a:srcRect/>
                          <a:tile tx="0" ty="0" sx="100000" sy="100000" flip="none" algn="tl"/>
                        </a:blip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81" name="Rectangle 323" descr="Дуб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rot="16200000" flipH="1">
                          <a:off x="1725" y="3135"/>
                          <a:ext cx="268" cy="127"/>
                        </a:xfrm>
                        <a:prstGeom prst="rect">
                          <a:avLst/>
                        </a:prstGeom>
                        <a:blipFill dpi="0" rotWithShape="1">
                          <a:blip r:embed="rId4"/>
                          <a:srcRect/>
                          <a:tile tx="0" ty="0" sx="100000" sy="100000" flip="none" algn="tl"/>
                        </a:blip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82" name="Rectangle 324" descr="Дуб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rot="16200000" flipH="1">
                          <a:off x="1962" y="3133"/>
                          <a:ext cx="268" cy="127"/>
                        </a:xfrm>
                        <a:prstGeom prst="rect">
                          <a:avLst/>
                        </a:prstGeom>
                        <a:blipFill dpi="0" rotWithShape="1">
                          <a:blip r:embed="rId4"/>
                          <a:srcRect/>
                          <a:tile tx="0" ty="0" sx="100000" sy="100000" flip="none" algn="tl"/>
                        </a:blip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70" name="Group 3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17" y="2953"/>
                      <a:ext cx="1425" cy="489"/>
                      <a:chOff x="3217" y="2953"/>
                      <a:chExt cx="1425" cy="489"/>
                    </a:xfrm>
                  </p:grpSpPr>
                  <p:sp>
                    <p:nvSpPr>
                      <p:cNvPr id="271" name="Rectangle 331" descr="Дуб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rot="5400000">
                        <a:off x="4443" y="3136"/>
                        <a:ext cx="268" cy="126"/>
                      </a:xfrm>
                      <a:prstGeom prst="rect">
                        <a:avLst/>
                      </a:prstGeom>
                      <a:blipFill dpi="0" rotWithShape="1">
                        <a:blip r:embed="rId4"/>
                        <a:srcRect/>
                        <a:tile tx="0" ty="0" sx="100000" sy="100000" flip="none" algn="tl"/>
                      </a:blipFill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72" name="Rectangle 332" descr="Дуб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rot="5400000">
                        <a:off x="4207" y="3134"/>
                        <a:ext cx="268" cy="126"/>
                      </a:xfrm>
                      <a:prstGeom prst="rect">
                        <a:avLst/>
                      </a:prstGeom>
                      <a:blipFill dpi="0" rotWithShape="1">
                        <a:blip r:embed="rId4"/>
                        <a:srcRect/>
                        <a:tile tx="0" ty="0" sx="100000" sy="100000" flip="none" algn="tl"/>
                      </a:blipFill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73" name="Rectangle 333" descr="Дуб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220" y="2953"/>
                        <a:ext cx="1422" cy="112"/>
                      </a:xfrm>
                      <a:prstGeom prst="rect">
                        <a:avLst/>
                      </a:prstGeom>
                      <a:blipFill dpi="0" rotWithShape="0">
                        <a:blip r:embed="rId4"/>
                        <a:srcRect/>
                        <a:tile tx="0" ty="0" sx="100000" sy="100000" flip="none" algn="tl"/>
                      </a:blipFill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74" name="Rectangle 334" descr="Дуб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3217" y="3330"/>
                        <a:ext cx="1424" cy="112"/>
                      </a:xfrm>
                      <a:prstGeom prst="rect">
                        <a:avLst/>
                      </a:prstGeom>
                      <a:blipFill dpi="0" rotWithShape="0">
                        <a:blip r:embed="rId4"/>
                        <a:srcRect/>
                        <a:tile tx="0" ty="0" sx="100000" sy="100000" flip="none" algn="tl"/>
                      </a:blipFill>
                      <a:ln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grpSp>
                <p:nvGrpSpPr>
                  <p:cNvPr id="219" name="Group 398"/>
                  <p:cNvGrpSpPr>
                    <a:grpSpLocks/>
                  </p:cNvGrpSpPr>
                  <p:nvPr/>
                </p:nvGrpSpPr>
                <p:grpSpPr bwMode="auto">
                  <a:xfrm>
                    <a:off x="979" y="2205"/>
                    <a:ext cx="4441" cy="1497"/>
                    <a:chOff x="979" y="2205"/>
                    <a:chExt cx="4441" cy="1497"/>
                  </a:xfrm>
                </p:grpSpPr>
                <p:grpSp>
                  <p:nvGrpSpPr>
                    <p:cNvPr id="220" name="Group 3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02" y="2205"/>
                      <a:ext cx="3992" cy="182"/>
                      <a:chOff x="1202" y="2296"/>
                      <a:chExt cx="3992" cy="182"/>
                    </a:xfrm>
                  </p:grpSpPr>
                  <p:grpSp>
                    <p:nvGrpSpPr>
                      <p:cNvPr id="238" name="Group 37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02" y="2296"/>
                        <a:ext cx="3992" cy="91"/>
                        <a:chOff x="1202" y="2350"/>
                        <a:chExt cx="3992" cy="84"/>
                      </a:xfrm>
                    </p:grpSpPr>
                    <p:sp>
                      <p:nvSpPr>
                        <p:cNvPr id="253" name="Rectangle 258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383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54" name="Rectangle 263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202" y="2350"/>
                          <a:ext cx="181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55" name="Rectangle 349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1701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56" name="Rectangle 350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2018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57" name="Rectangle 351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2336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58" name="Rectangle 352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2653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59" name="Rectangle 353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2971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60" name="Rectangle 354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3288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61" name="Rectangle 355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3606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62" name="Rectangle 356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3923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64" name="Rectangle 357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4241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65" name="Rectangle 358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4558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66" name="Rectangle 359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4876" y="2350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grpSp>
                    <p:nvGrpSpPr>
                      <p:cNvPr id="239" name="Group 37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202" y="2387"/>
                        <a:ext cx="3992" cy="91"/>
                        <a:chOff x="1202" y="2432"/>
                        <a:chExt cx="3992" cy="84"/>
                      </a:xfrm>
                    </p:grpSpPr>
                    <p:sp>
                      <p:nvSpPr>
                        <p:cNvPr id="240" name="Rectangle 363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4695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41" name="Rectangle 364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5013" y="2432"/>
                          <a:ext cx="181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42" name="Rectangle 365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4377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43" name="Rectangle 366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4060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44" name="Rectangle 367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3742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45" name="Rectangle 368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3425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46" name="Rectangle 369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3107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47" name="Rectangle 370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2790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48" name="Rectangle 371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2472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49" name="Rectangle 372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2155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50" name="Rectangle 373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1837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51" name="Rectangle 374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1520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52" name="Rectangle 375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 flipH="1">
                          <a:off x="1202" y="2432"/>
                          <a:ext cx="318" cy="84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rgbClr val="969696"/>
                            </a:gs>
                            <a:gs pos="100000">
                              <a:srgbClr val="5F5F5F"/>
                            </a:gs>
                          </a:gsLst>
                          <a:path path="shape">
                            <a:fillToRect l="50000" t="50000" r="50000" b="50000"/>
                          </a:path>
                        </a:gradFill>
                        <a:ln w="317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221" name="Group 384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5057" y="3385"/>
                      <a:ext cx="363" cy="317"/>
                      <a:chOff x="2109" y="708"/>
                      <a:chExt cx="1814" cy="2495"/>
                    </a:xfrm>
                  </p:grpSpPr>
                  <p:grpSp>
                    <p:nvGrpSpPr>
                      <p:cNvPr id="234" name="Group 380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2109" y="708"/>
                        <a:ext cx="1814" cy="1588"/>
                        <a:chOff x="1973" y="1706"/>
                        <a:chExt cx="1814" cy="1588"/>
                      </a:xfrm>
                    </p:grpSpPr>
                    <p:sp>
                      <p:nvSpPr>
                        <p:cNvPr id="236" name="Freeform 381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973" y="3067"/>
                          <a:ext cx="1814" cy="227"/>
                        </a:xfrm>
                        <a:custGeom>
                          <a:avLst/>
                          <a:gdLst>
                            <a:gd name="T0" fmla="*/ 771 w 1814"/>
                            <a:gd name="T1" fmla="*/ 0 h 227"/>
                            <a:gd name="T2" fmla="*/ 1043 w 1814"/>
                            <a:gd name="T3" fmla="*/ 0 h 227"/>
                            <a:gd name="T4" fmla="*/ 1814 w 1814"/>
                            <a:gd name="T5" fmla="*/ 136 h 227"/>
                            <a:gd name="T6" fmla="*/ 1814 w 1814"/>
                            <a:gd name="T7" fmla="*/ 227 h 227"/>
                            <a:gd name="T8" fmla="*/ 0 w 1814"/>
                            <a:gd name="T9" fmla="*/ 227 h 227"/>
                            <a:gd name="T10" fmla="*/ 0 w 1814"/>
                            <a:gd name="T11" fmla="*/ 136 h 227"/>
                            <a:gd name="T12" fmla="*/ 771 w 1814"/>
                            <a:gd name="T13" fmla="*/ 0 h 227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1814" h="227">
                              <a:moveTo>
                                <a:pt x="771" y="0"/>
                              </a:moveTo>
                              <a:lnTo>
                                <a:pt x="1043" y="0"/>
                              </a:lnTo>
                              <a:cubicBezTo>
                                <a:pt x="1300" y="45"/>
                                <a:pt x="1814" y="136"/>
                                <a:pt x="1814" y="136"/>
                              </a:cubicBezTo>
                              <a:lnTo>
                                <a:pt x="1814" y="227"/>
                              </a:lnTo>
                              <a:lnTo>
                                <a:pt x="0" y="227"/>
                              </a:lnTo>
                              <a:lnTo>
                                <a:pt x="0" y="136"/>
                              </a:lnTo>
                              <a:lnTo>
                                <a:pt x="771" y="0"/>
                              </a:lnTo>
                              <a:close/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chemeClr val="bg1">
                                <a:gamma/>
                                <a:shade val="65490"/>
                                <a:invGamma/>
                              </a:schemeClr>
                            </a:gs>
                            <a:gs pos="50000">
                              <a:schemeClr val="bg1"/>
                            </a:gs>
                            <a:gs pos="100000">
                              <a:schemeClr val="bg1">
                                <a:gamma/>
                                <a:shade val="65490"/>
                                <a:invGamma/>
                              </a:schemeClr>
                            </a:gs>
                          </a:gsLst>
                          <a:lin ang="0" scaled="1"/>
                        </a:gra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37" name="Rectangle 382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2744" y="1706"/>
                          <a:ext cx="272" cy="1361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chemeClr val="bg1">
                                <a:gamma/>
                                <a:shade val="53333"/>
                                <a:invGamma/>
                              </a:schemeClr>
                            </a:gs>
                            <a:gs pos="50000">
                              <a:schemeClr val="bg1"/>
                            </a:gs>
                            <a:gs pos="100000">
                              <a:schemeClr val="bg1">
                                <a:gamma/>
                                <a:shade val="53333"/>
                                <a:invGamma/>
                              </a:schemeClr>
                            </a:gs>
                          </a:gsLst>
                          <a:lin ang="0" scaled="1"/>
                        </a:gra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35" name="Freeform 383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2109" y="2296"/>
                        <a:ext cx="1814" cy="907"/>
                      </a:xfrm>
                      <a:custGeom>
                        <a:avLst/>
                        <a:gdLst>
                          <a:gd name="T0" fmla="*/ 0 w 1814"/>
                          <a:gd name="T1" fmla="*/ 0 h 907"/>
                          <a:gd name="T2" fmla="*/ 1814 w 1814"/>
                          <a:gd name="T3" fmla="*/ 0 h 907"/>
                          <a:gd name="T4" fmla="*/ 1678 w 1814"/>
                          <a:gd name="T5" fmla="*/ 907 h 907"/>
                          <a:gd name="T6" fmla="*/ 136 w 1814"/>
                          <a:gd name="T7" fmla="*/ 907 h 907"/>
                          <a:gd name="T8" fmla="*/ 0 w 1814"/>
                          <a:gd name="T9" fmla="*/ 0 h 90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814" h="907">
                            <a:moveTo>
                              <a:pt x="0" y="0"/>
                            </a:moveTo>
                            <a:lnTo>
                              <a:pt x="1814" y="0"/>
                            </a:lnTo>
                            <a:lnTo>
                              <a:pt x="1678" y="907"/>
                            </a:lnTo>
                            <a:lnTo>
                              <a:pt x="136" y="907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2">
                              <a:gamma/>
                              <a:shade val="46275"/>
                              <a:invGamma/>
                            </a:schemeClr>
                          </a:gs>
                          <a:gs pos="50000">
                            <a:schemeClr val="bg2"/>
                          </a:gs>
                          <a:gs pos="100000">
                            <a:schemeClr val="bg2">
                              <a:gamma/>
                              <a:shade val="46275"/>
                              <a:invGamma/>
                            </a:schemeClr>
                          </a:gs>
                        </a:gsLst>
                        <a:lin ang="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222" name="Group 389"/>
                    <p:cNvGrpSpPr>
                      <a:grpSpLocks noChangeAspect="1"/>
                    </p:cNvGrpSpPr>
                    <p:nvPr/>
                  </p:nvGrpSpPr>
                  <p:grpSpPr bwMode="auto">
                    <a:xfrm flipH="1">
                      <a:off x="979" y="3385"/>
                      <a:ext cx="359" cy="317"/>
                      <a:chOff x="2109" y="708"/>
                      <a:chExt cx="1814" cy="2495"/>
                    </a:xfrm>
                  </p:grpSpPr>
                  <p:grpSp>
                    <p:nvGrpSpPr>
                      <p:cNvPr id="230" name="Group 390"/>
                      <p:cNvGrpSpPr>
                        <a:grpSpLocks noChangeAspect="1"/>
                      </p:cNvGrpSpPr>
                      <p:nvPr/>
                    </p:nvGrpSpPr>
                    <p:grpSpPr bwMode="auto">
                      <a:xfrm>
                        <a:off x="2109" y="708"/>
                        <a:ext cx="1814" cy="1588"/>
                        <a:chOff x="1973" y="1706"/>
                        <a:chExt cx="1814" cy="1588"/>
                      </a:xfrm>
                    </p:grpSpPr>
                    <p:sp>
                      <p:nvSpPr>
                        <p:cNvPr id="232" name="Freeform 391"/>
                        <p:cNvSpPr>
                          <a:spLocks noChangeAspect="1"/>
                        </p:cNvSpPr>
                        <p:nvPr/>
                      </p:nvSpPr>
                      <p:spPr bwMode="auto">
                        <a:xfrm>
                          <a:off x="1973" y="3067"/>
                          <a:ext cx="1814" cy="227"/>
                        </a:xfrm>
                        <a:custGeom>
                          <a:avLst/>
                          <a:gdLst>
                            <a:gd name="T0" fmla="*/ 771 w 1814"/>
                            <a:gd name="T1" fmla="*/ 0 h 227"/>
                            <a:gd name="T2" fmla="*/ 1043 w 1814"/>
                            <a:gd name="T3" fmla="*/ 0 h 227"/>
                            <a:gd name="T4" fmla="*/ 1814 w 1814"/>
                            <a:gd name="T5" fmla="*/ 136 h 227"/>
                            <a:gd name="T6" fmla="*/ 1814 w 1814"/>
                            <a:gd name="T7" fmla="*/ 227 h 227"/>
                            <a:gd name="T8" fmla="*/ 0 w 1814"/>
                            <a:gd name="T9" fmla="*/ 227 h 227"/>
                            <a:gd name="T10" fmla="*/ 0 w 1814"/>
                            <a:gd name="T11" fmla="*/ 136 h 227"/>
                            <a:gd name="T12" fmla="*/ 771 w 1814"/>
                            <a:gd name="T13" fmla="*/ 0 h 227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</a:cxnLst>
                          <a:rect l="0" t="0" r="r" b="b"/>
                          <a:pathLst>
                            <a:path w="1814" h="227">
                              <a:moveTo>
                                <a:pt x="771" y="0"/>
                              </a:moveTo>
                              <a:lnTo>
                                <a:pt x="1043" y="0"/>
                              </a:lnTo>
                              <a:cubicBezTo>
                                <a:pt x="1300" y="45"/>
                                <a:pt x="1814" y="136"/>
                                <a:pt x="1814" y="136"/>
                              </a:cubicBezTo>
                              <a:lnTo>
                                <a:pt x="1814" y="227"/>
                              </a:lnTo>
                              <a:lnTo>
                                <a:pt x="0" y="227"/>
                              </a:lnTo>
                              <a:lnTo>
                                <a:pt x="0" y="136"/>
                              </a:lnTo>
                              <a:lnTo>
                                <a:pt x="771" y="0"/>
                              </a:lnTo>
                              <a:close/>
                            </a:path>
                          </a:pathLst>
                        </a:custGeom>
                        <a:gradFill rotWithShape="1">
                          <a:gsLst>
                            <a:gs pos="0">
                              <a:schemeClr val="bg1">
                                <a:gamma/>
                                <a:shade val="65490"/>
                                <a:invGamma/>
                              </a:schemeClr>
                            </a:gs>
                            <a:gs pos="50000">
                              <a:schemeClr val="bg1"/>
                            </a:gs>
                            <a:gs pos="100000">
                              <a:schemeClr val="bg1">
                                <a:gamma/>
                                <a:shade val="65490"/>
                                <a:invGamma/>
                              </a:schemeClr>
                            </a:gs>
                          </a:gsLst>
                          <a:lin ang="0" scaled="1"/>
                        </a:gradFill>
                        <a:ln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  <p:sp>
                      <p:nvSpPr>
                        <p:cNvPr id="233" name="Rectangle 392"/>
                        <p:cNvSpPr>
                          <a:spLocks noChangeAspect="1" noChangeArrowheads="1"/>
                        </p:cNvSpPr>
                        <p:nvPr/>
                      </p:nvSpPr>
                      <p:spPr bwMode="auto">
                        <a:xfrm>
                          <a:off x="2744" y="1706"/>
                          <a:ext cx="272" cy="1361"/>
                        </a:xfrm>
                        <a:prstGeom prst="rect">
                          <a:avLst/>
                        </a:prstGeom>
                        <a:gradFill rotWithShape="1">
                          <a:gsLst>
                            <a:gs pos="0">
                              <a:schemeClr val="bg1">
                                <a:gamma/>
                                <a:shade val="53333"/>
                                <a:invGamma/>
                              </a:schemeClr>
                            </a:gs>
                            <a:gs pos="50000">
                              <a:schemeClr val="bg1"/>
                            </a:gs>
                            <a:gs pos="100000">
                              <a:schemeClr val="bg1">
                                <a:gamma/>
                                <a:shade val="53333"/>
                                <a:invGamma/>
                              </a:schemeClr>
                            </a:gs>
                          </a:gsLst>
                          <a:lin ang="0" scaled="1"/>
                        </a:gradFill>
                        <a:ln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wrap="none" anchor="ctr"/>
                        <a:lstStyle/>
                        <a:p>
                          <a:pPr fontAlgn="base"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</a:pPr>
                          <a:endParaRPr lang="es-ES">
                            <a:solidFill>
                              <a:srgbClr val="00000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31" name="Freeform 393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2109" y="2296"/>
                        <a:ext cx="1814" cy="907"/>
                      </a:xfrm>
                      <a:custGeom>
                        <a:avLst/>
                        <a:gdLst>
                          <a:gd name="T0" fmla="*/ 0 w 1814"/>
                          <a:gd name="T1" fmla="*/ 0 h 907"/>
                          <a:gd name="T2" fmla="*/ 1814 w 1814"/>
                          <a:gd name="T3" fmla="*/ 0 h 907"/>
                          <a:gd name="T4" fmla="*/ 1678 w 1814"/>
                          <a:gd name="T5" fmla="*/ 907 h 907"/>
                          <a:gd name="T6" fmla="*/ 136 w 1814"/>
                          <a:gd name="T7" fmla="*/ 907 h 907"/>
                          <a:gd name="T8" fmla="*/ 0 w 1814"/>
                          <a:gd name="T9" fmla="*/ 0 h 907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</a:cxnLst>
                        <a:rect l="0" t="0" r="r" b="b"/>
                        <a:pathLst>
                          <a:path w="1814" h="907">
                            <a:moveTo>
                              <a:pt x="0" y="0"/>
                            </a:moveTo>
                            <a:lnTo>
                              <a:pt x="1814" y="0"/>
                            </a:lnTo>
                            <a:lnTo>
                              <a:pt x="1678" y="907"/>
                            </a:lnTo>
                            <a:lnTo>
                              <a:pt x="136" y="907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gradFill rotWithShape="1">
                        <a:gsLst>
                          <a:gs pos="0">
                            <a:schemeClr val="bg2">
                              <a:gamma/>
                              <a:shade val="46275"/>
                              <a:invGamma/>
                            </a:schemeClr>
                          </a:gs>
                          <a:gs pos="50000">
                            <a:schemeClr val="bg2"/>
                          </a:gs>
                          <a:gs pos="100000">
                            <a:schemeClr val="bg2">
                              <a:gamma/>
                              <a:shade val="46275"/>
                              <a:invGamma/>
                            </a:schemeClr>
                          </a:gs>
                        </a:gsLst>
                        <a:lin ang="0" scaled="1"/>
                      </a:gradFill>
                      <a:ln w="9525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223" name="Group 39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12" y="2478"/>
                      <a:ext cx="4172" cy="1043"/>
                      <a:chOff x="1112" y="2478"/>
                      <a:chExt cx="4172" cy="1043"/>
                    </a:xfrm>
                  </p:grpSpPr>
                  <p:sp>
                    <p:nvSpPr>
                      <p:cNvPr id="225" name="Rectangle 26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202" y="2478"/>
                        <a:ext cx="3991" cy="181"/>
                      </a:xfrm>
                      <a:prstGeom prst="rect">
                        <a:avLst/>
                      </a:prstGeom>
                      <a:solidFill>
                        <a:srgbClr val="008080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26" name="Rectangle 386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H="1">
                        <a:off x="5148" y="3430"/>
                        <a:ext cx="136" cy="91"/>
                      </a:xfrm>
                      <a:prstGeom prst="rect">
                        <a:avLst/>
                      </a:prstGeom>
                      <a:solidFill>
                        <a:srgbClr val="008080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27" name="Rectangle 36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H="1">
                        <a:off x="5012" y="2659"/>
                        <a:ext cx="181" cy="862"/>
                      </a:xfrm>
                      <a:prstGeom prst="rect">
                        <a:avLst/>
                      </a:prstGeom>
                      <a:solidFill>
                        <a:srgbClr val="008080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28" name="Rectangle 394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112" y="3430"/>
                        <a:ext cx="135" cy="91"/>
                      </a:xfrm>
                      <a:prstGeom prst="rect">
                        <a:avLst/>
                      </a:prstGeom>
                      <a:solidFill>
                        <a:srgbClr val="008080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29" name="Rectangle 395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>
                        <a:off x="1202" y="2659"/>
                        <a:ext cx="181" cy="862"/>
                      </a:xfrm>
                      <a:prstGeom prst="rect">
                        <a:avLst/>
                      </a:prstGeom>
                      <a:solidFill>
                        <a:srgbClr val="008080"/>
                      </a:solidFill>
                      <a:ln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24" name="Rectangle 397" descr="20%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2" y="2387"/>
                      <a:ext cx="3991" cy="91"/>
                    </a:xfrm>
                    <a:prstGeom prst="rect">
                      <a:avLst/>
                    </a:prstGeom>
                    <a:pattFill prst="pct20">
                      <a:fgClr>
                        <a:schemeClr val="tx1"/>
                      </a:fgClr>
                      <a:bgClr>
                        <a:schemeClr val="bg1"/>
                      </a:bgClr>
                    </a:patt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s-ES">
                        <a:solidFill>
                          <a:srgbClr val="000000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211" name="Group 417"/>
                <p:cNvGrpSpPr>
                  <a:grpSpLocks/>
                </p:cNvGrpSpPr>
                <p:nvPr/>
              </p:nvGrpSpPr>
              <p:grpSpPr bwMode="auto">
                <a:xfrm>
                  <a:off x="1891" y="2772"/>
                  <a:ext cx="2622" cy="863"/>
                  <a:chOff x="1891" y="2772"/>
                  <a:chExt cx="2622" cy="863"/>
                </a:xfrm>
              </p:grpSpPr>
              <p:sp>
                <p:nvSpPr>
                  <p:cNvPr id="212" name="Rectangle 2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25" y="2772"/>
                    <a:ext cx="581" cy="11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17010" tIns="10206" rIns="17010" bIns="10206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400" b="1">
                        <a:solidFill>
                          <a:srgbClr val="333399"/>
                        </a:solidFill>
                      </a:rPr>
                      <a:t>SC16</a:t>
                    </a:r>
                    <a:endParaRPr lang="ru-RU" altLang="es-ES" sz="1400" b="1">
                      <a:solidFill>
                        <a:srgbClr val="333399"/>
                      </a:solidFill>
                    </a:endParaRPr>
                  </a:p>
                </p:txBody>
              </p:sp>
              <p:sp>
                <p:nvSpPr>
                  <p:cNvPr id="213" name="Rectangle 40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32" y="2772"/>
                    <a:ext cx="581" cy="11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17010" tIns="10206" rIns="17010" bIns="10206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400" b="1">
                        <a:solidFill>
                          <a:srgbClr val="333399"/>
                        </a:solidFill>
                      </a:rPr>
                      <a:t>SC16</a:t>
                    </a:r>
                    <a:endParaRPr lang="ru-RU" altLang="es-ES" sz="1400" b="1">
                      <a:solidFill>
                        <a:srgbClr val="333399"/>
                      </a:solidFill>
                    </a:endParaRPr>
                  </a:p>
                </p:txBody>
              </p:sp>
              <p:sp>
                <p:nvSpPr>
                  <p:cNvPr id="214" name="Rectangle 4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2" y="2772"/>
                    <a:ext cx="581" cy="11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17010" tIns="10206" rIns="17010" bIns="10206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400" b="1">
                        <a:solidFill>
                          <a:srgbClr val="333399"/>
                        </a:solidFill>
                      </a:rPr>
                      <a:t>SC16</a:t>
                    </a:r>
                    <a:endParaRPr lang="ru-RU" altLang="es-ES" sz="1400" b="1">
                      <a:solidFill>
                        <a:srgbClr val="333399"/>
                      </a:solidFill>
                    </a:endParaRPr>
                  </a:p>
                </p:txBody>
              </p:sp>
              <p:sp>
                <p:nvSpPr>
                  <p:cNvPr id="215" name="Rectangle 4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891" y="3521"/>
                    <a:ext cx="581" cy="11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17010" tIns="10206" rIns="17010" bIns="10206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400" b="1">
                        <a:solidFill>
                          <a:srgbClr val="333399"/>
                        </a:solidFill>
                      </a:rPr>
                      <a:t>SC16</a:t>
                    </a:r>
                    <a:endParaRPr lang="ru-RU" altLang="es-ES" sz="1400" b="1">
                      <a:solidFill>
                        <a:srgbClr val="333399"/>
                      </a:solidFill>
                    </a:endParaRPr>
                  </a:p>
                </p:txBody>
              </p:sp>
              <p:sp>
                <p:nvSpPr>
                  <p:cNvPr id="216" name="Rectangle 4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925" y="3521"/>
                    <a:ext cx="581" cy="11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17010" tIns="10206" rIns="17010" bIns="10206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400" b="1">
                        <a:solidFill>
                          <a:srgbClr val="333399"/>
                        </a:solidFill>
                      </a:rPr>
                      <a:t>SC16</a:t>
                    </a:r>
                    <a:endParaRPr lang="ru-RU" altLang="es-ES" sz="1400" b="1">
                      <a:solidFill>
                        <a:srgbClr val="333399"/>
                      </a:solidFill>
                    </a:endParaRPr>
                  </a:p>
                </p:txBody>
              </p:sp>
              <p:sp>
                <p:nvSpPr>
                  <p:cNvPr id="217" name="Rectangle 40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923" y="3521"/>
                    <a:ext cx="581" cy="11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317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17010" tIns="10206" rIns="17010" bIns="10206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400" b="1">
                        <a:solidFill>
                          <a:srgbClr val="333399"/>
                        </a:solidFill>
                      </a:rPr>
                      <a:t>SC16</a:t>
                    </a:r>
                    <a:endParaRPr lang="ru-RU" altLang="es-ES" sz="1400" b="1">
                      <a:solidFill>
                        <a:srgbClr val="333399"/>
                      </a:solidFill>
                    </a:endParaRPr>
                  </a:p>
                </p:txBody>
              </p:sp>
            </p:grpSp>
          </p:grpSp>
          <p:grpSp>
            <p:nvGrpSpPr>
              <p:cNvPr id="177" name="Group 416"/>
              <p:cNvGrpSpPr>
                <a:grpSpLocks/>
              </p:cNvGrpSpPr>
              <p:nvPr/>
            </p:nvGrpSpPr>
            <p:grpSpPr bwMode="auto">
              <a:xfrm>
                <a:off x="361" y="1933"/>
                <a:ext cx="4833" cy="1935"/>
                <a:chOff x="361" y="1933"/>
                <a:chExt cx="4833" cy="1935"/>
              </a:xfrm>
            </p:grpSpPr>
            <p:grpSp>
              <p:nvGrpSpPr>
                <p:cNvPr id="178" name="Group 415"/>
                <p:cNvGrpSpPr>
                  <a:grpSpLocks/>
                </p:cNvGrpSpPr>
                <p:nvPr/>
              </p:nvGrpSpPr>
              <p:grpSpPr bwMode="auto">
                <a:xfrm>
                  <a:off x="521" y="2795"/>
                  <a:ext cx="1860" cy="819"/>
                  <a:chOff x="521" y="2795"/>
                  <a:chExt cx="1860" cy="819"/>
                </a:xfrm>
              </p:grpSpPr>
              <p:sp>
                <p:nvSpPr>
                  <p:cNvPr id="196" name="Text Box 297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521" y="3050"/>
                    <a:ext cx="182" cy="21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pPr algn="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200">
                        <a:solidFill>
                          <a:srgbClr val="000000"/>
                        </a:solidFill>
                      </a:rPr>
                      <a:t>50 mm</a:t>
                    </a:r>
                    <a:endParaRPr lang="ru-RU" altLang="es-ES" sz="1200">
                      <a:solidFill>
                        <a:srgbClr val="000000"/>
                      </a:solidFill>
                    </a:endParaRPr>
                  </a:p>
                </p:txBody>
              </p:sp>
              <p:sp>
                <p:nvSpPr>
                  <p:cNvPr id="197" name="Text Box 302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793" y="2795"/>
                    <a:ext cx="182" cy="3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pPr algn="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200">
                        <a:solidFill>
                          <a:srgbClr val="000000"/>
                        </a:solidFill>
                      </a:rPr>
                      <a:t>120 mm</a:t>
                    </a:r>
                    <a:endParaRPr lang="ru-RU" altLang="es-ES" sz="1200">
                      <a:solidFill>
                        <a:srgbClr val="000000"/>
                      </a:solidFill>
                    </a:endParaRPr>
                  </a:p>
                </p:txBody>
              </p:sp>
              <p:grpSp>
                <p:nvGrpSpPr>
                  <p:cNvPr id="198" name="Group 414"/>
                  <p:cNvGrpSpPr>
                    <a:grpSpLocks/>
                  </p:cNvGrpSpPr>
                  <p:nvPr/>
                </p:nvGrpSpPr>
                <p:grpSpPr bwMode="auto">
                  <a:xfrm>
                    <a:off x="612" y="2819"/>
                    <a:ext cx="1769" cy="795"/>
                    <a:chOff x="612" y="2819"/>
                    <a:chExt cx="1769" cy="795"/>
                  </a:xfrm>
                </p:grpSpPr>
                <p:sp>
                  <p:nvSpPr>
                    <p:cNvPr id="199" name="Line 295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612" y="3450"/>
                      <a:ext cx="1093" cy="1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s-ES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200" name="Line 294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884" y="3067"/>
                      <a:ext cx="1361" cy="0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s-ES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201" name="Line 296"/>
                    <p:cNvSpPr>
                      <a:spLocks noChangeAspect="1" noChangeShapeType="1"/>
                    </p:cNvSpPr>
                    <p:nvPr/>
                  </p:nvSpPr>
                  <p:spPr bwMode="auto">
                    <a:xfrm flipH="1">
                      <a:off x="612" y="3330"/>
                      <a:ext cx="1769" cy="1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s-ES">
                        <a:solidFill>
                          <a:srgbClr val="000000"/>
                        </a:solidFill>
                      </a:endParaRPr>
                    </a:p>
                  </p:txBody>
                </p:sp>
                <p:grpSp>
                  <p:nvGrpSpPr>
                    <p:cNvPr id="202" name="Group 4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48" y="2959"/>
                      <a:ext cx="1" cy="655"/>
                      <a:chOff x="907" y="2959"/>
                      <a:chExt cx="1" cy="655"/>
                    </a:xfrm>
                  </p:grpSpPr>
                  <p:sp>
                    <p:nvSpPr>
                      <p:cNvPr id="207" name="Line 299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V="1">
                        <a:off x="907" y="3446"/>
                        <a:ext cx="1" cy="168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round/>
                        <a:headEnd/>
                        <a:tailEnd type="arrow" w="lg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08" name="Line 300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907" y="2959"/>
                        <a:ext cx="1" cy="377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round/>
                        <a:headEnd/>
                        <a:tailEnd type="arrow" w="lg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09" name="Line 301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V="1">
                        <a:off x="907" y="3330"/>
                        <a:ext cx="1" cy="126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  <p:grpSp>
                  <p:nvGrpSpPr>
                    <p:cNvPr id="203" name="Group 30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1019" y="2819"/>
                      <a:ext cx="1" cy="587"/>
                      <a:chOff x="3342" y="8334"/>
                      <a:chExt cx="1" cy="798"/>
                    </a:xfrm>
                  </p:grpSpPr>
                  <p:sp>
                    <p:nvSpPr>
                      <p:cNvPr id="204" name="Line 304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V="1">
                        <a:off x="3342" y="9018"/>
                        <a:ext cx="1" cy="114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round/>
                        <a:headEnd/>
                        <a:tailEnd type="arrow" w="lg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05" name="Line 305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>
                        <a:off x="3342" y="8334"/>
                        <a:ext cx="1" cy="342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round/>
                        <a:headEnd/>
                        <a:tailEnd type="arrow" w="lg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206" name="Line 306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V="1">
                        <a:off x="3342" y="8676"/>
                        <a:ext cx="1" cy="342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179" name="Group 409"/>
                <p:cNvGrpSpPr>
                  <a:grpSpLocks/>
                </p:cNvGrpSpPr>
                <p:nvPr/>
              </p:nvGrpSpPr>
              <p:grpSpPr bwMode="auto">
                <a:xfrm>
                  <a:off x="1429" y="1933"/>
                  <a:ext cx="3765" cy="167"/>
                  <a:chOff x="1429" y="1933"/>
                  <a:chExt cx="3765" cy="167"/>
                </a:xfrm>
              </p:grpSpPr>
              <p:sp>
                <p:nvSpPr>
                  <p:cNvPr id="191" name="AutoShape 2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429" y="1933"/>
                    <a:ext cx="507" cy="167"/>
                  </a:xfrm>
                  <a:prstGeom prst="wedgeRoundRectCallout">
                    <a:avLst>
                      <a:gd name="adj1" fmla="val 75639"/>
                      <a:gd name="adj2" fmla="val 424852"/>
                      <a:gd name="adj3" fmla="val 16667"/>
                    </a:avLst>
                  </a:prstGeom>
                  <a:solidFill>
                    <a:srgbClr val="FFFFCC"/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53882" dir="27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lIns="17010" tIns="10206" rIns="17010" bIns="10206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400">
                        <a:solidFill>
                          <a:srgbClr val="333399"/>
                        </a:solidFill>
                      </a:rPr>
                      <a:t>Pixel</a:t>
                    </a:r>
                    <a:endParaRPr lang="ru-RU" altLang="es-ES" sz="1400">
                      <a:solidFill>
                        <a:srgbClr val="333399"/>
                      </a:solidFill>
                    </a:endParaRPr>
                  </a:p>
                </p:txBody>
              </p:sp>
              <p:sp>
                <p:nvSpPr>
                  <p:cNvPr id="192" name="AutoShape 2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4377" y="1933"/>
                    <a:ext cx="817" cy="167"/>
                  </a:xfrm>
                  <a:prstGeom prst="wedgeRoundRectCallout">
                    <a:avLst>
                      <a:gd name="adj1" fmla="val -127602"/>
                      <a:gd name="adj2" fmla="val 585329"/>
                      <a:gd name="adj3" fmla="val 16667"/>
                    </a:avLst>
                  </a:prstGeom>
                  <a:solidFill>
                    <a:srgbClr val="FFFFCC"/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53882" dir="27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lIns="17010" tIns="10206" rIns="17010" bIns="10206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400">
                        <a:solidFill>
                          <a:srgbClr val="333399"/>
                        </a:solidFill>
                      </a:rPr>
                      <a:t>Wooden frame</a:t>
                    </a:r>
                    <a:endParaRPr lang="ru-RU" altLang="es-ES" sz="1400">
                      <a:solidFill>
                        <a:srgbClr val="333399"/>
                      </a:solidFill>
                    </a:endParaRPr>
                  </a:p>
                </p:txBody>
              </p:sp>
              <p:sp>
                <p:nvSpPr>
                  <p:cNvPr id="193" name="AutoShape 2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18" y="1933"/>
                    <a:ext cx="590" cy="167"/>
                  </a:xfrm>
                  <a:prstGeom prst="wedgeRoundRectCallout">
                    <a:avLst>
                      <a:gd name="adj1" fmla="val -17968"/>
                      <a:gd name="adj2" fmla="val 137426"/>
                      <a:gd name="adj3" fmla="val 16667"/>
                    </a:avLst>
                  </a:prstGeom>
                  <a:solidFill>
                    <a:srgbClr val="FFFFCC"/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53882" dir="27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lIns="17010" tIns="10206" rIns="17010" bIns="10206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400">
                        <a:solidFill>
                          <a:srgbClr val="333399"/>
                        </a:solidFill>
                      </a:rPr>
                      <a:t>Pb bricks</a:t>
                    </a:r>
                    <a:endParaRPr lang="ru-RU" altLang="es-ES" sz="1400">
                      <a:solidFill>
                        <a:srgbClr val="333399"/>
                      </a:solidFill>
                    </a:endParaRPr>
                  </a:p>
                </p:txBody>
              </p:sp>
              <p:sp>
                <p:nvSpPr>
                  <p:cNvPr id="194" name="AutoShape 2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51" y="1933"/>
                    <a:ext cx="635" cy="167"/>
                  </a:xfrm>
                  <a:prstGeom prst="wedgeRoundRectCallout">
                    <a:avLst>
                      <a:gd name="adj1" fmla="val -72046"/>
                      <a:gd name="adj2" fmla="val 315870"/>
                      <a:gd name="adj3" fmla="val 16667"/>
                    </a:avLst>
                  </a:prstGeom>
                  <a:solidFill>
                    <a:srgbClr val="FFFFCC"/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53882" dir="27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lIns="17010" tIns="10206" rIns="17010" bIns="10206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400">
                        <a:solidFill>
                          <a:srgbClr val="333399"/>
                        </a:solidFill>
                      </a:rPr>
                      <a:t>Steel table</a:t>
                    </a:r>
                    <a:endParaRPr lang="ru-RU" altLang="es-ES" sz="1400">
                      <a:solidFill>
                        <a:srgbClr val="333399"/>
                      </a:solidFill>
                    </a:endParaRPr>
                  </a:p>
                </p:txBody>
              </p:sp>
              <p:sp>
                <p:nvSpPr>
                  <p:cNvPr id="195" name="AutoShape 4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699" y="1933"/>
                    <a:ext cx="862" cy="167"/>
                  </a:xfrm>
                  <a:prstGeom prst="wedgeRoundRectCallout">
                    <a:avLst>
                      <a:gd name="adj1" fmla="val -34222"/>
                      <a:gd name="adj2" fmla="val 239222"/>
                      <a:gd name="adj3" fmla="val 16667"/>
                    </a:avLst>
                  </a:prstGeom>
                  <a:solidFill>
                    <a:srgbClr val="FFFFCC"/>
                  </a:solidFill>
                  <a:ln w="317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53882" dir="27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lIns="17010" tIns="10206" rIns="17010" bIns="10206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400">
                        <a:solidFill>
                          <a:srgbClr val="333399"/>
                        </a:solidFill>
                      </a:rPr>
                      <a:t>Supporting grid</a:t>
                    </a:r>
                    <a:endParaRPr lang="ru-RU" altLang="es-ES">
                      <a:solidFill>
                        <a:srgbClr val="000000"/>
                      </a:solidFill>
                    </a:endParaRPr>
                  </a:p>
                </p:txBody>
              </p:sp>
            </p:grpSp>
            <p:grpSp>
              <p:nvGrpSpPr>
                <p:cNvPr id="180" name="Group 413"/>
                <p:cNvGrpSpPr>
                  <a:grpSpLocks/>
                </p:cNvGrpSpPr>
                <p:nvPr/>
              </p:nvGrpSpPr>
              <p:grpSpPr bwMode="auto">
                <a:xfrm>
                  <a:off x="361" y="1938"/>
                  <a:ext cx="3734" cy="1930"/>
                  <a:chOff x="361" y="1938"/>
                  <a:chExt cx="3734" cy="1930"/>
                </a:xfrm>
              </p:grpSpPr>
              <p:grpSp>
                <p:nvGrpSpPr>
                  <p:cNvPr id="181" name="Group 28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61" y="1938"/>
                    <a:ext cx="3734" cy="1930"/>
                    <a:chOff x="2316" y="7137"/>
                    <a:chExt cx="5065" cy="2618"/>
                  </a:xfrm>
                </p:grpSpPr>
                <p:sp>
                  <p:nvSpPr>
                    <p:cNvPr id="183" name="Text Box 286"/>
                    <p:cNvSpPr txBox="1">
                      <a:spLocks noChangeAspect="1" noChangeArrowheads="1"/>
                    </p:cNvSpPr>
                    <p:nvPr/>
                  </p:nvSpPr>
                  <p:spPr bwMode="auto">
                    <a:xfrm>
                      <a:off x="2577" y="7878"/>
                      <a:ext cx="708" cy="34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lIns="0" tIns="0" rIns="0" bIns="0"/>
                    <a:lstStyle/>
                    <a:p>
                      <a:pPr fontAlgn="base">
                        <a:spcBef>
                          <a:spcPct val="30000"/>
                        </a:spcBef>
                        <a:spcAft>
                          <a:spcPct val="0"/>
                        </a:spcAft>
                      </a:pPr>
                      <a:r>
                        <a:rPr lang="ru-RU" altLang="es-ES" i="1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ϴ</a:t>
                      </a:r>
                      <a:r>
                        <a:rPr lang="ru-RU" altLang="es-ES" i="1" baseline="-2500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z</a:t>
                      </a:r>
                      <a:r>
                        <a:rPr lang="en-US" altLang="es-ES" i="1" baseline="-2500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enith</a:t>
                      </a:r>
                      <a:endParaRPr lang="ru-RU" altLang="es-ES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84" name="Line 287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2379" y="7137"/>
                      <a:ext cx="1" cy="2433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prstDash val="lgDashDot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s-ES">
                        <a:solidFill>
                          <a:srgbClr val="000000"/>
                        </a:solidFill>
                      </a:endParaRPr>
                    </a:p>
                  </p:txBody>
                </p:sp>
                <p:sp>
                  <p:nvSpPr>
                    <p:cNvPr id="185" name="Arc 288"/>
                    <p:cNvSpPr>
                      <a:spLocks noChangeAspect="1"/>
                    </p:cNvSpPr>
                    <p:nvPr/>
                  </p:nvSpPr>
                  <p:spPr bwMode="auto">
                    <a:xfrm flipV="1">
                      <a:off x="2389" y="7251"/>
                      <a:ext cx="707" cy="684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18421"/>
                        <a:gd name="T1" fmla="*/ 0 h 21600"/>
                        <a:gd name="T2" fmla="*/ 18421 w 18421"/>
                        <a:gd name="T3" fmla="*/ 10320 h 21600"/>
                        <a:gd name="T4" fmla="*/ 0 w 18421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18421" h="21600" fill="none" extrusionOk="0">
                          <a:moveTo>
                            <a:pt x="-1" y="0"/>
                          </a:moveTo>
                          <a:cubicBezTo>
                            <a:pt x="7517" y="0"/>
                            <a:pt x="14494" y="3908"/>
                            <a:pt x="18420" y="10320"/>
                          </a:cubicBezTo>
                        </a:path>
                        <a:path w="18421" h="21600" stroke="0" extrusionOk="0">
                          <a:moveTo>
                            <a:pt x="-1" y="0"/>
                          </a:moveTo>
                          <a:cubicBezTo>
                            <a:pt x="7517" y="0"/>
                            <a:pt x="14494" y="3908"/>
                            <a:pt x="18420" y="1032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round/>
                      <a:headEnd type="arrow" w="med" len="med"/>
                      <a:tailEnd type="arrow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s-ES">
                        <a:solidFill>
                          <a:srgbClr val="000000"/>
                        </a:solidFill>
                      </a:endParaRPr>
                    </a:p>
                  </p:txBody>
                </p:sp>
                <p:grpSp>
                  <p:nvGrpSpPr>
                    <p:cNvPr id="186" name="Group 28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2316" y="7210"/>
                      <a:ext cx="5065" cy="2545"/>
                      <a:chOff x="2316" y="7210"/>
                      <a:chExt cx="5065" cy="2545"/>
                    </a:xfrm>
                  </p:grpSpPr>
                  <p:sp>
                    <p:nvSpPr>
                      <p:cNvPr id="187" name="Freeform 290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2316" y="7210"/>
                        <a:ext cx="5065" cy="2545"/>
                      </a:xfrm>
                      <a:custGeom>
                        <a:avLst/>
                        <a:gdLst>
                          <a:gd name="T0" fmla="*/ 0 w 1824"/>
                          <a:gd name="T1" fmla="*/ 0 h 912"/>
                          <a:gd name="T2" fmla="*/ 912 w 1824"/>
                          <a:gd name="T3" fmla="*/ 456 h 912"/>
                          <a:gd name="T4" fmla="*/ 1824 w 1824"/>
                          <a:gd name="T5" fmla="*/ 912 h 912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1824" h="912">
                            <a:moveTo>
                              <a:pt x="0" y="0"/>
                            </a:moveTo>
                            <a:lnTo>
                              <a:pt x="912" y="456"/>
                            </a:lnTo>
                            <a:lnTo>
                              <a:pt x="1824" y="912"/>
                            </a:lnTo>
                          </a:path>
                        </a:pathLst>
                      </a:custGeom>
                      <a:noFill/>
                      <a:ln w="19050" cap="flat" cmpd="sng">
                        <a:solidFill>
                          <a:srgbClr val="3366FF"/>
                        </a:solidFill>
                        <a:prstDash val="lgDash"/>
                        <a:round/>
                        <a:headEnd type="none" w="med" len="med"/>
                        <a:tailEnd type="stealth" w="lg" len="lg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188" name="AutoShape 29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rot="600000">
                        <a:off x="4241" y="8141"/>
                        <a:ext cx="142" cy="142"/>
                      </a:xfrm>
                      <a:prstGeom prst="star4">
                        <a:avLst>
                          <a:gd name="adj" fmla="val 12500"/>
                        </a:avLst>
                      </a:prstGeom>
                      <a:solidFill>
                        <a:srgbClr val="FF9900"/>
                      </a:solidFill>
                      <a:ln w="63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189" name="AutoShape 292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rot="3675612">
                        <a:off x="6296" y="9174"/>
                        <a:ext cx="142" cy="142"/>
                      </a:xfrm>
                      <a:prstGeom prst="star4">
                        <a:avLst>
                          <a:gd name="adj" fmla="val 12500"/>
                        </a:avLst>
                      </a:prstGeom>
                      <a:solidFill>
                        <a:srgbClr val="FF9900"/>
                      </a:solidFill>
                      <a:ln w="63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  <p:sp>
                    <p:nvSpPr>
                      <p:cNvPr id="190" name="AutoShape 2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rot="7626746">
                        <a:off x="5264" y="8654"/>
                        <a:ext cx="142" cy="142"/>
                      </a:xfrm>
                      <a:prstGeom prst="star4">
                        <a:avLst>
                          <a:gd name="adj" fmla="val 12500"/>
                        </a:avLst>
                      </a:prstGeom>
                      <a:solidFill>
                        <a:srgbClr val="FF9900"/>
                      </a:solidFill>
                      <a:ln w="63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pPr fontAlgn="base">
                          <a:spcBef>
                            <a:spcPct val="0"/>
                          </a:spcBef>
                          <a:spcAft>
                            <a:spcPct val="0"/>
                          </a:spcAft>
                        </a:pPr>
                        <a:endParaRPr lang="es-ES">
                          <a:solidFill>
                            <a:srgbClr val="000000"/>
                          </a:solidFill>
                        </a:endParaRPr>
                      </a:p>
                    </p:txBody>
                  </p:sp>
                </p:grpSp>
              </p:grpSp>
              <p:sp>
                <p:nvSpPr>
                  <p:cNvPr id="182" name="Text Box 412"/>
                  <p:cNvSpPr txBox="1">
                    <a:spLocks noChangeAspect="1" noChangeArrowheads="1"/>
                  </p:cNvSpPr>
                  <p:nvPr/>
                </p:nvSpPr>
                <p:spPr bwMode="auto">
                  <a:xfrm rot="1620000">
                    <a:off x="431" y="2069"/>
                    <a:ext cx="726" cy="1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altLang="es-ES" sz="1200">
                        <a:solidFill>
                          <a:srgbClr val="0000FF"/>
                        </a:solidFill>
                      </a:rPr>
                      <a:t>Muon trajectory</a:t>
                    </a:r>
                    <a:endParaRPr lang="ru-RU" altLang="es-ES" sz="1200">
                      <a:solidFill>
                        <a:srgbClr val="0000FF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41" name="AutoShape 149"/>
          <p:cNvSpPr>
            <a:spLocks noChangeAspect="1" noChangeArrowheads="1"/>
          </p:cNvSpPr>
          <p:nvPr/>
        </p:nvSpPr>
        <p:spPr bwMode="auto">
          <a:xfrm>
            <a:off x="6696236" y="2852936"/>
            <a:ext cx="1778368" cy="534101"/>
          </a:xfrm>
          <a:prstGeom prst="wedgeRoundRectCallout">
            <a:avLst>
              <a:gd name="adj1" fmla="val -83405"/>
              <a:gd name="adj2" fmla="val -118712"/>
              <a:gd name="adj3" fmla="val 16667"/>
            </a:avLst>
          </a:prstGeom>
          <a:solidFill>
            <a:srgbClr val="FFFFCC"/>
          </a:solidFill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71842" dir="2700000" algn="ctr" rotWithShape="0">
              <a:srgbClr val="808080">
                <a:alpha val="50000"/>
              </a:srgbClr>
            </a:outerShdw>
          </a:effectLst>
        </p:spPr>
        <p:txBody>
          <a:bodyPr lIns="17010" tIns="10206" rIns="17010" bIns="10206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s-ES" sz="1400" dirty="0" smtClean="0">
                <a:solidFill>
                  <a:srgbClr val="333399"/>
                </a:solidFill>
              </a:rPr>
              <a:t>Size of pixel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s-ES" sz="1400" dirty="0" smtClean="0">
                <a:solidFill>
                  <a:srgbClr val="333399"/>
                </a:solidFill>
              </a:rPr>
              <a:t>122x122x30 mm</a:t>
            </a:r>
            <a:r>
              <a:rPr lang="en-US" altLang="es-ES" sz="1400" baseline="30000" dirty="0" smtClean="0">
                <a:solidFill>
                  <a:srgbClr val="333399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2871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177298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Raw data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0" t="-1" r="3276" b="23267"/>
          <a:stretch/>
        </p:blipFill>
        <p:spPr bwMode="auto">
          <a:xfrm>
            <a:off x="2707753" y="2852936"/>
            <a:ext cx="4069936" cy="3858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Llamada con línea 1 (sin borde)"/>
          <p:cNvSpPr/>
          <p:nvPr/>
        </p:nvSpPr>
        <p:spPr>
          <a:xfrm>
            <a:off x="945759" y="1970838"/>
            <a:ext cx="1690145" cy="450050"/>
          </a:xfrm>
          <a:prstGeom prst="callout1">
            <a:avLst>
              <a:gd name="adj1" fmla="val 116894"/>
              <a:gd name="adj2" fmla="val 56328"/>
              <a:gd name="adj3" fmla="val 219255"/>
              <a:gd name="adj4" fmla="val 107734"/>
            </a:avLst>
          </a:prstGeom>
          <a:noFill/>
          <a:ln w="19050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dirty="0" smtClean="0">
                <a:solidFill>
                  <a:schemeClr val="tx1"/>
                </a:solidFill>
              </a:rPr>
              <a:t>0 -&gt; </a:t>
            </a:r>
            <a:r>
              <a:rPr lang="es-ES" dirty="0" err="1" smtClean="0">
                <a:solidFill>
                  <a:schemeClr val="tx1"/>
                </a:solidFill>
              </a:rPr>
              <a:t>trigger</a:t>
            </a:r>
            <a:endParaRPr lang="es-ES" dirty="0" smtClean="0">
              <a:solidFill>
                <a:schemeClr val="tx1"/>
              </a:solidFill>
            </a:endParaRPr>
          </a:p>
          <a:p>
            <a:r>
              <a:rPr lang="es-ES" dirty="0" smtClean="0">
                <a:solidFill>
                  <a:schemeClr val="tx1"/>
                </a:solidFill>
              </a:rPr>
              <a:t>1 -&gt; module hit</a:t>
            </a:r>
            <a:endParaRPr lang="es-ES" dirty="0">
              <a:solidFill>
                <a:schemeClr val="tx1"/>
              </a:solidFill>
            </a:endParaRPr>
          </a:p>
        </p:txBody>
      </p:sp>
      <p:grpSp>
        <p:nvGrpSpPr>
          <p:cNvPr id="21" name="20 Grupo"/>
          <p:cNvGrpSpPr/>
          <p:nvPr/>
        </p:nvGrpSpPr>
        <p:grpSpPr>
          <a:xfrm>
            <a:off x="2635904" y="2891044"/>
            <a:ext cx="5716517" cy="1186028"/>
            <a:chOff x="2635904" y="2891044"/>
            <a:chExt cx="5716517" cy="1186028"/>
          </a:xfrm>
        </p:grpSpPr>
        <p:sp>
          <p:nvSpPr>
            <p:cNvPr id="5" name="4 Rectángulo"/>
            <p:cNvSpPr/>
            <p:nvPr/>
          </p:nvSpPr>
          <p:spPr>
            <a:xfrm>
              <a:off x="2635904" y="2891044"/>
              <a:ext cx="4141785" cy="118602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7544359" y="3249836"/>
              <a:ext cx="808062" cy="369332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s-ES" dirty="0" smtClean="0"/>
                <a:t>EVENT</a:t>
              </a:r>
              <a:endParaRPr lang="es-ES" dirty="0"/>
            </a:p>
          </p:txBody>
        </p:sp>
        <p:cxnSp>
          <p:nvCxnSpPr>
            <p:cNvPr id="19" name="18 Conector recto de flecha"/>
            <p:cNvCxnSpPr>
              <a:stCxn id="5" idx="3"/>
              <a:endCxn id="6" idx="1"/>
            </p:cNvCxnSpPr>
            <p:nvPr/>
          </p:nvCxnSpPr>
          <p:spPr>
            <a:xfrm flipV="1">
              <a:off x="6777689" y="3434502"/>
              <a:ext cx="766670" cy="49556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22 Llamada con línea 1 (sin borde)"/>
          <p:cNvSpPr/>
          <p:nvPr/>
        </p:nvSpPr>
        <p:spPr>
          <a:xfrm>
            <a:off x="2535463" y="1556792"/>
            <a:ext cx="1784509" cy="450050"/>
          </a:xfrm>
          <a:prstGeom prst="callout1">
            <a:avLst>
              <a:gd name="adj1" fmla="val 123782"/>
              <a:gd name="adj2" fmla="val 50826"/>
              <a:gd name="adj3" fmla="val 308791"/>
              <a:gd name="adj4" fmla="val 30611"/>
            </a:avLst>
          </a:prstGeom>
          <a:noFill/>
          <a:ln w="19050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>
                <a:solidFill>
                  <a:schemeClr val="tx1"/>
                </a:solidFill>
              </a:rPr>
              <a:t>Number</a:t>
            </a:r>
            <a:r>
              <a:rPr lang="es-ES" dirty="0" smtClean="0">
                <a:solidFill>
                  <a:schemeClr val="tx1"/>
                </a:solidFill>
              </a:rPr>
              <a:t> of detector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4" name="23 Llamada con línea 1 (sin borde)"/>
          <p:cNvSpPr/>
          <p:nvPr/>
        </p:nvSpPr>
        <p:spPr>
          <a:xfrm>
            <a:off x="3745951" y="2132856"/>
            <a:ext cx="1690145" cy="450050"/>
          </a:xfrm>
          <a:prstGeom prst="callout1">
            <a:avLst>
              <a:gd name="adj1" fmla="val 120338"/>
              <a:gd name="adj2" fmla="val 48992"/>
              <a:gd name="adj3" fmla="val 177930"/>
              <a:gd name="adj4" fmla="val -9640"/>
            </a:avLst>
          </a:prstGeom>
          <a:noFill/>
          <a:ln w="19050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Hit time</a:t>
            </a:r>
          </a:p>
          <a:p>
            <a:pPr algn="ctr"/>
            <a:r>
              <a:rPr lang="es-ES" dirty="0" smtClean="0">
                <a:solidFill>
                  <a:schemeClr val="tx1"/>
                </a:solidFill>
              </a:rPr>
              <a:t>(10 </a:t>
            </a:r>
            <a:r>
              <a:rPr lang="es-ES" dirty="0" err="1" smtClean="0">
                <a:solidFill>
                  <a:schemeClr val="tx1"/>
                </a:solidFill>
              </a:rPr>
              <a:t>ns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err="1" smtClean="0">
                <a:solidFill>
                  <a:schemeClr val="tx1"/>
                </a:solidFill>
              </a:rPr>
              <a:t>units</a:t>
            </a:r>
            <a:r>
              <a:rPr lang="es-ES" dirty="0" smtClean="0">
                <a:solidFill>
                  <a:schemeClr val="tx1"/>
                </a:solidFill>
              </a:rPr>
              <a:t>)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6" name="25 Llamada con línea 1 (sin borde)"/>
          <p:cNvSpPr/>
          <p:nvPr/>
        </p:nvSpPr>
        <p:spPr>
          <a:xfrm>
            <a:off x="6007953" y="1603447"/>
            <a:ext cx="2920531" cy="450050"/>
          </a:xfrm>
          <a:prstGeom prst="callout1">
            <a:avLst>
              <a:gd name="adj1" fmla="val 123782"/>
              <a:gd name="adj2" fmla="val 47642"/>
              <a:gd name="adj3" fmla="val 298459"/>
              <a:gd name="adj4" fmla="val -16058"/>
            </a:avLst>
          </a:prstGeom>
          <a:noFill/>
          <a:ln w="19050">
            <a:solidFill>
              <a:schemeClr val="tx1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Pixel hit map information</a:t>
            </a:r>
          </a:p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px</a:t>
            </a:r>
            <a:r>
              <a:rPr lang="en-GB" dirty="0" smtClean="0">
                <a:solidFill>
                  <a:schemeClr val="tx1"/>
                </a:solidFill>
              </a:rPr>
              <a:t>. 0 px.1 …………...px15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30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 animBg="1"/>
      <p:bldP spid="24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393322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Discrimination rules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788" y="1487703"/>
            <a:ext cx="5184576" cy="5289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613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-4763" y="1588"/>
            <a:ext cx="2525225" cy="6858000"/>
            <a:chOff x="-4763" y="1588"/>
            <a:chExt cx="2525225" cy="6858000"/>
          </a:xfrm>
          <a:solidFill>
            <a:srgbClr val="0070C0"/>
          </a:solidFill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-4763" y="1588"/>
              <a:ext cx="762001" cy="68580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34988" y="1588"/>
              <a:ext cx="1985474" cy="1166812"/>
            </a:xfrm>
            <a:custGeom>
              <a:avLst/>
              <a:gdLst>
                <a:gd name="T0" fmla="*/ 1728 w 1728"/>
                <a:gd name="T1" fmla="*/ 0 h 735"/>
                <a:gd name="T2" fmla="*/ 1728 w 1728"/>
                <a:gd name="T3" fmla="*/ 480 h 735"/>
                <a:gd name="T4" fmla="*/ 380 w 1728"/>
                <a:gd name="T5" fmla="*/ 482 h 735"/>
                <a:gd name="T6" fmla="*/ 354 w 1728"/>
                <a:gd name="T7" fmla="*/ 480 h 735"/>
                <a:gd name="T8" fmla="*/ 308 w 1728"/>
                <a:gd name="T9" fmla="*/ 489 h 735"/>
                <a:gd name="T10" fmla="*/ 246 w 1728"/>
                <a:gd name="T11" fmla="*/ 531 h 735"/>
                <a:gd name="T12" fmla="*/ 206 w 1728"/>
                <a:gd name="T13" fmla="*/ 597 h 735"/>
                <a:gd name="T14" fmla="*/ 192 w 1728"/>
                <a:gd name="T15" fmla="*/ 666 h 735"/>
                <a:gd name="T16" fmla="*/ 192 w 1728"/>
                <a:gd name="T17" fmla="*/ 735 h 735"/>
                <a:gd name="T18" fmla="*/ 0 w 1728"/>
                <a:gd name="T19" fmla="*/ 735 h 735"/>
                <a:gd name="T20" fmla="*/ 0 w 1728"/>
                <a:gd name="T21" fmla="*/ 480 h 735"/>
                <a:gd name="T22" fmla="*/ 0 w 1728"/>
                <a:gd name="T23" fmla="*/ 0 h 735"/>
                <a:gd name="T24" fmla="*/ 1728 w 1728"/>
                <a:gd name="T25" fmla="*/ 0 h 73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28"/>
                <a:gd name="T40" fmla="*/ 0 h 735"/>
                <a:gd name="T41" fmla="*/ 1728 w 1728"/>
                <a:gd name="T42" fmla="*/ 735 h 735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28" h="735">
                  <a:moveTo>
                    <a:pt x="1728" y="0"/>
                  </a:moveTo>
                  <a:lnTo>
                    <a:pt x="1728" y="480"/>
                  </a:lnTo>
                  <a:lnTo>
                    <a:pt x="380" y="482"/>
                  </a:lnTo>
                  <a:lnTo>
                    <a:pt x="354" y="480"/>
                  </a:lnTo>
                  <a:lnTo>
                    <a:pt x="308" y="489"/>
                  </a:lnTo>
                  <a:cubicBezTo>
                    <a:pt x="290" y="498"/>
                    <a:pt x="263" y="513"/>
                    <a:pt x="246" y="531"/>
                  </a:cubicBezTo>
                  <a:cubicBezTo>
                    <a:pt x="229" y="549"/>
                    <a:pt x="215" y="574"/>
                    <a:pt x="206" y="597"/>
                  </a:cubicBezTo>
                  <a:cubicBezTo>
                    <a:pt x="197" y="620"/>
                    <a:pt x="194" y="643"/>
                    <a:pt x="192" y="666"/>
                  </a:cubicBezTo>
                  <a:lnTo>
                    <a:pt x="192" y="735"/>
                  </a:lnTo>
                  <a:lnTo>
                    <a:pt x="0" y="735"/>
                  </a:lnTo>
                  <a:lnTo>
                    <a:pt x="0" y="480"/>
                  </a:lnTo>
                  <a:lnTo>
                    <a:pt x="0" y="0"/>
                  </a:lnTo>
                  <a:lnTo>
                    <a:pt x="1728" y="0"/>
                  </a:lnTo>
                  <a:close/>
                </a:path>
              </a:pathLst>
            </a:custGeom>
            <a:grp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pPr algn="r"/>
              <a:endParaRPr lang="es-ES" dirty="0"/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264695" y="214717"/>
              <a:ext cx="2117558" cy="50323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r"/>
              <a:endParaRPr lang="es-ES" sz="1600" b="1" dirty="0">
                <a:solidFill>
                  <a:schemeClr val="bg1"/>
                </a:solidFill>
                <a:latin typeface="Neuropol X Free" pitchFamily="2" charset="0"/>
              </a:endParaRPr>
            </a:p>
          </p:txBody>
        </p:sp>
      </p:grpSp>
      <p:sp>
        <p:nvSpPr>
          <p:cNvPr id="15" name="14 Rectángulo"/>
          <p:cNvSpPr/>
          <p:nvPr/>
        </p:nvSpPr>
        <p:spPr bwMode="auto">
          <a:xfrm>
            <a:off x="2532184" y="762000"/>
            <a:ext cx="492370" cy="351692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21"/>
          <p:cNvSpPr>
            <a:spLocks noChangeArrowheads="1"/>
          </p:cNvSpPr>
          <p:nvPr/>
        </p:nvSpPr>
        <p:spPr bwMode="auto">
          <a:xfrm>
            <a:off x="2532185" y="762000"/>
            <a:ext cx="6963508" cy="6799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2643174" y="785794"/>
            <a:ext cx="6285310" cy="5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sz="2800" b="1" kern="0" dirty="0">
                <a:solidFill>
                  <a:schemeClr val="bg1"/>
                </a:solidFill>
                <a:latin typeface="Neuropol X Free" pitchFamily="2" charset="0"/>
              </a:rPr>
              <a:t>M</a:t>
            </a:r>
            <a:r>
              <a:rPr lang="en-US" sz="2800" b="1" kern="0" dirty="0" smtClean="0">
                <a:solidFill>
                  <a:schemeClr val="bg1"/>
                </a:solidFill>
                <a:latin typeface="Neuropol X Free" pitchFamily="2" charset="0"/>
              </a:rPr>
              <a:t>ultiplicity (M)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europol X Free" pitchFamily="2" charset="0"/>
              <a:cs typeface="+mn-cs"/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07" y="33722"/>
            <a:ext cx="1435850" cy="694978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483" y="3652010"/>
            <a:ext cx="3915772" cy="293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441" y="3605395"/>
            <a:ext cx="4040043" cy="3030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2 Marcador de contenido"/>
          <p:cNvSpPr txBox="1">
            <a:spLocks/>
          </p:cNvSpPr>
          <p:nvPr/>
        </p:nvSpPr>
        <p:spPr>
          <a:xfrm>
            <a:off x="1030805" y="1700807"/>
            <a:ext cx="7715272" cy="1904587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33CC33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GB" sz="4400" dirty="0" smtClean="0"/>
              <a:t>Pixels multiplicity of one detector(M)</a:t>
            </a:r>
          </a:p>
          <a:p>
            <a:pPr lvl="1"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r>
              <a:rPr lang="en-GB" sz="4400" dirty="0" smtClean="0"/>
              <a:t> </a:t>
            </a:r>
            <a:r>
              <a:rPr lang="en-GB" sz="4400" b="1" dirty="0" smtClean="0"/>
              <a:t>M &lt; 6</a:t>
            </a:r>
            <a:r>
              <a:rPr lang="en-GB" sz="4400" dirty="0" smtClean="0"/>
              <a:t>			- </a:t>
            </a:r>
            <a:r>
              <a:rPr lang="en-GB" sz="44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accepted</a:t>
            </a:r>
          </a:p>
          <a:p>
            <a:pPr lvl="1"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r>
              <a:rPr lang="en-GB" sz="4400" dirty="0"/>
              <a:t> </a:t>
            </a:r>
            <a:r>
              <a:rPr lang="en-GB" sz="4400" b="1" dirty="0" smtClean="0"/>
              <a:t>6 &lt; M &lt; 10 </a:t>
            </a:r>
          </a:p>
          <a:p>
            <a:pPr lvl="2"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r>
              <a:rPr lang="en-GB" sz="4400" dirty="0" smtClean="0"/>
              <a:t> less than 5 detectors	- </a:t>
            </a:r>
            <a:r>
              <a:rPr lang="en-GB" sz="44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accepted 	</a:t>
            </a:r>
            <a:r>
              <a:rPr lang="en-GB" sz="4400" dirty="0" smtClean="0"/>
              <a:t>(regular files)</a:t>
            </a:r>
          </a:p>
          <a:p>
            <a:pPr lvl="2"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r>
              <a:rPr lang="en-GB" sz="4400" dirty="0" smtClean="0"/>
              <a:t> more than 5 detectors	- </a:t>
            </a:r>
            <a:r>
              <a:rPr lang="en-GB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rejected</a:t>
            </a:r>
          </a:p>
          <a:p>
            <a:pPr lvl="1">
              <a:spcBef>
                <a:spcPct val="20000"/>
              </a:spcBef>
              <a:buClr>
                <a:srgbClr val="33CC33"/>
              </a:buClr>
              <a:buFont typeface="Arial" pitchFamily="34" charset="0"/>
              <a:buChar char="•"/>
              <a:defRPr/>
            </a:pPr>
            <a:r>
              <a:rPr lang="en-GB" sz="4400" dirty="0"/>
              <a:t> </a:t>
            </a:r>
            <a:r>
              <a:rPr lang="en-GB" sz="4400" b="1" dirty="0" smtClean="0"/>
              <a:t>M &gt; 10 	</a:t>
            </a:r>
            <a:r>
              <a:rPr lang="en-GB" sz="4400" dirty="0" smtClean="0"/>
              <a:t>		- </a:t>
            </a:r>
            <a:r>
              <a:rPr lang="en-GB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rejected</a:t>
            </a:r>
          </a:p>
        </p:txBody>
      </p:sp>
    </p:spTree>
    <p:extLst>
      <p:ext uri="{BB962C8B-B14F-4D97-AF65-F5344CB8AC3E}">
        <p14:creationId xmlns:p14="http://schemas.microsoft.com/office/powerpoint/2010/main" val="228995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15304</TotalTime>
  <Words>940</Words>
  <Application>Microsoft Office PowerPoint</Application>
  <PresentationFormat>Presentación en pantalla (4:3)</PresentationFormat>
  <Paragraphs>215</Paragraphs>
  <Slides>42</Slides>
  <Notes>42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42</vt:i4>
      </vt:variant>
    </vt:vector>
  </HeadingPairs>
  <TitlesOfParts>
    <vt:vector size="54" baseType="lpstr">
      <vt:lpstr>Arial</vt:lpstr>
      <vt:lpstr>Calibri</vt:lpstr>
      <vt:lpstr>Symbol</vt:lpstr>
      <vt:lpstr>Neuropol X Free</vt:lpstr>
      <vt:lpstr>Times New Roman</vt:lpstr>
      <vt:lpstr>Wingdings</vt:lpstr>
      <vt:lpstr>Tahoma</vt:lpstr>
      <vt:lpstr>Comic Sans MS</vt:lpstr>
      <vt:lpstr>Tema de Office</vt:lpstr>
      <vt:lpstr>1_Tema de Office</vt:lpstr>
      <vt:lpstr>2_Tema de Office</vt:lpstr>
      <vt:lpstr>3_Tema de Office</vt:lpstr>
      <vt:lpstr>Status of the muon measurement in LSC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Status of the muon measurement in LSC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uz</dc:creator>
  <cp:lastModifiedBy>Alberto Bayo Martínez</cp:lastModifiedBy>
  <cp:revision>674</cp:revision>
  <dcterms:created xsi:type="dcterms:W3CDTF">2010-06-01T14:38:22Z</dcterms:created>
  <dcterms:modified xsi:type="dcterms:W3CDTF">2016-08-08T14:23:32Z</dcterms:modified>
</cp:coreProperties>
</file>