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1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5" r:id="rId12"/>
    <p:sldId id="267" r:id="rId13"/>
    <p:sldId id="266" r:id="rId14"/>
    <p:sldId id="269" r:id="rId15"/>
    <p:sldId id="270" r:id="rId1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C4938993-4A82-4A0A-85EE-BA0F6131A789}">
          <p14:sldIdLst>
            <p14:sldId id="257"/>
            <p14:sldId id="258"/>
            <p14:sldId id="271"/>
            <p14:sldId id="259"/>
            <p14:sldId id="260"/>
            <p14:sldId id="261"/>
            <p14:sldId id="262"/>
            <p14:sldId id="263"/>
            <p14:sldId id="268"/>
            <p14:sldId id="264"/>
            <p14:sldId id="265"/>
            <p14:sldId id="267"/>
            <p14:sldId id="266"/>
            <p14:sldId id="269"/>
            <p14:sldId id="27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67" autoAdjust="0"/>
    <p:restoredTop sz="94705" autoAdjust="0"/>
  </p:normalViewPr>
  <p:slideViewPr>
    <p:cSldViewPr>
      <p:cViewPr varScale="1">
        <p:scale>
          <a:sx n="104" d="100"/>
          <a:sy n="104" d="100"/>
        </p:scale>
        <p:origin x="162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CC18-4F07-45A6-B409-CC418499ACF5}" type="datetimeFigureOut">
              <a:rPr lang="es-ES" smtClean="0"/>
              <a:t>6/6/22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9F4DC-AD6F-422E-B077-3D8E5CCD09A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2458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CC18-4F07-45A6-B409-CC418499ACF5}" type="datetimeFigureOut">
              <a:rPr lang="es-ES" smtClean="0"/>
              <a:t>6/6/22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9F4DC-AD6F-422E-B077-3D8E5CCD09A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29422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CC18-4F07-45A6-B409-CC418499ACF5}" type="datetimeFigureOut">
              <a:rPr lang="es-ES" smtClean="0"/>
              <a:t>6/6/22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9F4DC-AD6F-422E-B077-3D8E5CCD09A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6707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CC18-4F07-45A6-B409-CC418499ACF5}" type="datetimeFigureOut">
              <a:rPr lang="es-ES" smtClean="0"/>
              <a:t>6/6/22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9F4DC-AD6F-422E-B077-3D8E5CCD09A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9587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CC18-4F07-45A6-B409-CC418499ACF5}" type="datetimeFigureOut">
              <a:rPr lang="es-ES" smtClean="0"/>
              <a:t>6/6/22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9F4DC-AD6F-422E-B077-3D8E5CCD09A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8562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CC18-4F07-45A6-B409-CC418499ACF5}" type="datetimeFigureOut">
              <a:rPr lang="es-ES" smtClean="0"/>
              <a:t>6/6/22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9F4DC-AD6F-422E-B077-3D8E5CCD09A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7831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CC18-4F07-45A6-B409-CC418499ACF5}" type="datetimeFigureOut">
              <a:rPr lang="es-ES" smtClean="0"/>
              <a:t>6/6/22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9F4DC-AD6F-422E-B077-3D8E5CCD09A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0685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CC18-4F07-45A6-B409-CC418499ACF5}" type="datetimeFigureOut">
              <a:rPr lang="es-ES" smtClean="0"/>
              <a:t>6/6/22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9F4DC-AD6F-422E-B077-3D8E5CCD09A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799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CC18-4F07-45A6-B409-CC418499ACF5}" type="datetimeFigureOut">
              <a:rPr lang="es-ES" smtClean="0"/>
              <a:t>6/6/22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9F4DC-AD6F-422E-B077-3D8E5CCD09A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8055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CC18-4F07-45A6-B409-CC418499ACF5}" type="datetimeFigureOut">
              <a:rPr lang="es-ES" smtClean="0"/>
              <a:t>6/6/22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9F4DC-AD6F-422E-B077-3D8E5CCD09A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7152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CC18-4F07-45A6-B409-CC418499ACF5}" type="datetimeFigureOut">
              <a:rPr lang="es-ES" smtClean="0"/>
              <a:t>6/6/22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9F4DC-AD6F-422E-B077-3D8E5CCD09A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8115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BCC18-4F07-45A6-B409-CC418499ACF5}" type="datetimeFigureOut">
              <a:rPr lang="es-ES" smtClean="0"/>
              <a:t>6/6/22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89F4DC-AD6F-422E-B077-3D8E5CCD09A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2238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tm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tmp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7" Type="http://schemas.openxmlformats.org/officeDocument/2006/relationships/image" Target="../media/image12.png"/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tmp"/><Relationship Id="rId5" Type="http://schemas.openxmlformats.org/officeDocument/2006/relationships/image" Target="../media/image10.tmp"/><Relationship Id="rId4" Type="http://schemas.openxmlformats.org/officeDocument/2006/relationships/image" Target="../media/image9.tm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7" Type="http://schemas.openxmlformats.org/officeDocument/2006/relationships/image" Target="../media/image18.tmp"/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tmp"/><Relationship Id="rId5" Type="http://schemas.openxmlformats.org/officeDocument/2006/relationships/image" Target="../media/image16.tmp"/><Relationship Id="rId4" Type="http://schemas.openxmlformats.org/officeDocument/2006/relationships/image" Target="../media/image15.tm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wmf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tmp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mp"/><Relationship Id="rId2" Type="http://schemas.openxmlformats.org/officeDocument/2006/relationships/image" Target="../media/image28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268389" y="289652"/>
            <a:ext cx="7643813" cy="1013585"/>
          </a:xfrm>
        </p:spPr>
        <p:txBody>
          <a:bodyPr>
            <a:noAutofit/>
          </a:bodyPr>
          <a:lstStyle/>
          <a:p>
            <a:pPr algn="l">
              <a:lnSpc>
                <a:spcPct val="90000"/>
              </a:lnSpc>
            </a:pPr>
            <a:r>
              <a:rPr lang="es-ES_tradnl" sz="3200" b="1" dirty="0" err="1">
                <a:latin typeface="Arial Black" pitchFamily="34" charset="0"/>
              </a:rPr>
              <a:t>Characterising</a:t>
            </a:r>
            <a:r>
              <a:rPr lang="es-ES_tradnl" sz="3200" b="1" dirty="0">
                <a:latin typeface="Arial Black" pitchFamily="34" charset="0"/>
              </a:rPr>
              <a:t> </a:t>
            </a:r>
            <a:r>
              <a:rPr lang="es-ES_tradnl" sz="3200" b="1" dirty="0" err="1">
                <a:latin typeface="Arial Black" pitchFamily="34" charset="0"/>
              </a:rPr>
              <a:t>the</a:t>
            </a:r>
            <a:r>
              <a:rPr lang="es-ES_tradnl" sz="3200" b="1" dirty="0">
                <a:latin typeface="Arial Black" pitchFamily="34" charset="0"/>
              </a:rPr>
              <a:t> </a:t>
            </a:r>
            <a:r>
              <a:rPr lang="es-ES_tradnl" sz="3200" b="1" dirty="0" err="1">
                <a:latin typeface="Arial Black" pitchFamily="34" charset="0"/>
              </a:rPr>
              <a:t>most</a:t>
            </a:r>
            <a:r>
              <a:rPr lang="es-ES_tradnl" sz="3200" b="1" dirty="0">
                <a:latin typeface="Arial Black" pitchFamily="34" charset="0"/>
              </a:rPr>
              <a:t> </a:t>
            </a:r>
            <a:r>
              <a:rPr lang="es-ES_tradnl" sz="3200" b="1" dirty="0" err="1">
                <a:latin typeface="Arial Black" pitchFamily="34" charset="0"/>
              </a:rPr>
              <a:t>massive</a:t>
            </a:r>
            <a:r>
              <a:rPr lang="es-ES_tradnl" sz="3200" b="1" dirty="0">
                <a:latin typeface="Arial Black" pitchFamily="34" charset="0"/>
              </a:rPr>
              <a:t> </a:t>
            </a:r>
            <a:r>
              <a:rPr lang="es-ES_tradnl" sz="3200" b="1" dirty="0" err="1">
                <a:latin typeface="Arial Black" pitchFamily="34" charset="0"/>
              </a:rPr>
              <a:t>GCs</a:t>
            </a:r>
            <a:r>
              <a:rPr lang="es-ES_tradnl" sz="3200" b="1" dirty="0">
                <a:latin typeface="Arial Black" pitchFamily="34" charset="0"/>
              </a:rPr>
              <a:t> of </a:t>
            </a:r>
            <a:r>
              <a:rPr lang="es-ES_tradnl" sz="3200" b="1" dirty="0" err="1">
                <a:latin typeface="Arial Black" pitchFamily="34" charset="0"/>
              </a:rPr>
              <a:t>the</a:t>
            </a:r>
            <a:r>
              <a:rPr lang="es-ES_tradnl" sz="3200" b="1" dirty="0">
                <a:latin typeface="Arial Black" pitchFamily="34" charset="0"/>
              </a:rPr>
              <a:t> </a:t>
            </a:r>
            <a:r>
              <a:rPr lang="es-ES_tradnl" sz="3200" b="1" dirty="0" err="1">
                <a:latin typeface="Arial Black" pitchFamily="34" charset="0"/>
              </a:rPr>
              <a:t>Universe</a:t>
            </a:r>
            <a:endParaRPr lang="en-US" sz="3200" b="1" dirty="0">
              <a:latin typeface="Arial Black" pitchFamily="34" charset="0"/>
            </a:endParaRPr>
          </a:p>
        </p:txBody>
      </p:sp>
      <p:pic>
        <p:nvPicPr>
          <p:cNvPr id="1028" name="Picture 4" descr="Imagen relacionad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00" y="1428929"/>
            <a:ext cx="1744745" cy="1744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479" y="1442577"/>
            <a:ext cx="1744745" cy="1744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755" y="1435551"/>
            <a:ext cx="1754026" cy="1751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3" y="1036328"/>
            <a:ext cx="2683011" cy="2392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15 Conector recto"/>
          <p:cNvCxnSpPr/>
          <p:nvPr/>
        </p:nvCxnSpPr>
        <p:spPr>
          <a:xfrm>
            <a:off x="4719885" y="2533682"/>
            <a:ext cx="852479" cy="54560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4719884" y="1471725"/>
            <a:ext cx="852480" cy="52999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/>
          <p:nvPr/>
        </p:nvCxnSpPr>
        <p:spPr>
          <a:xfrm flipH="1">
            <a:off x="2961422" y="1471723"/>
            <a:ext cx="805361" cy="6823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>
          <a:xfrm flipH="1" flipV="1">
            <a:off x="2961422" y="2604487"/>
            <a:ext cx="805361" cy="58283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CuadroTexto"/>
          <p:cNvSpPr txBox="1"/>
          <p:nvPr/>
        </p:nvSpPr>
        <p:spPr>
          <a:xfrm>
            <a:off x="245660" y="1471722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chemeClr val="bg1"/>
                </a:solidFill>
              </a:rPr>
              <a:t>z=10</a:t>
            </a:r>
          </a:p>
        </p:txBody>
      </p:sp>
      <p:sp>
        <p:nvSpPr>
          <p:cNvPr id="27" name="26 CuadroTexto"/>
          <p:cNvSpPr txBox="1"/>
          <p:nvPr/>
        </p:nvSpPr>
        <p:spPr>
          <a:xfrm>
            <a:off x="2161449" y="1461192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chemeClr val="bg1"/>
                </a:solidFill>
              </a:rPr>
              <a:t>z=2</a:t>
            </a:r>
          </a:p>
        </p:txBody>
      </p:sp>
      <p:sp>
        <p:nvSpPr>
          <p:cNvPr id="28" name="27 CuadroTexto"/>
          <p:cNvSpPr txBox="1"/>
          <p:nvPr/>
        </p:nvSpPr>
        <p:spPr>
          <a:xfrm>
            <a:off x="7020272" y="1057015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chemeClr val="bg1"/>
                </a:solidFill>
              </a:rPr>
              <a:t>z=0</a:t>
            </a:r>
          </a:p>
        </p:txBody>
      </p:sp>
      <p:cxnSp>
        <p:nvCxnSpPr>
          <p:cNvPr id="23" name="22 Conector recto"/>
          <p:cNvCxnSpPr/>
          <p:nvPr/>
        </p:nvCxnSpPr>
        <p:spPr>
          <a:xfrm flipH="1">
            <a:off x="5572364" y="1057015"/>
            <a:ext cx="727830" cy="41471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ítulo 1"/>
          <p:cNvSpPr txBox="1">
            <a:spLocks/>
          </p:cNvSpPr>
          <p:nvPr/>
        </p:nvSpPr>
        <p:spPr>
          <a:xfrm>
            <a:off x="227550" y="3432354"/>
            <a:ext cx="4097983" cy="63571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_tradnl" sz="2800" b="1" dirty="0" err="1"/>
              <a:t>What</a:t>
            </a:r>
            <a:r>
              <a:rPr lang="es-ES_tradnl" sz="2800" b="1" dirty="0"/>
              <a:t> </a:t>
            </a:r>
            <a:r>
              <a:rPr lang="es-ES_tradnl" sz="2800" b="1" dirty="0" err="1"/>
              <a:t>is</a:t>
            </a:r>
            <a:r>
              <a:rPr lang="es-ES_tradnl" sz="2800" b="1" dirty="0"/>
              <a:t> a </a:t>
            </a:r>
            <a:r>
              <a:rPr lang="es-ES_tradnl" sz="2800" b="1" dirty="0" err="1"/>
              <a:t>Galaxy</a:t>
            </a:r>
            <a:r>
              <a:rPr lang="es-ES_tradnl" sz="2800" b="1" dirty="0"/>
              <a:t> </a:t>
            </a:r>
            <a:r>
              <a:rPr lang="es-ES_tradnl" sz="2800" b="1" dirty="0" err="1"/>
              <a:t>Cluster</a:t>
            </a:r>
            <a:r>
              <a:rPr lang="es-ES_tradnl" sz="2800" b="1" dirty="0"/>
              <a:t>?</a:t>
            </a:r>
            <a:endParaRPr lang="en-US" sz="2800" b="1" dirty="0"/>
          </a:p>
        </p:txBody>
      </p:sp>
      <p:sp>
        <p:nvSpPr>
          <p:cNvPr id="29" name="5 Subtítulo"/>
          <p:cNvSpPr txBox="1">
            <a:spLocks/>
          </p:cNvSpPr>
          <p:nvPr/>
        </p:nvSpPr>
        <p:spPr>
          <a:xfrm>
            <a:off x="227549" y="4222786"/>
            <a:ext cx="4344452" cy="1536171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600"/>
              </a:spcBef>
            </a:pPr>
            <a:r>
              <a:rPr lang="es-ES" sz="1600" dirty="0" err="1"/>
              <a:t>An</a:t>
            </a:r>
            <a:r>
              <a:rPr lang="es-ES" sz="1600" dirty="0"/>
              <a:t> </a:t>
            </a:r>
            <a:r>
              <a:rPr lang="es-ES" sz="1600" b="1" dirty="0" err="1"/>
              <a:t>optical</a:t>
            </a:r>
            <a:r>
              <a:rPr lang="es-ES" sz="1600" b="1" dirty="0"/>
              <a:t> (VIS+IR) </a:t>
            </a:r>
            <a:r>
              <a:rPr lang="es-ES" sz="1600" b="1" dirty="0" err="1"/>
              <a:t>observer</a:t>
            </a:r>
            <a:r>
              <a:rPr lang="es-ES" sz="1600" b="1" dirty="0"/>
              <a:t> </a:t>
            </a:r>
            <a:r>
              <a:rPr lang="es-ES" sz="1600" dirty="0" err="1"/>
              <a:t>would</a:t>
            </a:r>
            <a:r>
              <a:rPr lang="es-ES" sz="1600" dirty="0"/>
              <a:t> </a:t>
            </a:r>
            <a:r>
              <a:rPr lang="es-ES" sz="1600" dirty="0" err="1"/>
              <a:t>say</a:t>
            </a:r>
            <a:r>
              <a:rPr lang="es-ES" sz="1600" dirty="0"/>
              <a:t> </a:t>
            </a:r>
            <a:r>
              <a:rPr lang="es-ES" sz="1600" dirty="0" err="1"/>
              <a:t>that</a:t>
            </a:r>
            <a:r>
              <a:rPr lang="es-ES" sz="1600" dirty="0"/>
              <a:t> </a:t>
            </a:r>
            <a:r>
              <a:rPr lang="es-ES" sz="1600" dirty="0" err="1"/>
              <a:t>GCs</a:t>
            </a:r>
            <a:r>
              <a:rPr lang="es-ES" sz="1600" dirty="0"/>
              <a:t> are </a:t>
            </a:r>
            <a:r>
              <a:rPr lang="es-ES" sz="1600" b="1" dirty="0" err="1">
                <a:solidFill>
                  <a:srgbClr val="FF0000"/>
                </a:solidFill>
              </a:rPr>
              <a:t>accumulations</a:t>
            </a:r>
            <a:r>
              <a:rPr lang="es-ES" sz="1600" b="1" dirty="0">
                <a:solidFill>
                  <a:srgbClr val="FF0000"/>
                </a:solidFill>
              </a:rPr>
              <a:t> of </a:t>
            </a:r>
            <a:r>
              <a:rPr lang="es-ES" sz="1600" b="1" dirty="0" err="1">
                <a:solidFill>
                  <a:srgbClr val="FF0000"/>
                </a:solidFill>
              </a:rPr>
              <a:t>galaxies</a:t>
            </a:r>
            <a:r>
              <a:rPr lang="es-ES" sz="1600" b="1" dirty="0">
                <a:solidFill>
                  <a:srgbClr val="FF0000"/>
                </a:solidFill>
              </a:rPr>
              <a:t> </a:t>
            </a:r>
          </a:p>
          <a:p>
            <a:pPr algn="l">
              <a:spcBef>
                <a:spcPts val="600"/>
              </a:spcBef>
            </a:pPr>
            <a:r>
              <a:rPr lang="es-ES" sz="1600" dirty="0" err="1"/>
              <a:t>An</a:t>
            </a:r>
            <a:r>
              <a:rPr lang="es-ES" sz="1600" dirty="0"/>
              <a:t> </a:t>
            </a:r>
            <a:r>
              <a:rPr lang="es-ES" sz="1600" b="1" dirty="0"/>
              <a:t>X-</a:t>
            </a:r>
            <a:r>
              <a:rPr lang="es-ES" sz="1600" b="1" dirty="0" err="1"/>
              <a:t>ray</a:t>
            </a:r>
            <a:r>
              <a:rPr lang="es-ES" sz="1600" b="1" dirty="0"/>
              <a:t>/radio </a:t>
            </a:r>
            <a:r>
              <a:rPr lang="es-ES" sz="1600" b="1" dirty="0" err="1"/>
              <a:t>astronomer</a:t>
            </a:r>
            <a:r>
              <a:rPr lang="es-ES" sz="1600" dirty="0"/>
              <a:t>: a </a:t>
            </a:r>
            <a:r>
              <a:rPr lang="es-ES" sz="1600" b="1" dirty="0">
                <a:solidFill>
                  <a:srgbClr val="FF0000"/>
                </a:solidFill>
              </a:rPr>
              <a:t>gas </a:t>
            </a:r>
            <a:r>
              <a:rPr lang="es-ES" sz="1600" b="1" dirty="0" err="1">
                <a:solidFill>
                  <a:srgbClr val="FF0000"/>
                </a:solidFill>
              </a:rPr>
              <a:t>accumulation</a:t>
            </a:r>
            <a:endParaRPr lang="es-ES" sz="1600" b="1" dirty="0">
              <a:solidFill>
                <a:srgbClr val="FF0000"/>
              </a:solidFill>
            </a:endParaRPr>
          </a:p>
          <a:p>
            <a:pPr algn="l">
              <a:spcBef>
                <a:spcPts val="600"/>
              </a:spcBef>
            </a:pPr>
            <a:r>
              <a:rPr lang="es-ES" sz="1600" dirty="0" err="1"/>
              <a:t>For</a:t>
            </a:r>
            <a:r>
              <a:rPr lang="es-ES" sz="1600" dirty="0"/>
              <a:t> a </a:t>
            </a:r>
            <a:r>
              <a:rPr lang="es-ES" sz="1600" b="1" dirty="0" err="1"/>
              <a:t>theoretical</a:t>
            </a:r>
            <a:r>
              <a:rPr lang="es-ES" sz="1600" b="1" dirty="0"/>
              <a:t> </a:t>
            </a:r>
            <a:r>
              <a:rPr lang="es-ES" sz="1600" b="1" dirty="0" err="1"/>
              <a:t>physicist</a:t>
            </a:r>
            <a:r>
              <a:rPr lang="es-ES" sz="1600" b="1" dirty="0"/>
              <a:t> </a:t>
            </a:r>
            <a:r>
              <a:rPr lang="es-ES" sz="1600" dirty="0"/>
              <a:t>: a </a:t>
            </a:r>
            <a:r>
              <a:rPr lang="es-ES" sz="1600" b="1" dirty="0">
                <a:solidFill>
                  <a:srgbClr val="FF0000"/>
                </a:solidFill>
              </a:rPr>
              <a:t>DM halo</a:t>
            </a:r>
          </a:p>
        </p:txBody>
      </p:sp>
      <p:grpSp>
        <p:nvGrpSpPr>
          <p:cNvPr id="18" name="17 Grupo"/>
          <p:cNvGrpSpPr/>
          <p:nvPr/>
        </p:nvGrpSpPr>
        <p:grpSpPr>
          <a:xfrm>
            <a:off x="4860032" y="3587319"/>
            <a:ext cx="4010157" cy="2882656"/>
            <a:chOff x="425734" y="5131558"/>
            <a:chExt cx="10377608" cy="1433016"/>
          </a:xfrm>
        </p:grpSpPr>
        <p:sp>
          <p:nvSpPr>
            <p:cNvPr id="15" name="14 Rectángulo redondeado"/>
            <p:cNvSpPr/>
            <p:nvPr/>
          </p:nvSpPr>
          <p:spPr>
            <a:xfrm>
              <a:off x="425734" y="5131558"/>
              <a:ext cx="10377608" cy="1433016"/>
            </a:xfrm>
            <a:prstGeom prst="roundRect">
              <a:avLst/>
            </a:prstGeom>
            <a:solidFill>
              <a:srgbClr val="C6F5FA"/>
            </a:solidFill>
            <a:ln w="571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" name="3 Subtítulo"/>
            <p:cNvSpPr txBox="1">
              <a:spLocks/>
            </p:cNvSpPr>
            <p:nvPr/>
          </p:nvSpPr>
          <p:spPr>
            <a:xfrm>
              <a:off x="521270" y="5227093"/>
              <a:ext cx="10282072" cy="1337480"/>
            </a:xfrm>
            <a:prstGeom prst="rect">
              <a:avLst/>
            </a:prstGeom>
            <a:ln w="76200">
              <a:noFill/>
            </a:ln>
          </p:spPr>
          <p:txBody>
            <a:bodyPr vert="horz" lIns="91440" tIns="45720" rIns="91440" bIns="45720" rtlCol="0">
              <a:normAutofit fontScale="92500"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s-ES" sz="2800" b="1" dirty="0" err="1"/>
                <a:t>GCs</a:t>
              </a:r>
              <a:r>
                <a:rPr lang="es-ES" sz="2800" b="1" dirty="0"/>
                <a:t> are </a:t>
              </a:r>
              <a:r>
                <a:rPr lang="es-ES" sz="2800" b="1" dirty="0" err="1"/>
                <a:t>the</a:t>
              </a:r>
              <a:r>
                <a:rPr lang="es-ES" sz="2800" b="1" dirty="0"/>
                <a:t> </a:t>
              </a:r>
              <a:r>
                <a:rPr lang="es-ES" sz="2800" b="1" dirty="0" err="1"/>
                <a:t>youngest</a:t>
              </a:r>
              <a:r>
                <a:rPr lang="es-ES" sz="2800" b="1" dirty="0"/>
                <a:t> and more </a:t>
              </a:r>
              <a:r>
                <a:rPr lang="es-ES" sz="2800" b="1" dirty="0" err="1"/>
                <a:t>massive</a:t>
              </a:r>
              <a:r>
                <a:rPr lang="es-ES" sz="2800" b="1" dirty="0"/>
                <a:t> </a:t>
              </a:r>
              <a:r>
                <a:rPr lang="es-ES" sz="2800" b="1" dirty="0" err="1"/>
                <a:t>structures</a:t>
              </a:r>
              <a:r>
                <a:rPr lang="es-ES" sz="2800" b="1" dirty="0"/>
                <a:t> in </a:t>
              </a:r>
              <a:r>
                <a:rPr lang="es-ES" sz="2800" b="1" dirty="0" err="1"/>
                <a:t>the</a:t>
              </a:r>
              <a:r>
                <a:rPr lang="es-ES" sz="2800" b="1" dirty="0"/>
                <a:t> </a:t>
              </a:r>
              <a:r>
                <a:rPr lang="es-ES" sz="2800" b="1" dirty="0" err="1"/>
                <a:t>Universe</a:t>
              </a:r>
              <a:r>
                <a:rPr lang="es-ES" sz="2800" b="1" dirty="0"/>
                <a:t>, </a:t>
              </a:r>
              <a:r>
                <a:rPr lang="es-ES" sz="2800" b="1" dirty="0" err="1"/>
                <a:t>which</a:t>
              </a:r>
              <a:r>
                <a:rPr lang="es-ES" sz="2800" b="1" dirty="0"/>
                <a:t> </a:t>
              </a:r>
              <a:r>
                <a:rPr lang="es-ES" sz="2800" b="1" dirty="0" err="1"/>
                <a:t>contain</a:t>
              </a:r>
              <a:r>
                <a:rPr lang="es-ES" sz="2800" b="1" dirty="0"/>
                <a:t> </a:t>
              </a:r>
              <a:r>
                <a:rPr lang="es-ES" sz="2800" b="1" dirty="0" err="1"/>
                <a:t>the</a:t>
              </a:r>
              <a:r>
                <a:rPr lang="es-ES" sz="2800" b="1" dirty="0"/>
                <a:t> </a:t>
              </a:r>
              <a:r>
                <a:rPr lang="es-ES" sz="2800" b="1" dirty="0" err="1"/>
                <a:t>majority</a:t>
              </a:r>
              <a:r>
                <a:rPr lang="es-ES" sz="2800" b="1" dirty="0"/>
                <a:t> of </a:t>
              </a:r>
              <a:r>
                <a:rPr lang="es-ES" sz="2800" b="1" dirty="0" err="1"/>
                <a:t>the</a:t>
              </a:r>
              <a:r>
                <a:rPr lang="es-ES" sz="2800" b="1" dirty="0"/>
                <a:t> DM and </a:t>
              </a:r>
              <a:r>
                <a:rPr lang="es-ES" sz="2800" b="1" dirty="0" err="1"/>
                <a:t>where</a:t>
              </a:r>
              <a:r>
                <a:rPr lang="es-ES" sz="2800" b="1" dirty="0"/>
                <a:t> </a:t>
              </a:r>
              <a:r>
                <a:rPr lang="es-ES" sz="2800" b="1" dirty="0" err="1"/>
                <a:t>cosmic</a:t>
              </a:r>
              <a:r>
                <a:rPr lang="es-ES" sz="2800" b="1" dirty="0"/>
                <a:t> and </a:t>
              </a:r>
              <a:r>
                <a:rPr lang="es-ES" sz="2800" b="1" dirty="0" err="1"/>
                <a:t>galaxy</a:t>
              </a:r>
              <a:r>
                <a:rPr lang="es-ES" sz="2800" b="1" dirty="0"/>
                <a:t> </a:t>
              </a:r>
              <a:r>
                <a:rPr lang="es-ES" sz="2800" b="1" dirty="0" err="1"/>
                <a:t>evolution</a:t>
              </a:r>
              <a:r>
                <a:rPr lang="es-ES" sz="2800" b="1" dirty="0"/>
                <a:t> </a:t>
              </a:r>
              <a:r>
                <a:rPr lang="es-ES" sz="2800" b="1" dirty="0" err="1"/>
                <a:t>become</a:t>
              </a:r>
              <a:r>
                <a:rPr lang="es-ES" sz="2800" b="1" dirty="0"/>
                <a:t> </a:t>
              </a:r>
              <a:r>
                <a:rPr lang="es-ES" sz="2800" b="1" dirty="0" err="1"/>
                <a:t>emphasised</a:t>
              </a:r>
              <a:endParaRPr lang="es-ES" sz="2800" b="1" dirty="0"/>
            </a:p>
          </p:txBody>
        </p:sp>
      </p:grpSp>
      <p:cxnSp>
        <p:nvCxnSpPr>
          <p:cNvPr id="25" name="24 Conector recto"/>
          <p:cNvCxnSpPr/>
          <p:nvPr/>
        </p:nvCxnSpPr>
        <p:spPr>
          <a:xfrm flipH="1" flipV="1">
            <a:off x="5572364" y="3079290"/>
            <a:ext cx="727829" cy="3348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ítulo 1"/>
          <p:cNvSpPr txBox="1">
            <a:spLocks/>
          </p:cNvSpPr>
          <p:nvPr/>
        </p:nvSpPr>
        <p:spPr>
          <a:xfrm>
            <a:off x="196144" y="5483409"/>
            <a:ext cx="4830396" cy="63571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_tradnl" sz="2800" b="1" dirty="0" err="1">
                <a:solidFill>
                  <a:srgbClr val="FF0000"/>
                </a:solidFill>
              </a:rPr>
              <a:t>Multiwavelength</a:t>
            </a:r>
            <a:r>
              <a:rPr lang="es-ES_tradnl" sz="2800" b="1" dirty="0">
                <a:solidFill>
                  <a:srgbClr val="FF0000"/>
                </a:solidFill>
              </a:rPr>
              <a:t> </a:t>
            </a:r>
            <a:r>
              <a:rPr lang="es-ES_tradnl" sz="2800" b="1" dirty="0" err="1">
                <a:solidFill>
                  <a:srgbClr val="FF0000"/>
                </a:solidFill>
              </a:rPr>
              <a:t>analysis</a:t>
            </a:r>
            <a:r>
              <a:rPr lang="es-ES_tradnl" sz="2800" b="1" dirty="0">
                <a:solidFill>
                  <a:srgbClr val="FF0000"/>
                </a:solidFill>
              </a:rPr>
              <a:t> </a:t>
            </a:r>
            <a:r>
              <a:rPr lang="es-ES_tradnl" sz="2800" b="1" dirty="0" err="1">
                <a:solidFill>
                  <a:srgbClr val="FF0000"/>
                </a:solidFill>
              </a:rPr>
              <a:t>is</a:t>
            </a:r>
            <a:r>
              <a:rPr lang="es-ES_tradnl" sz="2800" b="1" dirty="0">
                <a:solidFill>
                  <a:srgbClr val="FF0000"/>
                </a:solidFill>
              </a:rPr>
              <a:t> </a:t>
            </a:r>
            <a:r>
              <a:rPr lang="es-ES_tradnl" sz="2800" b="1" dirty="0" err="1">
                <a:solidFill>
                  <a:srgbClr val="FF0000"/>
                </a:solidFill>
              </a:rPr>
              <a:t>needed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3454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73325" y="207122"/>
            <a:ext cx="3316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/>
              <a:t>The</a:t>
            </a:r>
            <a:r>
              <a:rPr lang="es-ES" b="1" dirty="0"/>
              <a:t> </a:t>
            </a:r>
            <a:r>
              <a:rPr lang="es-ES" b="1" dirty="0" err="1"/>
              <a:t>lensing</a:t>
            </a:r>
            <a:r>
              <a:rPr lang="es-ES" b="1" dirty="0"/>
              <a:t> </a:t>
            </a:r>
            <a:r>
              <a:rPr lang="es-ES" b="1" dirty="0" err="1"/>
              <a:t>cluster</a:t>
            </a:r>
            <a:r>
              <a:rPr lang="es-ES" b="1" dirty="0"/>
              <a:t> J1717.1+2931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941" y="909238"/>
            <a:ext cx="2318634" cy="2290445"/>
          </a:xfrm>
          <a:prstGeom prst="rect">
            <a:avLst/>
          </a:prstGeom>
        </p:spPr>
      </p:pic>
      <p:pic>
        <p:nvPicPr>
          <p:cNvPr id="6" name="5 Imagen" descr="Recorte de pantalla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317" y="1825398"/>
            <a:ext cx="1808930" cy="1732832"/>
          </a:xfrm>
          <a:prstGeom prst="rect">
            <a:avLst/>
          </a:prstGeom>
        </p:spPr>
      </p:pic>
      <p:pic>
        <p:nvPicPr>
          <p:cNvPr id="10" name="9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53" y="3706000"/>
            <a:ext cx="6816994" cy="2755597"/>
          </a:xfrm>
          <a:prstGeom prst="rect">
            <a:avLst/>
          </a:prstGeom>
        </p:spPr>
      </p:pic>
      <p:graphicFrame>
        <p:nvGraphicFramePr>
          <p:cNvPr id="11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038991"/>
              </p:ext>
            </p:extLst>
          </p:nvPr>
        </p:nvGraphicFramePr>
        <p:xfrm>
          <a:off x="5796136" y="909238"/>
          <a:ext cx="2878135" cy="25513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5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30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r>
                        <a:rPr lang="es-ES" sz="1600" dirty="0" err="1"/>
                        <a:t>Multiple</a:t>
                      </a:r>
                      <a:r>
                        <a:rPr lang="es-ES" sz="1600" baseline="0" dirty="0"/>
                        <a:t> </a:t>
                      </a:r>
                    </a:p>
                    <a:p>
                      <a:r>
                        <a:rPr lang="es-ES" sz="1600" baseline="0" dirty="0" err="1"/>
                        <a:t>image</a:t>
                      </a:r>
                      <a:endParaRPr lang="es-ES" sz="1600" dirty="0"/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s-ES" sz="1600" dirty="0" err="1"/>
                        <a:t>z</a:t>
                      </a:r>
                      <a:r>
                        <a:rPr lang="es-ES" sz="1600" baseline="-25000" dirty="0" err="1"/>
                        <a:t>phot</a:t>
                      </a:r>
                      <a:endParaRPr lang="es-ES" sz="1600" baseline="-25000" dirty="0"/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9319">
                <a:tc>
                  <a:txBody>
                    <a:bodyPr/>
                    <a:lstStyle/>
                    <a:p>
                      <a:r>
                        <a:rPr lang="es-ES" sz="1600" dirty="0"/>
                        <a:t>Red 1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s-E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0.57±0.08</a:t>
                      </a:r>
                      <a:r>
                        <a:rPr lang="es-ES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(1.6)</a:t>
                      </a:r>
                      <a:endParaRPr lang="es-ES" sz="1600" dirty="0"/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Red 2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s-E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0.46±0.01</a:t>
                      </a:r>
                      <a:r>
                        <a:rPr lang="es-ES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(1.6)</a:t>
                      </a:r>
                      <a:endParaRPr lang="es-ES" sz="1600" dirty="0"/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80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Red 3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s-ES" sz="16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0.32±0.04</a:t>
                      </a:r>
                      <a:r>
                        <a:rPr lang="es-ES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(1.6)</a:t>
                      </a:r>
                      <a:endParaRPr lang="es-ES" sz="1600" dirty="0"/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4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Red 4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s-ES" sz="16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0.25±0.15</a:t>
                      </a:r>
                      <a:r>
                        <a:rPr lang="es-ES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(1.6)</a:t>
                      </a:r>
                      <a:endParaRPr lang="es-ES" sz="1600" dirty="0"/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6807">
                <a:tc>
                  <a:txBody>
                    <a:bodyPr/>
                    <a:lstStyle/>
                    <a:p>
                      <a:r>
                        <a:rPr lang="es-ES" sz="1600" dirty="0"/>
                        <a:t>Blue 1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s-ES" sz="16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0.08±0.07 </a:t>
                      </a:r>
                      <a:r>
                        <a:rPr lang="es-E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OII (z=1.2)</a:t>
                      </a:r>
                      <a:endParaRPr lang="es-ES" sz="16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81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Blue 2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0.11±0.11 </a:t>
                      </a:r>
                      <a:r>
                        <a:rPr lang="es-E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OII</a:t>
                      </a:r>
                      <a:r>
                        <a:rPr lang="es-ES" sz="1600" b="0" i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(z=1.2)</a:t>
                      </a:r>
                      <a:endParaRPr lang="es-ES" sz="16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Blue 3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0.17±0.14 </a:t>
                      </a:r>
                      <a:r>
                        <a:rPr lang="es-E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OII</a:t>
                      </a:r>
                      <a:r>
                        <a:rPr lang="es-ES" sz="1600" b="0" i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(z=1.2)</a:t>
                      </a:r>
                      <a:endParaRPr lang="es-ES" sz="16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2" name="11 CuadroTexto"/>
          <p:cNvSpPr txBox="1"/>
          <p:nvPr/>
        </p:nvSpPr>
        <p:spPr>
          <a:xfrm>
            <a:off x="315318" y="3964770"/>
            <a:ext cx="10972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>
                <a:solidFill>
                  <a:schemeClr val="bg1"/>
                </a:solidFill>
              </a:rPr>
              <a:t>ACS + NICMOS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4447716" y="6046099"/>
            <a:ext cx="20978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err="1">
                <a:solidFill>
                  <a:schemeClr val="bg1"/>
                </a:solidFill>
              </a:rPr>
              <a:t>Preliminary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magnification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map</a:t>
            </a:r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5796136" y="289873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err="1"/>
              <a:t>From</a:t>
            </a:r>
            <a:r>
              <a:rPr lang="es-ES" sz="1600" dirty="0"/>
              <a:t> F814W, F110W &amp; F160W </a:t>
            </a:r>
            <a:r>
              <a:rPr lang="es-ES" sz="1600" dirty="0" err="1"/>
              <a:t>photometry</a:t>
            </a:r>
            <a:r>
              <a:rPr lang="es-ES" sz="1600" dirty="0"/>
              <a:t>: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2940628" y="1064513"/>
            <a:ext cx="7553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</a:rPr>
              <a:t>z=0.277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760103" y="1907761"/>
            <a:ext cx="5277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>
                <a:solidFill>
                  <a:schemeClr val="bg1"/>
                </a:solidFill>
              </a:rPr>
              <a:t>XMM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151048" y="769013"/>
            <a:ext cx="2318199" cy="95410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ES" sz="1400" b="1" dirty="0" err="1"/>
              <a:t>Aim</a:t>
            </a:r>
            <a:r>
              <a:rPr lang="es-ES" sz="1400" b="1" dirty="0"/>
              <a:t>: </a:t>
            </a:r>
            <a:r>
              <a:rPr lang="es-ES" sz="1400" dirty="0"/>
              <a:t>Use </a:t>
            </a:r>
            <a:r>
              <a:rPr lang="es-ES" sz="1400" dirty="0" err="1"/>
              <a:t>this</a:t>
            </a:r>
            <a:r>
              <a:rPr lang="es-ES" sz="1400" dirty="0"/>
              <a:t> </a:t>
            </a:r>
            <a:r>
              <a:rPr lang="es-ES" sz="1400" dirty="0" err="1"/>
              <a:t>cluster</a:t>
            </a:r>
            <a:endParaRPr lang="es-ES" sz="1400" dirty="0"/>
          </a:p>
          <a:p>
            <a:r>
              <a:rPr lang="es-ES" sz="1400" dirty="0"/>
              <a:t>As </a:t>
            </a:r>
            <a:r>
              <a:rPr lang="es-ES" sz="1400" dirty="0" err="1"/>
              <a:t>cosmological</a:t>
            </a:r>
            <a:r>
              <a:rPr lang="es-ES" sz="1400" dirty="0"/>
              <a:t> </a:t>
            </a:r>
            <a:r>
              <a:rPr lang="es-ES" sz="1400" dirty="0" err="1"/>
              <a:t>telescope</a:t>
            </a:r>
            <a:r>
              <a:rPr lang="es-ES" sz="1400" dirty="0"/>
              <a:t> </a:t>
            </a:r>
            <a:r>
              <a:rPr lang="es-ES" sz="1400" dirty="0" err="1"/>
              <a:t>to</a:t>
            </a:r>
            <a:r>
              <a:rPr lang="es-ES" sz="1400" dirty="0"/>
              <a:t> </a:t>
            </a:r>
          </a:p>
          <a:p>
            <a:r>
              <a:rPr lang="es-ES" sz="1400" dirty="0" err="1"/>
              <a:t>put</a:t>
            </a:r>
            <a:r>
              <a:rPr lang="es-ES" sz="1400" dirty="0"/>
              <a:t> </a:t>
            </a:r>
            <a:r>
              <a:rPr lang="es-ES" sz="1400" dirty="0" err="1"/>
              <a:t>constraint</a:t>
            </a:r>
            <a:r>
              <a:rPr lang="es-ES" sz="1400" dirty="0"/>
              <a:t> at </a:t>
            </a:r>
            <a:r>
              <a:rPr lang="es-ES" sz="1400" dirty="0" err="1"/>
              <a:t>the</a:t>
            </a:r>
            <a:r>
              <a:rPr lang="es-ES" sz="1400" dirty="0"/>
              <a:t>  </a:t>
            </a:r>
          </a:p>
          <a:p>
            <a:r>
              <a:rPr lang="es-ES" sz="1400" dirty="0" err="1"/>
              <a:t>high</a:t>
            </a:r>
            <a:r>
              <a:rPr lang="es-ES" sz="1400" dirty="0"/>
              <a:t>-z (3&lt;z&lt;6.5) LF </a:t>
            </a:r>
            <a:r>
              <a:rPr lang="es-ES" sz="1400" dirty="0" err="1"/>
              <a:t>using</a:t>
            </a:r>
            <a:r>
              <a:rPr lang="es-ES" sz="1400" dirty="0"/>
              <a:t> </a:t>
            </a:r>
            <a:r>
              <a:rPr lang="es-ES" sz="1400" dirty="0" err="1"/>
              <a:t>Ly</a:t>
            </a:r>
            <a:r>
              <a:rPr lang="es-ES" sz="1400" dirty="0"/>
              <a:t>-</a:t>
            </a:r>
            <a:r>
              <a:rPr lang="el-GR" sz="1400" dirty="0"/>
              <a:t>α</a:t>
            </a:r>
            <a:endParaRPr lang="es-ES" sz="14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3852873" y="509888"/>
            <a:ext cx="17486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M</a:t>
            </a:r>
            <a:r>
              <a:rPr lang="es-ES" sz="1400" b="1" baseline="-25000" dirty="0"/>
              <a:t>200,X</a:t>
            </a:r>
            <a:r>
              <a:rPr lang="es-ES" sz="1400" b="1" dirty="0"/>
              <a:t> ~ 1.5 · 10</a:t>
            </a:r>
            <a:r>
              <a:rPr lang="es-ES" sz="1400" b="1" baseline="30000" dirty="0"/>
              <a:t>15</a:t>
            </a:r>
            <a:r>
              <a:rPr lang="es-ES" sz="1400" b="1" dirty="0"/>
              <a:t> M</a:t>
            </a:r>
            <a:r>
              <a:rPr lang="es-ES" sz="1400" b="1" baseline="-25000" dirty="0"/>
              <a:t>o</a:t>
            </a:r>
          </a:p>
        </p:txBody>
      </p:sp>
      <p:graphicFrame>
        <p:nvGraphicFramePr>
          <p:cNvPr id="18" name="1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1486623"/>
              </p:ext>
            </p:extLst>
          </p:nvPr>
        </p:nvGraphicFramePr>
        <p:xfrm>
          <a:off x="7055644" y="3596883"/>
          <a:ext cx="1872208" cy="27262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82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39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26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Arc</a:t>
                      </a:r>
                      <a:r>
                        <a:rPr lang="es-E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ID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zphot</a:t>
                      </a:r>
                      <a:endParaRPr lang="es-E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55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0.59±0.04</a:t>
                      </a: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0.05±0.04</a:t>
                      </a: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26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0.33±0.03</a:t>
                      </a: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6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0.14±0.13</a:t>
                      </a: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30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0.53±0.06</a:t>
                      </a: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43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1.65±1.22 </a:t>
                      </a: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7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0.21±0.05 </a:t>
                      </a:r>
                      <a:endParaRPr lang="es-ES" sz="16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8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</a:rPr>
                        <a:t>0.58</a:t>
                      </a:r>
                      <a:r>
                        <a:rPr lang="es-ES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±0.08</a:t>
                      </a:r>
                      <a:endParaRPr lang="es-ES" sz="16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9" name="18 CuadroTexto"/>
          <p:cNvSpPr txBox="1"/>
          <p:nvPr/>
        </p:nvSpPr>
        <p:spPr>
          <a:xfrm>
            <a:off x="4447716" y="3790459"/>
            <a:ext cx="7272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err="1">
                <a:solidFill>
                  <a:schemeClr val="bg1"/>
                </a:solidFill>
              </a:rPr>
              <a:t>LensTool</a:t>
            </a:r>
            <a:endParaRPr lang="es-E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7521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Recorte de pantal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35" y="865340"/>
            <a:ext cx="3185602" cy="2733464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3686213" y="712109"/>
            <a:ext cx="25053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FF0000"/>
                </a:solidFill>
              </a:rPr>
              <a:t>ESO MUSE/VLT </a:t>
            </a:r>
            <a:r>
              <a:rPr lang="es-ES" dirty="0" err="1">
                <a:solidFill>
                  <a:srgbClr val="FF0000"/>
                </a:solidFill>
              </a:rPr>
              <a:t>proposal</a:t>
            </a:r>
            <a:r>
              <a:rPr lang="es-ES" dirty="0">
                <a:solidFill>
                  <a:srgbClr val="FF0000"/>
                </a:solidFill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dirty="0"/>
              <a:t>24 </a:t>
            </a:r>
            <a:r>
              <a:rPr lang="es-ES" dirty="0" err="1"/>
              <a:t>pseudo</a:t>
            </a:r>
            <a:r>
              <a:rPr lang="es-ES" dirty="0"/>
              <a:t> </a:t>
            </a:r>
            <a:r>
              <a:rPr lang="es-ES" dirty="0" err="1"/>
              <a:t>slices</a:t>
            </a:r>
            <a:endParaRPr lang="es-ES" dirty="0"/>
          </a:p>
          <a:p>
            <a:pPr marL="285750" indent="-285750">
              <a:buFont typeface="Arial" pitchFamily="34" charset="0"/>
              <a:buChar char="•"/>
            </a:pPr>
            <a:r>
              <a:rPr lang="es-ES" dirty="0"/>
              <a:t>4x1h </a:t>
            </a:r>
            <a:r>
              <a:rPr lang="es-ES" dirty="0" err="1"/>
              <a:t>Texp</a:t>
            </a:r>
            <a:endParaRPr lang="es-ES" dirty="0"/>
          </a:p>
          <a:p>
            <a:pPr marL="285750" indent="-285750">
              <a:buFont typeface="Arial" pitchFamily="34" charset="0"/>
              <a:buChar char="•"/>
            </a:pPr>
            <a:r>
              <a:rPr lang="es-ES" dirty="0" err="1"/>
              <a:t>m</a:t>
            </a:r>
            <a:r>
              <a:rPr lang="es-ES" baseline="-25000" dirty="0" err="1"/>
              <a:t>z</a:t>
            </a:r>
            <a:r>
              <a:rPr lang="es-ES" dirty="0"/>
              <a:t> &lt;22.4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449147" y="1090206"/>
            <a:ext cx="1065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1’x1’ FOV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3753563" y="2735476"/>
            <a:ext cx="297401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FF0000"/>
                </a:solidFill>
              </a:rPr>
              <a:t>CAT OSIRIS/GTC </a:t>
            </a:r>
            <a:r>
              <a:rPr lang="es-ES" dirty="0" err="1">
                <a:solidFill>
                  <a:srgbClr val="FF0000"/>
                </a:solidFill>
              </a:rPr>
              <a:t>proposal</a:t>
            </a:r>
            <a:endParaRPr lang="es-ES" dirty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ES" dirty="0"/>
              <a:t>90 </a:t>
            </a:r>
            <a:r>
              <a:rPr lang="es-ES" dirty="0" err="1"/>
              <a:t>gals</a:t>
            </a:r>
            <a:r>
              <a:rPr lang="es-ES" dirty="0"/>
              <a:t>, 60 </a:t>
            </a:r>
            <a:r>
              <a:rPr lang="es-ES" dirty="0" err="1"/>
              <a:t>members</a:t>
            </a:r>
            <a:endParaRPr lang="es-ES" dirty="0"/>
          </a:p>
          <a:p>
            <a:pPr marL="285750" indent="-285750">
              <a:buFont typeface="Arial" pitchFamily="34" charset="0"/>
              <a:buChar char="•"/>
            </a:pPr>
            <a:r>
              <a:rPr lang="es-ES" dirty="0"/>
              <a:t>2 </a:t>
            </a:r>
            <a:r>
              <a:rPr lang="es-ES" dirty="0" err="1"/>
              <a:t>masks</a:t>
            </a:r>
            <a:r>
              <a:rPr lang="es-ES" dirty="0"/>
              <a:t> (PA=0 and 90 </a:t>
            </a:r>
            <a:r>
              <a:rPr lang="es-ES" dirty="0" err="1"/>
              <a:t>deg</a:t>
            </a:r>
            <a:r>
              <a:rPr lang="es-ES" dirty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dirty="0"/>
              <a:t>2x2h </a:t>
            </a:r>
            <a:r>
              <a:rPr lang="es-ES" dirty="0" err="1"/>
              <a:t>Texp</a:t>
            </a:r>
            <a:endParaRPr lang="es-ES" dirty="0"/>
          </a:p>
          <a:p>
            <a:pPr marL="285750" indent="-285750">
              <a:buFont typeface="Arial" pitchFamily="34" charset="0"/>
              <a:buChar char="•"/>
            </a:pPr>
            <a:r>
              <a:rPr lang="es-ES" dirty="0"/>
              <a:t>i&lt;24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6758504" y="1025413"/>
            <a:ext cx="1773936" cy="1200329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 err="1"/>
              <a:t>Redshifts</a:t>
            </a:r>
            <a:r>
              <a:rPr lang="es-ES" dirty="0"/>
              <a:t> of </a:t>
            </a:r>
            <a:r>
              <a:rPr lang="es-ES" dirty="0" err="1"/>
              <a:t>multiple</a:t>
            </a:r>
            <a:r>
              <a:rPr lang="es-ES" dirty="0"/>
              <a:t> </a:t>
            </a:r>
            <a:r>
              <a:rPr lang="es-ES" dirty="0" err="1"/>
              <a:t>images</a:t>
            </a:r>
            <a:r>
              <a:rPr lang="es-ES" dirty="0"/>
              <a:t>, </a:t>
            </a:r>
            <a:r>
              <a:rPr lang="es-ES" dirty="0" err="1"/>
              <a:t>arcs</a:t>
            </a:r>
            <a:r>
              <a:rPr lang="es-ES" dirty="0"/>
              <a:t> and </a:t>
            </a:r>
            <a:r>
              <a:rPr lang="es-ES" dirty="0" err="1"/>
              <a:t>Ly</a:t>
            </a:r>
            <a:r>
              <a:rPr lang="el-GR" dirty="0"/>
              <a:t>α</a:t>
            </a:r>
            <a:r>
              <a:rPr lang="es-ES" dirty="0"/>
              <a:t> </a:t>
            </a:r>
            <a:r>
              <a:rPr lang="es-ES" dirty="0" err="1"/>
              <a:t>emitters</a:t>
            </a:r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6918687" y="3275638"/>
            <a:ext cx="1834925" cy="646331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/>
              <a:t>Determine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dynamical</a:t>
            </a:r>
            <a:r>
              <a:rPr lang="es-ES" dirty="0"/>
              <a:t> </a:t>
            </a:r>
            <a:r>
              <a:rPr lang="es-ES" dirty="0" err="1"/>
              <a:t>mass</a:t>
            </a:r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6758504" y="527443"/>
            <a:ext cx="1553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High-z </a:t>
            </a:r>
            <a:r>
              <a:rPr lang="es-ES" b="1" dirty="0" err="1"/>
              <a:t>sources</a:t>
            </a:r>
            <a:endParaRPr lang="es-ES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6918686" y="2862587"/>
            <a:ext cx="180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/>
              <a:t>Cluster</a:t>
            </a:r>
            <a:r>
              <a:rPr lang="es-ES" b="1" dirty="0"/>
              <a:t> </a:t>
            </a:r>
            <a:r>
              <a:rPr lang="es-ES" b="1" dirty="0" err="1"/>
              <a:t>members</a:t>
            </a:r>
            <a:endParaRPr lang="es-ES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24513" y="4702883"/>
            <a:ext cx="7682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ES" dirty="0" err="1"/>
              <a:t>Obtain</a:t>
            </a:r>
            <a:r>
              <a:rPr lang="es-ES" dirty="0"/>
              <a:t> </a:t>
            </a:r>
            <a:r>
              <a:rPr lang="es-ES" dirty="0" err="1"/>
              <a:t>an</a:t>
            </a:r>
            <a:r>
              <a:rPr lang="es-ES" dirty="0"/>
              <a:t> </a:t>
            </a:r>
            <a:r>
              <a:rPr lang="es-ES" dirty="0" err="1"/>
              <a:t>accurate</a:t>
            </a:r>
            <a:r>
              <a:rPr lang="es-ES" dirty="0"/>
              <a:t> </a:t>
            </a:r>
            <a:r>
              <a:rPr lang="es-ES" dirty="0" err="1"/>
              <a:t>mass</a:t>
            </a:r>
            <a:r>
              <a:rPr lang="es-ES" dirty="0"/>
              <a:t> </a:t>
            </a:r>
            <a:r>
              <a:rPr lang="es-ES" dirty="0" err="1"/>
              <a:t>distribution</a:t>
            </a:r>
            <a:r>
              <a:rPr lang="es-ES" dirty="0"/>
              <a:t> and </a:t>
            </a:r>
            <a:r>
              <a:rPr lang="es-ES" dirty="0" err="1"/>
              <a:t>magnification</a:t>
            </a:r>
            <a:r>
              <a:rPr lang="es-ES" dirty="0"/>
              <a:t> </a:t>
            </a:r>
            <a:r>
              <a:rPr lang="es-ES" dirty="0" err="1"/>
              <a:t>map</a:t>
            </a:r>
            <a:r>
              <a:rPr lang="es-ES" dirty="0"/>
              <a:t> in </a:t>
            </a:r>
            <a:r>
              <a:rPr lang="es-ES" dirty="0" err="1"/>
              <a:t>this</a:t>
            </a:r>
            <a:r>
              <a:rPr lang="es-ES" dirty="0"/>
              <a:t> </a:t>
            </a:r>
            <a:r>
              <a:rPr lang="es-ES" dirty="0" err="1"/>
              <a:t>cluster</a:t>
            </a:r>
            <a:endParaRPr lang="es-ES" dirty="0"/>
          </a:p>
          <a:p>
            <a:pPr marL="285750" indent="-285750">
              <a:buFont typeface="Arial" pitchFamily="34" charset="0"/>
              <a:buChar char="•"/>
            </a:pPr>
            <a:r>
              <a:rPr lang="es-ES" dirty="0"/>
              <a:t>Explore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high</a:t>
            </a:r>
            <a:r>
              <a:rPr lang="es-ES" dirty="0"/>
              <a:t>-z </a:t>
            </a:r>
            <a:r>
              <a:rPr lang="es-ES" dirty="0" err="1"/>
              <a:t>star-forming</a:t>
            </a:r>
            <a:r>
              <a:rPr lang="es-ES" dirty="0"/>
              <a:t> </a:t>
            </a:r>
            <a:r>
              <a:rPr lang="es-ES" dirty="0" err="1"/>
              <a:t>galaxies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430577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6123084" y="2385982"/>
            <a:ext cx="2626934" cy="2707660"/>
            <a:chOff x="8758098" y="3319860"/>
            <a:chExt cx="2376732" cy="1850804"/>
          </a:xfrm>
        </p:grpSpPr>
        <p:pic>
          <p:nvPicPr>
            <p:cNvPr id="3" name="2 Imagen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58098" y="3319860"/>
              <a:ext cx="2376732" cy="1850804"/>
            </a:xfrm>
            <a:prstGeom prst="rect">
              <a:avLst/>
            </a:prstGeom>
          </p:spPr>
        </p:pic>
        <p:sp>
          <p:nvSpPr>
            <p:cNvPr id="4" name="3 CuadroTexto"/>
            <p:cNvSpPr txBox="1"/>
            <p:nvPr/>
          </p:nvSpPr>
          <p:spPr>
            <a:xfrm>
              <a:off x="8886569" y="3398765"/>
              <a:ext cx="716752" cy="2103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 b="1" dirty="0" err="1">
                  <a:solidFill>
                    <a:schemeClr val="bg1"/>
                  </a:solidFill>
                </a:rPr>
                <a:t>Abell</a:t>
              </a:r>
              <a:r>
                <a:rPr lang="es-ES" sz="1400" b="1" dirty="0">
                  <a:solidFill>
                    <a:schemeClr val="bg1"/>
                  </a:solidFill>
                </a:rPr>
                <a:t> 76</a:t>
              </a:r>
            </a:p>
          </p:txBody>
        </p:sp>
      </p:grpSp>
      <p:pic>
        <p:nvPicPr>
          <p:cNvPr id="5" name="Picture 2" descr="C:\Users\rbarrena\Desktop\presentaciones\CV\cool_cor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28" y="2959678"/>
            <a:ext cx="2513615" cy="239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rbarrena\Desktop\presentaciones\CV\entropy_cool_cor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972" y="2890605"/>
            <a:ext cx="2751799" cy="2476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343828" y="2333561"/>
            <a:ext cx="12795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 err="1"/>
              <a:t>Density</a:t>
            </a:r>
            <a:r>
              <a:rPr lang="es-ES" sz="2000" b="1" dirty="0"/>
              <a:t> ↑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3198587" y="2357457"/>
            <a:ext cx="20615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 err="1"/>
              <a:t>Entropy</a:t>
            </a:r>
            <a:r>
              <a:rPr lang="es-ES" sz="2000" b="1" dirty="0"/>
              <a:t> and </a:t>
            </a:r>
            <a:r>
              <a:rPr lang="es-ES" sz="2000" b="1" dirty="0" err="1"/>
              <a:t>Tx</a:t>
            </a:r>
            <a:r>
              <a:rPr lang="es-ES" sz="2000" b="1" dirty="0"/>
              <a:t> ↓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611560" y="663731"/>
            <a:ext cx="36776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/>
              <a:t>2) </a:t>
            </a:r>
            <a:r>
              <a:rPr lang="es-ES" sz="2000" b="1" dirty="0" err="1"/>
              <a:t>Nearby</a:t>
            </a:r>
            <a:r>
              <a:rPr lang="es-ES" sz="2000" b="1" dirty="0"/>
              <a:t> </a:t>
            </a:r>
            <a:r>
              <a:rPr lang="es-ES" sz="2000" b="1" dirty="0" err="1"/>
              <a:t>clusters</a:t>
            </a:r>
            <a:r>
              <a:rPr lang="es-ES" sz="2000" b="1" dirty="0"/>
              <a:t> </a:t>
            </a:r>
            <a:r>
              <a:rPr lang="es-ES" sz="2000" b="1" dirty="0" err="1"/>
              <a:t>with</a:t>
            </a:r>
            <a:r>
              <a:rPr lang="es-ES" sz="2000" b="1" dirty="0"/>
              <a:t> </a:t>
            </a:r>
            <a:r>
              <a:rPr lang="es-ES" sz="2000" b="1" dirty="0" err="1"/>
              <a:t>cool-core</a:t>
            </a:r>
            <a:endParaRPr lang="es-ES" sz="20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436250" y="1174708"/>
            <a:ext cx="67578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ES" dirty="0" err="1"/>
              <a:t>What</a:t>
            </a:r>
            <a:r>
              <a:rPr lang="es-ES" dirty="0"/>
              <a:t> are </a:t>
            </a:r>
            <a:r>
              <a:rPr lang="es-ES" dirty="0" err="1"/>
              <a:t>these</a:t>
            </a:r>
            <a:r>
              <a:rPr lang="es-ES" dirty="0"/>
              <a:t> </a:t>
            </a:r>
            <a:r>
              <a:rPr lang="es-ES" dirty="0" err="1"/>
              <a:t>kind</a:t>
            </a:r>
            <a:r>
              <a:rPr lang="es-ES" dirty="0"/>
              <a:t> of </a:t>
            </a:r>
            <a:r>
              <a:rPr lang="es-ES" dirty="0" err="1"/>
              <a:t>clusters</a:t>
            </a:r>
            <a:r>
              <a:rPr lang="es-ES" dirty="0"/>
              <a:t>? </a:t>
            </a:r>
            <a:r>
              <a:rPr lang="es-ES" dirty="0" err="1"/>
              <a:t>Unveil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nature</a:t>
            </a:r>
            <a:r>
              <a:rPr lang="es-ES" dirty="0"/>
              <a:t> of </a:t>
            </a:r>
            <a:r>
              <a:rPr lang="es-ES" dirty="0" err="1"/>
              <a:t>these</a:t>
            </a:r>
            <a:r>
              <a:rPr lang="es-ES" dirty="0"/>
              <a:t> </a:t>
            </a:r>
            <a:r>
              <a:rPr lang="es-ES" dirty="0" err="1"/>
              <a:t>clusters</a:t>
            </a:r>
            <a:endParaRPr lang="es-ES" dirty="0"/>
          </a:p>
          <a:p>
            <a:pPr marL="285750" indent="-285750">
              <a:buFont typeface="Arial" pitchFamily="34" charset="0"/>
              <a:buChar char="•"/>
            </a:pPr>
            <a:r>
              <a:rPr lang="es-ES" dirty="0"/>
              <a:t>Gas vs </a:t>
            </a:r>
            <a:r>
              <a:rPr lang="es-ES" dirty="0" err="1"/>
              <a:t>galaxy</a:t>
            </a:r>
            <a:r>
              <a:rPr lang="es-ES" dirty="0"/>
              <a:t> </a:t>
            </a:r>
            <a:r>
              <a:rPr lang="es-ES" dirty="0" err="1"/>
              <a:t>clump</a:t>
            </a:r>
            <a:r>
              <a:rPr lang="es-ES" dirty="0"/>
              <a:t> </a:t>
            </a:r>
            <a:r>
              <a:rPr lang="es-ES" dirty="0" err="1"/>
              <a:t>distribution</a:t>
            </a:r>
            <a:endParaRPr lang="es-ES" dirty="0"/>
          </a:p>
          <a:p>
            <a:pPr marL="285750" indent="-285750">
              <a:buFont typeface="Arial" pitchFamily="34" charset="0"/>
              <a:buChar char="•"/>
            </a:pPr>
            <a:r>
              <a:rPr lang="es-ES" dirty="0" err="1"/>
              <a:t>Clarify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Mx-</a:t>
            </a:r>
            <a:r>
              <a:rPr lang="es-ES" dirty="0" err="1"/>
              <a:t>Mdyn</a:t>
            </a:r>
            <a:r>
              <a:rPr lang="es-ES" dirty="0"/>
              <a:t> </a:t>
            </a:r>
            <a:r>
              <a:rPr lang="es-ES" dirty="0" err="1"/>
              <a:t>scaling</a:t>
            </a:r>
            <a:r>
              <a:rPr lang="es-ES" dirty="0"/>
              <a:t> </a:t>
            </a:r>
            <a:r>
              <a:rPr lang="es-ES" dirty="0" err="1"/>
              <a:t>relation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40084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51520" y="180997"/>
            <a:ext cx="4360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/>
              <a:t>The</a:t>
            </a:r>
            <a:r>
              <a:rPr lang="es-ES" b="1" dirty="0"/>
              <a:t> </a:t>
            </a:r>
            <a:r>
              <a:rPr lang="es-ES" b="1" dirty="0" err="1"/>
              <a:t>nearby</a:t>
            </a:r>
            <a:r>
              <a:rPr lang="es-ES" b="1" dirty="0"/>
              <a:t> </a:t>
            </a:r>
            <a:r>
              <a:rPr lang="es-ES" b="1" dirty="0" err="1"/>
              <a:t>cluster</a:t>
            </a:r>
            <a:r>
              <a:rPr lang="es-ES" b="1" dirty="0"/>
              <a:t> J1111.6+4050    (z=0.076)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840" y="790522"/>
            <a:ext cx="2423450" cy="2822608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66" y="3635161"/>
            <a:ext cx="3757902" cy="2746167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8457" y="3604712"/>
            <a:ext cx="2403833" cy="2965023"/>
          </a:xfrm>
          <a:prstGeom prst="rect">
            <a:avLst/>
          </a:prstGeom>
        </p:spPr>
      </p:pic>
      <p:cxnSp>
        <p:nvCxnSpPr>
          <p:cNvPr id="8" name="7 Conector recto"/>
          <p:cNvCxnSpPr/>
          <p:nvPr/>
        </p:nvCxnSpPr>
        <p:spPr>
          <a:xfrm>
            <a:off x="7780373" y="2738645"/>
            <a:ext cx="1201917" cy="866067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H="1">
            <a:off x="6578457" y="2738645"/>
            <a:ext cx="710230" cy="866067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6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3" y="790522"/>
            <a:ext cx="4398633" cy="2814192"/>
          </a:xfrm>
          <a:prstGeom prst="rect">
            <a:avLst/>
          </a:prstGeom>
        </p:spPr>
      </p:pic>
      <p:pic>
        <p:nvPicPr>
          <p:cNvPr id="13" name="12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773" y="574876"/>
            <a:ext cx="3286683" cy="3029837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457" y="3626545"/>
            <a:ext cx="3205314" cy="2967456"/>
          </a:xfrm>
          <a:prstGeom prst="rect">
            <a:avLst/>
          </a:prstGeom>
        </p:spPr>
      </p:pic>
      <p:sp>
        <p:nvSpPr>
          <p:cNvPr id="15" name="14 CuadroTexto"/>
          <p:cNvSpPr txBox="1"/>
          <p:nvPr/>
        </p:nvSpPr>
        <p:spPr>
          <a:xfrm>
            <a:off x="3984199" y="790522"/>
            <a:ext cx="104387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/>
              <a:t>N=103</a:t>
            </a:r>
          </a:p>
          <a:p>
            <a:r>
              <a:rPr lang="el-GR" sz="900" dirty="0"/>
              <a:t>σ</a:t>
            </a:r>
            <a:r>
              <a:rPr lang="es-ES" sz="900" dirty="0"/>
              <a:t>v=847+/-98 km/s</a:t>
            </a:r>
          </a:p>
          <a:p>
            <a:r>
              <a:rPr lang="es-ES" sz="900" dirty="0"/>
              <a:t>M</a:t>
            </a:r>
            <a:r>
              <a:rPr lang="es-ES" sz="900" baseline="-25000" dirty="0"/>
              <a:t>200</a:t>
            </a:r>
            <a:r>
              <a:rPr lang="es-ES" sz="900" dirty="0"/>
              <a:t>=4.3e14M</a:t>
            </a:r>
            <a:r>
              <a:rPr lang="es-ES" sz="900" b="1" baseline="-25000" dirty="0"/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42733083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25724" y="264160"/>
            <a:ext cx="4201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nearby</a:t>
            </a:r>
            <a:r>
              <a:rPr lang="es-ES" dirty="0"/>
              <a:t> </a:t>
            </a:r>
            <a:r>
              <a:rPr lang="es-ES" dirty="0" err="1"/>
              <a:t>cluster</a:t>
            </a:r>
            <a:r>
              <a:rPr lang="es-ES" dirty="0"/>
              <a:t> J1132.8+1428 (z=0.082)</a:t>
            </a: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97189"/>
            <a:ext cx="4104455" cy="3292911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64160"/>
            <a:ext cx="3531921" cy="3409144"/>
          </a:xfrm>
          <a:prstGeom prst="rect">
            <a:avLst/>
          </a:prstGeom>
        </p:spPr>
      </p:pic>
      <p:pic>
        <p:nvPicPr>
          <p:cNvPr id="22" name="21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457" y="3393104"/>
            <a:ext cx="3354031" cy="3054111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105" y="3399219"/>
            <a:ext cx="3168352" cy="3084624"/>
          </a:xfrm>
          <a:prstGeom prst="rect">
            <a:avLst/>
          </a:prstGeom>
        </p:spPr>
      </p:pic>
      <p:cxnSp>
        <p:nvCxnSpPr>
          <p:cNvPr id="15" name="14 Conector recto"/>
          <p:cNvCxnSpPr/>
          <p:nvPr/>
        </p:nvCxnSpPr>
        <p:spPr>
          <a:xfrm>
            <a:off x="4520174" y="3785334"/>
            <a:ext cx="0" cy="248070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>
            <a:off x="4551947" y="3785334"/>
            <a:ext cx="0" cy="248915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29268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99592" y="632302"/>
            <a:ext cx="16995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 err="1"/>
              <a:t>Conclusions</a:t>
            </a:r>
            <a:endParaRPr lang="es-ES" sz="24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899593" y="1363641"/>
            <a:ext cx="25819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No </a:t>
            </a:r>
            <a:r>
              <a:rPr lang="es-ES" dirty="0" err="1"/>
              <a:t>conclusions</a:t>
            </a:r>
            <a:r>
              <a:rPr lang="es-ES" dirty="0"/>
              <a:t> </a:t>
            </a:r>
            <a:r>
              <a:rPr lang="es-ES" dirty="0" err="1"/>
              <a:t>yet</a:t>
            </a:r>
            <a:r>
              <a:rPr lang="es-ES" dirty="0"/>
              <a:t>!! </a:t>
            </a:r>
          </a:p>
          <a:p>
            <a:r>
              <a:rPr lang="es-ES" dirty="0" err="1"/>
              <a:t>This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a </a:t>
            </a:r>
            <a:r>
              <a:rPr lang="es-ES" dirty="0" err="1"/>
              <a:t>work</a:t>
            </a:r>
            <a:r>
              <a:rPr lang="es-ES" dirty="0"/>
              <a:t> in </a:t>
            </a:r>
            <a:r>
              <a:rPr lang="es-ES" dirty="0" err="1"/>
              <a:t>progress</a:t>
            </a:r>
            <a:r>
              <a:rPr lang="es-ES" dirty="0"/>
              <a:t>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900674" y="2666693"/>
            <a:ext cx="2048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 err="1"/>
              <a:t>My</a:t>
            </a:r>
            <a:r>
              <a:rPr lang="es-ES" sz="2400" b="1" dirty="0"/>
              <a:t> </a:t>
            </a:r>
            <a:r>
              <a:rPr lang="es-ES" sz="2400" b="1" dirty="0" err="1"/>
              <a:t>suspects</a:t>
            </a:r>
            <a:r>
              <a:rPr lang="es-ES" sz="2400" b="1" dirty="0"/>
              <a:t> …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890600" y="3356992"/>
            <a:ext cx="75698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Even these massive clusters are not completely relaxed and show important mergers.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They gravitational lensing effects. This offers an good opportunity to study the distribution of DM in clusters and use them as cosmological telescopes to explore the universe at high z.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873378" y="4996264"/>
            <a:ext cx="7220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The connection between merger events and cool-core is not clear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25824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Subtítulo"/>
          <p:cNvSpPr txBox="1">
            <a:spLocks/>
          </p:cNvSpPr>
          <p:nvPr/>
        </p:nvSpPr>
        <p:spPr>
          <a:xfrm>
            <a:off x="341660" y="2490209"/>
            <a:ext cx="4440451" cy="3869409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600"/>
              </a:spcBef>
            </a:pPr>
            <a:r>
              <a:rPr lang="es-ES" sz="1600" b="1" dirty="0"/>
              <a:t>1) </a:t>
            </a:r>
            <a:r>
              <a:rPr lang="es-ES" sz="1600" b="1" dirty="0" err="1"/>
              <a:t>Why</a:t>
            </a:r>
            <a:r>
              <a:rPr lang="es-ES" sz="1600" b="1" dirty="0"/>
              <a:t> </a:t>
            </a:r>
            <a:r>
              <a:rPr lang="es-ES" sz="1600" b="1" dirty="0" err="1"/>
              <a:t>massive</a:t>
            </a:r>
            <a:r>
              <a:rPr lang="es-ES" sz="1600" b="1" dirty="0"/>
              <a:t> </a:t>
            </a:r>
            <a:r>
              <a:rPr lang="es-ES" sz="1600" b="1" dirty="0" err="1"/>
              <a:t>clusters</a:t>
            </a:r>
            <a:r>
              <a:rPr lang="es-ES" sz="1600" b="1" dirty="0"/>
              <a:t> (at z=0.25-0.5) are so </a:t>
            </a:r>
            <a:r>
              <a:rPr lang="es-ES" sz="1600" b="1" dirty="0" err="1"/>
              <a:t>important</a:t>
            </a:r>
            <a:r>
              <a:rPr lang="es-ES" sz="1600" b="1" dirty="0"/>
              <a:t>?</a:t>
            </a:r>
          </a:p>
          <a:p>
            <a:pPr marL="285750" indent="-285750" algn="l">
              <a:spcBef>
                <a:spcPts val="600"/>
              </a:spcBef>
              <a:buFont typeface="Arial" pitchFamily="34" charset="0"/>
              <a:buChar char="•"/>
            </a:pPr>
            <a:r>
              <a:rPr lang="es-ES" sz="1600" dirty="0" err="1"/>
              <a:t>There</a:t>
            </a:r>
            <a:r>
              <a:rPr lang="es-ES" sz="1600" dirty="0"/>
              <a:t> </a:t>
            </a:r>
            <a:r>
              <a:rPr lang="es-ES" sz="1600" dirty="0" err="1"/>
              <a:t>is</a:t>
            </a:r>
            <a:r>
              <a:rPr lang="es-ES" sz="1600" dirty="0"/>
              <a:t> </a:t>
            </a:r>
            <a:r>
              <a:rPr lang="es-ES" sz="1600" dirty="0" err="1"/>
              <a:t>only</a:t>
            </a:r>
            <a:r>
              <a:rPr lang="es-ES" sz="1600" dirty="0"/>
              <a:t> </a:t>
            </a:r>
            <a:r>
              <a:rPr lang="es-ES" sz="1600" dirty="0" err="1"/>
              <a:t>about</a:t>
            </a:r>
            <a:r>
              <a:rPr lang="es-ES" sz="1600" dirty="0"/>
              <a:t> 100 </a:t>
            </a:r>
            <a:r>
              <a:rPr lang="es-ES" sz="1600" dirty="0" err="1"/>
              <a:t>clusters</a:t>
            </a:r>
            <a:r>
              <a:rPr lang="es-ES" sz="1600" dirty="0"/>
              <a:t> </a:t>
            </a:r>
            <a:r>
              <a:rPr lang="es-ES" sz="1600" dirty="0" err="1"/>
              <a:t>with</a:t>
            </a:r>
            <a:r>
              <a:rPr lang="es-ES" sz="1600" dirty="0"/>
              <a:t> M</a:t>
            </a:r>
            <a:r>
              <a:rPr lang="es-ES" sz="1600" baseline="-25000" dirty="0"/>
              <a:t>200  </a:t>
            </a:r>
            <a:r>
              <a:rPr lang="es-ES" sz="1600" dirty="0"/>
              <a:t> ̴10</a:t>
            </a:r>
            <a:r>
              <a:rPr lang="es-ES" sz="1600" baseline="30000" dirty="0"/>
              <a:t>15</a:t>
            </a:r>
            <a:r>
              <a:rPr lang="es-ES" sz="1600" dirty="0"/>
              <a:t> </a:t>
            </a:r>
            <a:r>
              <a:rPr lang="es-ES" sz="1600" dirty="0" err="1"/>
              <a:t>Msun</a:t>
            </a:r>
            <a:r>
              <a:rPr lang="es-ES" sz="1600" dirty="0"/>
              <a:t>  in z=0.25-0.5</a:t>
            </a:r>
            <a:endParaRPr lang="es-ES" sz="1600" b="1" dirty="0">
              <a:solidFill>
                <a:srgbClr val="FF0000"/>
              </a:solidFill>
            </a:endParaRPr>
          </a:p>
          <a:p>
            <a:pPr marL="285750" indent="-285750" algn="l">
              <a:spcBef>
                <a:spcPts val="600"/>
              </a:spcBef>
              <a:buFont typeface="Arial" pitchFamily="34" charset="0"/>
              <a:buChar char="•"/>
            </a:pPr>
            <a:r>
              <a:rPr lang="es-ES" sz="1600" dirty="0" err="1"/>
              <a:t>Massive</a:t>
            </a:r>
            <a:r>
              <a:rPr lang="es-ES" sz="1600" dirty="0"/>
              <a:t> </a:t>
            </a:r>
            <a:r>
              <a:rPr lang="es-ES" sz="1600" dirty="0" err="1"/>
              <a:t>clusters</a:t>
            </a:r>
            <a:r>
              <a:rPr lang="es-ES" sz="1600" dirty="0"/>
              <a:t> are </a:t>
            </a:r>
            <a:r>
              <a:rPr lang="es-ES" sz="1600" dirty="0" err="1"/>
              <a:t>important</a:t>
            </a:r>
            <a:r>
              <a:rPr lang="es-ES" sz="1600" dirty="0"/>
              <a:t> </a:t>
            </a:r>
            <a:r>
              <a:rPr lang="es-ES" sz="1600" dirty="0" err="1"/>
              <a:t>key</a:t>
            </a:r>
            <a:r>
              <a:rPr lang="es-ES" sz="1600" dirty="0"/>
              <a:t> in </a:t>
            </a:r>
            <a:r>
              <a:rPr lang="es-ES" sz="1600" dirty="0" err="1"/>
              <a:t>the</a:t>
            </a:r>
            <a:r>
              <a:rPr lang="es-ES" sz="1600" dirty="0"/>
              <a:t> LSS </a:t>
            </a:r>
            <a:r>
              <a:rPr lang="es-ES" sz="1600" dirty="0" err="1"/>
              <a:t>evolution</a:t>
            </a:r>
            <a:r>
              <a:rPr lang="es-ES" sz="1600" dirty="0"/>
              <a:t>.</a:t>
            </a:r>
          </a:p>
          <a:p>
            <a:pPr marL="285750" indent="-285750" algn="l">
              <a:spcBef>
                <a:spcPts val="600"/>
              </a:spcBef>
              <a:buFont typeface="Arial" pitchFamily="34" charset="0"/>
              <a:buChar char="•"/>
            </a:pPr>
            <a:r>
              <a:rPr lang="es-ES" sz="1600" dirty="0"/>
              <a:t>As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most</a:t>
            </a:r>
            <a:r>
              <a:rPr lang="es-ES" sz="1600" dirty="0"/>
              <a:t> </a:t>
            </a:r>
            <a:r>
              <a:rPr lang="es-ES" sz="1600" dirty="0" err="1"/>
              <a:t>massive</a:t>
            </a:r>
            <a:r>
              <a:rPr lang="es-ES" sz="1600" dirty="0"/>
              <a:t> </a:t>
            </a:r>
            <a:r>
              <a:rPr lang="es-ES" sz="1600" dirty="0" err="1"/>
              <a:t>structures</a:t>
            </a:r>
            <a:r>
              <a:rPr lang="es-ES" sz="1600" dirty="0"/>
              <a:t>, </a:t>
            </a:r>
            <a:r>
              <a:rPr lang="es-ES" sz="1600" dirty="0" err="1"/>
              <a:t>they</a:t>
            </a:r>
            <a:r>
              <a:rPr lang="es-ES" sz="1600" dirty="0"/>
              <a:t> show </a:t>
            </a:r>
            <a:r>
              <a:rPr lang="es-ES" sz="1600" dirty="0" err="1"/>
              <a:t>strong</a:t>
            </a:r>
            <a:r>
              <a:rPr lang="es-ES" sz="1600" dirty="0"/>
              <a:t> </a:t>
            </a:r>
            <a:r>
              <a:rPr lang="es-ES" sz="1600" dirty="0" err="1"/>
              <a:t>lensing</a:t>
            </a:r>
            <a:r>
              <a:rPr lang="es-ES" sz="1600" dirty="0"/>
              <a:t> </a:t>
            </a:r>
            <a:r>
              <a:rPr lang="es-ES" sz="1600" dirty="0" err="1"/>
              <a:t>efects</a:t>
            </a:r>
            <a:r>
              <a:rPr lang="es-ES" sz="1600" dirty="0"/>
              <a:t>. So, </a:t>
            </a:r>
            <a:r>
              <a:rPr lang="es-ES" sz="1600" dirty="0" err="1"/>
              <a:t>they</a:t>
            </a:r>
            <a:r>
              <a:rPr lang="es-ES" sz="1600" dirty="0"/>
              <a:t> can be </a:t>
            </a:r>
            <a:r>
              <a:rPr lang="es-ES" sz="1600" dirty="0" err="1"/>
              <a:t>used</a:t>
            </a:r>
            <a:r>
              <a:rPr lang="es-ES" sz="1600" dirty="0"/>
              <a:t> </a:t>
            </a:r>
            <a:r>
              <a:rPr lang="es-ES" sz="1600" dirty="0" err="1"/>
              <a:t>to</a:t>
            </a:r>
            <a:r>
              <a:rPr lang="es-ES" sz="1600" dirty="0"/>
              <a:t> </a:t>
            </a:r>
            <a:r>
              <a:rPr lang="es-ES" sz="1600" dirty="0" err="1"/>
              <a:t>investigate</a:t>
            </a:r>
            <a:r>
              <a:rPr lang="es-ES" sz="1600" dirty="0"/>
              <a:t> SF at </a:t>
            </a:r>
            <a:r>
              <a:rPr lang="es-ES" sz="1600" dirty="0" err="1"/>
              <a:t>high</a:t>
            </a:r>
            <a:r>
              <a:rPr lang="es-ES" sz="1600" dirty="0"/>
              <a:t>-z</a:t>
            </a:r>
          </a:p>
          <a:p>
            <a:pPr marL="285750" indent="-285750" algn="l">
              <a:spcBef>
                <a:spcPts val="600"/>
              </a:spcBef>
              <a:buFont typeface="Arial" pitchFamily="34" charset="0"/>
              <a:buChar char="•"/>
            </a:pPr>
            <a:r>
              <a:rPr lang="es-ES" sz="1600" dirty="0"/>
              <a:t>Explore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Mdyn</a:t>
            </a:r>
            <a:r>
              <a:rPr lang="es-ES" sz="1600" dirty="0"/>
              <a:t>/Mx (</a:t>
            </a:r>
            <a:r>
              <a:rPr lang="es-ES" sz="1600" dirty="0" err="1"/>
              <a:t>also</a:t>
            </a:r>
            <a:r>
              <a:rPr lang="es-ES" sz="1600" dirty="0"/>
              <a:t> </a:t>
            </a:r>
            <a:r>
              <a:rPr lang="es-ES" sz="1600" dirty="0" err="1"/>
              <a:t>Mdyn</a:t>
            </a:r>
            <a:r>
              <a:rPr lang="es-ES" sz="1600" dirty="0"/>
              <a:t>/</a:t>
            </a:r>
            <a:r>
              <a:rPr lang="es-ES" sz="1600" dirty="0" err="1"/>
              <a:t>Msz</a:t>
            </a:r>
            <a:r>
              <a:rPr lang="es-ES" sz="1600" dirty="0"/>
              <a:t>) at </a:t>
            </a:r>
            <a:r>
              <a:rPr lang="es-ES" sz="1600" dirty="0" err="1"/>
              <a:t>high</a:t>
            </a:r>
            <a:r>
              <a:rPr lang="es-ES" sz="1600" dirty="0"/>
              <a:t> </a:t>
            </a:r>
            <a:r>
              <a:rPr lang="es-ES" sz="1600" dirty="0" err="1"/>
              <a:t>mass</a:t>
            </a:r>
            <a:r>
              <a:rPr lang="es-ES" sz="1600" dirty="0"/>
              <a:t> </a:t>
            </a:r>
            <a:r>
              <a:rPr lang="es-ES" sz="1600" dirty="0" err="1"/>
              <a:t>regime</a:t>
            </a:r>
            <a:r>
              <a:rPr lang="es-ES" sz="1600" dirty="0"/>
              <a:t>.</a:t>
            </a:r>
          </a:p>
        </p:txBody>
      </p:sp>
      <p:sp>
        <p:nvSpPr>
          <p:cNvPr id="6" name="5 Subtítulo"/>
          <p:cNvSpPr txBox="1">
            <a:spLocks/>
          </p:cNvSpPr>
          <p:nvPr/>
        </p:nvSpPr>
        <p:spPr>
          <a:xfrm>
            <a:off x="341659" y="617414"/>
            <a:ext cx="4440451" cy="1741049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600"/>
              </a:spcBef>
            </a:pPr>
            <a:r>
              <a:rPr lang="es-ES" sz="1600" b="1" dirty="0" err="1"/>
              <a:t>What</a:t>
            </a:r>
            <a:r>
              <a:rPr lang="es-ES" sz="1600" b="1" dirty="0"/>
              <a:t> am I </a:t>
            </a:r>
            <a:r>
              <a:rPr lang="es-ES" sz="1600" b="1" dirty="0" err="1"/>
              <a:t>working</a:t>
            </a:r>
            <a:r>
              <a:rPr lang="es-ES" sz="1600" b="1" dirty="0"/>
              <a:t> </a:t>
            </a:r>
            <a:r>
              <a:rPr lang="es-ES" sz="1600" b="1" dirty="0" err="1"/>
              <a:t>on</a:t>
            </a:r>
            <a:r>
              <a:rPr lang="es-ES" sz="1600" b="1" dirty="0"/>
              <a:t>?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eriod"/>
            </a:pPr>
            <a:r>
              <a:rPr lang="es-ES" sz="1600" dirty="0" err="1"/>
              <a:t>Characterization</a:t>
            </a:r>
            <a:r>
              <a:rPr lang="es-ES" sz="1600" dirty="0"/>
              <a:t> of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massive</a:t>
            </a:r>
            <a:r>
              <a:rPr lang="es-ES" sz="1600" dirty="0"/>
              <a:t> </a:t>
            </a:r>
            <a:r>
              <a:rPr lang="es-ES" sz="1600" dirty="0" err="1"/>
              <a:t>clusters</a:t>
            </a:r>
            <a:r>
              <a:rPr lang="es-ES" sz="1600" dirty="0"/>
              <a:t> a z=0.25-0.5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eriod"/>
            </a:pPr>
            <a:r>
              <a:rPr lang="es-ES" sz="1600" dirty="0" err="1"/>
              <a:t>Exploring</a:t>
            </a:r>
            <a:r>
              <a:rPr lang="es-ES" sz="1600" dirty="0"/>
              <a:t>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nature</a:t>
            </a:r>
            <a:r>
              <a:rPr lang="es-ES" sz="1600" dirty="0"/>
              <a:t> of </a:t>
            </a:r>
            <a:r>
              <a:rPr lang="es-ES" sz="1600" dirty="0" err="1"/>
              <a:t>clusters</a:t>
            </a:r>
            <a:r>
              <a:rPr lang="es-ES" sz="1600" dirty="0"/>
              <a:t> </a:t>
            </a:r>
            <a:r>
              <a:rPr lang="es-ES" sz="1600" dirty="0" err="1"/>
              <a:t>with</a:t>
            </a:r>
            <a:r>
              <a:rPr lang="es-ES" sz="1600" dirty="0"/>
              <a:t> </a:t>
            </a:r>
            <a:r>
              <a:rPr lang="es-ES" sz="1600" dirty="0" err="1"/>
              <a:t>cool-core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2489973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 descr="Recorte de pantal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1" y="309073"/>
            <a:ext cx="3960439" cy="4345359"/>
          </a:xfrm>
          <a:prstGeom prst="rect">
            <a:avLst/>
          </a:prstGeom>
        </p:spPr>
      </p:pic>
      <p:pic>
        <p:nvPicPr>
          <p:cNvPr id="4" name="3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473" y="4606844"/>
            <a:ext cx="3040967" cy="1958253"/>
          </a:xfrm>
          <a:prstGeom prst="rect">
            <a:avLst/>
          </a:prstGeom>
        </p:spPr>
      </p:pic>
      <p:sp>
        <p:nvSpPr>
          <p:cNvPr id="5" name="5 Subtítulo"/>
          <p:cNvSpPr txBox="1">
            <a:spLocks/>
          </p:cNvSpPr>
          <p:nvPr/>
        </p:nvSpPr>
        <p:spPr>
          <a:xfrm>
            <a:off x="341660" y="2490209"/>
            <a:ext cx="4440451" cy="3869409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600"/>
              </a:spcBef>
            </a:pPr>
            <a:r>
              <a:rPr lang="es-ES" sz="1600" b="1" dirty="0"/>
              <a:t>1) </a:t>
            </a:r>
            <a:r>
              <a:rPr lang="es-ES" sz="1600" b="1" dirty="0" err="1"/>
              <a:t>Why</a:t>
            </a:r>
            <a:r>
              <a:rPr lang="es-ES" sz="1600" b="1" dirty="0"/>
              <a:t> </a:t>
            </a:r>
            <a:r>
              <a:rPr lang="es-ES" sz="1600" b="1" dirty="0" err="1"/>
              <a:t>massive</a:t>
            </a:r>
            <a:r>
              <a:rPr lang="es-ES" sz="1600" b="1" dirty="0"/>
              <a:t> </a:t>
            </a:r>
            <a:r>
              <a:rPr lang="es-ES" sz="1600" b="1" dirty="0" err="1"/>
              <a:t>clusters</a:t>
            </a:r>
            <a:r>
              <a:rPr lang="es-ES" sz="1600" b="1" dirty="0"/>
              <a:t> (at z=0.25-0.5) are so </a:t>
            </a:r>
            <a:r>
              <a:rPr lang="es-ES" sz="1600" b="1" dirty="0" err="1"/>
              <a:t>important</a:t>
            </a:r>
            <a:r>
              <a:rPr lang="es-ES" sz="1600" b="1" dirty="0"/>
              <a:t>?</a:t>
            </a:r>
          </a:p>
          <a:p>
            <a:pPr marL="285750" indent="-285750" algn="l">
              <a:spcBef>
                <a:spcPts val="600"/>
              </a:spcBef>
              <a:buFont typeface="Arial" pitchFamily="34" charset="0"/>
              <a:buChar char="•"/>
            </a:pPr>
            <a:r>
              <a:rPr lang="es-ES" sz="1600" dirty="0" err="1"/>
              <a:t>There</a:t>
            </a:r>
            <a:r>
              <a:rPr lang="es-ES" sz="1600" dirty="0"/>
              <a:t> </a:t>
            </a:r>
            <a:r>
              <a:rPr lang="es-ES" sz="1600" dirty="0" err="1"/>
              <a:t>is</a:t>
            </a:r>
            <a:r>
              <a:rPr lang="es-ES" sz="1600" dirty="0"/>
              <a:t> </a:t>
            </a:r>
            <a:r>
              <a:rPr lang="es-ES" sz="1600" dirty="0" err="1"/>
              <a:t>only</a:t>
            </a:r>
            <a:r>
              <a:rPr lang="es-ES" sz="1600" dirty="0"/>
              <a:t> </a:t>
            </a:r>
            <a:r>
              <a:rPr lang="es-ES" sz="1600" dirty="0" err="1"/>
              <a:t>about</a:t>
            </a:r>
            <a:r>
              <a:rPr lang="es-ES" sz="1600" dirty="0"/>
              <a:t> 100 </a:t>
            </a:r>
            <a:r>
              <a:rPr lang="es-ES" sz="1600" dirty="0" err="1"/>
              <a:t>clusters</a:t>
            </a:r>
            <a:r>
              <a:rPr lang="es-ES" sz="1600" dirty="0"/>
              <a:t> </a:t>
            </a:r>
            <a:r>
              <a:rPr lang="es-ES" sz="1600" dirty="0" err="1"/>
              <a:t>with</a:t>
            </a:r>
            <a:r>
              <a:rPr lang="es-ES" sz="1600" dirty="0"/>
              <a:t> M</a:t>
            </a:r>
            <a:r>
              <a:rPr lang="es-ES" sz="1600" baseline="-25000" dirty="0"/>
              <a:t>200  </a:t>
            </a:r>
            <a:r>
              <a:rPr lang="es-ES" sz="1600" dirty="0"/>
              <a:t> ̴10</a:t>
            </a:r>
            <a:r>
              <a:rPr lang="es-ES" sz="1600" baseline="30000" dirty="0"/>
              <a:t>15</a:t>
            </a:r>
            <a:r>
              <a:rPr lang="es-ES" sz="1600" dirty="0"/>
              <a:t> </a:t>
            </a:r>
            <a:r>
              <a:rPr lang="es-ES" sz="1600" dirty="0" err="1"/>
              <a:t>Msun</a:t>
            </a:r>
            <a:r>
              <a:rPr lang="es-ES" sz="1600" dirty="0"/>
              <a:t>  in z=0.25-0.5</a:t>
            </a:r>
            <a:endParaRPr lang="es-ES" sz="1600" b="1" dirty="0">
              <a:solidFill>
                <a:srgbClr val="FF0000"/>
              </a:solidFill>
            </a:endParaRPr>
          </a:p>
          <a:p>
            <a:pPr marL="285750" indent="-285750" algn="l">
              <a:spcBef>
                <a:spcPts val="600"/>
              </a:spcBef>
              <a:buFont typeface="Arial" pitchFamily="34" charset="0"/>
              <a:buChar char="•"/>
            </a:pPr>
            <a:r>
              <a:rPr lang="es-ES" sz="1600" dirty="0" err="1"/>
              <a:t>Massive</a:t>
            </a:r>
            <a:r>
              <a:rPr lang="es-ES" sz="1600" dirty="0"/>
              <a:t> </a:t>
            </a:r>
            <a:r>
              <a:rPr lang="es-ES" sz="1600" dirty="0" err="1"/>
              <a:t>clusters</a:t>
            </a:r>
            <a:r>
              <a:rPr lang="es-ES" sz="1600" dirty="0"/>
              <a:t> are </a:t>
            </a:r>
            <a:r>
              <a:rPr lang="es-ES" sz="1600" dirty="0" err="1"/>
              <a:t>important</a:t>
            </a:r>
            <a:r>
              <a:rPr lang="es-ES" sz="1600" dirty="0"/>
              <a:t> </a:t>
            </a:r>
            <a:r>
              <a:rPr lang="es-ES" sz="1600" dirty="0" err="1"/>
              <a:t>key</a:t>
            </a:r>
            <a:r>
              <a:rPr lang="es-ES" sz="1600" dirty="0"/>
              <a:t> in </a:t>
            </a:r>
            <a:r>
              <a:rPr lang="es-ES" sz="1600" dirty="0" err="1"/>
              <a:t>the</a:t>
            </a:r>
            <a:r>
              <a:rPr lang="es-ES" sz="1600" dirty="0"/>
              <a:t> LSS </a:t>
            </a:r>
            <a:r>
              <a:rPr lang="es-ES" sz="1600" dirty="0" err="1"/>
              <a:t>evolution</a:t>
            </a:r>
            <a:r>
              <a:rPr lang="es-ES" sz="1600" dirty="0"/>
              <a:t>.</a:t>
            </a:r>
          </a:p>
          <a:p>
            <a:pPr marL="285750" indent="-285750" algn="l">
              <a:spcBef>
                <a:spcPts val="600"/>
              </a:spcBef>
              <a:buFont typeface="Arial" pitchFamily="34" charset="0"/>
              <a:buChar char="•"/>
            </a:pPr>
            <a:r>
              <a:rPr lang="es-ES" sz="1600" dirty="0"/>
              <a:t>As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most</a:t>
            </a:r>
            <a:r>
              <a:rPr lang="es-ES" sz="1600" dirty="0"/>
              <a:t> </a:t>
            </a:r>
            <a:r>
              <a:rPr lang="es-ES" sz="1600" dirty="0" err="1"/>
              <a:t>massive</a:t>
            </a:r>
            <a:r>
              <a:rPr lang="es-ES" sz="1600" dirty="0"/>
              <a:t> </a:t>
            </a:r>
            <a:r>
              <a:rPr lang="es-ES" sz="1600" dirty="0" err="1"/>
              <a:t>structures</a:t>
            </a:r>
            <a:r>
              <a:rPr lang="es-ES" sz="1600" dirty="0"/>
              <a:t>, </a:t>
            </a:r>
            <a:r>
              <a:rPr lang="es-ES" sz="1600" dirty="0" err="1"/>
              <a:t>they</a:t>
            </a:r>
            <a:r>
              <a:rPr lang="es-ES" sz="1600" dirty="0"/>
              <a:t> show </a:t>
            </a:r>
            <a:r>
              <a:rPr lang="es-ES" sz="1600" dirty="0" err="1"/>
              <a:t>strong</a:t>
            </a:r>
            <a:r>
              <a:rPr lang="es-ES" sz="1600" dirty="0"/>
              <a:t> </a:t>
            </a:r>
            <a:r>
              <a:rPr lang="es-ES" sz="1600" dirty="0" err="1"/>
              <a:t>lensing</a:t>
            </a:r>
            <a:r>
              <a:rPr lang="es-ES" sz="1600" dirty="0"/>
              <a:t> </a:t>
            </a:r>
            <a:r>
              <a:rPr lang="es-ES" sz="1600" dirty="0" err="1"/>
              <a:t>efects</a:t>
            </a:r>
            <a:r>
              <a:rPr lang="es-ES" sz="1600" dirty="0"/>
              <a:t>. So, </a:t>
            </a:r>
            <a:r>
              <a:rPr lang="es-ES" sz="1600" dirty="0" err="1"/>
              <a:t>they</a:t>
            </a:r>
            <a:r>
              <a:rPr lang="es-ES" sz="1600" dirty="0"/>
              <a:t> can be </a:t>
            </a:r>
            <a:r>
              <a:rPr lang="es-ES" sz="1600" dirty="0" err="1"/>
              <a:t>used</a:t>
            </a:r>
            <a:r>
              <a:rPr lang="es-ES" sz="1600" dirty="0"/>
              <a:t> </a:t>
            </a:r>
            <a:r>
              <a:rPr lang="es-ES" sz="1600" dirty="0" err="1"/>
              <a:t>to</a:t>
            </a:r>
            <a:r>
              <a:rPr lang="es-ES" sz="1600" dirty="0"/>
              <a:t> </a:t>
            </a:r>
            <a:r>
              <a:rPr lang="es-ES" sz="1600" dirty="0" err="1"/>
              <a:t>investigate</a:t>
            </a:r>
            <a:r>
              <a:rPr lang="es-ES" sz="1600" dirty="0"/>
              <a:t> SF at </a:t>
            </a:r>
            <a:r>
              <a:rPr lang="es-ES" sz="1600" dirty="0" err="1"/>
              <a:t>high</a:t>
            </a:r>
            <a:r>
              <a:rPr lang="es-ES" sz="1600" dirty="0"/>
              <a:t>-z</a:t>
            </a:r>
          </a:p>
          <a:p>
            <a:pPr marL="285750" indent="-285750" algn="l">
              <a:spcBef>
                <a:spcPts val="600"/>
              </a:spcBef>
              <a:buFont typeface="Arial" pitchFamily="34" charset="0"/>
              <a:buChar char="•"/>
            </a:pPr>
            <a:r>
              <a:rPr lang="es-ES" sz="1600" dirty="0"/>
              <a:t>Explore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Mdyn</a:t>
            </a:r>
            <a:r>
              <a:rPr lang="es-ES" sz="1600" dirty="0"/>
              <a:t>/Mx (</a:t>
            </a:r>
            <a:r>
              <a:rPr lang="es-ES" sz="1600" dirty="0" err="1"/>
              <a:t>also</a:t>
            </a:r>
            <a:r>
              <a:rPr lang="es-ES" sz="1600" dirty="0"/>
              <a:t> </a:t>
            </a:r>
            <a:r>
              <a:rPr lang="es-ES" sz="1600" dirty="0" err="1"/>
              <a:t>Mdyn</a:t>
            </a:r>
            <a:r>
              <a:rPr lang="es-ES" sz="1600" dirty="0"/>
              <a:t>/</a:t>
            </a:r>
            <a:r>
              <a:rPr lang="es-ES" sz="1600" dirty="0" err="1"/>
              <a:t>Msz</a:t>
            </a:r>
            <a:r>
              <a:rPr lang="es-ES" sz="1600" dirty="0"/>
              <a:t>) at </a:t>
            </a:r>
            <a:r>
              <a:rPr lang="es-ES" sz="1600" dirty="0" err="1"/>
              <a:t>high</a:t>
            </a:r>
            <a:r>
              <a:rPr lang="es-ES" sz="1600" dirty="0"/>
              <a:t> </a:t>
            </a:r>
            <a:r>
              <a:rPr lang="es-ES" sz="1600" dirty="0" err="1"/>
              <a:t>mass</a:t>
            </a:r>
            <a:r>
              <a:rPr lang="es-ES" sz="1600" dirty="0"/>
              <a:t> </a:t>
            </a:r>
            <a:r>
              <a:rPr lang="es-ES" sz="1600" dirty="0" err="1"/>
              <a:t>regime</a:t>
            </a:r>
            <a:r>
              <a:rPr lang="es-ES" sz="1600" dirty="0"/>
              <a:t>.</a:t>
            </a:r>
          </a:p>
        </p:txBody>
      </p:sp>
      <p:sp>
        <p:nvSpPr>
          <p:cNvPr id="6" name="5 Subtítulo"/>
          <p:cNvSpPr txBox="1">
            <a:spLocks/>
          </p:cNvSpPr>
          <p:nvPr/>
        </p:nvSpPr>
        <p:spPr>
          <a:xfrm>
            <a:off x="341659" y="617414"/>
            <a:ext cx="4440451" cy="1741049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600"/>
              </a:spcBef>
            </a:pPr>
            <a:r>
              <a:rPr lang="es-ES" sz="1600" b="1" dirty="0" err="1"/>
              <a:t>What</a:t>
            </a:r>
            <a:r>
              <a:rPr lang="es-ES" sz="1600" b="1" dirty="0"/>
              <a:t> am I </a:t>
            </a:r>
            <a:r>
              <a:rPr lang="es-ES" sz="1600" b="1" dirty="0" err="1"/>
              <a:t>working</a:t>
            </a:r>
            <a:r>
              <a:rPr lang="es-ES" sz="1600" b="1" dirty="0"/>
              <a:t> </a:t>
            </a:r>
            <a:r>
              <a:rPr lang="es-ES" sz="1600" b="1" dirty="0" err="1"/>
              <a:t>on</a:t>
            </a:r>
            <a:r>
              <a:rPr lang="es-ES" sz="1600" b="1" dirty="0"/>
              <a:t>?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eriod"/>
            </a:pPr>
            <a:r>
              <a:rPr lang="es-ES" sz="1600" dirty="0" err="1"/>
              <a:t>Characterization</a:t>
            </a:r>
            <a:r>
              <a:rPr lang="es-ES" sz="1600" dirty="0"/>
              <a:t> of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massive</a:t>
            </a:r>
            <a:r>
              <a:rPr lang="es-ES" sz="1600" dirty="0"/>
              <a:t> </a:t>
            </a:r>
            <a:r>
              <a:rPr lang="es-ES" sz="1600" dirty="0" err="1"/>
              <a:t>clusters</a:t>
            </a:r>
            <a:r>
              <a:rPr lang="es-ES" sz="1600" dirty="0"/>
              <a:t> a z=0.25-0.5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eriod"/>
            </a:pPr>
            <a:r>
              <a:rPr lang="es-ES" sz="1600" dirty="0" err="1"/>
              <a:t>Exploring</a:t>
            </a:r>
            <a:r>
              <a:rPr lang="es-ES" sz="1600" dirty="0"/>
              <a:t>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nature</a:t>
            </a:r>
            <a:r>
              <a:rPr lang="es-ES" sz="1600" dirty="0"/>
              <a:t> of </a:t>
            </a:r>
            <a:r>
              <a:rPr lang="es-ES" sz="1600" dirty="0" err="1"/>
              <a:t>clusters</a:t>
            </a:r>
            <a:r>
              <a:rPr lang="es-ES" sz="1600" dirty="0"/>
              <a:t> </a:t>
            </a:r>
            <a:r>
              <a:rPr lang="es-ES" sz="1600" dirty="0" err="1"/>
              <a:t>with</a:t>
            </a:r>
            <a:r>
              <a:rPr lang="es-ES" sz="1600" dirty="0"/>
              <a:t> </a:t>
            </a:r>
            <a:r>
              <a:rPr lang="es-ES" sz="1600" dirty="0" err="1"/>
              <a:t>cool-core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3360404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Recorte de pantal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20793"/>
            <a:ext cx="3084395" cy="3068043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375780" y="2660915"/>
            <a:ext cx="1267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RXCJ1230</a:t>
            </a:r>
          </a:p>
        </p:txBody>
      </p:sp>
      <p:pic>
        <p:nvPicPr>
          <p:cNvPr id="6" name="5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5399" y="330248"/>
            <a:ext cx="2769110" cy="3058589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3288683" y="512815"/>
            <a:ext cx="1267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RXCJ1310</a:t>
            </a:r>
          </a:p>
        </p:txBody>
      </p:sp>
      <p:pic>
        <p:nvPicPr>
          <p:cNvPr id="9" name="8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3" y="320796"/>
            <a:ext cx="2744203" cy="3068041"/>
          </a:xfrm>
          <a:prstGeom prst="rect">
            <a:avLst/>
          </a:prstGeom>
        </p:spPr>
      </p:pic>
      <p:sp>
        <p:nvSpPr>
          <p:cNvPr id="10" name="9 CuadroTexto"/>
          <p:cNvSpPr txBox="1"/>
          <p:nvPr/>
        </p:nvSpPr>
        <p:spPr>
          <a:xfrm>
            <a:off x="6304626" y="2757847"/>
            <a:ext cx="1267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RXCJ1317</a:t>
            </a:r>
          </a:p>
        </p:txBody>
      </p:sp>
      <p:pic>
        <p:nvPicPr>
          <p:cNvPr id="17" name="16 Imagen" descr="Recorte de pantalla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41" y="3496239"/>
            <a:ext cx="3086466" cy="2885090"/>
          </a:xfrm>
          <a:prstGeom prst="rect">
            <a:avLst/>
          </a:prstGeom>
        </p:spPr>
      </p:pic>
      <p:pic>
        <p:nvPicPr>
          <p:cNvPr id="18" name="17 Imagen" descr="Recorte de pantalla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5049" y="3496238"/>
            <a:ext cx="2769110" cy="2885091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496238"/>
            <a:ext cx="2744203" cy="2885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393955" y="5829268"/>
            <a:ext cx="8782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</a:rPr>
              <a:t>z=0.332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3463697" y="5829268"/>
            <a:ext cx="8782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</a:rPr>
              <a:t>z=0.278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6304626" y="3717033"/>
            <a:ext cx="8838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/>
              <a:t>z=0.254</a:t>
            </a:r>
          </a:p>
        </p:txBody>
      </p:sp>
    </p:spTree>
    <p:extLst>
      <p:ext uri="{BB962C8B-B14F-4D97-AF65-F5344CB8AC3E}">
        <p14:creationId xmlns:p14="http://schemas.microsoft.com/office/powerpoint/2010/main" val="1368638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16 Imagen" descr="Recorte de pantal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800" y="3332990"/>
            <a:ext cx="2911383" cy="3048339"/>
          </a:xfrm>
          <a:prstGeom prst="rect">
            <a:avLst/>
          </a:prstGeom>
        </p:spPr>
      </p:pic>
      <p:pic>
        <p:nvPicPr>
          <p:cNvPr id="4" name="3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800" y="356657"/>
            <a:ext cx="2952327" cy="2913744"/>
          </a:xfrm>
          <a:prstGeom prst="rect">
            <a:avLst/>
          </a:prstGeom>
        </p:spPr>
      </p:pic>
      <p:pic>
        <p:nvPicPr>
          <p:cNvPr id="2" name="1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56659"/>
            <a:ext cx="3096344" cy="2913743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434960" y="2660915"/>
            <a:ext cx="1090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RXCJ1414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3442260" y="400895"/>
            <a:ext cx="1090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RXCJ1717</a:t>
            </a:r>
          </a:p>
        </p:txBody>
      </p:sp>
      <p:pic>
        <p:nvPicPr>
          <p:cNvPr id="6" name="5 Imagen" descr="Recorte de pantalla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3" y="397852"/>
            <a:ext cx="2736303" cy="2872549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6318449" y="2660915"/>
            <a:ext cx="1090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RXCJ2116</a:t>
            </a:r>
          </a:p>
        </p:txBody>
      </p:sp>
      <p:pic>
        <p:nvPicPr>
          <p:cNvPr id="9" name="8 Imagen" descr="Recorte de pantalla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32991"/>
            <a:ext cx="3096344" cy="3048338"/>
          </a:xfrm>
          <a:prstGeom prst="rect">
            <a:avLst/>
          </a:prstGeom>
        </p:spPr>
      </p:pic>
      <p:sp>
        <p:nvSpPr>
          <p:cNvPr id="11" name="10 CuadroTexto"/>
          <p:cNvSpPr txBox="1"/>
          <p:nvPr/>
        </p:nvSpPr>
        <p:spPr>
          <a:xfrm>
            <a:off x="3509865" y="3525011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HST</a:t>
            </a:r>
            <a:endParaRPr lang="es-ES" sz="1400" dirty="0">
              <a:solidFill>
                <a:schemeClr val="bg1"/>
              </a:solidFill>
            </a:endParaRPr>
          </a:p>
        </p:txBody>
      </p:sp>
      <p:pic>
        <p:nvPicPr>
          <p:cNvPr id="13" name="12 Imagen" descr="Recorte de pantalla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3" y="3332990"/>
            <a:ext cx="2736303" cy="3048339"/>
          </a:xfrm>
          <a:prstGeom prst="rect">
            <a:avLst/>
          </a:prstGeom>
        </p:spPr>
      </p:pic>
      <p:sp>
        <p:nvSpPr>
          <p:cNvPr id="14" name="13 CuadroTexto"/>
          <p:cNvSpPr txBox="1"/>
          <p:nvPr/>
        </p:nvSpPr>
        <p:spPr>
          <a:xfrm>
            <a:off x="434961" y="5829268"/>
            <a:ext cx="7553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</a:rPr>
              <a:t>z=0.477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6479422" y="5925278"/>
            <a:ext cx="7553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</a:rPr>
              <a:t>z=0.439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3603233" y="5800580"/>
            <a:ext cx="7553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</a:rPr>
              <a:t>z=0.277</a:t>
            </a:r>
          </a:p>
        </p:txBody>
      </p:sp>
    </p:spTree>
    <p:extLst>
      <p:ext uri="{BB962C8B-B14F-4D97-AF65-F5344CB8AC3E}">
        <p14:creationId xmlns:p14="http://schemas.microsoft.com/office/powerpoint/2010/main" val="3606007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38436" y="294445"/>
            <a:ext cx="11546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RXCJ1230 </a:t>
            </a:r>
          </a:p>
          <a:p>
            <a:r>
              <a:rPr lang="es-ES" b="1" dirty="0"/>
              <a:t>(z=0.33)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44951"/>
            <a:ext cx="7344816" cy="3413687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971" y="3733356"/>
            <a:ext cx="3877093" cy="2828780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613" y="3733356"/>
            <a:ext cx="3600400" cy="282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446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Recorte de pantal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152539"/>
            <a:ext cx="5843130" cy="1652726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656" y="740701"/>
            <a:ext cx="2560388" cy="2495728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451570"/>
            <a:ext cx="2808311" cy="5979454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440" y="512845"/>
            <a:ext cx="3502834" cy="298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096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295197"/>
              </p:ext>
            </p:extLst>
          </p:nvPr>
        </p:nvGraphicFramePr>
        <p:xfrm>
          <a:off x="3548992" y="452669"/>
          <a:ext cx="5309983" cy="2174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30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83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30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4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05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90880">
                <a:tc>
                  <a:txBody>
                    <a:bodyPr/>
                    <a:lstStyle/>
                    <a:p>
                      <a:endParaRPr lang="es-ES" sz="24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&lt;v&gt;</a:t>
                      </a:r>
                      <a:r>
                        <a:rPr lang="es-ES" sz="1600" baseline="0" dirty="0"/>
                        <a:t> (km/s)</a:t>
                      </a:r>
                      <a:endParaRPr lang="es-ES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M</a:t>
                      </a:r>
                      <a:r>
                        <a:rPr lang="es-ES" sz="1600" baseline="-25000" dirty="0"/>
                        <a:t>500,dyn</a:t>
                      </a:r>
                      <a:r>
                        <a:rPr lang="es-ES" sz="1600" dirty="0"/>
                        <a:t> </a:t>
                      </a:r>
                    </a:p>
                    <a:p>
                      <a:r>
                        <a:rPr lang="es-ES" sz="1600" dirty="0"/>
                        <a:t>(x10</a:t>
                      </a:r>
                      <a:r>
                        <a:rPr lang="es-ES" sz="1600" baseline="30000" dirty="0"/>
                        <a:t>14</a:t>
                      </a:r>
                      <a:r>
                        <a:rPr lang="es-ES" sz="1600" baseline="0" dirty="0"/>
                        <a:t> M</a:t>
                      </a:r>
                      <a:r>
                        <a:rPr lang="es-ES" sz="1600" baseline="-25000" dirty="0"/>
                        <a:t>o</a:t>
                      </a:r>
                      <a:r>
                        <a:rPr lang="es-ES" sz="1600" dirty="0"/>
                        <a:t>)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M</a:t>
                      </a:r>
                      <a:r>
                        <a:rPr lang="es-ES" sz="1600" baseline="-25000" dirty="0"/>
                        <a:t>500,X</a:t>
                      </a:r>
                      <a:r>
                        <a:rPr lang="es-ES" sz="1600" dirty="0"/>
                        <a:t> </a:t>
                      </a:r>
                    </a:p>
                    <a:p>
                      <a:r>
                        <a:rPr lang="es-ES" sz="1600" dirty="0"/>
                        <a:t>(x10</a:t>
                      </a:r>
                      <a:r>
                        <a:rPr lang="es-ES" sz="1600" baseline="30000" dirty="0"/>
                        <a:t>14</a:t>
                      </a:r>
                      <a:r>
                        <a:rPr lang="es-ES" sz="1600" baseline="0" dirty="0"/>
                        <a:t> M</a:t>
                      </a:r>
                      <a:r>
                        <a:rPr lang="es-ES" sz="1600" baseline="-25000" dirty="0"/>
                        <a:t>o</a:t>
                      </a:r>
                      <a:r>
                        <a:rPr lang="es-ES" sz="1600" dirty="0"/>
                        <a:t>)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T</a:t>
                      </a:r>
                      <a:r>
                        <a:rPr lang="es-ES" sz="1600" baseline="-25000" dirty="0"/>
                        <a:t>X</a:t>
                      </a:r>
                      <a:r>
                        <a:rPr lang="es-ES" sz="1600" dirty="0"/>
                        <a:t> (</a:t>
                      </a:r>
                      <a:r>
                        <a:rPr lang="es-ES" sz="1600" dirty="0" err="1"/>
                        <a:t>keV</a:t>
                      </a:r>
                      <a:r>
                        <a:rPr lang="es-ES" sz="1600" dirty="0"/>
                        <a:t>)</a:t>
                      </a:r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s-ES" sz="1400" dirty="0" err="1"/>
                        <a:t>Main</a:t>
                      </a:r>
                      <a:r>
                        <a:rPr lang="es-ES" sz="1400" baseline="0" dirty="0"/>
                        <a:t> </a:t>
                      </a:r>
                      <a:r>
                        <a:rPr lang="es-ES" sz="1400" baseline="0" dirty="0" err="1"/>
                        <a:t>body</a:t>
                      </a:r>
                      <a:endParaRPr lang="es-ES" sz="14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99970 ± 160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5.6 ± 1.0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/>
                        <a:t>3.7±0.4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/>
                        <a:t>4.7 ± 0.4</a:t>
                      </a:r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s-ES" sz="1400" dirty="0"/>
                        <a:t>SW </a:t>
                      </a:r>
                      <a:r>
                        <a:rPr lang="es-ES" sz="1400" dirty="0" err="1"/>
                        <a:t>subcl</a:t>
                      </a:r>
                      <a:r>
                        <a:rPr lang="es-ES" sz="1400" dirty="0"/>
                        <a:t>.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/>
                        <a:t>98810 ± 160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/>
                        <a:t>2.7 ± 2.0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/>
                        <a:t>2.5±0.3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>
                          <a:solidFill>
                            <a:srgbClr val="FF0000"/>
                          </a:solidFill>
                        </a:rPr>
                        <a:t>4.4 ± 0.6</a:t>
                      </a:r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s-ES" sz="1400" dirty="0"/>
                        <a:t>E </a:t>
                      </a:r>
                      <a:r>
                        <a:rPr lang="es-ES" sz="1400" dirty="0" err="1"/>
                        <a:t>subcl</a:t>
                      </a:r>
                      <a:r>
                        <a:rPr lang="es-ES" sz="1400" dirty="0"/>
                        <a:t>.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-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/>
                        <a:t>  ̴1.0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/>
                        <a:t>1.3±0.3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400" dirty="0"/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6" name="5 Imagen" descr="Recorte de pantal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25" y="1412776"/>
            <a:ext cx="3368067" cy="4680520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3590207" y="4935911"/>
            <a:ext cx="5415371" cy="147732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 err="1"/>
              <a:t>Most</a:t>
            </a:r>
            <a:r>
              <a:rPr lang="es-ES" dirty="0"/>
              <a:t> </a:t>
            </a:r>
            <a:r>
              <a:rPr lang="es-ES" dirty="0" err="1"/>
              <a:t>likely</a:t>
            </a:r>
            <a:r>
              <a:rPr lang="es-ES" dirty="0"/>
              <a:t> </a:t>
            </a:r>
            <a:r>
              <a:rPr lang="es-ES" dirty="0" err="1"/>
              <a:t>angle</a:t>
            </a:r>
            <a:r>
              <a:rPr lang="es-ES" dirty="0"/>
              <a:t>: </a:t>
            </a:r>
            <a:r>
              <a:rPr lang="el-GR" b="1" dirty="0"/>
              <a:t>α</a:t>
            </a:r>
            <a:r>
              <a:rPr lang="es-ES" b="1" dirty="0">
                <a:sym typeface="Symbol"/>
              </a:rPr>
              <a:t> ~ 17</a:t>
            </a:r>
            <a:r>
              <a:rPr lang="es-ES" b="1" baseline="30000" dirty="0">
                <a:sym typeface="Symbol"/>
              </a:rPr>
              <a:t>o</a:t>
            </a:r>
            <a:endParaRPr lang="es-ES" b="1" baseline="30000" dirty="0"/>
          </a:p>
          <a:p>
            <a:r>
              <a:rPr lang="es-ES" dirty="0" err="1"/>
              <a:t>Mass</a:t>
            </a:r>
            <a:r>
              <a:rPr lang="es-ES" dirty="0"/>
              <a:t> ratio </a:t>
            </a:r>
            <a:r>
              <a:rPr lang="es-ES" dirty="0" err="1"/>
              <a:t>impact</a:t>
            </a:r>
            <a:r>
              <a:rPr lang="es-ES" dirty="0"/>
              <a:t> = </a:t>
            </a:r>
            <a:r>
              <a:rPr lang="es-ES" b="1" dirty="0"/>
              <a:t>2:1</a:t>
            </a:r>
          </a:p>
          <a:p>
            <a:r>
              <a:rPr lang="es-ES" dirty="0">
                <a:sym typeface="Symbol"/>
              </a:rPr>
              <a:t></a:t>
            </a:r>
            <a:r>
              <a:rPr lang="es-ES" dirty="0" err="1">
                <a:sym typeface="Symbol"/>
              </a:rPr>
              <a:t>v</a:t>
            </a:r>
            <a:r>
              <a:rPr lang="es-ES" baseline="-25000" dirty="0" err="1">
                <a:sym typeface="Symbol"/>
              </a:rPr>
              <a:t>rf</a:t>
            </a:r>
            <a:r>
              <a:rPr lang="es-ES" dirty="0">
                <a:sym typeface="Symbol"/>
              </a:rPr>
              <a:t> = </a:t>
            </a:r>
            <a:r>
              <a:rPr lang="es-ES" b="1" dirty="0">
                <a:sym typeface="Symbol"/>
              </a:rPr>
              <a:t>3000 km/s </a:t>
            </a:r>
            <a:r>
              <a:rPr lang="es-ES" dirty="0">
                <a:sym typeface="Symbol"/>
              </a:rPr>
              <a:t>; </a:t>
            </a:r>
            <a:r>
              <a:rPr lang="es-ES" dirty="0" err="1">
                <a:sym typeface="Symbol"/>
              </a:rPr>
              <a:t>D</a:t>
            </a:r>
            <a:r>
              <a:rPr lang="es-ES" baseline="-25000" dirty="0" err="1">
                <a:sym typeface="Symbol"/>
              </a:rPr>
              <a:t>rf</a:t>
            </a:r>
            <a:r>
              <a:rPr lang="es-ES" dirty="0">
                <a:sym typeface="Symbol"/>
              </a:rPr>
              <a:t> =</a:t>
            </a:r>
            <a:r>
              <a:rPr lang="es-ES" b="1" dirty="0">
                <a:sym typeface="Symbol"/>
              </a:rPr>
              <a:t>1 h</a:t>
            </a:r>
            <a:r>
              <a:rPr lang="es-ES" b="1" baseline="-25000" dirty="0">
                <a:sym typeface="Symbol"/>
              </a:rPr>
              <a:t>70</a:t>
            </a:r>
            <a:r>
              <a:rPr lang="es-ES" b="1" baseline="30000" dirty="0">
                <a:sym typeface="Symbol"/>
              </a:rPr>
              <a:t>-1 </a:t>
            </a:r>
            <a:r>
              <a:rPr lang="es-ES" b="1" dirty="0" err="1">
                <a:sym typeface="Symbol"/>
              </a:rPr>
              <a:t>Mpc</a:t>
            </a:r>
            <a:endParaRPr lang="es-ES" b="1" dirty="0">
              <a:sym typeface="Symbol"/>
            </a:endParaRPr>
          </a:p>
          <a:p>
            <a:r>
              <a:rPr lang="es-ES" dirty="0" err="1">
                <a:sym typeface="Symbol"/>
              </a:rPr>
              <a:t>Merging</a:t>
            </a:r>
            <a:r>
              <a:rPr lang="es-ES" dirty="0">
                <a:sym typeface="Symbol"/>
              </a:rPr>
              <a:t> in </a:t>
            </a:r>
            <a:r>
              <a:rPr lang="es-ES" dirty="0" err="1">
                <a:sym typeface="Symbol"/>
              </a:rPr>
              <a:t>about</a:t>
            </a:r>
            <a:r>
              <a:rPr lang="es-ES" dirty="0">
                <a:sym typeface="Symbol"/>
              </a:rPr>
              <a:t> </a:t>
            </a:r>
            <a:r>
              <a:rPr lang="es-ES" b="1" dirty="0">
                <a:sym typeface="Symbol"/>
              </a:rPr>
              <a:t>3 </a:t>
            </a:r>
            <a:r>
              <a:rPr lang="es-ES" b="1" dirty="0" err="1">
                <a:sym typeface="Symbol"/>
              </a:rPr>
              <a:t>Gyr</a:t>
            </a:r>
            <a:endParaRPr lang="es-ES" b="1" dirty="0">
              <a:sym typeface="Symbol"/>
            </a:endParaRPr>
          </a:p>
          <a:p>
            <a:r>
              <a:rPr lang="es-ES" dirty="0" err="1">
                <a:sym typeface="Symbol"/>
              </a:rPr>
              <a:t>This</a:t>
            </a:r>
            <a:r>
              <a:rPr lang="es-ES" dirty="0">
                <a:sym typeface="Symbol"/>
              </a:rPr>
              <a:t> </a:t>
            </a:r>
            <a:r>
              <a:rPr lang="es-ES" dirty="0" err="1">
                <a:sym typeface="Symbol"/>
              </a:rPr>
              <a:t>would</a:t>
            </a:r>
            <a:r>
              <a:rPr lang="es-ES" dirty="0">
                <a:sym typeface="Symbol"/>
              </a:rPr>
              <a:t> </a:t>
            </a:r>
            <a:r>
              <a:rPr lang="es-ES" dirty="0" err="1">
                <a:sym typeface="Symbol"/>
              </a:rPr>
              <a:t>explain</a:t>
            </a:r>
            <a:r>
              <a:rPr lang="es-ES" dirty="0">
                <a:sym typeface="Symbol"/>
              </a:rPr>
              <a:t> </a:t>
            </a:r>
            <a:r>
              <a:rPr lang="es-ES" dirty="0" err="1">
                <a:sym typeface="Symbol"/>
              </a:rPr>
              <a:t>the</a:t>
            </a:r>
            <a:r>
              <a:rPr lang="es-ES" dirty="0">
                <a:sym typeface="Symbol"/>
              </a:rPr>
              <a:t> 1.5 </a:t>
            </a:r>
            <a:r>
              <a:rPr lang="es-ES" dirty="0" err="1">
                <a:sym typeface="Symbol"/>
              </a:rPr>
              <a:t>keV</a:t>
            </a:r>
            <a:r>
              <a:rPr lang="es-ES" dirty="0">
                <a:sym typeface="Symbol"/>
              </a:rPr>
              <a:t> </a:t>
            </a:r>
            <a:r>
              <a:rPr lang="es-ES" dirty="0" err="1">
                <a:sym typeface="Symbol"/>
              </a:rPr>
              <a:t>excess</a:t>
            </a:r>
            <a:r>
              <a:rPr lang="es-ES" dirty="0">
                <a:sym typeface="Symbol"/>
              </a:rPr>
              <a:t> in SW </a:t>
            </a:r>
            <a:r>
              <a:rPr lang="es-ES" dirty="0" err="1">
                <a:sym typeface="Symbol"/>
              </a:rPr>
              <a:t>subcluster</a:t>
            </a:r>
            <a:r>
              <a:rPr lang="es-ES" dirty="0">
                <a:sym typeface="Symbol"/>
              </a:rPr>
              <a:t>.</a:t>
            </a:r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474128" y="548680"/>
            <a:ext cx="27816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/>
              <a:t>M</a:t>
            </a:r>
            <a:r>
              <a:rPr lang="es-ES" baseline="-25000" dirty="0" err="1"/>
              <a:t>tot</a:t>
            </a:r>
            <a:r>
              <a:rPr lang="es-ES" dirty="0"/>
              <a:t> = 1.4 ± 0.4 · 10</a:t>
            </a:r>
            <a:r>
              <a:rPr lang="es-ES" baseline="30000" dirty="0"/>
              <a:t>15</a:t>
            </a:r>
            <a:r>
              <a:rPr lang="es-ES" dirty="0"/>
              <a:t> </a:t>
            </a:r>
            <a:r>
              <a:rPr lang="es-ES" dirty="0" err="1"/>
              <a:t>Msun</a:t>
            </a:r>
            <a:r>
              <a:rPr lang="es-ES" dirty="0"/>
              <a:t> </a:t>
            </a:r>
          </a:p>
          <a:p>
            <a:r>
              <a:rPr lang="es-ES" dirty="0">
                <a:sym typeface="Symbol"/>
              </a:rPr>
              <a:t></a:t>
            </a:r>
            <a:r>
              <a:rPr lang="es-ES" dirty="0" err="1">
                <a:sym typeface="Symbol"/>
              </a:rPr>
              <a:t>v</a:t>
            </a:r>
            <a:r>
              <a:rPr lang="es-ES" baseline="-25000" dirty="0" err="1">
                <a:sym typeface="Symbol"/>
              </a:rPr>
              <a:t>LOS,rf</a:t>
            </a:r>
            <a:r>
              <a:rPr lang="es-ES" dirty="0">
                <a:sym typeface="Symbol"/>
              </a:rPr>
              <a:t> = 870 </a:t>
            </a:r>
            <a:r>
              <a:rPr lang="es-ES" dirty="0"/>
              <a:t>± 153 </a:t>
            </a:r>
            <a:r>
              <a:rPr lang="es-ES" dirty="0">
                <a:sym typeface="Symbol"/>
              </a:rPr>
              <a:t>km/s</a:t>
            </a:r>
          </a:p>
        </p:txBody>
      </p:sp>
      <p:pic>
        <p:nvPicPr>
          <p:cNvPr id="9" name="8 Imagen" descr="Recorte de pantalla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252" y="2780928"/>
            <a:ext cx="2039413" cy="2026662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8079473" y="3485914"/>
            <a:ext cx="293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b="1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8344028" y="4653702"/>
            <a:ext cx="4317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>
                <a:solidFill>
                  <a:schemeClr val="bg1"/>
                </a:solidFill>
              </a:rPr>
              <a:t>SW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7229604" y="4153937"/>
            <a:ext cx="272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>
                <a:solidFill>
                  <a:schemeClr val="bg1"/>
                </a:solidFill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3950822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Recorte de pantal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4637"/>
            <a:ext cx="7776864" cy="3648405"/>
          </a:xfrm>
          <a:prstGeom prst="rect">
            <a:avLst/>
          </a:prstGeom>
        </p:spPr>
      </p:pic>
      <p:pic>
        <p:nvPicPr>
          <p:cNvPr id="3" name="2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3" y="2996952"/>
            <a:ext cx="7365026" cy="3249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8867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1653</TotalTime>
  <Words>784</Words>
  <Application>Microsoft Macintosh PowerPoint</Application>
  <PresentationFormat>On-screen Show (4:3)</PresentationFormat>
  <Paragraphs>153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Arial Black</vt:lpstr>
      <vt:lpstr>Calibri</vt:lpstr>
      <vt:lpstr>Tema de Office</vt:lpstr>
      <vt:lpstr>Characterising the most massive GCs of the Universe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Characterising the most massive GCs of the Universe</dc:title>
  <dc:creator>Rafael Barrena Delgado</dc:creator>
  <cp:lastModifiedBy>Monica Vazquez Acosta</cp:lastModifiedBy>
  <cp:revision>86</cp:revision>
  <dcterms:created xsi:type="dcterms:W3CDTF">2022-05-19T10:27:09Z</dcterms:created>
  <dcterms:modified xsi:type="dcterms:W3CDTF">2022-06-06T13:10:14Z</dcterms:modified>
</cp:coreProperties>
</file>