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7" autoAdjust="0"/>
    <p:restoredTop sz="94656"/>
  </p:normalViewPr>
  <p:slideViewPr>
    <p:cSldViewPr snapToGrid="0">
      <p:cViewPr varScale="1">
        <p:scale>
          <a:sx n="102" d="100"/>
          <a:sy n="102" d="100"/>
        </p:scale>
        <p:origin x="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02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387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63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201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81373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948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289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857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60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294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1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560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35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5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051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38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957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D8F04C-2C56-4141-AF77-337041990D0D}" type="datetimeFigureOut">
              <a:rPr lang="en-ZA" smtClean="0"/>
              <a:t>2025/09/16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6F7562-1C97-4D0E-963C-02440B8691E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554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D945F8-A009-AB04-16F7-22C2210152C0}"/>
              </a:ext>
            </a:extLst>
          </p:cNvPr>
          <p:cNvSpPr txBox="1"/>
          <p:nvPr/>
        </p:nvSpPr>
        <p:spPr>
          <a:xfrm>
            <a:off x="2564139" y="611527"/>
            <a:ext cx="7063721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rgbClr val="0070C0"/>
                </a:solidFill>
                <a:latin typeface="Comic Sans MS" panose="030F0702030302020204" pitchFamily="66" charset="0"/>
                <a:ea typeface="+mj-ea"/>
                <a:cs typeface="+mj-cs"/>
              </a:rPr>
              <a:t>Welcome to HEASA 2025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A23F28E-CAB5-B7C6-4D6E-20678C2AA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3668"/>
          <a:stretch>
            <a:fillRect/>
          </a:stretch>
        </p:blipFill>
        <p:spPr bwMode="auto">
          <a:xfrm>
            <a:off x="609600" y="2069790"/>
            <a:ext cx="10972800" cy="418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1D6166-FBD2-0D6D-8AEF-0167872E76DA}"/>
              </a:ext>
            </a:extLst>
          </p:cNvPr>
          <p:cNvSpPr txBox="1"/>
          <p:nvPr/>
        </p:nvSpPr>
        <p:spPr>
          <a:xfrm>
            <a:off x="3246327" y="1539894"/>
            <a:ext cx="5699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 err="1">
                <a:solidFill>
                  <a:srgbClr val="0070C0"/>
                </a:solidFill>
              </a:rPr>
              <a:t>WiFi</a:t>
            </a:r>
            <a:r>
              <a:rPr lang="en-ZA" sz="2400" dirty="0">
                <a:solidFill>
                  <a:srgbClr val="0070C0"/>
                </a:solidFill>
              </a:rPr>
              <a:t> name: Glenburn Password: GBL1804#</a:t>
            </a:r>
          </a:p>
        </p:txBody>
      </p:sp>
    </p:spTree>
    <p:extLst>
      <p:ext uri="{BB962C8B-B14F-4D97-AF65-F5344CB8AC3E}">
        <p14:creationId xmlns:p14="http://schemas.microsoft.com/office/powerpoint/2010/main" val="296082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26031C-53EE-F6C8-2846-48925A5BCE7E}"/>
              </a:ext>
            </a:extLst>
          </p:cNvPr>
          <p:cNvSpPr txBox="1"/>
          <p:nvPr/>
        </p:nvSpPr>
        <p:spPr>
          <a:xfrm>
            <a:off x="4402907" y="1661050"/>
            <a:ext cx="338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/>
              <a:t>Prof. Markus Boettcher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6217BC-4465-F6C2-2AEE-6223DC54FAE0}"/>
              </a:ext>
            </a:extLst>
          </p:cNvPr>
          <p:cNvSpPr txBox="1"/>
          <p:nvPr/>
        </p:nvSpPr>
        <p:spPr>
          <a:xfrm>
            <a:off x="2090591" y="2611627"/>
            <a:ext cx="80108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>
                <a:latin typeface="Inter-Regular"/>
              </a:rPr>
              <a:t>Chair of the South African Gamma-Ray Astronomy </a:t>
            </a:r>
            <a:r>
              <a:rPr lang="en-US" sz="2400" b="0" i="0" u="none" strike="noStrike" baseline="0" dirty="0" err="1">
                <a:latin typeface="Inter-Regular"/>
              </a:rPr>
              <a:t>Programme</a:t>
            </a:r>
            <a:endParaRPr lang="en-ZA" sz="2400" dirty="0"/>
          </a:p>
        </p:txBody>
      </p:sp>
      <p:pic>
        <p:nvPicPr>
          <p:cNvPr id="1026" name="Picture 2" descr="SA-GAMMA - Homepage">
            <a:extLst>
              <a:ext uri="{FF2B5EF4-FFF2-40B4-BE49-F238E27FC236}">
                <a16:creationId xmlns:a16="http://schemas.microsoft.com/office/drawing/2014/main" id="{4BF4C50B-11C8-AF86-C97F-EDFB71592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812" y="3875112"/>
            <a:ext cx="1532365" cy="190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72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89985-4F87-7C20-1C66-845F764CB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696567-A785-CB44-516D-D998F6787CA6}"/>
              </a:ext>
            </a:extLst>
          </p:cNvPr>
          <p:cNvSpPr txBox="1"/>
          <p:nvPr/>
        </p:nvSpPr>
        <p:spPr>
          <a:xfrm>
            <a:off x="4257029" y="1661050"/>
            <a:ext cx="3677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/>
              <a:t>Mr. Takalani </a:t>
            </a:r>
            <a:r>
              <a:rPr lang="en-ZA" sz="2400" b="1" dirty="0" err="1"/>
              <a:t>Nemaungani</a:t>
            </a:r>
            <a:endParaRPr lang="en-ZA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112537-E8C4-BF30-AF5B-3A34E7FF8E04}"/>
              </a:ext>
            </a:extLst>
          </p:cNvPr>
          <p:cNvSpPr txBox="1"/>
          <p:nvPr/>
        </p:nvSpPr>
        <p:spPr>
          <a:xfrm>
            <a:off x="2503975" y="2597876"/>
            <a:ext cx="71840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400" dirty="0"/>
              <a:t>Chief Director: Astronomy</a:t>
            </a:r>
          </a:p>
          <a:p>
            <a:pPr algn="ctr"/>
            <a:r>
              <a:rPr lang="en-ZA" sz="2400" dirty="0"/>
              <a:t>Department of Science, Technology and Innovation</a:t>
            </a:r>
            <a:endParaRPr lang="en-ZA" sz="3200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2AF14A30-0877-37B4-C502-FD356DFC4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44" y="3904034"/>
            <a:ext cx="38481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74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A16C-2AB2-FC7D-F4A3-1CAFBAAF0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DB28E0-8AFF-6021-0FFB-1AC26F444E04}"/>
              </a:ext>
            </a:extLst>
          </p:cNvPr>
          <p:cNvSpPr txBox="1"/>
          <p:nvPr/>
        </p:nvSpPr>
        <p:spPr>
          <a:xfrm>
            <a:off x="4685479" y="1661050"/>
            <a:ext cx="2821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/>
              <a:t>Dr. Angus Paterson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6DC1D1-493D-17E0-541B-A76559863B18}"/>
              </a:ext>
            </a:extLst>
          </p:cNvPr>
          <p:cNvSpPr txBox="1"/>
          <p:nvPr/>
        </p:nvSpPr>
        <p:spPr>
          <a:xfrm>
            <a:off x="2503975" y="2597876"/>
            <a:ext cx="71840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400" dirty="0"/>
              <a:t>Deputy CEO</a:t>
            </a:r>
          </a:p>
          <a:p>
            <a:pPr algn="ctr"/>
            <a:r>
              <a:rPr lang="en-ZA" sz="2400" dirty="0"/>
              <a:t>National Research Foundation</a:t>
            </a:r>
            <a:endParaRPr lang="en-ZA" sz="3200" dirty="0"/>
          </a:p>
        </p:txBody>
      </p:sp>
      <p:pic>
        <p:nvPicPr>
          <p:cNvPr id="4098" name="Picture 2" descr="National Research Foundation (South Africa) - Wikipedia">
            <a:extLst>
              <a:ext uri="{FF2B5EF4-FFF2-40B4-BE49-F238E27FC236}">
                <a16:creationId xmlns:a16="http://schemas.microsoft.com/office/drawing/2014/main" id="{5EFF2571-1CD0-B6D3-1EDD-BD4396AA2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024" y="3904034"/>
            <a:ext cx="3153937" cy="106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422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13556-B2DE-AC4E-DE7F-A0FF29B8C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29B794-C17A-D769-B8B7-731BC611D720}"/>
              </a:ext>
            </a:extLst>
          </p:cNvPr>
          <p:cNvSpPr txBox="1"/>
          <p:nvPr/>
        </p:nvSpPr>
        <p:spPr>
          <a:xfrm>
            <a:off x="4488729" y="1661050"/>
            <a:ext cx="3179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2400" b="1" dirty="0"/>
              <a:t>Prof. Kulsum </a:t>
            </a:r>
            <a:r>
              <a:rPr lang="en-ZA" sz="2400" b="1" dirty="0" err="1"/>
              <a:t>Kondiah</a:t>
            </a:r>
            <a:endParaRPr lang="en-ZA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23F2C2-6216-4F13-433F-71505D86484B}"/>
              </a:ext>
            </a:extLst>
          </p:cNvPr>
          <p:cNvSpPr txBox="1"/>
          <p:nvPr/>
        </p:nvSpPr>
        <p:spPr>
          <a:xfrm>
            <a:off x="2503975" y="2597876"/>
            <a:ext cx="71840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Vice Dean, Teaching and Learning</a:t>
            </a:r>
          </a:p>
          <a:p>
            <a:pPr algn="ctr"/>
            <a:r>
              <a:rPr lang="en-US" sz="2400" dirty="0"/>
              <a:t>Faculty of Science, University of Johannesburg</a:t>
            </a:r>
            <a:endParaRPr lang="en-ZA" sz="3200" dirty="0"/>
          </a:p>
        </p:txBody>
      </p:sp>
      <p:pic>
        <p:nvPicPr>
          <p:cNvPr id="5128" name="Picture 8" descr="Registration - University of Johannesburg">
            <a:extLst>
              <a:ext uri="{FF2B5EF4-FFF2-40B4-BE49-F238E27FC236}">
                <a16:creationId xmlns:a16="http://schemas.microsoft.com/office/drawing/2014/main" id="{CBBEE1CD-414E-A79A-E111-02464DC61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69" y="3904034"/>
            <a:ext cx="2914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62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2B917-C2DC-9D2E-F6BB-8A823309E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EDAB17-AF44-4B9F-49D6-6BDE2580CB51}"/>
              </a:ext>
            </a:extLst>
          </p:cNvPr>
          <p:cNvSpPr txBox="1"/>
          <p:nvPr/>
        </p:nvSpPr>
        <p:spPr>
          <a:xfrm>
            <a:off x="4434353" y="1661050"/>
            <a:ext cx="3323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/>
              <a:t>Prof. Soebur Razzaque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AFE17-A1D1-4A86-7C28-0A39D549F15B}"/>
              </a:ext>
            </a:extLst>
          </p:cNvPr>
          <p:cNvSpPr txBox="1"/>
          <p:nvPr/>
        </p:nvSpPr>
        <p:spPr>
          <a:xfrm>
            <a:off x="2503975" y="2597876"/>
            <a:ext cx="71840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>
                <a:latin typeface="Inter-Regular"/>
              </a:rPr>
              <a:t>Chair of the Local Organizing Committee of HEASA 2025</a:t>
            </a:r>
            <a:endParaRPr lang="en-ZA" sz="2400" dirty="0"/>
          </a:p>
        </p:txBody>
      </p:sp>
      <p:pic>
        <p:nvPicPr>
          <p:cNvPr id="1026" name="Picture 2" descr="SA-GAMMA - Homepage">
            <a:extLst>
              <a:ext uri="{FF2B5EF4-FFF2-40B4-BE49-F238E27FC236}">
                <a16:creationId xmlns:a16="http://schemas.microsoft.com/office/drawing/2014/main" id="{5597C4E7-4ED1-1496-B76A-560B41D92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812" y="3875112"/>
            <a:ext cx="1532365" cy="190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668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</TotalTime>
  <Words>78</Words>
  <Application>Microsoft Macintosh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Comic Sans MS</vt:lpstr>
      <vt:lpstr>Garamond</vt:lpstr>
      <vt:lpstr>Inter-Regular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Razzaque, Soebur</dc:creator>
  <cp:lastModifiedBy>Razzaque, Soebur</cp:lastModifiedBy>
  <cp:revision>5</cp:revision>
  <dcterms:created xsi:type="dcterms:W3CDTF">2025-09-15T11:26:33Z</dcterms:created>
  <dcterms:modified xsi:type="dcterms:W3CDTF">2025-09-16T14:31:26Z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0d31be4-bb77-46d3-b866-62153466896a_Enabled">
    <vt:lpwstr>true</vt:lpwstr>
  </property>
  <property fmtid="{D5CDD505-2E9C-101B-9397-08002B2CF9AE}" pid="3" name="MSIP_Label_b0d31be4-bb77-46d3-b866-62153466896a_SetDate">
    <vt:lpwstr>2025-09-15T11:35:13Z</vt:lpwstr>
  </property>
  <property fmtid="{D5CDD505-2E9C-101B-9397-08002B2CF9AE}" pid="4" name="MSIP_Label_b0d31be4-bb77-46d3-b866-62153466896a_Method">
    <vt:lpwstr>Standard</vt:lpwstr>
  </property>
  <property fmtid="{D5CDD505-2E9C-101B-9397-08002B2CF9AE}" pid="5" name="MSIP_Label_b0d31be4-bb77-46d3-b866-62153466896a_Name">
    <vt:lpwstr>Public</vt:lpwstr>
  </property>
  <property fmtid="{D5CDD505-2E9C-101B-9397-08002B2CF9AE}" pid="6" name="MSIP_Label_b0d31be4-bb77-46d3-b866-62153466896a_SiteId">
    <vt:lpwstr>fa785acd-36ef-41bc-8a94-89841327e045</vt:lpwstr>
  </property>
  <property fmtid="{D5CDD505-2E9C-101B-9397-08002B2CF9AE}" pid="7" name="MSIP_Label_b0d31be4-bb77-46d3-b866-62153466896a_ActionId">
    <vt:lpwstr>2854b0ca-726c-4830-8acf-7f0980853edc</vt:lpwstr>
  </property>
  <property fmtid="{D5CDD505-2E9C-101B-9397-08002B2CF9AE}" pid="8" name="MSIP_Label_b0d31be4-bb77-46d3-b866-62153466896a_ContentBits">
    <vt:lpwstr>0</vt:lpwstr>
  </property>
  <property fmtid="{D5CDD505-2E9C-101B-9397-08002B2CF9AE}" pid="9" name="MSIP_Label_b0d31be4-bb77-46d3-b866-62153466896a_Tag">
    <vt:lpwstr>10, 3, 0, 1</vt:lpwstr>
  </property>
</Properties>
</file>