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73" r:id="rId3"/>
    <p:sldId id="257" r:id="rId4"/>
    <p:sldId id="258" r:id="rId5"/>
    <p:sldId id="260" r:id="rId6"/>
    <p:sldId id="262" r:id="rId7"/>
    <p:sldId id="265" r:id="rId8"/>
    <p:sldId id="278" r:id="rId9"/>
    <p:sldId id="267" r:id="rId10"/>
    <p:sldId id="268" r:id="rId11"/>
    <p:sldId id="275" r:id="rId12"/>
    <p:sldId id="274" r:id="rId13"/>
    <p:sldId id="269" r:id="rId14"/>
    <p:sldId id="263" r:id="rId15"/>
    <p:sldId id="270" r:id="rId16"/>
    <p:sldId id="279" r:id="rId17"/>
    <p:sldId id="276" r:id="rId18"/>
    <p:sldId id="27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902"/>
    <a:srgbClr val="242943"/>
    <a:srgbClr val="3E3EDA"/>
    <a:srgbClr val="5A5ADF"/>
    <a:srgbClr val="737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3" autoAdjust="0"/>
    <p:restoredTop sz="94660"/>
  </p:normalViewPr>
  <p:slideViewPr>
    <p:cSldViewPr snapToGrid="0">
      <p:cViewPr varScale="1">
        <p:scale>
          <a:sx n="71" d="100"/>
          <a:sy n="71" d="100"/>
        </p:scale>
        <p:origin x="4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EC280-865F-4082-9F5A-A18602F1A804}" type="datetimeFigureOut">
              <a:rPr lang="en-ZA" smtClean="0"/>
              <a:t>2025/09/18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F4DCF-5E07-49CD-8378-A4C40B68C67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25338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Preliminary – highlight PPTA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2F4DCF-5E07-49CD-8378-A4C40B68C676}" type="slidenum">
              <a:rPr lang="en-ZA" smtClean="0"/>
              <a:t>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33141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Sky map separations -&gt; absolute positions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2F4DCF-5E07-49CD-8378-A4C40B68C676}" type="slidenum">
              <a:rPr lang="en-ZA" smtClean="0"/>
              <a:t>13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97289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8D5BC-C378-4184-23BB-739B93C6C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7A8F93C1-6324-870D-3952-F8B226A38B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77202" y="6366510"/>
            <a:ext cx="908117" cy="365125"/>
          </a:xfrm>
          <a:prstGeom prst="rect">
            <a:avLst/>
          </a:prstGeom>
        </p:spPr>
        <p:txBody>
          <a:bodyPr/>
          <a:lstStyle>
            <a:lvl1pPr algn="r">
              <a:defRPr b="0">
                <a:solidFill>
                  <a:schemeClr val="bg1"/>
                </a:solidFill>
              </a:defRPr>
            </a:lvl1pPr>
          </a:lstStyle>
          <a:p>
            <a:fld id="{DF835A48-503A-4E67-A7D2-D97641A1F7D2}" type="slidenum">
              <a:rPr lang="en-ZA" smtClean="0"/>
              <a:pPr/>
              <a:t>‹#›</a:t>
            </a:fld>
            <a:r>
              <a:rPr lang="en-ZA" dirty="0"/>
              <a:t> 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622114A-4632-5165-B845-1A628C8E3097}"/>
              </a:ext>
            </a:extLst>
          </p:cNvPr>
          <p:cNvCxnSpPr/>
          <p:nvPr userDrawn="1"/>
        </p:nvCxnSpPr>
        <p:spPr>
          <a:xfrm>
            <a:off x="0" y="953909"/>
            <a:ext cx="8686800" cy="0"/>
          </a:xfrm>
          <a:prstGeom prst="line">
            <a:avLst/>
          </a:prstGeom>
          <a:ln>
            <a:solidFill>
              <a:srgbClr val="24294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4C7ED26-C278-B532-7579-2EE2CC0AFA21}"/>
              </a:ext>
            </a:extLst>
          </p:cNvPr>
          <p:cNvCxnSpPr>
            <a:cxnSpLocks/>
          </p:cNvCxnSpPr>
          <p:nvPr userDrawn="1"/>
        </p:nvCxnSpPr>
        <p:spPr>
          <a:xfrm>
            <a:off x="0" y="1014869"/>
            <a:ext cx="901192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7E778E53-4DAB-2502-28D3-2567DBB1F02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76200" y="6376670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4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HEASA2025 – September 2025</a:t>
            </a:r>
            <a:endParaRPr lang="en-ZA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2B8F921-FA9E-2381-DB04-DF1320B8D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35" y="37444"/>
            <a:ext cx="10515600" cy="9164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03534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5D397-044D-96D6-3C56-85FFA62F2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F19914-D7FC-D886-E160-4F5F530DEE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C6E1B-69EA-5089-FB41-9ACAC0F6E0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209F7-4679-B496-DB4F-1A7F7A525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A91E52-29F3-FBE8-0ADF-9631283A7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835A48-503A-4E67-A7D2-D97641A1F7D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44843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2F5C20-E641-C2CA-C8EB-8A9D9B63E5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8AD34C-FDCC-6201-69A1-BA9D69CA83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D6DB2-676B-9A9B-B243-51870B9D55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031897-BAA5-7247-D392-E21B5744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D9CA8-502E-4545-46DD-C88A05E1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835A48-503A-4E67-A7D2-D97641A1F7D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32705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AE78C-D888-FA7E-F929-9EEC79A906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4657D7-A12E-8535-4EBC-8C3DB480E1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36904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0A37B-D1CD-D9B0-2EB9-81D4E7F6D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2A3A47-AFF6-9E3D-31E8-A23035D21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29D28-21C1-3CCF-5FF7-92233468E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D894-7040-CEA7-A844-CA3DA4474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4606E-4928-D940-A142-CE61117A8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D57E6-5E1E-4D16-A766-7507CDBB21E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08230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56A8E-6EE2-931A-6E5D-2B6D503EA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D79C9F-C9AB-E35F-9281-64430C8BC9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028C08-FB44-57AC-ECE3-07DBF17FA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5C34D-2DBF-72BB-AED7-2C9167A05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432CB-501F-63A7-FB39-C7C0A0619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D57E6-5E1E-4D16-A766-7507CDBB21E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18352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ABE65-43E1-B70A-83F8-65BB7DE8A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41C61-CE21-009D-C748-042BA804A4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10365B-24BC-D832-EB66-1D706F1C0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76F575-ADE3-694B-19FB-029E3175A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46F67-52F8-25F8-EB97-22435C34B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FEBD8-ED1F-497D-DFCB-F8649A4FD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D57E6-5E1E-4D16-A766-7507CDBB21E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22162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17E36-96C4-9C7F-6F8B-171CC7A9F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8BD89-0109-3BC4-D383-C4BA9ABF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661EAD-7C3B-F2FD-7E4C-CDCAE83698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CBE8D6-8B6D-B3C3-80BD-BE87F88958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658A75-E7D3-D409-5977-406DF82794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51F18A-43A8-62BF-4D8B-54800DE3A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38AD49-7FC3-E256-C9F2-E6F2D407E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E16BFA-9390-C5B6-4702-CBAB6DE5E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D57E6-5E1E-4D16-A766-7507CDBB21E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406271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52879-E9EE-DA36-9FF9-00EBCA037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6DE5E4-3978-9D6A-4CC3-AA93D381A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BD94BD-7D53-103C-ADD3-91BB90354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C07FAC-C02A-2915-9AC1-130514D83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D57E6-5E1E-4D16-A766-7507CDBB21E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423688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E4C3CB-CC6D-CC1D-E1C4-15038B557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267383-F4BA-FBCC-A354-F6CA16B1D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3A9453-025B-0253-526B-188E97B80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D57E6-5E1E-4D16-A766-7507CDBB21E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121233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24959-274E-CD70-A1D3-480F6D8A8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A2949-2571-B68F-F539-45C17CF84F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577B8-BB5B-262F-3150-A2CC9E2806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A525C2-3E41-C37E-85C8-CA84EE5DC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55D7CC-61DE-F81F-1F5B-633036AC1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A2B075-A9F1-8F7D-0494-22E14C550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D57E6-5E1E-4D16-A766-7507CDBB21E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5501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FFA6023-7D02-D489-B25F-8A08BA13D9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77202" y="6366510"/>
            <a:ext cx="908117" cy="365125"/>
          </a:xfrm>
          <a:prstGeom prst="rect">
            <a:avLst/>
          </a:prstGeom>
        </p:spPr>
        <p:txBody>
          <a:bodyPr/>
          <a:lstStyle>
            <a:lvl1pPr algn="r">
              <a:defRPr b="0">
                <a:solidFill>
                  <a:schemeClr val="bg1"/>
                </a:solidFill>
              </a:defRPr>
            </a:lvl1pPr>
          </a:lstStyle>
          <a:p>
            <a:fld id="{DF835A48-503A-4E67-A7D2-D97641A1F7D2}" type="slidenum">
              <a:rPr lang="en-ZA" smtClean="0"/>
              <a:pPr/>
              <a:t>‹#›</a:t>
            </a:fld>
            <a:r>
              <a:rPr lang="en-ZA" dirty="0"/>
              <a:t> 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38737E30-F057-AE53-FE28-15CC9C2DF9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00" y="6376670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4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HEASA2025 – September 2025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689B98-89BC-E4DC-F895-1484C8894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35" y="37444"/>
            <a:ext cx="10515600" cy="9164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99162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A354F-4106-DCCB-10CE-5C7AD8128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72CD2E-08FC-0AEE-E900-A08095F7A2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EDF802-D735-4987-53D4-3F09F95384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777B55-54CC-8CF1-7D77-491C8E96E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8B9C2B-5E1B-621C-DF05-792FC0E3B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8855A4-B313-BE1B-78DB-B77336BA3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D57E6-5E1E-4D16-A766-7507CDBB21E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278801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B0846-E6D2-EAC8-7A2F-365299DD5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79C953-51E5-04E9-79AD-7C3039EAEA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2D7FB-B2CE-3950-69A0-0851122C7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692CC3-DEE3-7239-265B-0D3A60692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EF5C9-DD6E-2978-FE98-B5D71D86B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D57E6-5E1E-4D16-A766-7507CDBB21E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623052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837012-378F-D6B2-D7C3-47A17CFBBA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C6E6BB-1020-896F-6582-7231BE191F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F5004-1900-7894-B589-8BC3D2A7B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EE059-A3DE-5739-7ECB-3872731AE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EF467-C365-47E6-2DC1-B3BBB0DED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D57E6-5E1E-4D16-A766-7507CDBB21E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0045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48F80-5454-909E-52DF-F29C414893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C0778D-60EF-A9CB-35E5-72D934DF42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84493FA2-24A1-DAA1-A021-B5034C9176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77202" y="6366510"/>
            <a:ext cx="908117" cy="365125"/>
          </a:xfrm>
          <a:prstGeom prst="rect">
            <a:avLst/>
          </a:prstGeom>
        </p:spPr>
        <p:txBody>
          <a:bodyPr/>
          <a:lstStyle>
            <a:lvl1pPr algn="r">
              <a:defRPr b="0">
                <a:solidFill>
                  <a:schemeClr val="bg1"/>
                </a:solidFill>
              </a:defRPr>
            </a:lvl1pPr>
          </a:lstStyle>
          <a:p>
            <a:fld id="{DF835A48-503A-4E67-A7D2-D97641A1F7D2}" type="slidenum">
              <a:rPr lang="en-ZA" smtClean="0"/>
              <a:pPr/>
              <a:t>‹#›</a:t>
            </a:fld>
            <a:r>
              <a:rPr lang="en-ZA" dirty="0"/>
              <a:t> 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04469835-8E9C-27DA-4E5A-375F01282F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00" y="6376670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4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HEASA2025 – September 2025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47089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4BD26-907F-DF11-ABCC-2F62D0284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FCDDC-2BD2-2926-8DD3-B93116F7AB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D3C62C7-8E76-30F4-7FBA-C5463EC802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77202" y="6366510"/>
            <a:ext cx="908117" cy="365125"/>
          </a:xfrm>
          <a:prstGeom prst="rect">
            <a:avLst/>
          </a:prstGeom>
        </p:spPr>
        <p:txBody>
          <a:bodyPr/>
          <a:lstStyle>
            <a:lvl1pPr algn="r">
              <a:defRPr b="0">
                <a:solidFill>
                  <a:schemeClr val="bg1"/>
                </a:solidFill>
              </a:defRPr>
            </a:lvl1pPr>
          </a:lstStyle>
          <a:p>
            <a:fld id="{DF835A48-503A-4E67-A7D2-D97641A1F7D2}" type="slidenum">
              <a:rPr lang="en-ZA" smtClean="0"/>
              <a:pPr/>
              <a:t>‹#›</a:t>
            </a:fld>
            <a:r>
              <a:rPr lang="en-ZA" dirty="0"/>
              <a:t> 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89FA6BC-79BF-612C-71FB-ECEAD767F9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00" y="6376670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4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IPTA2025 – Science Week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6630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B2AB9-6463-4997-6322-DC65A657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737D06-04A1-8045-615B-DC4778BAAA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0B6652-10E1-1189-4F46-D08EDAC6F8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DBCF5-8EC8-BB30-7329-43F9D90E71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395CB8-98B9-1EC3-49AD-EFA726D11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4D46B6-EB46-6733-4394-E56257987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835A48-503A-4E67-A7D2-D97641A1F7D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80780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CEE43-101D-BAD0-A7D2-E8167DC4E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B6315-446B-9016-1CE7-A748143237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CC2139-AD6C-6F89-9F76-805718B97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947AB1-140B-70E0-19D5-95A2B252E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6A2190-147F-1206-C2A4-2F61598F50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2D5E3A-8ACB-D83F-AF69-1161F26BAB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444DCD-36F7-8D0D-D2F7-EE340A60B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ED5555-1F7D-D7CD-2BB3-558D38BC4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835A48-503A-4E67-A7D2-D97641A1F7D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99971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905BC-028C-5795-F2C6-5F886CDE3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FDCDE5-12B7-BBBE-5914-AB5764EB1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8B4E85-E767-BA38-00D4-2218FB693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AF9DE4-27D7-EF59-CBF3-D0213D317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835A48-503A-4E67-A7D2-D97641A1F7D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26394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0EBB6-0ACB-824C-1945-0EDAB3B12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7E3E4-C539-282D-D7E6-FE98F73B9C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02EC74-0F59-1665-B0BB-348E414AFA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82F117-44FB-59EB-6A10-5FB3CEFB29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FE848C-13E0-3510-A464-2043C0109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3AD8E4-6D2F-B8C0-1BAC-C331012C4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835A48-503A-4E67-A7D2-D97641A1F7D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51101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4148A-FA41-0046-EB62-98AA07F60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E4F1DE-6370-7DBF-A1CE-1746279DAA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02A60E-F181-FC1B-974A-B98E0BAADA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F371FE-7F7E-3260-1672-ABCD62A8A1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B38391-14C3-76C1-C78F-D3CBA4A6D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9B4B8F-70EF-6B97-24B9-969B867FD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835A48-503A-4E67-A7D2-D97641A1F7D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97647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18" Type="http://schemas.openxmlformats.org/officeDocument/2006/relationships/image" Target="../media/image8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7.gif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6.png"/><Relationship Id="rId20" Type="http://schemas.openxmlformats.org/officeDocument/2006/relationships/image" Target="../media/image10.jp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9.sv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2DD515-5B25-183A-08AD-3964EB1F5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08" y="37444"/>
            <a:ext cx="10515600" cy="9164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7BCAE9-3439-31FE-1F8A-12A7D985DB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3160" y="1389767"/>
            <a:ext cx="1139323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1DDC44-EE4D-47D0-55B2-8F2E7AAEA5E2}"/>
              </a:ext>
            </a:extLst>
          </p:cNvPr>
          <p:cNvSpPr/>
          <p:nvPr userDrawn="1"/>
        </p:nvSpPr>
        <p:spPr>
          <a:xfrm>
            <a:off x="0" y="6273478"/>
            <a:ext cx="12192000" cy="584522"/>
          </a:xfrm>
          <a:prstGeom prst="rect">
            <a:avLst/>
          </a:prstGeom>
          <a:solidFill>
            <a:srgbClr val="24294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062F08D-ED5F-6A99-0C71-508333C04C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77202" y="6366510"/>
            <a:ext cx="908117" cy="365125"/>
          </a:xfrm>
          <a:prstGeom prst="rect">
            <a:avLst/>
          </a:prstGeom>
        </p:spPr>
        <p:txBody>
          <a:bodyPr/>
          <a:lstStyle>
            <a:lvl1pPr algn="r">
              <a:defRPr b="0">
                <a:solidFill>
                  <a:schemeClr val="bg1"/>
                </a:solidFill>
              </a:defRPr>
            </a:lvl1pPr>
          </a:lstStyle>
          <a:p>
            <a:fld id="{DF835A48-503A-4E67-A7D2-D97641A1F7D2}" type="slidenum">
              <a:rPr lang="en-ZA" smtClean="0"/>
              <a:pPr/>
              <a:t>‹#›</a:t>
            </a:fld>
            <a:r>
              <a:rPr lang="en-ZA" dirty="0"/>
              <a:t> </a:t>
            </a:r>
          </a:p>
        </p:txBody>
      </p:sp>
      <p:pic>
        <p:nvPicPr>
          <p:cNvPr id="11" name="Picture 10" descr="A logo with fingerprint and text&#10;&#10;AI-generated content may be incorrect.">
            <a:extLst>
              <a:ext uri="{FF2B5EF4-FFF2-40B4-BE49-F238E27FC236}">
                <a16:creationId xmlns:a16="http://schemas.microsoft.com/office/drawing/2014/main" id="{737759E7-6A78-C696-63AC-9B8CE651CEC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795" y="6257267"/>
            <a:ext cx="926966" cy="563289"/>
          </a:xfrm>
          <a:prstGeom prst="rect">
            <a:avLst/>
          </a:prstGeom>
        </p:spPr>
      </p:pic>
      <p:pic>
        <p:nvPicPr>
          <p:cNvPr id="12" name="Picture 11" descr="A black and white logo&#10;&#10;AI-generated content may be incorrect.">
            <a:extLst>
              <a:ext uri="{FF2B5EF4-FFF2-40B4-BE49-F238E27FC236}">
                <a16:creationId xmlns:a16="http://schemas.microsoft.com/office/drawing/2014/main" id="{F8FF2403-6633-23D0-0BA8-31569F9A4C9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6063" y="6176963"/>
            <a:ext cx="1470735" cy="794295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116AAF5-A91C-0600-4A49-5E6459E01F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76200" y="6376670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4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HEASA2025 – September 2025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C265CB-2F48-15FD-E74B-F3DF15A5A1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46128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49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242943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42943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4294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4294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4294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4294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2E290FD-0F53-B6C9-1518-3A83203F8020}"/>
              </a:ext>
            </a:extLst>
          </p:cNvPr>
          <p:cNvSpPr/>
          <p:nvPr userDrawn="1"/>
        </p:nvSpPr>
        <p:spPr>
          <a:xfrm>
            <a:off x="0" y="-1"/>
            <a:ext cx="12192000" cy="5335238"/>
          </a:xfrm>
          <a:prstGeom prst="rect">
            <a:avLst/>
          </a:prstGeom>
          <a:solidFill>
            <a:srgbClr val="24294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4767CE-4420-ED29-5FC3-71A44B41D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A6CB4E-0D4E-6C74-F425-68E60D8B1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5BC355-1AD9-6871-4066-6B114B31EA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IPTA2025 – Science Week</a:t>
            </a: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F6F09-1965-D9E2-9D3E-FF65649D6C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91D2B1-1B65-FEC8-F479-FE3F509ADA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BD57E6-5E1E-4D16-A766-7507CDBB21EC}" type="slidenum">
              <a:rPr lang="en-ZA" smtClean="0"/>
              <a:t>‹#›</a:t>
            </a:fld>
            <a:endParaRPr lang="en-ZA"/>
          </a:p>
        </p:txBody>
      </p:sp>
      <p:pic>
        <p:nvPicPr>
          <p:cNvPr id="9" name="Picture 8" descr="A black background with text on it&#10;&#10;AI-generated content may be incorrect.">
            <a:extLst>
              <a:ext uri="{FF2B5EF4-FFF2-40B4-BE49-F238E27FC236}">
                <a16:creationId xmlns:a16="http://schemas.microsoft.com/office/drawing/2014/main" id="{49A1E922-8574-B112-2118-B60D4139603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209" y="5228928"/>
            <a:ext cx="2743200" cy="983297"/>
          </a:xfrm>
          <a:prstGeom prst="rect">
            <a:avLst/>
          </a:prstGeom>
        </p:spPr>
      </p:pic>
      <p:pic>
        <p:nvPicPr>
          <p:cNvPr id="13" name="Picture 12" descr="A logo with a map and orange and purple letters&#10;&#10;AI-generated content may be incorrect.">
            <a:extLst>
              <a:ext uri="{FF2B5EF4-FFF2-40B4-BE49-F238E27FC236}">
                <a16:creationId xmlns:a16="http://schemas.microsoft.com/office/drawing/2014/main" id="{BF1AF675-58D7-4F1E-9B98-36A58E3CE44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5359" y="5313125"/>
            <a:ext cx="2066607" cy="1522763"/>
          </a:xfrm>
          <a:prstGeom prst="rect">
            <a:avLst/>
          </a:prstGeom>
        </p:spPr>
      </p:pic>
      <p:pic>
        <p:nvPicPr>
          <p:cNvPr id="10" name="Picture 9" descr="A green and black logo&#10;&#10;AI-generated content may be incorrect.">
            <a:extLst>
              <a:ext uri="{FF2B5EF4-FFF2-40B4-BE49-F238E27FC236}">
                <a16:creationId xmlns:a16="http://schemas.microsoft.com/office/drawing/2014/main" id="{CB286746-04BC-0C52-4040-096B4946C91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806" y="5375696"/>
            <a:ext cx="1324173" cy="689762"/>
          </a:xfrm>
          <a:prstGeom prst="rect">
            <a:avLst/>
          </a:prstGeom>
        </p:spPr>
      </p:pic>
      <p:pic>
        <p:nvPicPr>
          <p:cNvPr id="12" name="Picture 11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A85D019A-D93A-D7CB-B922-51D1322401BF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133" y="6104118"/>
            <a:ext cx="3999992" cy="633662"/>
          </a:xfrm>
          <a:prstGeom prst="rect">
            <a:avLst/>
          </a:prstGeom>
        </p:spPr>
      </p:pic>
      <p:pic>
        <p:nvPicPr>
          <p:cNvPr id="17" name="Picture 16" descr="A purple rectangular sign with yellow text&#10;&#10;AI-generated content may be incorrect.">
            <a:extLst>
              <a:ext uri="{FF2B5EF4-FFF2-40B4-BE49-F238E27FC236}">
                <a16:creationId xmlns:a16="http://schemas.microsoft.com/office/drawing/2014/main" id="{EDBDD640-2263-72F6-9908-53FD8E401C34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1" t="14083" r="16059" b="16349"/>
          <a:stretch>
            <a:fillRect/>
          </a:stretch>
        </p:blipFill>
        <p:spPr>
          <a:xfrm>
            <a:off x="635689" y="5989504"/>
            <a:ext cx="1914799" cy="887546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0C9CDCC5-2F83-65CC-6EF9-547A732DC401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535264" y="5425400"/>
            <a:ext cx="2490168" cy="619915"/>
          </a:xfrm>
          <a:prstGeom prst="rect">
            <a:avLst/>
          </a:prstGeom>
        </p:spPr>
      </p:pic>
      <p:pic>
        <p:nvPicPr>
          <p:cNvPr id="21" name="Picture 20" descr="A blue and white logo&#10;&#10;AI-generated content may be incorrect.">
            <a:extLst>
              <a:ext uri="{FF2B5EF4-FFF2-40B4-BE49-F238E27FC236}">
                <a16:creationId xmlns:a16="http://schemas.microsoft.com/office/drawing/2014/main" id="{6168E975-782D-EC8D-BAC3-AD8BDCD1F925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059" y="6093441"/>
            <a:ext cx="76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13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0.png"/><Relationship Id="rId7" Type="http://schemas.openxmlformats.org/officeDocument/2006/relationships/image" Target="../media/image17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black background&#10;&#10;AI-generated content may be incorrect.">
            <a:extLst>
              <a:ext uri="{FF2B5EF4-FFF2-40B4-BE49-F238E27FC236}">
                <a16:creationId xmlns:a16="http://schemas.microsoft.com/office/drawing/2014/main" id="{50FF4824-31C5-8E56-A0D9-BF8A09CA882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63" b="57372"/>
          <a:stretch>
            <a:fillRect/>
          </a:stretch>
        </p:blipFill>
        <p:spPr>
          <a:xfrm>
            <a:off x="-8958" y="0"/>
            <a:ext cx="12200958" cy="52578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965FD1A-D756-6132-F6CB-99CD70034A17}"/>
              </a:ext>
            </a:extLst>
          </p:cNvPr>
          <p:cNvSpPr txBox="1">
            <a:spLocks/>
          </p:cNvSpPr>
          <p:nvPr/>
        </p:nvSpPr>
        <p:spPr>
          <a:xfrm>
            <a:off x="573741" y="548249"/>
            <a:ext cx="9144000" cy="1739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400" dirty="0">
                <a:solidFill>
                  <a:schemeClr val="bg1">
                    <a:lumMod val="95000"/>
                  </a:schemeClr>
                </a:solidFill>
              </a:rPr>
              <a:t>Dark Matter Search with a </a:t>
            </a:r>
            <a:r>
              <a:rPr lang="en-GB" sz="4400" dirty="0" err="1">
                <a:solidFill>
                  <a:schemeClr val="bg1">
                    <a:lumMod val="95000"/>
                  </a:schemeClr>
                </a:solidFill>
              </a:rPr>
              <a:t>MeerKAT</a:t>
            </a:r>
            <a:r>
              <a:rPr lang="en-GB" sz="4400" dirty="0">
                <a:solidFill>
                  <a:schemeClr val="bg1">
                    <a:lumMod val="95000"/>
                  </a:schemeClr>
                </a:solidFill>
              </a:rPr>
              <a:t> Pulsar Polarization Array</a:t>
            </a:r>
            <a:endParaRPr lang="en-ZA" sz="4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EEE72BC-1FAB-2402-C781-948C302E6A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080" y="2836228"/>
            <a:ext cx="6964046" cy="1655762"/>
          </a:xfrm>
        </p:spPr>
        <p:txBody>
          <a:bodyPr/>
          <a:lstStyle/>
          <a:p>
            <a:pPr algn="l"/>
            <a:r>
              <a:rPr lang="en-ZA" dirty="0">
                <a:solidFill>
                  <a:schemeClr val="bg1">
                    <a:lumMod val="95000"/>
                  </a:schemeClr>
                </a:solidFill>
              </a:rPr>
              <a:t>Michael Sarkis, Stellenbosch University</a:t>
            </a:r>
          </a:p>
          <a:p>
            <a:pPr algn="l"/>
            <a:r>
              <a:rPr lang="en-ZA" dirty="0">
                <a:solidFill>
                  <a:schemeClr val="bg1">
                    <a:lumMod val="95000"/>
                  </a:schemeClr>
                </a:solidFill>
              </a:rPr>
              <a:t>Collaborators: Zi-Yan Yuwen, Yin-Zhe Ma, Tao Liu, Jing Ren, Patrick </a:t>
            </a:r>
            <a:r>
              <a:rPr lang="en-ZA" dirty="0" err="1">
                <a:solidFill>
                  <a:schemeClr val="bg1">
                    <a:lumMod val="95000"/>
                  </a:schemeClr>
                </a:solidFill>
              </a:rPr>
              <a:t>Weltevrede</a:t>
            </a:r>
            <a:r>
              <a:rPr lang="en-ZA" dirty="0">
                <a:solidFill>
                  <a:schemeClr val="bg1">
                    <a:lumMod val="95000"/>
                  </a:schemeClr>
                </a:solidFill>
              </a:rPr>
              <a:t>, Xiao Xue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76A906-B948-E0F5-E440-4893409982D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436" y="2616518"/>
            <a:ext cx="5282564" cy="264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630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09EB59-4B6D-11B5-B133-A8DF074A4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835A48-503A-4E67-A7D2-D97641A1F7D2}" type="slidenum">
              <a:rPr lang="en-ZA" smtClean="0"/>
              <a:pPr/>
              <a:t>10</a:t>
            </a:fld>
            <a:r>
              <a:rPr lang="en-ZA"/>
              <a:t> </a:t>
            </a:r>
            <a:endParaRPr lang="en-ZA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9436FF-E528-CDF9-FB73-F7CEBFFF6D1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HEASA2025 – September 2025</a:t>
            </a:r>
            <a:endParaRPr lang="en-ZA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8734FA-D5FC-1E4D-7806-F0A37006C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879" y="168074"/>
            <a:ext cx="10515600" cy="916465"/>
          </a:xfrm>
        </p:spPr>
        <p:txBody>
          <a:bodyPr/>
          <a:lstStyle/>
          <a:p>
            <a:r>
              <a:rPr lang="en-GB" dirty="0"/>
              <a:t>Outlook</a:t>
            </a:r>
            <a:endParaRPr lang="en-ZA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EC05F4EC-9FC1-CFAF-A1AA-C61DAFE78542}"/>
              </a:ext>
            </a:extLst>
          </p:cNvPr>
          <p:cNvSpPr txBox="1">
            <a:spLocks/>
          </p:cNvSpPr>
          <p:nvPr/>
        </p:nvSpPr>
        <p:spPr>
          <a:xfrm>
            <a:off x="863600" y="1394008"/>
            <a:ext cx="1140968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i="1" dirty="0"/>
              <a:t>Bright</a:t>
            </a:r>
            <a:r>
              <a:rPr lang="en-GB" dirty="0"/>
              <a:t> future for dark matter searches!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Great probe of fuzzy/ultralight DM parameter space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Polarisation array analysis needs to mature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cs typeface="Times New Roman" panose="02020603050405020304" pitchFamily="18" charset="0"/>
              </a:rPr>
              <a:t>Better noise understanding and characterisation, ionosphere corrections</a:t>
            </a:r>
            <a:endParaRPr lang="en-GB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Multi-frequency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ν-</a:t>
            </a:r>
            <a:r>
              <a:rPr lang="en-GB" dirty="0">
                <a:cs typeface="Times New Roman" panose="02020603050405020304" pitchFamily="18" charset="0"/>
              </a:rPr>
              <a:t>independence of signal allows better noise-signal disentanglement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Timing-polarisation array synergies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New framework development for this: Li X.+, arxiv:2506.04871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1980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C894D19-653D-A6A7-BD7E-22DC0E266E2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3161" y="1595119"/>
                <a:ext cx="10734042" cy="4145985"/>
              </a:xfrm>
            </p:spPr>
            <p:txBody>
              <a:bodyPr>
                <a:norm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GB" sz="2400" dirty="0"/>
                  <a:t>PA template and residuals found for &gt; 1k normal pulsars</a:t>
                </a:r>
              </a:p>
              <a:p>
                <a:pPr>
                  <a:spcAft>
                    <a:spcPts val="1200"/>
                  </a:spcAft>
                </a:pPr>
                <a:r>
                  <a:rPr lang="en-ZA" sz="2400" dirty="0"/>
                  <a:t>With an ultralight dark matter field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−22 </m:t>
                        </m:r>
                      </m:sup>
                    </m:sSup>
                    <m:r>
                      <m:rPr>
                        <m:nor/>
                      </m:rPr>
                      <a:rPr lang="en-GB" sz="2400" b="0" i="0" smtClean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ZA" sz="2400" dirty="0"/>
                  <a:t>, there should be characteristic oscillations of PA residuals</a:t>
                </a:r>
              </a:p>
              <a:p>
                <a:pPr>
                  <a:spcAft>
                    <a:spcPts val="1200"/>
                  </a:spcAft>
                </a:pPr>
                <a:r>
                  <a:rPr lang="en-ZA" sz="2400" dirty="0"/>
                  <a:t>We can model for noise in the time series data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ZA" sz="2000" dirty="0"/>
                  <a:t>Currently basic modelling</a:t>
                </a:r>
              </a:p>
              <a:p>
                <a:pPr>
                  <a:spcAft>
                    <a:spcPts val="1200"/>
                  </a:spcAft>
                </a:pPr>
                <a:r>
                  <a:rPr lang="en-ZA" sz="2400" dirty="0"/>
                  <a:t>Adding correlation measures, generalised RM analysis to the mix should help distinguish signals</a:t>
                </a:r>
              </a:p>
              <a:p>
                <a:pPr>
                  <a:spcAft>
                    <a:spcPts val="1200"/>
                  </a:spcAft>
                </a:pPr>
                <a:r>
                  <a:rPr lang="en-ZA" sz="2400" dirty="0"/>
                  <a:t>Sensitive probe of </a:t>
                </a:r>
                <a14:m>
                  <m:oMath xmlns:m="http://schemas.openxmlformats.org/officeDocument/2006/math">
                    <m:r>
                      <a:rPr lang="en-GB" sz="2400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ZA" sz="2400" dirty="0"/>
                  <a:t> parameter space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C894D19-653D-A6A7-BD7E-22DC0E266E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3161" y="1595119"/>
                <a:ext cx="10734042" cy="4145985"/>
              </a:xfrm>
              <a:blipFill>
                <a:blip r:embed="rId2"/>
                <a:stretch>
                  <a:fillRect l="-795" t="-1912" b="-147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38DB27-F1A2-E066-5D97-A34E495C38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835A48-503A-4E67-A7D2-D97641A1F7D2}" type="slidenum">
              <a:rPr lang="en-ZA" smtClean="0"/>
              <a:pPr/>
              <a:t>11</a:t>
            </a:fld>
            <a:r>
              <a:rPr lang="en-ZA"/>
              <a:t> </a:t>
            </a:r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060D7-CE4E-B23E-D502-7A8392462D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HEASA2025 – September 2025</a:t>
            </a:r>
            <a:endParaRPr lang="en-ZA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EB8F989-5E53-BE7A-C908-6AC988000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34870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DC8549-8C62-ABF8-9865-76B8EBE41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Backups</a:t>
            </a:r>
            <a:endParaRPr lang="en-ZA" dirty="0"/>
          </a:p>
        </p:txBody>
      </p:sp>
      <p:pic>
        <p:nvPicPr>
          <p:cNvPr id="9" name="Picture 8" descr="A graph of a solar system&#10;&#10;AI-generated content may be incorrect.">
            <a:extLst>
              <a:ext uri="{FF2B5EF4-FFF2-40B4-BE49-F238E27FC236}">
                <a16:creationId xmlns:a16="http://schemas.microsoft.com/office/drawing/2014/main" id="{21C47AD5-3593-9F78-9A54-92E2F897D1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11" y="1411545"/>
            <a:ext cx="5729060" cy="4237415"/>
          </a:xfrm>
          <a:prstGeom prst="rect">
            <a:avLst/>
          </a:prstGeom>
        </p:spPr>
      </p:pic>
      <p:pic>
        <p:nvPicPr>
          <p:cNvPr id="11" name="Picture 10" descr="A graph of a number of blue lines&#10;&#10;AI-generated content may be incorrect.">
            <a:extLst>
              <a:ext uri="{FF2B5EF4-FFF2-40B4-BE49-F238E27FC236}">
                <a16:creationId xmlns:a16="http://schemas.microsoft.com/office/drawing/2014/main" id="{A11DA7A9-284A-28C6-E600-D12EA5882F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546" y="3108507"/>
            <a:ext cx="4036775" cy="3108507"/>
          </a:xfrm>
          <a:prstGeom prst="rect">
            <a:avLst/>
          </a:prstGeom>
        </p:spPr>
      </p:pic>
      <p:pic>
        <p:nvPicPr>
          <p:cNvPr id="13" name="Picture 12" descr="A graph showing a number of dots&#10;&#10;AI-generated content may be incorrect.">
            <a:extLst>
              <a:ext uri="{FF2B5EF4-FFF2-40B4-BE49-F238E27FC236}">
                <a16:creationId xmlns:a16="http://schemas.microsoft.com/office/drawing/2014/main" id="{38C66FBF-F15A-47B2-2C64-8E1BC3ADA5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267" y="0"/>
            <a:ext cx="4049054" cy="3108507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36143C-99A6-55D5-EE67-7CF4904A34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IPTA2025 – Science Week</a:t>
            </a:r>
            <a:endParaRPr lang="en-Z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15AC70-F3B4-F87A-FDB0-64C5CCA4CF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835A48-503A-4E67-A7D2-D97641A1F7D2}" type="slidenum">
              <a:rPr lang="en-ZA" smtClean="0"/>
              <a:pPr/>
              <a:t>12</a:t>
            </a:fld>
            <a:r>
              <a:rPr lang="en-ZA"/>
              <a:t>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94635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09545B84-4519-D0CC-CCBD-C377BED620D2}"/>
              </a:ext>
            </a:extLst>
          </p:cNvPr>
          <p:cNvSpPr txBox="1">
            <a:spLocks/>
          </p:cNvSpPr>
          <p:nvPr/>
        </p:nvSpPr>
        <p:spPr>
          <a:xfrm>
            <a:off x="390475" y="521460"/>
            <a:ext cx="11871153" cy="310264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sz="2400" dirty="0"/>
              <a:t>Select subsets of pulsars from full array</a:t>
            </a:r>
          </a:p>
          <a:p>
            <a:r>
              <a:rPr lang="en-ZA" sz="2400" dirty="0"/>
              <a:t>‘Correlated’, ‘Uncorrelated’, mixed groups</a:t>
            </a:r>
          </a:p>
          <a:p>
            <a:pPr lvl="1"/>
            <a:r>
              <a:rPr lang="en-ZA" sz="2000" dirty="0"/>
              <a:t>Can investigate correlations</a:t>
            </a:r>
          </a:p>
          <a:p>
            <a:pPr lvl="1"/>
            <a:r>
              <a:rPr lang="en-ZA" sz="2000" dirty="0"/>
              <a:t>Necessary for computational resources</a:t>
            </a:r>
          </a:p>
          <a:p>
            <a:pPr lvl="1"/>
            <a:r>
              <a:rPr lang="en-ZA" sz="2000" dirty="0"/>
              <a:t>Sorted by SNR</a:t>
            </a:r>
          </a:p>
        </p:txBody>
      </p:sp>
      <p:pic>
        <p:nvPicPr>
          <p:cNvPr id="7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DFBAEFFD-C106-4C44-9252-A7185E56B6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48"/>
          <a:stretch>
            <a:fillRect/>
          </a:stretch>
        </p:blipFill>
        <p:spPr>
          <a:xfrm>
            <a:off x="3858759" y="2955137"/>
            <a:ext cx="3499318" cy="3132215"/>
          </a:xfrm>
          <a:prstGeom prst="rect">
            <a:avLst/>
          </a:prstGeom>
        </p:spPr>
      </p:pic>
      <p:pic>
        <p:nvPicPr>
          <p:cNvPr id="15" name="Picture 14" descr="A graph of a function&#10;&#10;AI-generated content may be incorrect.">
            <a:extLst>
              <a:ext uri="{FF2B5EF4-FFF2-40B4-BE49-F238E27FC236}">
                <a16:creationId xmlns:a16="http://schemas.microsoft.com/office/drawing/2014/main" id="{FA191476-20C1-CE1C-CE51-AC41813123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71"/>
          <a:stretch>
            <a:fillRect/>
          </a:stretch>
        </p:blipFill>
        <p:spPr>
          <a:xfrm>
            <a:off x="7750242" y="3064578"/>
            <a:ext cx="3384984" cy="2968609"/>
          </a:xfrm>
          <a:prstGeom prst="rect">
            <a:avLst/>
          </a:prstGeom>
        </p:spPr>
      </p:pic>
      <p:pic>
        <p:nvPicPr>
          <p:cNvPr id="17" name="Picture 16" descr="A screen shot of a graph&#10;&#10;AI-generated content may be incorrect.">
            <a:extLst>
              <a:ext uri="{FF2B5EF4-FFF2-40B4-BE49-F238E27FC236}">
                <a16:creationId xmlns:a16="http://schemas.microsoft.com/office/drawing/2014/main" id="{D78FF616-1544-E321-A588-14BD6D19AD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78"/>
          <a:stretch>
            <a:fillRect/>
          </a:stretch>
        </p:blipFill>
        <p:spPr>
          <a:xfrm>
            <a:off x="214166" y="2934273"/>
            <a:ext cx="3630617" cy="32292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FFA4CF-AC75-760B-A6E6-8584140A89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586" y="126365"/>
            <a:ext cx="3465453" cy="2743484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0A2C088-14B6-4003-37D3-DD7A52372D7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HEASA2025 – September 2025</a:t>
            </a:r>
            <a:endParaRPr lang="en-ZA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4AFA51-33CD-0A6B-7286-0164FE88E0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835A48-503A-4E67-A7D2-D97641A1F7D2}" type="slidenum">
              <a:rPr lang="en-ZA" smtClean="0"/>
              <a:pPr/>
              <a:t>13</a:t>
            </a:fld>
            <a:r>
              <a:rPr lang="en-ZA"/>
              <a:t> </a:t>
            </a:r>
            <a:endParaRPr lang="en-ZA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641C923-54BA-F3C6-CB45-2655CD66CD1E}"/>
              </a:ext>
            </a:extLst>
          </p:cNvPr>
          <p:cNvSpPr/>
          <p:nvPr/>
        </p:nvSpPr>
        <p:spPr>
          <a:xfrm>
            <a:off x="1711232" y="3186489"/>
            <a:ext cx="1944791" cy="1569117"/>
          </a:xfrm>
          <a:prstGeom prst="ellipse">
            <a:avLst/>
          </a:prstGeom>
          <a:noFill/>
          <a:ln>
            <a:solidFill>
              <a:srgbClr val="FF790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BA036B0-8DAE-16B1-273C-FF8E5CEF8272}"/>
              </a:ext>
            </a:extLst>
          </p:cNvPr>
          <p:cNvSpPr/>
          <p:nvPr/>
        </p:nvSpPr>
        <p:spPr>
          <a:xfrm>
            <a:off x="6478452" y="4085771"/>
            <a:ext cx="344589" cy="348342"/>
          </a:xfrm>
          <a:prstGeom prst="ellipse">
            <a:avLst/>
          </a:prstGeom>
          <a:noFill/>
          <a:ln>
            <a:solidFill>
              <a:srgbClr val="FF790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56D496-CB69-594D-CFFD-76EA170046A7}"/>
              </a:ext>
            </a:extLst>
          </p:cNvPr>
          <p:cNvSpPr txBox="1"/>
          <p:nvPr/>
        </p:nvSpPr>
        <p:spPr>
          <a:xfrm>
            <a:off x="2252230" y="4755606"/>
            <a:ext cx="1110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rgbClr val="FF7902"/>
                </a:solidFill>
              </a:rPr>
              <a:t>uncorrelated</a:t>
            </a:r>
          </a:p>
          <a:p>
            <a:r>
              <a:rPr lang="en-ZA" sz="1200" i="1" dirty="0">
                <a:solidFill>
                  <a:srgbClr val="FF7902"/>
                </a:solidFill>
              </a:rPr>
              <a:t>signal</a:t>
            </a:r>
            <a:endParaRPr lang="en-ZA" i="1" dirty="0">
              <a:solidFill>
                <a:srgbClr val="FF790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500112-3F30-E753-1255-E251EAA2DBC8}"/>
              </a:ext>
            </a:extLst>
          </p:cNvPr>
          <p:cNvSpPr txBox="1"/>
          <p:nvPr/>
        </p:nvSpPr>
        <p:spPr>
          <a:xfrm>
            <a:off x="6229566" y="3660837"/>
            <a:ext cx="1110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rgbClr val="FF7902"/>
                </a:solidFill>
              </a:rPr>
              <a:t>Correlated signal</a:t>
            </a:r>
            <a:endParaRPr lang="en-ZA" i="1" dirty="0">
              <a:solidFill>
                <a:srgbClr val="FF79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8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3" grpId="0" animBg="1"/>
      <p:bldP spid="14" grpId="0" animBg="1"/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C2C4C8-0A57-3F90-02E3-797EB1FE36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660477A-41D5-484C-9796-421716696E8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75996" y="427859"/>
                <a:ext cx="11355264" cy="2500398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242943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242943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242943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242943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242943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2400" dirty="0"/>
                  <a:t>Check that models are behaving well</a:t>
                </a:r>
              </a:p>
              <a:p>
                <a:pPr lvl="1"/>
                <a:r>
                  <a:rPr lang="en-GB" sz="2000" dirty="0"/>
                  <a:t>Lots of visual inspection, some model selection</a:t>
                </a:r>
              </a:p>
              <a:p>
                <a:pPr marL="0" indent="0">
                  <a:buNone/>
                </a:pPr>
                <a:r>
                  <a:rPr lang="en-GB" sz="2000" dirty="0"/>
                  <a:t>Also check for deterministic effects</a:t>
                </a:r>
              </a:p>
              <a:p>
                <a:pPr lvl="1"/>
                <a:r>
                  <a:rPr lang="en-GB" sz="1600" dirty="0"/>
                  <a:t>Yearly harmonic term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func>
                      <m:func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16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f>
                              <m:fPr>
                                <m:ctrlPr>
                                  <a:rPr lang="en-GB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6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GB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latin typeface="Cambria Math" panose="02040503050406030204" pitchFamily="18" charset="0"/>
                                      </a:rPr>
                                      <m:t>𝑦𝑟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  <m:r>
                      <a:rPr lang="en-GB" sz="16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func>
                      <m:func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16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f>
                              <m:fPr>
                                <m:ctrlPr>
                                  <a:rPr lang="en-GB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6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GB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latin typeface="Cambria Math" panose="02040503050406030204" pitchFamily="18" charset="0"/>
                                      </a:rPr>
                                      <m:t>𝑦𝑟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GB" sz="1600" dirty="0"/>
              </a:p>
              <a:p>
                <a:pPr lvl="1"/>
                <a:r>
                  <a:rPr lang="en-GB" sz="1600" dirty="0"/>
                  <a:t>Up to 2</a:t>
                </a:r>
                <a:r>
                  <a:rPr lang="en-GB" sz="1600" baseline="30000" dirty="0"/>
                  <a:t>nd</a:t>
                </a:r>
                <a:r>
                  <a:rPr lang="en-GB" sz="1600" dirty="0"/>
                  <a:t>-order polynomial term (ISM effects)</a:t>
                </a:r>
              </a:p>
              <a:p>
                <a:pPr lvl="1"/>
                <a:r>
                  <a:rPr lang="en-GB" sz="1600" dirty="0"/>
                  <a:t>Marginalised in DM search</a:t>
                </a:r>
                <a:endParaRPr lang="en-ZA" sz="1600" dirty="0"/>
              </a:p>
              <a:p>
                <a:pPr marL="457200" lvl="1" indent="0">
                  <a:buNone/>
                </a:pPr>
                <a:endParaRPr lang="en-ZA" sz="2000" dirty="0"/>
              </a:p>
            </p:txBody>
          </p:sp>
        </mc:Choice>
        <mc:Fallback xmlns="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660477A-41D5-484C-9796-421716696E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996" y="427859"/>
                <a:ext cx="11355264" cy="2500398"/>
              </a:xfrm>
              <a:prstGeom prst="rect">
                <a:avLst/>
              </a:prstGeom>
              <a:blipFill>
                <a:blip r:embed="rId2"/>
                <a:stretch>
                  <a:fillRect l="-805" t="-3171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30BB1E6A-72D2-856C-51C4-CDE06B9EB8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493" y="3201902"/>
            <a:ext cx="1958311" cy="131448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9845B0B-C9CE-461C-92AB-DF807FAFEA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57" y="3201903"/>
            <a:ext cx="1958311" cy="131448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1BA1C2A-56F8-688E-B94D-02A1E91DE4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551" y="4607346"/>
            <a:ext cx="2011964" cy="131448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F871C6C-3256-2BB4-1F6F-A0E1B1F902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57" y="4607346"/>
            <a:ext cx="2011964" cy="1314483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4B7936-AA0E-DD73-76EC-BE3F7798F4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00" y="6366510"/>
            <a:ext cx="3037114" cy="375285"/>
          </a:xfrm>
        </p:spPr>
        <p:txBody>
          <a:bodyPr/>
          <a:lstStyle/>
          <a:p>
            <a:r>
              <a:rPr lang="en-US" dirty="0"/>
              <a:t>HEASA2025 – September 2025</a:t>
            </a:r>
            <a:endParaRPr lang="en-ZA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B07C3C4-1876-FC13-DED2-948882EA14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835A48-503A-4E67-A7D2-D97641A1F7D2}" type="slidenum">
              <a:rPr lang="en-ZA" smtClean="0"/>
              <a:pPr/>
              <a:t>14</a:t>
            </a:fld>
            <a:r>
              <a:rPr lang="en-ZA"/>
              <a:t> </a:t>
            </a:r>
            <a:endParaRPr lang="en-ZA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0825A62-5A9F-D678-0034-9866FB8A8F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161" y="406238"/>
            <a:ext cx="5439843" cy="551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058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3DFD93-E522-3B7F-34EE-1CF893AF5E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835A48-503A-4E67-A7D2-D97641A1F7D2}" type="slidenum">
              <a:rPr lang="en-ZA" smtClean="0"/>
              <a:pPr/>
              <a:t>15</a:t>
            </a:fld>
            <a:r>
              <a:rPr lang="en-ZA"/>
              <a:t> </a:t>
            </a:r>
            <a:endParaRPr lang="en-ZA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F4A55F-D696-F137-C3DB-A10706C9BDB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HEASA2025 – September 2025</a:t>
            </a:r>
            <a:endParaRPr lang="en-ZA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37FE75A-E5A1-0973-3841-CC9869E99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6" name="Picture 5" descr="A group of red circles&#10;&#10;AI-generated content may be incorrect.">
            <a:extLst>
              <a:ext uri="{FF2B5EF4-FFF2-40B4-BE49-F238E27FC236}">
                <a16:creationId xmlns:a16="http://schemas.microsoft.com/office/drawing/2014/main" id="{F84AED67-79F0-D8C2-4387-F06403B97C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80" y="1331254"/>
            <a:ext cx="5779020" cy="4389129"/>
          </a:xfrm>
          <a:prstGeom prst="rect">
            <a:avLst/>
          </a:prstGeom>
        </p:spPr>
      </p:pic>
      <p:pic>
        <p:nvPicPr>
          <p:cNvPr id="8" name="Picture 7" descr="A graph of numbers and colored circles&#10;&#10;AI-generated content may be incorrect.">
            <a:extLst>
              <a:ext uri="{FF2B5EF4-FFF2-40B4-BE49-F238E27FC236}">
                <a16:creationId xmlns:a16="http://schemas.microsoft.com/office/drawing/2014/main" id="{B6CC1F43-C4BB-494F-9655-E67C9709E4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643" y="1570616"/>
            <a:ext cx="5979676" cy="30218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54E1A0D-B025-4EBD-B8AE-3C59C5784950}"/>
              </a:ext>
            </a:extLst>
          </p:cNvPr>
          <p:cNvSpPr txBox="1"/>
          <p:nvPr/>
        </p:nvSpPr>
        <p:spPr>
          <a:xfrm>
            <a:off x="8950362" y="4840941"/>
            <a:ext cx="2517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Lower M. et. al. arXiv:2311.04195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38887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334B5B-7FD6-B39D-DE5A-E846CE3261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835A48-503A-4E67-A7D2-D97641A1F7D2}" type="slidenum">
              <a:rPr lang="en-ZA" smtClean="0"/>
              <a:pPr/>
              <a:t>16</a:t>
            </a:fld>
            <a:r>
              <a:rPr lang="en-ZA"/>
              <a:t> </a:t>
            </a:r>
            <a:endParaRPr lang="en-ZA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9399A3-E00C-D90F-BD40-6C5702F0DA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IPTA2025 – Science Week</a:t>
            </a:r>
            <a:endParaRPr lang="en-ZA" dirty="0"/>
          </a:p>
        </p:txBody>
      </p:sp>
      <p:pic>
        <p:nvPicPr>
          <p:cNvPr id="6" name="Picture 5" descr="A graph of a graph with numbers&#10;&#10;AI-generated content may be incorrect.">
            <a:extLst>
              <a:ext uri="{FF2B5EF4-FFF2-40B4-BE49-F238E27FC236}">
                <a16:creationId xmlns:a16="http://schemas.microsoft.com/office/drawing/2014/main" id="{48B4C80F-4CFE-86BC-85FF-B0EB2FE1BA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9" y="3209620"/>
            <a:ext cx="3453379" cy="2837985"/>
          </a:xfrm>
          <a:prstGeom prst="rect">
            <a:avLst/>
          </a:prstGeom>
        </p:spPr>
      </p:pic>
      <p:pic>
        <p:nvPicPr>
          <p:cNvPr id="8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D75884B5-F976-C4D3-89C7-0D28C78B8A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293" y="810395"/>
            <a:ext cx="7616967" cy="4480569"/>
          </a:xfrm>
          <a:prstGeom prst="rect">
            <a:avLst/>
          </a:prstGeom>
        </p:spPr>
      </p:pic>
      <p:pic>
        <p:nvPicPr>
          <p:cNvPr id="10" name="Picture 9" descr="A graph of a graph with blue lines&#10;&#10;AI-generated content may be incorrect.">
            <a:extLst>
              <a:ext uri="{FF2B5EF4-FFF2-40B4-BE49-F238E27FC236}">
                <a16:creationId xmlns:a16="http://schemas.microsoft.com/office/drawing/2014/main" id="{ACA78C2C-54F3-F37C-9B11-AE0D254932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50800"/>
            <a:ext cx="3453379" cy="283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7521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654C5D-79ED-1C01-5B07-451A514DFE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835A48-503A-4E67-A7D2-D97641A1F7D2}" type="slidenum">
              <a:rPr lang="en-ZA" smtClean="0"/>
              <a:pPr/>
              <a:t>17</a:t>
            </a:fld>
            <a:r>
              <a:rPr lang="en-ZA"/>
              <a:t> </a:t>
            </a:r>
            <a:endParaRPr lang="en-ZA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29372E-03C1-8047-FD5B-82009B4F815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IPTA2025 – Science Week</a:t>
            </a:r>
            <a:endParaRPr lang="en-ZA" dirty="0"/>
          </a:p>
        </p:txBody>
      </p:sp>
      <p:pic>
        <p:nvPicPr>
          <p:cNvPr id="6" name="Picture 5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649A030E-879A-B0D4-5CF8-1C9337F85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85" y="3185942"/>
            <a:ext cx="5384800" cy="2873780"/>
          </a:xfrm>
          <a:prstGeom prst="rect">
            <a:avLst/>
          </a:prstGeom>
        </p:spPr>
      </p:pic>
      <p:pic>
        <p:nvPicPr>
          <p:cNvPr id="8" name="Picture 7" descr="A screenshot of a graph&#10;&#10;AI-generated content may be incorrect.">
            <a:extLst>
              <a:ext uri="{FF2B5EF4-FFF2-40B4-BE49-F238E27FC236}">
                <a16:creationId xmlns:a16="http://schemas.microsoft.com/office/drawing/2014/main" id="{334AD134-3F35-9D45-35C2-1F730E078E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941" y="214959"/>
            <a:ext cx="5227319" cy="2812845"/>
          </a:xfrm>
          <a:prstGeom prst="rect">
            <a:avLst/>
          </a:prstGeom>
        </p:spPr>
      </p:pic>
      <p:pic>
        <p:nvPicPr>
          <p:cNvPr id="10" name="Picture 9" descr="A graph of a graph of a graph of a graph of a graph of a graph of a graph of a graph of a graph of a graph of a graph of a graph of a graph of&#10;&#10;AI-generated content may be incorrect.">
            <a:extLst>
              <a:ext uri="{FF2B5EF4-FFF2-40B4-BE49-F238E27FC236}">
                <a16:creationId xmlns:a16="http://schemas.microsoft.com/office/drawing/2014/main" id="{A8B2BDE3-A2EC-87D1-ACEE-FF58EC1103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45" y="214959"/>
            <a:ext cx="5291318" cy="279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4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D2DDAD-0033-75C1-9E1D-3DE045815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161" y="1389767"/>
            <a:ext cx="4231094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Dark matter! </a:t>
            </a:r>
          </a:p>
          <a:p>
            <a:pPr marL="0" indent="0">
              <a:buNone/>
            </a:pPr>
            <a:r>
              <a:rPr lang="en-GB" sz="2400" dirty="0"/>
              <a:t>  - But what is it?</a:t>
            </a:r>
            <a:r>
              <a:rPr lang="en-GB" dirty="0"/>
              <a:t> </a:t>
            </a:r>
            <a:endParaRPr lang="en-ZA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11FAC97-63A0-97DE-BF34-F31EE6DEC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the matter?</a:t>
            </a:r>
            <a:endParaRPr lang="en-ZA" dirty="0"/>
          </a:p>
        </p:txBody>
      </p:sp>
      <p:pic>
        <p:nvPicPr>
          <p:cNvPr id="7" name="Picture 6" descr="A diagram of a dark matter&#10;&#10;AI-generated content may be incorrect.">
            <a:extLst>
              <a:ext uri="{FF2B5EF4-FFF2-40B4-BE49-F238E27FC236}">
                <a16:creationId xmlns:a16="http://schemas.microsoft.com/office/drawing/2014/main" id="{2E1BF553-E362-2665-E06D-FEC32B1C30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203" y="1133723"/>
            <a:ext cx="4715132" cy="21104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FE19EF-B3C6-E6FC-BA3E-6DB1F3B8C74B}"/>
              </a:ext>
            </a:extLst>
          </p:cNvPr>
          <p:cNvSpPr txBox="1"/>
          <p:nvPr/>
        </p:nvSpPr>
        <p:spPr>
          <a:xfrm>
            <a:off x="7254241" y="6046077"/>
            <a:ext cx="48209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Image credits: T. Lin </a:t>
            </a:r>
            <a:r>
              <a:rPr lang="en-GB" sz="600" dirty="0"/>
              <a:t>[1904.07915], </a:t>
            </a:r>
            <a:r>
              <a:rPr lang="en-GB" sz="1000" dirty="0"/>
              <a:t>symmetrymagazine.org</a:t>
            </a:r>
            <a:endParaRPr lang="en-ZA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A850DE0-AAEB-C695-3C74-581E559902CA}"/>
                  </a:ext>
                </a:extLst>
              </p:cNvPr>
              <p:cNvSpPr txBox="1"/>
              <p:nvPr/>
            </p:nvSpPr>
            <p:spPr>
              <a:xfrm>
                <a:off x="4910652" y="3319391"/>
                <a:ext cx="6980098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Our model of interest: Ultralight axion field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∝</m:t>
                      </m:r>
                      <m:func>
                        <m:func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dirty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 dirty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i="1" dirty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1" i="1" dirty="0">
                              <a:latin typeface="Cambria Math" panose="02040503050406030204" pitchFamily="18" charset="0"/>
                            </a:rPr>
                            <m:t>𝒗</m:t>
                          </m:r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GB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)+</m:t>
                          </m:r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r>
                  <a:rPr lang="en-GB" i="1" dirty="0"/>
                  <a:t>Non-relativistic</a:t>
                </a:r>
                <a:r>
                  <a:rPr lang="en-GB" dirty="0"/>
                  <a:t>, </a:t>
                </a:r>
                <a:r>
                  <a:rPr lang="en-GB" i="1" dirty="0"/>
                  <a:t>classical</a:t>
                </a:r>
                <a:r>
                  <a:rPr lang="en-GB" dirty="0"/>
                  <a:t> wave-like behaviour on large scales </a:t>
                </a:r>
              </a:p>
              <a:p>
                <a:endParaRPr lang="en-GB" dirty="0"/>
              </a:p>
              <a:p>
                <a:r>
                  <a:rPr lang="en-GB" dirty="0"/>
                  <a:t>Oscillatory behaviour: </a:t>
                </a:r>
                <a:r>
                  <a:rPr lang="en-GB" dirty="0" err="1"/>
                  <a:t>Lengthscale</a:t>
                </a:r>
                <a:r>
                  <a:rPr lang="en-GB" dirty="0"/>
                  <a:t> of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b="0" dirty="0"/>
                  <a:t> can be kpc!</a:t>
                </a:r>
                <a:r>
                  <a:rPr lang="en-GB" dirty="0"/>
                  <a:t> </a:t>
                </a:r>
              </a:p>
              <a:p>
                <a:endParaRPr lang="en-GB" dirty="0"/>
              </a:p>
              <a:p>
                <a:r>
                  <a:rPr lang="en-GB" dirty="0"/>
                  <a:t>Really well-motivated: solves problems in (cleans up) Standard Models of particle physics and cosmology </a:t>
                </a:r>
              </a:p>
              <a:p>
                <a:endParaRPr lang="en-ZA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A850DE0-AAEB-C695-3C74-581E559902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0652" y="3319391"/>
                <a:ext cx="6980098" cy="2862322"/>
              </a:xfrm>
              <a:prstGeom prst="rect">
                <a:avLst/>
              </a:prstGeom>
              <a:blipFill>
                <a:blip r:embed="rId3"/>
                <a:stretch>
                  <a:fillRect l="-786" t="-1279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1C31A13-B38E-C9A0-53C7-8F9154DCF3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HEASA2025 – September 2025</a:t>
            </a:r>
            <a:endParaRPr lang="en-ZA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4414781-8128-F70A-9B6F-BC20DEE6A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835A48-503A-4E67-A7D2-D97641A1F7D2}" type="slidenum">
              <a:rPr lang="en-ZA" smtClean="0"/>
              <a:pPr/>
              <a:t>2</a:t>
            </a:fld>
            <a:r>
              <a:rPr lang="en-ZA"/>
              <a:t> </a:t>
            </a:r>
            <a:endParaRPr lang="en-ZA" dirty="0"/>
          </a:p>
        </p:txBody>
      </p:sp>
      <p:pic>
        <p:nvPicPr>
          <p:cNvPr id="16" name="Picture 15" descr="A galaxy with stars and a circle in the middle&#10;&#10;AI-generated content may be incorrect.">
            <a:extLst>
              <a:ext uri="{FF2B5EF4-FFF2-40B4-BE49-F238E27FC236}">
                <a16:creationId xmlns:a16="http://schemas.microsoft.com/office/drawing/2014/main" id="{7C6571D1-B625-7E63-4391-66DE8F5D7A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9" r="12761"/>
          <a:stretch>
            <a:fillRect/>
          </a:stretch>
        </p:blipFill>
        <p:spPr>
          <a:xfrm>
            <a:off x="4673527" y="1127055"/>
            <a:ext cx="2813679" cy="2110468"/>
          </a:xfrm>
          <a:prstGeom prst="rect">
            <a:avLst/>
          </a:prstGeom>
        </p:spPr>
      </p:pic>
      <p:pic>
        <p:nvPicPr>
          <p:cNvPr id="22" name="Picture 21" descr="A group of cartoon characters jumping rope&#10;&#10;AI-generated content may be incorrect.">
            <a:extLst>
              <a:ext uri="{FF2B5EF4-FFF2-40B4-BE49-F238E27FC236}">
                <a16:creationId xmlns:a16="http://schemas.microsoft.com/office/drawing/2014/main" id="{18A87BDB-DB6D-406A-2731-4503BA9F94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29" y="2819174"/>
            <a:ext cx="2941119" cy="1654379"/>
          </a:xfrm>
          <a:prstGeom prst="rect">
            <a:avLst/>
          </a:prstGeom>
        </p:spPr>
      </p:pic>
      <p:pic>
        <p:nvPicPr>
          <p:cNvPr id="20" name="Picture 19" descr="Cartoon characters jumping over a rope&#10;&#10;AI-generated content may be incorrect.">
            <a:extLst>
              <a:ext uri="{FF2B5EF4-FFF2-40B4-BE49-F238E27FC236}">
                <a16:creationId xmlns:a16="http://schemas.microsoft.com/office/drawing/2014/main" id="{AA2536D6-A135-36D1-6953-E1301FA7DB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64" y="3701930"/>
            <a:ext cx="2066023" cy="1162138"/>
          </a:xfrm>
          <a:prstGeom prst="rect">
            <a:avLst/>
          </a:prstGeom>
        </p:spPr>
      </p:pic>
      <p:pic>
        <p:nvPicPr>
          <p:cNvPr id="18" name="Picture 17" descr="A cartoon of two people&#10;&#10;AI-generated content may be incorrect.">
            <a:extLst>
              <a:ext uri="{FF2B5EF4-FFF2-40B4-BE49-F238E27FC236}">
                <a16:creationId xmlns:a16="http://schemas.microsoft.com/office/drawing/2014/main" id="{8B41FD22-4E8F-88BA-ADF5-F7BABF9EAC3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61" y="4196995"/>
            <a:ext cx="3512960" cy="1976040"/>
          </a:xfrm>
          <a:prstGeom prst="rect">
            <a:avLst/>
          </a:prstGeom>
        </p:spPr>
      </p:pic>
      <p:pic>
        <p:nvPicPr>
          <p:cNvPr id="4" name="Picture 3" descr="A blue box with yellow text&#10;&#10;AI-generated content may be incorrect.">
            <a:extLst>
              <a:ext uri="{FF2B5EF4-FFF2-40B4-BE49-F238E27FC236}">
                <a16:creationId xmlns:a16="http://schemas.microsoft.com/office/drawing/2014/main" id="{48731641-9BDE-8BCD-1467-09278A474D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237" y="5168827"/>
            <a:ext cx="886214" cy="1004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6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diagram of a normal distribution&#10;&#10;AI-generated content may be incorrect.">
            <a:extLst>
              <a:ext uri="{FF2B5EF4-FFF2-40B4-BE49-F238E27FC236}">
                <a16:creationId xmlns:a16="http://schemas.microsoft.com/office/drawing/2014/main" id="{34F2D44E-3D9E-0AC6-A6E7-2B69D7432D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370" y="2256714"/>
            <a:ext cx="4791805" cy="287508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026B5B8F-F21A-077E-1F6A-562DB22F8B5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3513" y="200319"/>
                <a:ext cx="11117704" cy="3479052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242943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242943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242943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242943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242943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3200" dirty="0"/>
                  <a:t>Pulsars!</a:t>
                </a:r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GB" sz="2000" b="1" dirty="0"/>
                  <a:t>Gravitational effect</a:t>
                </a:r>
                <a:r>
                  <a:rPr lang="en-GB" sz="2000" dirty="0"/>
                  <a:t>: perturbations of S-T metric </a:t>
                </a:r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 </a:t>
                </a:r>
                <a:r>
                  <a:rPr lang="en-GB" sz="2000" dirty="0"/>
                  <a:t>timing residuals </a:t>
                </a:r>
              </a:p>
              <a:p>
                <a:pPr marL="457200" lvl="1" indent="0">
                  <a:buNone/>
                </a:pPr>
                <a:r>
                  <a:rPr lang="en-GB" sz="1200" i="1" dirty="0"/>
                  <a:t>Not considered here – see </a:t>
                </a:r>
                <a:r>
                  <a:rPr lang="en-ZA" sz="1200" i="1" dirty="0" err="1"/>
                  <a:t>Porayko</a:t>
                </a:r>
                <a:r>
                  <a:rPr lang="en-ZA" sz="1200" i="1" dirty="0"/>
                  <a:t>+, NG 2014</a:t>
                </a:r>
                <a:r>
                  <a:rPr lang="en-GB" sz="1200" i="1" dirty="0"/>
                  <a:t>; </a:t>
                </a:r>
                <a:r>
                  <a:rPr lang="en-ZA" sz="1200" i="1" dirty="0" err="1"/>
                  <a:t>Porayko</a:t>
                </a:r>
                <a:r>
                  <a:rPr lang="en-ZA" sz="1200" i="1" dirty="0"/>
                  <a:t>+, PPTA 2018; Smarra+, EPTA 2023</a:t>
                </a:r>
              </a:p>
              <a:p>
                <a:pPr marL="457200" lvl="1" indent="0">
                  <a:buNone/>
                </a:pPr>
                <a:endParaRPr lang="en-GB" sz="2000" b="1" dirty="0"/>
              </a:p>
              <a:p>
                <a:pPr marL="457200" indent="-457200">
                  <a:spcAft>
                    <a:spcPts val="200"/>
                  </a:spcAft>
                  <a:buFont typeface="+mj-lt"/>
                  <a:buAutoNum type="arabicPeriod"/>
                </a:pPr>
                <a:r>
                  <a:rPr lang="en-GB" sz="2000" b="1" dirty="0"/>
                  <a:t>Non-gravitational effect</a:t>
                </a:r>
                <a:r>
                  <a:rPr lang="en-GB" sz="2000" dirty="0"/>
                  <a:t>: Birefringence </a:t>
                </a:r>
              </a:p>
              <a:p>
                <a:pPr lvl="1">
                  <a:spcAft>
                    <a:spcPts val="200"/>
                  </a:spcAft>
                </a:pPr>
                <a:r>
                  <a:rPr lang="en-GB" sz="1600" dirty="0"/>
                  <a:t>Chern-Simons coupling to EM field (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GB" sz="1600" dirty="0"/>
                  <a:t>):</a:t>
                </a:r>
                <a14:m>
                  <m:oMath xmlns:m="http://schemas.openxmlformats.org/officeDocument/2006/math">
                    <m:r>
                      <a:rPr lang="en-GB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6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sz="1600" i="1"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</m:oMath>
                </a14:m>
                <a:endParaRPr lang="en-ZA" sz="1600" dirty="0"/>
              </a:p>
              <a:p>
                <a:pPr lvl="1">
                  <a:spcAft>
                    <a:spcPts val="200"/>
                  </a:spcAft>
                </a:pPr>
                <a:r>
                  <a:rPr lang="en-ZA" sz="1600" dirty="0"/>
                  <a:t>Dispersion relation of EM radiation in </a:t>
                </a:r>
                <a:r>
                  <a:rPr lang="en-ZA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ZA" sz="1600" dirty="0"/>
                  <a:t> field: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𝑔</m:t>
                    </m:r>
                    <m:sSup>
                      <m:sSup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 panose="02040503050406030204" pitchFamily="18" charset="0"/>
                          </a:rPr>
                          <m:t>∇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ZA" sz="1600" dirty="0"/>
              </a:p>
              <a:p>
                <a:pPr marL="457200" lvl="1" indent="0">
                  <a:spcAft>
                    <a:spcPts val="200"/>
                  </a:spcAft>
                  <a:buNone/>
                </a:pPr>
                <a:r>
                  <a:rPr lang="en-ZA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 </a:t>
                </a:r>
                <a:r>
                  <a:rPr lang="en-ZA" sz="2000" i="1" dirty="0"/>
                  <a:t>Rotation of linear Polarisation Angle</a:t>
                </a:r>
                <a:r>
                  <a:rPr lang="en-ZA" sz="2000" dirty="0"/>
                  <a:t> </a:t>
                </a:r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</p:txBody>
          </p:sp>
        </mc:Choice>
        <mc:Fallback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026B5B8F-F21A-077E-1F6A-562DB22F8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513" y="200319"/>
                <a:ext cx="11117704" cy="3479052"/>
              </a:xfrm>
              <a:prstGeom prst="rect">
                <a:avLst/>
              </a:prstGeom>
              <a:blipFill>
                <a:blip r:embed="rId3"/>
                <a:stretch>
                  <a:fillRect l="-1426" t="-3678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1658C-7DD6-EA48-0BC0-DD508084EDC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HEASA2025 – September 2025</a:t>
            </a:r>
            <a:endParaRPr lang="en-Z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AD4763-6F8F-AA83-DA12-5EFE18E32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835A48-503A-4E67-A7D2-D97641A1F7D2}" type="slidenum">
              <a:rPr lang="en-ZA" smtClean="0"/>
              <a:pPr/>
              <a:t>3</a:t>
            </a:fld>
            <a:r>
              <a:rPr lang="en-ZA"/>
              <a:t> </a:t>
            </a:r>
            <a:endParaRPr lang="en-ZA" dirty="0"/>
          </a:p>
        </p:txBody>
      </p:sp>
      <p:pic>
        <p:nvPicPr>
          <p:cNvPr id="9" name="Picture 8" descr="A graph of a graph of a line&#10;&#10;AI-generated content may be incorrect.">
            <a:extLst>
              <a:ext uri="{FF2B5EF4-FFF2-40B4-BE49-F238E27FC236}">
                <a16:creationId xmlns:a16="http://schemas.microsoft.com/office/drawing/2014/main" id="{53309E24-D14F-75FA-A300-F2D738C801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529" y="3542938"/>
            <a:ext cx="2259240" cy="2715895"/>
          </a:xfrm>
          <a:prstGeom prst="rect">
            <a:avLst/>
          </a:prstGeom>
        </p:spPr>
      </p:pic>
      <p:pic>
        <p:nvPicPr>
          <p:cNvPr id="11" name="Picture 10" descr="A graph of a normal distribution&#10;&#10;AI-generated content may be incorrect.">
            <a:extLst>
              <a:ext uri="{FF2B5EF4-FFF2-40B4-BE49-F238E27FC236}">
                <a16:creationId xmlns:a16="http://schemas.microsoft.com/office/drawing/2014/main" id="{5FD1D9E9-B9C3-4461-9736-5663757A03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587" y="3542938"/>
            <a:ext cx="2220942" cy="2715895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5F32C97-110B-40C5-9C49-CA8693958969}"/>
              </a:ext>
            </a:extLst>
          </p:cNvPr>
          <p:cNvSpPr/>
          <p:nvPr/>
        </p:nvSpPr>
        <p:spPr>
          <a:xfrm>
            <a:off x="631372" y="3131460"/>
            <a:ext cx="4626429" cy="391886"/>
          </a:xfrm>
          <a:prstGeom prst="roundRect">
            <a:avLst/>
          </a:prstGeom>
          <a:noFill/>
          <a:ln>
            <a:solidFill>
              <a:srgbClr val="FF790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E5B3E4-6B73-D58D-B831-A6809DD2ADC2}"/>
              </a:ext>
            </a:extLst>
          </p:cNvPr>
          <p:cNvSpPr txBox="1"/>
          <p:nvPr/>
        </p:nvSpPr>
        <p:spPr>
          <a:xfrm>
            <a:off x="552734" y="3768772"/>
            <a:ext cx="19126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Original idea: use RVM model as template, and find residuals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307461C-4BC3-95B3-6076-EB4679152AF2}"/>
              </a:ext>
            </a:extLst>
          </p:cNvPr>
          <p:cNvSpPr txBox="1"/>
          <p:nvPr/>
        </p:nvSpPr>
        <p:spPr>
          <a:xfrm>
            <a:off x="6096000" y="5902432"/>
            <a:ext cx="33697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Johnston+, 2023 </a:t>
            </a:r>
            <a:r>
              <a:rPr lang="en-GB" sz="900" dirty="0"/>
              <a:t>[2212.03988]</a:t>
            </a:r>
            <a:endParaRPr lang="en-ZA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D6D582-0A04-C2F6-DEA0-09B4B9C1E30B}"/>
              </a:ext>
            </a:extLst>
          </p:cNvPr>
          <p:cNvSpPr txBox="1"/>
          <p:nvPr/>
        </p:nvSpPr>
        <p:spPr>
          <a:xfrm>
            <a:off x="562393" y="5011485"/>
            <a:ext cx="19126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Currently: calculate template from observations</a:t>
            </a:r>
          </a:p>
        </p:txBody>
      </p:sp>
    </p:spTree>
    <p:extLst>
      <p:ext uri="{BB962C8B-B14F-4D97-AF65-F5344CB8AC3E}">
        <p14:creationId xmlns:p14="http://schemas.microsoft.com/office/powerpoint/2010/main" val="330342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16" grpId="0" animBg="1"/>
      <p:bldP spid="17" grpId="0"/>
      <p:bldP spid="18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24C54F-B176-5871-49B9-04CA0A44A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647" y="1346223"/>
            <a:ext cx="9081832" cy="4828665"/>
          </a:xfrm>
        </p:spPr>
        <p:txBody>
          <a:bodyPr>
            <a:normAutofit/>
          </a:bodyPr>
          <a:lstStyle/>
          <a:p>
            <a:r>
              <a:rPr lang="en-GB" sz="2400" dirty="0"/>
              <a:t>Proposed by T. Liu, X. Lou and J. Ren in PRL 2021 </a:t>
            </a:r>
            <a:r>
              <a:rPr lang="en-GB" sz="1200" dirty="0"/>
              <a:t>[2111.10615] </a:t>
            </a:r>
            <a:endParaRPr lang="en-GB" sz="2400" dirty="0"/>
          </a:p>
          <a:p>
            <a:r>
              <a:rPr lang="en-ZA" sz="2400" dirty="0"/>
              <a:t>Similarity with timing arrays and GW searches:</a:t>
            </a:r>
          </a:p>
          <a:p>
            <a:pPr lvl="1"/>
            <a:r>
              <a:rPr lang="en-ZA" sz="2000" dirty="0"/>
              <a:t>Looking for correlations in residuals of measurements for many pulsars</a:t>
            </a:r>
          </a:p>
          <a:p>
            <a:r>
              <a:rPr lang="en-ZA" sz="2400" dirty="0"/>
              <a:t>Differences:</a:t>
            </a:r>
          </a:p>
          <a:p>
            <a:pPr lvl="1"/>
            <a:r>
              <a:rPr lang="en-ZA" sz="2000" dirty="0"/>
              <a:t>Polarisation ‘residuals’ </a:t>
            </a:r>
          </a:p>
          <a:p>
            <a:pPr lvl="1"/>
            <a:r>
              <a:rPr lang="en-ZA" sz="2000" dirty="0"/>
              <a:t>Physical distances, not angular separation</a:t>
            </a:r>
          </a:p>
          <a:p>
            <a:r>
              <a:rPr lang="en-ZA" sz="2400" dirty="0"/>
              <a:t>Correlation measures (spatial and temporal) can help distinguish signals!</a:t>
            </a:r>
          </a:p>
          <a:p>
            <a:pPr lvl="1"/>
            <a:r>
              <a:rPr lang="en-ZA" sz="2000" dirty="0"/>
              <a:t>Covariance matrices in likelihood-based analysis</a:t>
            </a:r>
          </a:p>
          <a:p>
            <a:pPr marL="0" indent="0">
              <a:buNone/>
            </a:pPr>
            <a:endParaRPr lang="en-ZA" sz="24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378E68-8AF6-0DDB-CC79-66180B408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Pulsar Polarisation Arrays</a:t>
            </a:r>
            <a:endParaRPr lang="en-ZA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E7CF0A7-93D0-E570-D6E3-9D64F34F2B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HEASA2025 – September 2025</a:t>
            </a:r>
            <a:endParaRPr lang="en-ZA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C910190-0CEF-2840-0E4C-F4B993CED0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835A48-503A-4E67-A7D2-D97641A1F7D2}" type="slidenum">
              <a:rPr lang="en-ZA" smtClean="0"/>
              <a:pPr/>
              <a:t>4</a:t>
            </a:fld>
            <a:r>
              <a:rPr lang="en-ZA"/>
              <a:t> </a:t>
            </a:r>
            <a:endParaRPr lang="en-ZA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482B6FA-B064-08B4-63B2-CD8C7BEAF2BF}"/>
              </a:ext>
            </a:extLst>
          </p:cNvPr>
          <p:cNvGrpSpPr/>
          <p:nvPr/>
        </p:nvGrpSpPr>
        <p:grpSpPr>
          <a:xfrm>
            <a:off x="6966847" y="4369049"/>
            <a:ext cx="4833263" cy="1609039"/>
            <a:chOff x="7358737" y="4304998"/>
            <a:chExt cx="3657600" cy="1209067"/>
          </a:xfrm>
        </p:grpSpPr>
        <p:pic>
          <p:nvPicPr>
            <p:cNvPr id="11" name="Picture 10" descr="A math equations on a white background&#10;&#10;AI-generated content may be incorrect.">
              <a:extLst>
                <a:ext uri="{FF2B5EF4-FFF2-40B4-BE49-F238E27FC236}">
                  <a16:creationId xmlns:a16="http://schemas.microsoft.com/office/drawing/2014/main" id="{CC24E98E-6BE6-13CE-3580-4ACA9F8E60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14" t="11097" r="13910" b="20524"/>
            <a:stretch>
              <a:fillRect/>
            </a:stretch>
          </p:blipFill>
          <p:spPr>
            <a:xfrm>
              <a:off x="7358737" y="4304998"/>
              <a:ext cx="3657600" cy="957179"/>
            </a:xfrm>
            <a:prstGeom prst="rect">
              <a:avLst/>
            </a:prstGeom>
          </p:spPr>
        </p:pic>
        <p:pic>
          <p:nvPicPr>
            <p:cNvPr id="13" name="Picture 12" descr="A math equation with black text&#10;&#10;AI-generated content may be incorrect.">
              <a:extLst>
                <a:ext uri="{FF2B5EF4-FFF2-40B4-BE49-F238E27FC236}">
                  <a16:creationId xmlns:a16="http://schemas.microsoft.com/office/drawing/2014/main" id="{C0C23805-9351-4837-8054-821E46D287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57" t="42482" r="6684" b="10610"/>
            <a:stretch>
              <a:fillRect/>
            </a:stretch>
          </p:blipFill>
          <p:spPr>
            <a:xfrm>
              <a:off x="8349335" y="5148939"/>
              <a:ext cx="2602353" cy="365126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0E58B1E-16C3-A668-0CD8-83F7FCF21995}"/>
              </a:ext>
            </a:extLst>
          </p:cNvPr>
          <p:cNvGrpSpPr/>
          <p:nvPr/>
        </p:nvGrpSpPr>
        <p:grpSpPr>
          <a:xfrm>
            <a:off x="8168089" y="4249271"/>
            <a:ext cx="2502941" cy="2117239"/>
            <a:chOff x="8273133" y="4223654"/>
            <a:chExt cx="1894115" cy="1673975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AAD49BCA-4F3E-AEA2-75F4-BA551BFE053C}"/>
                </a:ext>
              </a:extLst>
            </p:cNvPr>
            <p:cNvSpPr/>
            <p:nvPr/>
          </p:nvSpPr>
          <p:spPr>
            <a:xfrm flipV="1">
              <a:off x="8327563" y="4223654"/>
              <a:ext cx="1839685" cy="1396976"/>
            </a:xfrm>
            <a:prstGeom prst="roundRect">
              <a:avLst>
                <a:gd name="adj" fmla="val 8095"/>
              </a:avLst>
            </a:prstGeom>
            <a:noFill/>
            <a:ln>
              <a:solidFill>
                <a:srgbClr val="FF790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23B40F3-2678-AE4C-4DAD-2CFBFAA44071}"/>
                </a:ext>
              </a:extLst>
            </p:cNvPr>
            <p:cNvSpPr txBox="1"/>
            <p:nvPr/>
          </p:nvSpPr>
          <p:spPr>
            <a:xfrm>
              <a:off x="8273133" y="5620630"/>
              <a:ext cx="11103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>
                  <a:solidFill>
                    <a:srgbClr val="FF7902"/>
                  </a:solidFill>
                </a:rPr>
                <a:t>temporal</a:t>
              </a:r>
              <a:endParaRPr lang="en-ZA" i="1" dirty="0">
                <a:solidFill>
                  <a:srgbClr val="FF7902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8A9E96D-19FF-DAAC-639E-CC0EE6D7893B}"/>
              </a:ext>
            </a:extLst>
          </p:cNvPr>
          <p:cNvGrpSpPr/>
          <p:nvPr/>
        </p:nvGrpSpPr>
        <p:grpSpPr>
          <a:xfrm>
            <a:off x="10319363" y="4629094"/>
            <a:ext cx="1467243" cy="1778648"/>
            <a:chOff x="9895107" y="4561110"/>
            <a:chExt cx="1110345" cy="1336515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F3411499-56E7-97B7-F617-947D7FB073AB}"/>
                </a:ext>
              </a:extLst>
            </p:cNvPr>
            <p:cNvSpPr/>
            <p:nvPr/>
          </p:nvSpPr>
          <p:spPr>
            <a:xfrm flipV="1">
              <a:off x="10167248" y="4561110"/>
              <a:ext cx="773554" cy="1059520"/>
            </a:xfrm>
            <a:prstGeom prst="roundRect">
              <a:avLst/>
            </a:prstGeom>
            <a:noFill/>
            <a:ln>
              <a:solidFill>
                <a:srgbClr val="FF790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9198B39-77C2-581A-6809-C600605B7160}"/>
                </a:ext>
              </a:extLst>
            </p:cNvPr>
            <p:cNvSpPr txBox="1"/>
            <p:nvPr/>
          </p:nvSpPr>
          <p:spPr>
            <a:xfrm>
              <a:off x="9895107" y="5620626"/>
              <a:ext cx="11103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 i="1" dirty="0">
                  <a:solidFill>
                    <a:srgbClr val="FF7902"/>
                  </a:solidFill>
                </a:rPr>
                <a:t>spatial</a:t>
              </a:r>
            </a:p>
          </p:txBody>
        </p:sp>
      </p:grpSp>
      <p:pic>
        <p:nvPicPr>
          <p:cNvPr id="10" name="Picture 9" descr="A green grid with a planet in it&#10;&#10;AI-generated content may be incorrect.">
            <a:extLst>
              <a:ext uri="{FF2B5EF4-FFF2-40B4-BE49-F238E27FC236}">
                <a16:creationId xmlns:a16="http://schemas.microsoft.com/office/drawing/2014/main" id="{3C8F94C1-A19E-CC01-5E14-1B479BEB81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554" y="0"/>
            <a:ext cx="2692446" cy="134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34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C6106D5-CCBD-821C-1C6B-E77CA4ADDC8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55602" y="1253331"/>
                <a:ext cx="10708638" cy="4172109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/>
                  <a:t>TPA: time series of PA offsets for 1237 pulsars</a:t>
                </a:r>
                <a:endParaRPr lang="en-GB" sz="1800" dirty="0"/>
              </a:p>
              <a:p>
                <a:r>
                  <a:rPr lang="en-GB" sz="2000" dirty="0"/>
                  <a:t>Basic data cleaning (remove 4</a:t>
                </a:r>
                <a:r>
                  <a:rPr lang="el-GR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GB" sz="2000" dirty="0"/>
                  <a:t> outliers, minimum observing epochs)</a:t>
                </a:r>
              </a:p>
              <a:p>
                <a:pPr lvl="1"/>
                <a:r>
                  <a:rPr lang="en-GB" sz="1600" dirty="0"/>
                  <a:t>Down to ~ 500 viable pulsars </a:t>
                </a:r>
              </a:p>
              <a:p>
                <a:r>
                  <a:rPr lang="en-GB" sz="2000" dirty="0"/>
                  <a:t>Ionospheric corrections: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FR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𝑖𝑜𝑛</m:t>
                        </m:r>
                      </m:sub>
                    </m:sSub>
                    <m:r>
                      <m:rPr>
                        <m:nor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RM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000" dirty="0"/>
              </a:p>
              <a:p>
                <a:pPr lvl="1"/>
                <a:r>
                  <a:rPr lang="en-ZA" sz="1800" dirty="0"/>
                  <a:t>Not easy to fully account for! </a:t>
                </a:r>
                <a:r>
                  <a:rPr lang="en-ZA" sz="1400" dirty="0"/>
                  <a:t>(</a:t>
                </a:r>
                <a:r>
                  <a:rPr lang="en-ZA" sz="1400" dirty="0" err="1"/>
                  <a:t>Porayko</a:t>
                </a:r>
                <a:r>
                  <a:rPr lang="en-ZA" sz="1400" dirty="0"/>
                  <a:t>+, 2018 </a:t>
                </a:r>
                <a:r>
                  <a:rPr lang="en-ZA" sz="1000" dirty="0"/>
                  <a:t>[1812.01463], </a:t>
                </a:r>
                <a:r>
                  <a:rPr lang="en-ZA" sz="1400" dirty="0"/>
                  <a:t>2023 </a:t>
                </a:r>
                <a:r>
                  <a:rPr lang="en-ZA" sz="1050" dirty="0"/>
                  <a:t>[2023JGeod..97..116P]</a:t>
                </a:r>
                <a:r>
                  <a:rPr lang="en-ZA" sz="1400" dirty="0"/>
                  <a:t>)</a:t>
                </a:r>
                <a:endParaRPr lang="en-ZA" sz="1800" dirty="0"/>
              </a:p>
              <a:p>
                <a:pPr lvl="1"/>
                <a:r>
                  <a:rPr lang="en-ZA" sz="1800" dirty="0"/>
                  <a:t>Two models: </a:t>
                </a:r>
                <a:r>
                  <a:rPr lang="en-ZA" sz="1800" dirty="0" err="1">
                    <a:solidFill>
                      <a:srgbClr val="3E3EDA"/>
                    </a:solidFill>
                  </a:rPr>
                  <a:t>ionFR</a:t>
                </a:r>
                <a:r>
                  <a:rPr lang="en-ZA" sz="1800" dirty="0"/>
                  <a:t> </a:t>
                </a:r>
                <a:r>
                  <a:rPr lang="en-ZA" sz="1100" dirty="0"/>
                  <a:t>(https://github.com/csobey/ionFR)</a:t>
                </a:r>
                <a:r>
                  <a:rPr lang="en-ZA" sz="1800" dirty="0"/>
                  <a:t> and</a:t>
                </a:r>
              </a:p>
              <a:p>
                <a:pPr lvl="1"/>
                <a:r>
                  <a:rPr lang="en-ZA" sz="1800" dirty="0"/>
                  <a:t> </a:t>
                </a:r>
                <a:r>
                  <a:rPr lang="en-ZA" sz="1800" dirty="0">
                    <a:solidFill>
                      <a:srgbClr val="C00000"/>
                    </a:solidFill>
                  </a:rPr>
                  <a:t>spinifex</a:t>
                </a:r>
                <a:r>
                  <a:rPr lang="en-ZA" sz="1800" dirty="0"/>
                  <a:t> </a:t>
                </a:r>
                <a:r>
                  <a:rPr lang="en-ZA" sz="1200" dirty="0"/>
                  <a:t>(https://git.astron.nl/RD/spinifex)</a:t>
                </a:r>
                <a:endParaRPr lang="en-ZA" sz="1800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C6106D5-CCBD-821C-1C6B-E77CA4ADDC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5602" y="1253331"/>
                <a:ext cx="10708638" cy="4172109"/>
              </a:xfrm>
              <a:blipFill>
                <a:blip r:embed="rId2"/>
                <a:stretch>
                  <a:fillRect l="-512" t="-1462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5BBF33D3-C8DC-9D9C-E67A-A54F22DC4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data </a:t>
            </a:r>
            <a:endParaRPr lang="en-ZA" dirty="0"/>
          </a:p>
        </p:txBody>
      </p:sp>
      <p:pic>
        <p:nvPicPr>
          <p:cNvPr id="7" name="Picture 6" descr="A black and white image of a plant&#10;&#10;AI-generated content may be incorrect.">
            <a:extLst>
              <a:ext uri="{FF2B5EF4-FFF2-40B4-BE49-F238E27FC236}">
                <a16:creationId xmlns:a16="http://schemas.microsoft.com/office/drawing/2014/main" id="{C936A23D-4B4E-370F-4F43-5371EAE0A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489" y="3054808"/>
            <a:ext cx="748384" cy="748384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E6A847D-7DCC-5545-D6BC-A26D14D1F15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HEASA2025 – September 2025</a:t>
            </a:r>
            <a:endParaRPr lang="en-ZA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AFD8FC-FE0E-D501-E5E5-872F5EED15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835A48-503A-4E67-A7D2-D97641A1F7D2}" type="slidenum">
              <a:rPr lang="en-ZA" smtClean="0"/>
              <a:pPr/>
              <a:t>5</a:t>
            </a:fld>
            <a:r>
              <a:rPr lang="en-ZA" dirty="0"/>
              <a:t> </a:t>
            </a:r>
          </a:p>
        </p:txBody>
      </p:sp>
      <p:pic>
        <p:nvPicPr>
          <p:cNvPr id="21" name="Picture 20" descr="A circular object with lines and dots in the center&#10;&#10;AI-generated content may be incorrect.">
            <a:extLst>
              <a:ext uri="{FF2B5EF4-FFF2-40B4-BE49-F238E27FC236}">
                <a16:creationId xmlns:a16="http://schemas.microsoft.com/office/drawing/2014/main" id="{334D3392-87F8-06F1-FC3E-C95ED681C9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5486" y="3921"/>
            <a:ext cx="2070852" cy="11947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42F48E-7DC5-EBAD-C233-4B12F44974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2040" y="2034923"/>
            <a:ext cx="3779732" cy="35697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2D4BEAA-1A36-5CB1-FE4E-1323844768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704333"/>
            <a:ext cx="4824307" cy="256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69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97E4F6-B264-2F19-34E6-6FFDC0405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34" y="37444"/>
            <a:ext cx="11130067" cy="916465"/>
          </a:xfrm>
        </p:spPr>
        <p:txBody>
          <a:bodyPr>
            <a:normAutofit/>
          </a:bodyPr>
          <a:lstStyle/>
          <a:p>
            <a:r>
              <a:rPr lang="en-GB" sz="4000" dirty="0"/>
              <a:t>Characterising the polarisation time-series</a:t>
            </a:r>
            <a:endParaRPr lang="en-ZA" sz="4000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076CB7A8-6B1B-59DD-CA98-7EC1163D4C93}"/>
              </a:ext>
            </a:extLst>
          </p:cNvPr>
          <p:cNvSpPr txBox="1">
            <a:spLocks/>
          </p:cNvSpPr>
          <p:nvPr/>
        </p:nvSpPr>
        <p:spPr>
          <a:xfrm>
            <a:off x="191614" y="906890"/>
            <a:ext cx="9310376" cy="91646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Noise models similar to (‘vanilla’) pulsar timing analysis </a:t>
            </a:r>
          </a:p>
          <a:p>
            <a:pPr marL="0" indent="0">
              <a:buNone/>
            </a:pPr>
            <a:r>
              <a:rPr lang="en-GB" sz="2000" dirty="0"/>
              <a:t>Using code written by X. Xue (</a:t>
            </a:r>
            <a:r>
              <a:rPr lang="en-GB" sz="1600" dirty="0"/>
              <a:t>https://github.com/XueXiao-Physics/PPA</a:t>
            </a:r>
            <a:r>
              <a:rPr lang="en-GB" sz="2000" dirty="0"/>
              <a:t>), PTMCMC</a:t>
            </a:r>
            <a:endParaRPr lang="en-ZA" sz="1200" dirty="0"/>
          </a:p>
          <a:p>
            <a:pPr lvl="2"/>
            <a:endParaRPr lang="en-ZA" sz="1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175398-50A0-58AD-8EAC-98B3ED2B5A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329" y="2093721"/>
            <a:ext cx="3365330" cy="3468879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C9564D-4A36-2EC2-BB71-459B81F717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00" y="6387428"/>
            <a:ext cx="2743200" cy="365125"/>
          </a:xfrm>
        </p:spPr>
        <p:txBody>
          <a:bodyPr/>
          <a:lstStyle/>
          <a:p>
            <a:r>
              <a:rPr lang="en-US" dirty="0"/>
              <a:t>HEASA2025 – September 2025</a:t>
            </a:r>
            <a:endParaRPr lang="en-ZA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74DAF2-D227-6694-4BAE-B7D23C575B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835A48-503A-4E67-A7D2-D97641A1F7D2}" type="slidenum">
              <a:rPr lang="en-ZA" smtClean="0"/>
              <a:pPr/>
              <a:t>6</a:t>
            </a:fld>
            <a:r>
              <a:rPr lang="en-ZA"/>
              <a:t> </a:t>
            </a:r>
            <a:endParaRPr lang="en-ZA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A28789-123D-D555-B81D-43EADDDCB7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641" y="1823355"/>
            <a:ext cx="3623059" cy="374012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A4242A7-E8F5-8DE2-55E6-CD89AC6C46C0}"/>
                  </a:ext>
                </a:extLst>
              </p:cNvPr>
              <p:cNvSpPr txBox="1"/>
              <p:nvPr/>
            </p:nvSpPr>
            <p:spPr>
              <a:xfrm>
                <a:off x="0" y="2531332"/>
                <a:ext cx="4659329" cy="25033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ZA" dirty="0"/>
                  <a:t>Generic white noise terms EFAC, EQUAD</a:t>
                </a:r>
              </a:p>
              <a:p>
                <a:pPr lvl="1"/>
                <a:endParaRPr lang="en-ZA" dirty="0"/>
              </a:p>
              <a:p>
                <a:pPr lvl="2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>
                          <a:latin typeface="Cambria Math" panose="02040503050406030204" pitchFamily="18" charset="0"/>
                        </a:rPr>
                        <m:t>𝑊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𝐸𝐹𝐴𝐶</m:t>
                              </m:r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𝐸𝑄𝑈𝐴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ZA" dirty="0"/>
              </a:p>
              <a:p>
                <a:pPr lvl="1"/>
                <a:endParaRPr lang="en-ZA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ZA" dirty="0"/>
                  <a:t>Red noise, amplitude and p-l index </a:t>
                </a:r>
              </a:p>
              <a:p>
                <a:pPr lvl="1"/>
                <a:endParaRPr lang="en-ZA" dirty="0"/>
              </a:p>
              <a:p>
                <a:pPr lvl="2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; 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20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nary>
                        <m:naryPr>
                          <m:subHide m:val="on"/>
                          <m:supHide m:val="on"/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𝑦𝑟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GB" sz="1200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sup>
                          </m:sSup>
                          <m:f>
                            <m:f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𝑦𝑟</m:t>
                                  </m:r>
                                </m:sub>
                              </m:sSub>
                            </m:den>
                          </m:f>
                          <m:func>
                            <m:func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20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[2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 −</m:t>
                                  </m:r>
                                  <m:sSub>
                                    <m:sSubPr>
                                      <m:ctrlP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d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e>
                          </m:func>
                        </m:e>
                      </m:nary>
                    </m:oMath>
                  </m:oMathPara>
                </a14:m>
                <a:endParaRPr lang="en-ZA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A4242A7-E8F5-8DE2-55E6-CD89AC6C46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31332"/>
                <a:ext cx="4659329" cy="2503314"/>
              </a:xfrm>
              <a:prstGeom prst="rect">
                <a:avLst/>
              </a:prstGeom>
              <a:blipFill>
                <a:blip r:embed="rId4"/>
                <a:stretch>
                  <a:fillRect t="-1217" b="-41849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067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854738-1B79-5FBF-000A-4BD36DB47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835A48-503A-4E67-A7D2-D97641A1F7D2}" type="slidenum">
              <a:rPr lang="en-ZA" smtClean="0"/>
              <a:pPr/>
              <a:t>7</a:t>
            </a:fld>
            <a:r>
              <a:rPr lang="en-ZA"/>
              <a:t> </a:t>
            </a:r>
            <a:endParaRPr lang="en-ZA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AF0A-D0E5-F250-BEAC-F27CC3C9DA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HEASA2025 – September 2025</a:t>
            </a:r>
            <a:endParaRPr lang="en-ZA" dirty="0"/>
          </a:p>
        </p:txBody>
      </p:sp>
      <p:pic>
        <p:nvPicPr>
          <p:cNvPr id="10" name="Picture 9" descr="A screenshot of a graph&#10;&#10;AI-generated content may be incorrect.">
            <a:extLst>
              <a:ext uri="{FF2B5EF4-FFF2-40B4-BE49-F238E27FC236}">
                <a16:creationId xmlns:a16="http://schemas.microsoft.com/office/drawing/2014/main" id="{F0DC243C-07BD-CE31-6068-80AFDBA9BE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74" y="1862287"/>
            <a:ext cx="5669072" cy="3133425"/>
          </a:xfrm>
          <a:prstGeom prst="rect">
            <a:avLst/>
          </a:prstGeom>
        </p:spPr>
      </p:pic>
      <p:pic>
        <p:nvPicPr>
          <p:cNvPr id="12" name="Picture 11" descr="A screenshot of a graph&#10;&#10;AI-generated content may be incorrect.">
            <a:extLst>
              <a:ext uri="{FF2B5EF4-FFF2-40B4-BE49-F238E27FC236}">
                <a16:creationId xmlns:a16="http://schemas.microsoft.com/office/drawing/2014/main" id="{B764FD23-CA1D-7FD2-84DD-10BF528AC6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467" y="1802453"/>
            <a:ext cx="5974500" cy="3253092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A74836F-9DB8-C4DF-9184-F34F9278DE94}"/>
              </a:ext>
            </a:extLst>
          </p:cNvPr>
          <p:cNvSpPr txBox="1">
            <a:spLocks/>
          </p:cNvSpPr>
          <p:nvPr/>
        </p:nvSpPr>
        <p:spPr>
          <a:xfrm>
            <a:off x="288433" y="421495"/>
            <a:ext cx="11669534" cy="16762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Rotation of PA due to ultralight axion birefringence has a neat property: it’s frequency-independent! </a:t>
            </a:r>
          </a:p>
          <a:p>
            <a:r>
              <a:rPr lang="en-GB" sz="2000" dirty="0"/>
              <a:t>RM is usually found assuming a magnetised plasma – </a:t>
            </a:r>
            <a:r>
              <a:rPr lang="en-GB" sz="2000" i="1" dirty="0"/>
              <a:t>frequency dependent</a:t>
            </a:r>
          </a:p>
          <a:p>
            <a:r>
              <a:rPr lang="en-GB" sz="2000" dirty="0"/>
              <a:t>A distinguishing feature of dark matter-related signals!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3FCBE57-F3EB-CECB-946A-2C78DEA54932}"/>
              </a:ext>
            </a:extLst>
          </p:cNvPr>
          <p:cNvSpPr txBox="1">
            <a:spLocks/>
          </p:cNvSpPr>
          <p:nvPr/>
        </p:nvSpPr>
        <p:spPr>
          <a:xfrm>
            <a:off x="10335300" y="5153646"/>
            <a:ext cx="1683803" cy="55738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i="1" dirty="0"/>
              <a:t>Preliminary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33FCADB-95F1-C3DE-28E1-35F65251E84F}"/>
              </a:ext>
            </a:extLst>
          </p:cNvPr>
          <p:cNvSpPr txBox="1">
            <a:spLocks/>
          </p:cNvSpPr>
          <p:nvPr/>
        </p:nvSpPr>
        <p:spPr>
          <a:xfrm>
            <a:off x="446266" y="5593975"/>
            <a:ext cx="11669534" cy="76117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Even if we don’t see signs of dark matter, there are strong hints of non-FR like rotation of PA in this population study  </a:t>
            </a:r>
          </a:p>
        </p:txBody>
      </p:sp>
    </p:spTree>
    <p:extLst>
      <p:ext uri="{BB962C8B-B14F-4D97-AF65-F5344CB8AC3E}">
        <p14:creationId xmlns:p14="http://schemas.microsoft.com/office/powerpoint/2010/main" val="1720510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25696F-1FE1-9DBE-4E14-2EB516DFA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Dark matter search</a:t>
            </a:r>
            <a:endParaRPr lang="en-Z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E3365596-D7F1-D769-B796-F3F7768BDFD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45189" y="1117624"/>
                <a:ext cx="10965068" cy="4351338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242943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242943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242943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242943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242943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2000" dirty="0"/>
                  <a:t>Two parameters of interest: 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GB" sz="2000" dirty="0"/>
                  <a:t>, </a:t>
                </a:r>
                <a:r>
                  <a:rPr lang="en-GB" sz="2000" i="1" dirty="0"/>
                  <a:t>g </a:t>
                </a:r>
                <a:r>
                  <a:rPr lang="en-GB" sz="2000" dirty="0"/>
                  <a:t>proxied by amplitude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GB" sz="2000" i="1" dirty="0"/>
              </a:p>
              <a:p>
                <a:r>
                  <a:rPr lang="en-GB" sz="2000" dirty="0"/>
                  <a:t>Full search with correlations: binned log mass window of (-23, -20) (roughly 6 d – 13 y) </a:t>
                </a:r>
              </a:p>
              <a:p>
                <a:pPr lvl="1"/>
                <a:endParaRPr lang="en-ZA" sz="1800" dirty="0"/>
              </a:p>
            </p:txBody>
          </p:sp>
        </mc:Choice>
        <mc:Fallback xmlns="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E3365596-D7F1-D769-B796-F3F7768BDF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189" y="1117624"/>
                <a:ext cx="10965068" cy="4351338"/>
              </a:xfrm>
              <a:prstGeom prst="rect">
                <a:avLst/>
              </a:prstGeom>
              <a:blipFill>
                <a:blip r:embed="rId2"/>
                <a:stretch>
                  <a:fillRect l="-501" t="-1261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aph of a mass of a mass&#10;&#10;AI-generated content may be incorrect.">
            <a:extLst>
              <a:ext uri="{FF2B5EF4-FFF2-40B4-BE49-F238E27FC236}">
                <a16:creationId xmlns:a16="http://schemas.microsoft.com/office/drawing/2014/main" id="{3E17B689-9BC4-2FF3-BBE9-C80EFAFF92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923" y="2059068"/>
            <a:ext cx="3357562" cy="3357562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0F5ABFB-BDCF-93DB-66DA-9F3CE63ED09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HEASA2025 – September 2025</a:t>
            </a:r>
            <a:endParaRPr lang="en-ZA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14014B-9EB9-C0F7-C0B2-9612790E87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835A48-503A-4E67-A7D2-D97641A1F7D2}" type="slidenum">
              <a:rPr lang="en-ZA" smtClean="0"/>
              <a:pPr/>
              <a:t>8</a:t>
            </a:fld>
            <a:r>
              <a:rPr lang="en-ZA"/>
              <a:t> </a:t>
            </a:r>
            <a:endParaRPr lang="en-ZA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7496F27-7152-B37D-A0E9-5C790A465B64}"/>
              </a:ext>
            </a:extLst>
          </p:cNvPr>
          <p:cNvGrpSpPr/>
          <p:nvPr/>
        </p:nvGrpSpPr>
        <p:grpSpPr>
          <a:xfrm>
            <a:off x="573811" y="2079170"/>
            <a:ext cx="4723837" cy="3357562"/>
            <a:chOff x="573811" y="2079170"/>
            <a:chExt cx="4723837" cy="3357562"/>
          </a:xfrm>
        </p:grpSpPr>
        <p:pic>
          <p:nvPicPr>
            <p:cNvPr id="9" name="Picture 8" descr="A graph of a graph of a graph&#10;&#10;AI-generated content may be incorrect.">
              <a:extLst>
                <a:ext uri="{FF2B5EF4-FFF2-40B4-BE49-F238E27FC236}">
                  <a16:creationId xmlns:a16="http://schemas.microsoft.com/office/drawing/2014/main" id="{D2FDCEE2-99D7-C26C-A673-CB0529FA40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0086" y="2079170"/>
              <a:ext cx="3357562" cy="335756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ADAAB42-C70E-B012-3746-2FE484F1F957}"/>
                </a:ext>
              </a:extLst>
            </p:cNvPr>
            <p:cNvSpPr txBox="1"/>
            <p:nvPr/>
          </p:nvSpPr>
          <p:spPr>
            <a:xfrm>
              <a:off x="573811" y="2239682"/>
              <a:ext cx="21118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Most mass bins:</a:t>
              </a:r>
              <a:endParaRPr lang="en-ZA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A2CA4E6-37D8-074C-E70E-1D546EA0E9C9}"/>
                  </a:ext>
                </a:extLst>
              </p:cNvPr>
              <p:cNvSpPr txBox="1"/>
              <p:nvPr/>
            </p:nvSpPr>
            <p:spPr>
              <a:xfrm>
                <a:off x="5196182" y="2209642"/>
                <a:ext cx="2111829" cy="669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Mass bin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−21.9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 −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−21.8</m:t>
                        </m:r>
                      </m:sup>
                    </m:sSup>
                  </m:oMath>
                </a14:m>
                <a:r>
                  <a:rPr lang="en-ZA" dirty="0"/>
                  <a:t>: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A2CA4E6-37D8-074C-E70E-1D546EA0E9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6182" y="2209642"/>
                <a:ext cx="2111829" cy="669992"/>
              </a:xfrm>
              <a:prstGeom prst="rect">
                <a:avLst/>
              </a:prstGeom>
              <a:blipFill>
                <a:blip r:embed="rId5"/>
                <a:stretch>
                  <a:fillRect l="-2305" t="-4545" b="-10000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F9D0E98-B454-4BE0-526C-783BBCB1ADA4}"/>
                  </a:ext>
                </a:extLst>
              </p:cNvPr>
              <p:cNvSpPr txBox="1"/>
              <p:nvPr/>
            </p:nvSpPr>
            <p:spPr>
              <a:xfrm>
                <a:off x="1737310" y="5520429"/>
                <a:ext cx="335756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−21.88</m:t>
                        </m:r>
                      </m:sup>
                    </m:sSup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ZA" sz="2400" dirty="0"/>
                  <a:t> = ??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F9D0E98-B454-4BE0-526C-783BBCB1AD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310" y="5520429"/>
                <a:ext cx="3357562" cy="461665"/>
              </a:xfrm>
              <a:prstGeom prst="rect">
                <a:avLst/>
              </a:prstGeom>
              <a:blipFill>
                <a:blip r:embed="rId6"/>
                <a:stretch>
                  <a:fillRect l="-544" t="-9333" b="-32000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8C5C758E-F4C6-574D-1B20-9A3CD2FD59E7}"/>
              </a:ext>
            </a:extLst>
          </p:cNvPr>
          <p:cNvSpPr txBox="1"/>
          <p:nvPr/>
        </p:nvSpPr>
        <p:spPr>
          <a:xfrm>
            <a:off x="5326706" y="5536216"/>
            <a:ext cx="2597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0,99 years!</a:t>
            </a:r>
            <a:endParaRPr lang="en-ZA" sz="2400" dirty="0"/>
          </a:p>
        </p:txBody>
      </p:sp>
    </p:spTree>
    <p:extLst>
      <p:ext uri="{BB962C8B-B14F-4D97-AF65-F5344CB8AC3E}">
        <p14:creationId xmlns:p14="http://schemas.microsoft.com/office/powerpoint/2010/main" val="126350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73506617-B484-33E0-7663-BE8375D5B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476" y="857715"/>
            <a:ext cx="3081882" cy="2860845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8809F0-368A-0FEA-3408-B59E81C362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00" y="6376670"/>
            <a:ext cx="2743200" cy="365125"/>
          </a:xfrm>
        </p:spPr>
        <p:txBody>
          <a:bodyPr/>
          <a:lstStyle/>
          <a:p>
            <a:r>
              <a:rPr lang="en-US" dirty="0"/>
              <a:t>HEASA2025 – September 2025</a:t>
            </a:r>
            <a:endParaRPr lang="en-ZA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81E923-AD6C-0A21-8CA7-93D51C1BFD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835A48-503A-4E67-A7D2-D97641A1F7D2}" type="slidenum">
              <a:rPr lang="en-ZA" smtClean="0"/>
              <a:pPr/>
              <a:t>9</a:t>
            </a:fld>
            <a:r>
              <a:rPr lang="en-ZA"/>
              <a:t> </a:t>
            </a:r>
            <a:endParaRPr lang="en-ZA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C9F2AF2E-C0C0-E410-0B1C-5EA5ABE1038F}"/>
              </a:ext>
            </a:extLst>
          </p:cNvPr>
          <p:cNvSpPr txBox="1">
            <a:spLocks/>
          </p:cNvSpPr>
          <p:nvPr/>
        </p:nvSpPr>
        <p:spPr>
          <a:xfrm>
            <a:off x="324868" y="199767"/>
            <a:ext cx="11161011" cy="60231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From non-detection: constraints on viable parameter space </a:t>
            </a:r>
            <a:endParaRPr lang="en-ZA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6434E947-100B-FB17-3E64-11F66AA1AE65}"/>
              </a:ext>
            </a:extLst>
          </p:cNvPr>
          <p:cNvSpPr txBox="1">
            <a:spLocks/>
          </p:cNvSpPr>
          <p:nvPr/>
        </p:nvSpPr>
        <p:spPr>
          <a:xfrm>
            <a:off x="8287894" y="5939064"/>
            <a:ext cx="3904106" cy="42744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2000" dirty="0"/>
              <a:t>Sarkis, Yuwen+, in prep</a:t>
            </a:r>
            <a:endParaRPr lang="en-ZA" sz="2000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556BE14F-9C1E-2060-1C0F-79942A6FE94A}"/>
              </a:ext>
            </a:extLst>
          </p:cNvPr>
          <p:cNvSpPr txBox="1">
            <a:spLocks/>
          </p:cNvSpPr>
          <p:nvPr/>
        </p:nvSpPr>
        <p:spPr>
          <a:xfrm>
            <a:off x="538227" y="3623166"/>
            <a:ext cx="4769423" cy="89913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4294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/>
              <a:t>10 – 50 pulsar groups, full + auto correlations</a:t>
            </a:r>
            <a:endParaRPr lang="en-ZA" sz="1600" dirty="0"/>
          </a:p>
        </p:txBody>
      </p:sp>
      <p:pic>
        <p:nvPicPr>
          <p:cNvPr id="4" name="Picture 3" descr="A graph of a graph&#10;&#10;AI-generated content may be incorrect.">
            <a:extLst>
              <a:ext uri="{FF2B5EF4-FFF2-40B4-BE49-F238E27FC236}">
                <a16:creationId xmlns:a16="http://schemas.microsoft.com/office/drawing/2014/main" id="{DC4FBE36-D706-20D2-63D7-FA73D262E2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70" y="3984172"/>
            <a:ext cx="3786125" cy="2227132"/>
          </a:xfrm>
          <a:prstGeom prst="rect">
            <a:avLst/>
          </a:prstGeom>
        </p:spPr>
      </p:pic>
      <p:pic>
        <p:nvPicPr>
          <p:cNvPr id="10" name="Picture 9" descr="A diagram of a graph showing the different types of energy&#10;&#10;AI-generated content may be incorrect.">
            <a:extLst>
              <a:ext uri="{FF2B5EF4-FFF2-40B4-BE49-F238E27FC236}">
                <a16:creationId xmlns:a16="http://schemas.microsoft.com/office/drawing/2014/main" id="{AD67129D-BAA1-3CCC-A83E-E9A2CB2ED0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861" y="984772"/>
            <a:ext cx="6855307" cy="5016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07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APT">
      <a:dk1>
        <a:srgbClr val="2E2437"/>
      </a:dk1>
      <a:lt1>
        <a:sysClr val="window" lastClr="FFFFFF"/>
      </a:lt1>
      <a:dk2>
        <a:srgbClr val="2C2A29"/>
      </a:dk2>
      <a:lt2>
        <a:srgbClr val="E8E8E8"/>
      </a:lt2>
      <a:accent1>
        <a:srgbClr val="F27200"/>
      </a:accent1>
      <a:accent2>
        <a:srgbClr val="61223B"/>
      </a:accent2>
      <a:accent3>
        <a:srgbClr val="82CCAE"/>
      </a:accent3>
      <a:accent4>
        <a:srgbClr val="A60A3D"/>
      </a:accent4>
      <a:accent5>
        <a:srgbClr val="DC4405"/>
      </a:accent5>
      <a:accent6>
        <a:srgbClr val="643335"/>
      </a:accent6>
      <a:hlink>
        <a:srgbClr val="0070C0"/>
      </a:hlink>
      <a:folHlink>
        <a:srgbClr val="96607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2360</TotalTime>
  <Words>865</Words>
  <Application>Microsoft Office PowerPoint</Application>
  <PresentationFormat>Widescreen</PresentationFormat>
  <Paragraphs>139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Aptos</vt:lpstr>
      <vt:lpstr>Aptos Display</vt:lpstr>
      <vt:lpstr>Arial</vt:lpstr>
      <vt:lpstr>Cambria Math</vt:lpstr>
      <vt:lpstr>Times New Roman</vt:lpstr>
      <vt:lpstr>Office Theme</vt:lpstr>
      <vt:lpstr>Custom Design</vt:lpstr>
      <vt:lpstr>PowerPoint Presentation</vt:lpstr>
      <vt:lpstr>What’s the matter?</vt:lpstr>
      <vt:lpstr>PowerPoint Presentation</vt:lpstr>
      <vt:lpstr>Pulsar Polarisation Arrays</vt:lpstr>
      <vt:lpstr>The data </vt:lpstr>
      <vt:lpstr>Characterising the polarisation time-series</vt:lpstr>
      <vt:lpstr>PowerPoint Presentation</vt:lpstr>
      <vt:lpstr>Dark matter search</vt:lpstr>
      <vt:lpstr>PowerPoint Presentation</vt:lpstr>
      <vt:lpstr>Outlook</vt:lpstr>
      <vt:lpstr>Summary</vt:lpstr>
      <vt:lpstr>Backups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Sarkis, MD, Dr [28814878@sun.ac.za]</dc:creator>
  <cp:lastModifiedBy>Sarkis, MD, Dr [28814878@sun.ac.za]</cp:lastModifiedBy>
  <cp:revision>158</cp:revision>
  <dcterms:created xsi:type="dcterms:W3CDTF">2025-06-19T18:19:47Z</dcterms:created>
  <dcterms:modified xsi:type="dcterms:W3CDTF">2025-09-18T08:34:21Z</dcterms:modified>
</cp:coreProperties>
</file>