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29"/>
  </p:notesMasterIdLst>
  <p:sldIdLst>
    <p:sldId id="256" r:id="rId2"/>
    <p:sldId id="296" r:id="rId3"/>
    <p:sldId id="258" r:id="rId4"/>
    <p:sldId id="259" r:id="rId5"/>
    <p:sldId id="279" r:id="rId6"/>
    <p:sldId id="260" r:id="rId7"/>
    <p:sldId id="292" r:id="rId8"/>
    <p:sldId id="293" r:id="rId9"/>
    <p:sldId id="294" r:id="rId10"/>
    <p:sldId id="275" r:id="rId11"/>
    <p:sldId id="262" r:id="rId12"/>
    <p:sldId id="306" r:id="rId13"/>
    <p:sldId id="276" r:id="rId14"/>
    <p:sldId id="295" r:id="rId15"/>
    <p:sldId id="297" r:id="rId16"/>
    <p:sldId id="299" r:id="rId17"/>
    <p:sldId id="298" r:id="rId18"/>
    <p:sldId id="301" r:id="rId19"/>
    <p:sldId id="300" r:id="rId20"/>
    <p:sldId id="305" r:id="rId21"/>
    <p:sldId id="304" r:id="rId22"/>
    <p:sldId id="302" r:id="rId23"/>
    <p:sldId id="303" r:id="rId24"/>
    <p:sldId id="280" r:id="rId25"/>
    <p:sldId id="281" r:id="rId26"/>
    <p:sldId id="287" r:id="rId27"/>
    <p:sldId id="278" r:id="rId28"/>
  </p:sldIdLst>
  <p:sldSz cx="9144000" cy="5143500" type="screen16x9"/>
  <p:notesSz cx="6858000" cy="9144000"/>
  <p:embeddedFontLst>
    <p:embeddedFont>
      <p:font typeface="Alexandria" panose="020B0604020202020204" charset="-78"/>
      <p:regular r:id="rId30"/>
      <p:bold r:id="rId31"/>
    </p:embeddedFont>
    <p:embeddedFont>
      <p:font typeface="Azeret Mono ExtraBold" panose="020B0604020202020204" charset="0"/>
      <p:bold r:id="rId32"/>
      <p:boldItalic r:id="rId33"/>
    </p:embeddedFont>
    <p:embeddedFont>
      <p:font typeface="Cambria" panose="02040503050406030204" pitchFamily="18" charset="0"/>
      <p:regular r:id="rId34"/>
      <p:bold r:id="rId35"/>
      <p:italic r:id="rId36"/>
      <p:boldItalic r:id="rId37"/>
    </p:embeddedFont>
    <p:embeddedFont>
      <p:font typeface="Darker Grotesque" panose="020B0604020202020204" charset="0"/>
      <p:regular r:id="rId38"/>
      <p:bold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Archivo" panose="020B0604020202020204" charset="0"/>
      <p:regular r:id="rId44"/>
      <p:bold r:id="rId45"/>
      <p:italic r:id="rId46"/>
      <p:boldItalic r:id="rId47"/>
    </p:embeddedFont>
    <p:embeddedFont>
      <p:font typeface="Azeret Mono" panose="020B0604020202020204" charset="0"/>
      <p:regular r:id="rId48"/>
      <p:bold r:id="rId49"/>
      <p:italic r:id="rId50"/>
      <p:boldItalic r:id="rId51"/>
    </p:embeddedFont>
    <p:embeddedFont>
      <p:font typeface="Cambria Math" panose="02040503050406030204" pitchFamily="18" charset="0"/>
      <p:regular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A7D6"/>
    <a:srgbClr val="9B3E9D"/>
    <a:srgbClr val="4F20DB"/>
    <a:srgbClr val="5F43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30" autoAdjust="0"/>
    <p:restoredTop sz="86778" autoAdjust="0"/>
  </p:normalViewPr>
  <p:slideViewPr>
    <p:cSldViewPr snapToGrid="0">
      <p:cViewPr varScale="1">
        <p:scale>
          <a:sx n="99" d="100"/>
          <a:sy n="99" d="100"/>
        </p:scale>
        <p:origin x="1310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font" Target="fonts/font18.fntdata"/><Relationship Id="rId50" Type="http://schemas.openxmlformats.org/officeDocument/2006/relationships/font" Target="fonts/font21.fntdata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font" Target="fonts/font12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49" Type="http://schemas.openxmlformats.org/officeDocument/2006/relationships/font" Target="fonts/font2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52" Type="http://schemas.openxmlformats.org/officeDocument/2006/relationships/font" Target="fonts/font2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font" Target="fonts/font19.fntdata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22.fntdata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6d199d7c4b_2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6d199d7c4b_2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0202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6d199d7c4b_2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6d199d7c4b_2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6d4743b0e9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6d4743b0e9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985838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6d4743b0e9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6d4743b0e9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[high intermittency</a:t>
            </a:r>
            <a:r>
              <a:rPr lang="en-US" baseline="0" dirty="0" smtClean="0"/>
              <a:t> at early simulation times]</a:t>
            </a:r>
            <a:endParaRPr lang="en-US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Strong B-field</a:t>
            </a:r>
            <a:r>
              <a:rPr lang="en-US" baseline="0" dirty="0" smtClean="0"/>
              <a:t> implies higher intermittency (more higher jumps) leading to tail-dominated and narrower distributions.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698532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6d4743b0e9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6d4743b0e9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Narrow electron spectra – boosted spectrum resembles</a:t>
            </a:r>
            <a:r>
              <a:rPr lang="en-US" baseline="0" dirty="0" smtClean="0"/>
              <a:t> the boosting kernel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aseline="0" dirty="0" smtClean="0"/>
              <a:t>Other spectra – broader and harder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27274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6d4743b0e9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6d4743b0e9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31182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6d4743b0e9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6d4743b0e9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aseline="0" dirty="0" smtClean="0"/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95359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6d4743b0e9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6d4743b0e9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74715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6d4743b0e9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6d4743b0e9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19610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6d4743b0e9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6d4743b0e9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05931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6c42668b78_1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6c42668b78_1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705732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6d199d7c4b_2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6d199d7c4b_2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973973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6d199d7c4b_2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6d199d7c4b_2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Qualitatively</a:t>
            </a:r>
            <a:r>
              <a:rPr lang="en-US" baseline="0" dirty="0" smtClean="0"/>
              <a:t> shows the difference between our results and spectra predicted by QLT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602432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6d4743b0e9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6d4743b0e9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51573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6d199d7c4b_2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6d199d7c4b_2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88933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6c40c1b3a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6c40c1b3a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7086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6d17a98d3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6d17a98d3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Stochastic particle </a:t>
            </a:r>
            <a:r>
              <a:rPr lang="en-US" dirty="0" err="1" smtClean="0"/>
              <a:t>accel</a:t>
            </a:r>
            <a:r>
              <a:rPr lang="en-US" dirty="0" smtClean="0"/>
              <a:t>. (SA) – mechanism</a:t>
            </a:r>
            <a:r>
              <a:rPr lang="en-US" baseline="0" dirty="0" smtClean="0"/>
              <a:t> by which particle accelerated by multiple scatterings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aseline="0" dirty="0" smtClean="0"/>
              <a:t>Fermi proposed stochastic interaction between particles and large magnetic clouds as CR </a:t>
            </a:r>
            <a:r>
              <a:rPr lang="en-US" baseline="0" dirty="0" err="1" smtClean="0"/>
              <a:t>accel</a:t>
            </a:r>
            <a:r>
              <a:rPr lang="en-US" baseline="0" dirty="0" smtClean="0"/>
              <a:t> mechanism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6c40c1b3a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6c40c1b3a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6c40c1b3a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6c40c1b3a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9158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6c40c1b3a4_0_3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6c40c1b3a4_0_3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6d199d7c4b_2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6d199d7c4b_2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61295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6d199d7c4b_2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6d199d7c4b_2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8754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6d199d7c4b_2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6d199d7c4b_2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5389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" name="Google Shape;13;p2" title="GetAttachmentThumbnail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3600" y="4726162"/>
            <a:ext cx="3372701" cy="37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9" name="Google Shape;49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719550"/>
            <a:ext cx="8520600" cy="394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" name="Google Shape;21;p4" title="GetAttachmentThumbnail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3600" y="4682087"/>
            <a:ext cx="3372701" cy="37475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4"/>
          <p:cNvSpPr txBox="1"/>
          <p:nvPr/>
        </p:nvSpPr>
        <p:spPr>
          <a:xfrm>
            <a:off x="3069050" y="4696250"/>
            <a:ext cx="54033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Azeret Mono"/>
                <a:ea typeface="Azeret Mono"/>
                <a:cs typeface="Azeret Mono"/>
                <a:sym typeface="Azeret Mono"/>
              </a:rPr>
              <a:t>Frans vd Merwe, Stochastic particle acceleration</a:t>
            </a:r>
            <a:endParaRPr sz="1200">
              <a:solidFill>
                <a:schemeClr val="dk2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7" Type="http://schemas.openxmlformats.org/officeDocument/2006/relationships/image" Target="../media/image1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0.png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0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6/505319" TargetMode="External"/><Relationship Id="rId2" Type="http://schemas.openxmlformats.org/officeDocument/2006/relationships/hyperlink" Target="https://doi.org/10.1103/PhysRev.75.1169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doi.org/10.3847/1538-4357/ac1c76" TargetMode="External"/><Relationship Id="rId4" Type="http://schemas.openxmlformats.org/officeDocument/2006/relationships/hyperlink" Target="https://doi.org/10.1103/PhysRevLett.129.215101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utPo80xo1Gs" TargetMode="External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0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10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0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>
            <a:spLocks noGrp="1"/>
          </p:cNvSpPr>
          <p:nvPr>
            <p:ph type="ctrTitle"/>
          </p:nvPr>
        </p:nvSpPr>
        <p:spPr>
          <a:xfrm>
            <a:off x="311708" y="744550"/>
            <a:ext cx="8520600" cy="2052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93000" y="4786863"/>
            <a:ext cx="3816900" cy="3385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0" name="Google Shape;60;p13"/>
          <p:cNvGrpSpPr/>
          <p:nvPr/>
        </p:nvGrpSpPr>
        <p:grpSpPr>
          <a:xfrm>
            <a:off x="910445" y="430105"/>
            <a:ext cx="7323110" cy="3940391"/>
            <a:chOff x="910445" y="601555"/>
            <a:chExt cx="7323110" cy="3940391"/>
          </a:xfrm>
        </p:grpSpPr>
        <p:grpSp>
          <p:nvGrpSpPr>
            <p:cNvPr id="61" name="Google Shape;61;p13"/>
            <p:cNvGrpSpPr/>
            <p:nvPr/>
          </p:nvGrpSpPr>
          <p:grpSpPr>
            <a:xfrm>
              <a:off x="910445" y="601555"/>
              <a:ext cx="7323110" cy="3940391"/>
              <a:chOff x="3339912" y="1893074"/>
              <a:chExt cx="2464200" cy="1561664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4432123" y="1893074"/>
                <a:ext cx="1011300" cy="777900"/>
              </a:xfrm>
              <a:prstGeom prst="roundRect">
                <a:avLst>
                  <a:gd name="adj" fmla="val 16667"/>
                </a:avLst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lexandria"/>
                  <a:ea typeface="Alexandria"/>
                  <a:cs typeface="Alexandria"/>
                  <a:sym typeface="Alexandria"/>
                </a:endParaRPr>
              </a:p>
            </p:txBody>
          </p:sp>
          <p:sp>
            <p:nvSpPr>
              <p:cNvPr id="63" name="Google Shape;63;p13"/>
              <p:cNvSpPr/>
              <p:nvPr/>
            </p:nvSpPr>
            <p:spPr>
              <a:xfrm>
                <a:off x="3567741" y="2713270"/>
                <a:ext cx="936600" cy="616200"/>
              </a:xfrm>
              <a:prstGeom prst="roundRect">
                <a:avLst>
                  <a:gd name="adj" fmla="val 16667"/>
                </a:avLst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lexandria"/>
                  <a:ea typeface="Alexandria"/>
                  <a:cs typeface="Alexandria"/>
                  <a:sym typeface="Alexandria"/>
                </a:endParaRPr>
              </a:p>
            </p:txBody>
          </p:sp>
          <p:sp>
            <p:nvSpPr>
              <p:cNvPr id="64" name="Google Shape;64;p13"/>
              <p:cNvSpPr/>
              <p:nvPr/>
            </p:nvSpPr>
            <p:spPr>
              <a:xfrm rot="10800000">
                <a:off x="4200012" y="2367238"/>
                <a:ext cx="1604100" cy="1087500"/>
              </a:xfrm>
              <a:prstGeom prst="roundRect">
                <a:avLst>
                  <a:gd name="adj" fmla="val 16667"/>
                </a:avLst>
              </a:prstGeom>
              <a:solidFill>
                <a:srgbClr val="6832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lexandria"/>
                  <a:ea typeface="Alexandria"/>
                  <a:cs typeface="Alexandria"/>
                  <a:sym typeface="Alexandria"/>
                </a:endParaRPr>
              </a:p>
            </p:txBody>
          </p:sp>
          <p:sp>
            <p:nvSpPr>
              <p:cNvPr id="65" name="Google Shape;65;p13"/>
              <p:cNvSpPr/>
              <p:nvPr/>
            </p:nvSpPr>
            <p:spPr>
              <a:xfrm rot="10800000">
                <a:off x="3339912" y="2046808"/>
                <a:ext cx="2464200" cy="1087500"/>
              </a:xfrm>
              <a:prstGeom prst="roundRect">
                <a:avLst>
                  <a:gd name="adj" fmla="val 16667"/>
                </a:avLst>
              </a:prstGeom>
              <a:solidFill>
                <a:srgbClr val="6832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lexandria"/>
                  <a:ea typeface="Alexandria"/>
                  <a:cs typeface="Alexandria"/>
                  <a:sym typeface="Alexandria"/>
                </a:endParaRPr>
              </a:p>
            </p:txBody>
          </p:sp>
          <p:sp>
            <p:nvSpPr>
              <p:cNvPr id="66" name="Google Shape;66;p13"/>
              <p:cNvSpPr/>
              <p:nvPr/>
            </p:nvSpPr>
            <p:spPr>
              <a:xfrm rot="7696258">
                <a:off x="4095762" y="3046615"/>
                <a:ext cx="121156" cy="241889"/>
              </a:xfrm>
              <a:prstGeom prst="moon">
                <a:avLst>
                  <a:gd name="adj" fmla="val 52052"/>
                </a:avLst>
              </a:prstGeom>
              <a:solidFill>
                <a:srgbClr val="6832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lexandria"/>
                  <a:ea typeface="Alexandria"/>
                  <a:cs typeface="Alexandria"/>
                  <a:sym typeface="Alexandria"/>
                </a:endParaRPr>
              </a:p>
            </p:txBody>
          </p:sp>
          <p:sp>
            <p:nvSpPr>
              <p:cNvPr id="67" name="Google Shape;67;p13"/>
              <p:cNvSpPr txBox="1"/>
              <p:nvPr/>
            </p:nvSpPr>
            <p:spPr>
              <a:xfrm>
                <a:off x="3405461" y="2168730"/>
                <a:ext cx="2333100" cy="489000"/>
              </a:xfrm>
              <a:prstGeom prst="rect">
                <a:avLst/>
              </a:prstGeom>
              <a:solidFill>
                <a:srgbClr val="6832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algn="ctr">
                  <a:lnSpc>
                    <a:spcPct val="115000"/>
                  </a:lnSpc>
                  <a:buSzPts val="533"/>
                </a:pPr>
                <a:r>
                  <a:rPr lang="en-US" dirty="0">
                    <a:solidFill>
                      <a:schemeClr val="lt1"/>
                    </a:solidFill>
                    <a:latin typeface="Azeret Mono ExtraBold"/>
                    <a:ea typeface="Azeret Mono ExtraBold"/>
                    <a:cs typeface="Azeret Mono ExtraBold"/>
                    <a:sym typeface="Azeret Mono ExtraBold"/>
                  </a:rPr>
                  <a:t>From Fermi to Fractals: Stochastic Particle Acceleration in Strong MHD </a:t>
                </a:r>
                <a:r>
                  <a:rPr lang="en-US" dirty="0" smtClean="0">
                    <a:solidFill>
                      <a:schemeClr val="lt1"/>
                    </a:solidFill>
                    <a:latin typeface="Azeret Mono ExtraBold"/>
                    <a:ea typeface="Azeret Mono ExtraBold"/>
                    <a:cs typeface="Azeret Mono ExtraBold"/>
                    <a:sym typeface="Azeret Mono ExtraBold"/>
                  </a:rPr>
                  <a:t>Turbulence</a:t>
                </a:r>
              </a:p>
              <a:p>
                <a:pPr lvl="0" algn="ctr">
                  <a:lnSpc>
                    <a:spcPct val="115000"/>
                  </a:lnSpc>
                  <a:buSzPts val="533"/>
                </a:pPr>
                <a:endParaRPr dirty="0" smtClean="0">
                  <a:solidFill>
                    <a:schemeClr val="lt1"/>
                  </a:solidFill>
                  <a:latin typeface="Azeret Mono ExtraBold"/>
                  <a:ea typeface="Azeret Mono ExtraBold"/>
                  <a:cs typeface="Azeret Mono ExtraBold"/>
                  <a:sym typeface="Azeret Mono ExtraBold"/>
                </a:endParaRPr>
              </a:p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SzPts val="533"/>
                  <a:buNone/>
                </a:pPr>
                <a:r>
                  <a:rPr lang="en" dirty="0" smtClean="0">
                    <a:solidFill>
                      <a:schemeClr val="lt1"/>
                    </a:solidFill>
                    <a:latin typeface="Azeret Mono ExtraBold"/>
                    <a:ea typeface="Azeret Mono ExtraBold"/>
                    <a:cs typeface="Azeret Mono ExtraBold"/>
                    <a:sym typeface="Azeret Mono ExtraBold"/>
                  </a:rPr>
                  <a:t>Frans </a:t>
                </a:r>
                <a:r>
                  <a:rPr lang="en" dirty="0">
                    <a:solidFill>
                      <a:schemeClr val="lt1"/>
                    </a:solidFill>
                    <a:latin typeface="Azeret Mono ExtraBold"/>
                    <a:ea typeface="Azeret Mono ExtraBold"/>
                    <a:cs typeface="Azeret Mono ExtraBold"/>
                    <a:sym typeface="Azeret Mono ExtraBold"/>
                  </a:rPr>
                  <a:t>van der </a:t>
                </a:r>
                <a:r>
                  <a:rPr lang="en" dirty="0" smtClean="0">
                    <a:solidFill>
                      <a:schemeClr val="lt1"/>
                    </a:solidFill>
                    <a:latin typeface="Azeret Mono ExtraBold"/>
                    <a:ea typeface="Azeret Mono ExtraBold"/>
                    <a:cs typeface="Azeret Mono ExtraBold"/>
                    <a:sym typeface="Azeret Mono ExtraBold"/>
                  </a:rPr>
                  <a:t>Merwe</a:t>
                </a:r>
              </a:p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SzPts val="533"/>
                  <a:buNone/>
                </a:pPr>
                <a:r>
                  <a:rPr lang="en-ZA" dirty="0">
                    <a:solidFill>
                      <a:schemeClr val="lt1"/>
                    </a:solidFill>
                    <a:latin typeface="+mn-lt"/>
                    <a:ea typeface="Azeret Mono ExtraBold"/>
                    <a:cs typeface="Azeret Mono ExtraBold"/>
                    <a:sym typeface="Azeret Mono ExtraBold"/>
                  </a:rPr>
                  <a:t>f</a:t>
                </a:r>
                <a:r>
                  <a:rPr lang="en" dirty="0" smtClean="0">
                    <a:solidFill>
                      <a:schemeClr val="lt1"/>
                    </a:solidFill>
                    <a:latin typeface="+mn-lt"/>
                    <a:ea typeface="Azeret Mono ExtraBold"/>
                    <a:cs typeface="Azeret Mono ExtraBold"/>
                    <a:sym typeface="Azeret Mono ExtraBold"/>
                  </a:rPr>
                  <a:t>rans.h.vandermerwe@gmail.com</a:t>
                </a:r>
                <a:endParaRPr dirty="0">
                  <a:solidFill>
                    <a:schemeClr val="lt1"/>
                  </a:solidFill>
                  <a:latin typeface="+mn-lt"/>
                  <a:ea typeface="Azeret Mono ExtraBold"/>
                  <a:cs typeface="Azeret Mono ExtraBold"/>
                  <a:sym typeface="Azeret Mono ExtraBold"/>
                </a:endParaRPr>
              </a:p>
            </p:txBody>
          </p:sp>
        </p:grpSp>
        <p:sp>
          <p:nvSpPr>
            <p:cNvPr id="68" name="Google Shape;68;p13"/>
            <p:cNvSpPr txBox="1"/>
            <p:nvPr/>
          </p:nvSpPr>
          <p:spPr>
            <a:xfrm>
              <a:off x="4108750" y="3750025"/>
              <a:ext cx="3653400" cy="554100"/>
            </a:xfrm>
            <a:prstGeom prst="rect">
              <a:avLst/>
            </a:prstGeom>
            <a:solidFill>
              <a:srgbClr val="6832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chemeClr val="lt1"/>
                  </a:solidFill>
                  <a:latin typeface="Azeret Mono"/>
                  <a:ea typeface="Azeret Mono"/>
                  <a:cs typeface="Azeret Mono"/>
                  <a:sym typeface="Azeret Mono"/>
                </a:rPr>
                <a:t>Supervisor: Prof. Markus Böttcher</a:t>
              </a:r>
              <a:endParaRPr sz="1200" b="1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chemeClr val="lt1"/>
                  </a:solidFill>
                  <a:latin typeface="Azeret Mono"/>
                  <a:ea typeface="Azeret Mono"/>
                  <a:cs typeface="Azeret Mono"/>
                  <a:sym typeface="Azeret Mono"/>
                </a:rPr>
                <a:t>Co-supervisor: Dr. Anton Dmytriiev</a:t>
              </a:r>
              <a:endParaRPr sz="1200" b="1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endParaRPr>
            </a:p>
          </p:txBody>
        </p:sp>
      </p:grpSp>
      <p:sp>
        <p:nvSpPr>
          <p:cNvPr id="69" name="Google Shape;69;p13"/>
          <p:cNvSpPr txBox="1"/>
          <p:nvPr/>
        </p:nvSpPr>
        <p:spPr>
          <a:xfrm>
            <a:off x="1922400" y="2571750"/>
            <a:ext cx="4987500" cy="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Centre for Space Research, North-West </a:t>
            </a:r>
            <a:r>
              <a:rPr lang="en" sz="1200" dirty="0" smtClean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University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HEASA 2025 (16 – 20 September)</a:t>
            </a:r>
            <a:endParaRPr sz="1200" dirty="0">
              <a:solidFill>
                <a:schemeClr val="lt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Google Shape;121;p18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699" y="719550"/>
                <a:ext cx="8521151" cy="3943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406400" indent="-2857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US" sz="1500" dirty="0" smtClean="0">
                    <a:solidFill>
                      <a:schemeClr val="tx1"/>
                    </a:solidFill>
                  </a:rPr>
                  <a:t>Particle experiencing large momentum jumps may escape velocity gradient accelerating it (analogous to </a:t>
                </a:r>
                <a:r>
                  <a:rPr lang="en-US" sz="1500" dirty="0" err="1" smtClean="0">
                    <a:solidFill>
                      <a:schemeClr val="tx1"/>
                    </a:solidFill>
                  </a:rPr>
                  <a:t>Hillas</a:t>
                </a:r>
                <a:r>
                  <a:rPr lang="en-US" sz="1500" dirty="0" smtClean="0">
                    <a:solidFill>
                      <a:schemeClr val="tx1"/>
                    </a:solidFill>
                  </a:rPr>
                  <a:t> limit). To take this into account multiply </a:t>
                </a:r>
                <a:r>
                  <a:rPr lang="en-US" sz="1500" dirty="0" err="1" smtClean="0">
                    <a:solidFill>
                      <a:schemeClr val="tx1"/>
                    </a:solidFill>
                  </a:rPr>
                  <a:t>p.d.f</a:t>
                </a:r>
                <a:r>
                  <a:rPr lang="en-US" sz="1500" dirty="0" smtClean="0">
                    <a:solidFill>
                      <a:schemeClr val="tx1"/>
                    </a:solidFill>
                  </a:rPr>
                  <a:t>. by exponential cut-off: </a:t>
                </a:r>
              </a:p>
              <a:p>
                <a:pPr marL="120650" indent="0" algn="ctr">
                  <a:spcBef>
                    <a:spcPts val="1000"/>
                  </a:spcBef>
                  <a:buClr>
                    <a:srgbClr val="000000"/>
                  </a:buClr>
                  <a:buSzPts val="1700"/>
                  <a:buNone/>
                </a:pPr>
                <a:r>
                  <a:rPr lang="en-US" sz="16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p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𝑙</m:t>
                            </m:r>
                          </m:sub>
                        </m:sSub>
                      </m:sub>
                    </m:sSub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" panose="02040503050406030204" pitchFamily="18" charset="0"/>
                                              </a:rPr>
                                              <m:t>Γ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" panose="02040503050406030204" pitchFamily="18" charset="0"/>
                                              </a:rPr>
                                              <m:t>𝑙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" panose="02040503050406030204" pitchFamily="18" charset="0"/>
                                              </a:rPr>
                                              <m:t>𝐵𝑃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US" sz="160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sz="160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" panose="02040503050406030204" pitchFamily="18" charset="0"/>
                                                  </a:rPr>
                                                  <m:t>𝑙</m:t>
                                                </m:r>
                                              </m:e>
                                            </m:d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f>
                                  <m:fPr>
                                    <m:ctrlP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𝑙</m:t>
                                        </m:r>
                                      </m:e>
                                    </m:d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sup>
                            </m:sSup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 </m:t>
                            </m:r>
                          </m:e>
                        </m:d>
                      </m:e>
                      <m:sup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m:rPr>
                        <m:sty m:val="p"/>
                      </m:rPr>
                      <a:rPr lang="en-US" sz="160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exp</m:t>
                    </m:r>
                    <m:d>
                      <m:dPr>
                        <m:begChr m:val="["/>
                        <m:endChr m:val="]"/>
                        <m:ctrlPr>
                          <a:rPr lang="en-US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16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60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  <m:r>
                                      <a:rPr lang="en-US" sz="16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  <m:t>𝑐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𝑙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6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Δ</m:t>
                        </m:r>
                        <m:r>
                          <a:rPr lang="en-US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ZA" sz="1500" dirty="0" smtClean="0">
                  <a:solidFill>
                    <a:srgbClr val="000000"/>
                  </a:solidFill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dirty="0"/>
              </a:p>
            </p:txBody>
          </p:sp>
        </mc:Choice>
        <mc:Fallback xmlns="">
          <p:sp>
            <p:nvSpPr>
              <p:cNvPr id="121" name="Google Shape;121;p18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699" y="719550"/>
                <a:ext cx="8521151" cy="3943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" name="Google Shape;12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5" name="Google Shape;113;p17"/>
          <p:cNvSpPr txBox="1">
            <a:spLocks noGrp="1"/>
          </p:cNvSpPr>
          <p:nvPr>
            <p:ph type="title"/>
          </p:nvPr>
        </p:nvSpPr>
        <p:spPr>
          <a:xfrm>
            <a:off x="311150" y="147638"/>
            <a:ext cx="8521700" cy="5715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  <a:t>Statistics of the momentum jumps</a:t>
            </a:r>
            <a:b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</a:br>
            <a:endParaRPr dirty="0">
              <a:latin typeface="Azeret Mono"/>
              <a:ea typeface="Azeret Mono"/>
              <a:cs typeface="Azeret Mono"/>
              <a:sym typeface="Azeret Mono"/>
            </a:endParaRPr>
          </a:p>
        </p:txBody>
      </p:sp>
    </p:spTree>
    <p:extLst>
      <p:ext uri="{BB962C8B-B14F-4D97-AF65-F5344CB8AC3E}">
        <p14:creationId xmlns:p14="http://schemas.microsoft.com/office/powerpoint/2010/main" val="364073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Google Shape;128;p19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719550"/>
                <a:ext cx="8520600" cy="3943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 lnSpcReduction="10000"/>
              </a:bodyPr>
              <a:lstStyle/>
              <a:p>
                <a:pPr marL="406400" indent="-2857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US" sz="13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Instantaneously inject a pre-accelerated population of mono-energetic electrons into turbulent plasma with typical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3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1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3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 or greater</a:t>
                </a:r>
              </a:p>
              <a:p>
                <a:pPr marL="406400" indent="-2857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US" sz="13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Particle momentum at current step depends on randomly sampled waiting time between energization events </a:t>
                </a:r>
                <a14:m>
                  <m:oMath xmlns:m="http://schemas.openxmlformats.org/officeDocument/2006/math">
                    <m:r>
                      <a:rPr lang="en-US" sz="13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13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Δt</m:t>
                    </m:r>
                    <m:r>
                      <a:rPr lang="en-US" sz="13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)</m:t>
                    </m:r>
                  </m:oMath>
                </a14:m>
                <a:r>
                  <a:rPr lang="en-US" sz="13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 and randomly sampled velocity gradient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3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3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13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d>
                  </m:oMath>
                </a14:m>
                <a:endParaRPr lang="en-US" sz="1300" b="0" dirty="0" smtClean="0">
                  <a:solidFill>
                    <a:schemeClr val="tx1"/>
                  </a:solidFill>
                  <a:ea typeface="Cambria" panose="02040503050406030204" pitchFamily="18" charset="0"/>
                </a:endParaRPr>
              </a:p>
              <a:p>
                <a:pPr marL="406400" indent="-2857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US" sz="13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Define two </a:t>
                </a:r>
                <a:r>
                  <a:rPr lang="en-US" sz="1300" dirty="0" err="1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p.d.f’s</a:t>
                </a:r>
                <a:r>
                  <a:rPr lang="en-US" sz="13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 with cutoffs, one for positive jumps (energy gain) and one for negative jumps (energy loss) with</a:t>
                </a:r>
              </a:p>
              <a:p>
                <a:pPr marL="577850" lvl="1" indent="0">
                  <a:spcBef>
                    <a:spcPts val="1000"/>
                  </a:spcBef>
                  <a:buClr>
                    <a:srgbClr val="000000"/>
                  </a:buClr>
                  <a:buSzPts val="17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𝐵𝑃</m:t>
                          </m:r>
                          <m:d>
                            <m:dPr>
                              <m:ctrlPr>
                                <a:rPr lang="en-US" sz="13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3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𝑙</m:t>
                              </m:r>
                            </m:e>
                          </m:d>
                        </m:sub>
                        <m:sup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sz="13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=0.17 </m:t>
                      </m:r>
                      <m:d>
                        <m:dPr>
                          <m:ctrlP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3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3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𝑐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3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US" sz="13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3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3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3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3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US" sz="13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3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3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US" sz="13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−0.3</m:t>
                          </m:r>
                        </m:sup>
                      </m:sSup>
                      <m:r>
                        <a:rPr lang="en-US" sz="13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sz="13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=2</m:t>
                      </m:r>
                      <m:r>
                        <a:rPr lang="en-US" sz="13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sz="13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 </m:t>
                          </m:r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sz="13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𝑝𝑐</m:t>
                          </m:r>
                        </m:num>
                        <m:den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𝑒𝐵</m:t>
                          </m:r>
                        </m:den>
                      </m:f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sz="1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𝐵𝑃</m:t>
                          </m:r>
                          <m:d>
                            <m:dPr>
                              <m:ctrlPr>
                                <a:rPr lang="en-US" sz="1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𝑙</m:t>
                              </m:r>
                            </m:e>
                          </m:d>
                        </m:sub>
                        <m:sup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sz="13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=0.13 </m:t>
                      </m:r>
                      <m:sSup>
                        <m:sSupPr>
                          <m:ctrlPr>
                            <a:rPr lang="en-US" sz="1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𝑐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US" sz="1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−0.3</m:t>
                          </m:r>
                        </m:sup>
                      </m:sSup>
                      <m:r>
                        <a:rPr lang="en-US" sz="13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sz="1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𝑙</m:t>
                          </m:r>
                        </m:e>
                      </m:d>
                      <m:r>
                        <a:rPr lang="en-US" sz="13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=2.8+2</m:t>
                      </m:r>
                      <m:sSup>
                        <m:sSupPr>
                          <m:ctrlPr>
                            <a:rPr lang="en-US" sz="1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US" sz="1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300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" panose="02040503050406030204" pitchFamily="18" charset="0"/>
                </a:endParaRPr>
              </a:p>
              <a:p>
                <a:pPr marL="577850" lvl="1" indent="0">
                  <a:spcBef>
                    <a:spcPts val="1000"/>
                  </a:spcBef>
                  <a:buClr>
                    <a:srgbClr val="000000"/>
                  </a:buClr>
                  <a:buSzPts val="1700"/>
                  <a:buNone/>
                </a:pPr>
                <a:r>
                  <a:rPr lang="en-US" sz="13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Relative probabilities of jumps determined by ratio of norms of </a:t>
                </a:r>
                <a:r>
                  <a:rPr lang="en-US" sz="1300" dirty="0" err="1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p.d.f.’s</a:t>
                </a:r>
                <a:r>
                  <a:rPr lang="en-US" sz="13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 of positive and negative jumps. Positive jumps are more frequent</a:t>
                </a:r>
                <a:r>
                  <a:rPr lang="en-US" sz="12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.</a:t>
                </a:r>
              </a:p>
              <a:p>
                <a:pPr marL="292100" indent="-1714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US" sz="13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Randomly sample waiting time from </a:t>
                </a:r>
                <a:r>
                  <a:rPr lang="en-US" sz="1300" dirty="0" err="1">
                    <a:solidFill>
                      <a:schemeClr val="tx1"/>
                    </a:solidFill>
                    <a:ea typeface="Cambria" panose="02040503050406030204" pitchFamily="18" charset="0"/>
                  </a:rPr>
                  <a:t>p.d.f</a:t>
                </a:r>
                <a:r>
                  <a:rPr lang="en-US" sz="1300" dirty="0">
                    <a:solidFill>
                      <a:schemeClr val="tx1"/>
                    </a:solidFill>
                    <a:ea typeface="Cambria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3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Δ</m:t>
                    </m:r>
                    <m:r>
                      <a:rPr lang="en-US" sz="13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𝑡</m:t>
                    </m:r>
                    <m:r>
                      <a:rPr lang="en-US" sz="13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sz="1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Pr>
                      <m:num>
                        <m:r>
                          <a:rPr lang="en-US" sz="1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𝜏</m:t>
                        </m:r>
                      </m:den>
                    </m:f>
                    <m:sSup>
                      <m:sSupPr>
                        <m:ctrlPr>
                          <a:rPr lang="en-US" sz="1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1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3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13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Δ</m:t>
                            </m:r>
                            <m:r>
                              <a:rPr lang="en-US" sz="13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13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𝜏</m:t>
                            </m:r>
                          </m:den>
                        </m:f>
                      </m:sup>
                    </m:sSup>
                  </m:oMath>
                </a14:m>
                <a:endParaRPr lang="en-US" sz="1300" dirty="0" smtClean="0">
                  <a:solidFill>
                    <a:schemeClr val="tx1"/>
                  </a:solidFill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28" name="Google Shape;128;p19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719550"/>
                <a:ext cx="8520600" cy="3943800"/>
              </a:xfrm>
              <a:prstGeom prst="rect">
                <a:avLst/>
              </a:prstGeom>
              <a:blipFill>
                <a:blip r:embed="rId3"/>
                <a:stretch>
                  <a:fillRect r="-429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Google Shape;12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 dirty="0"/>
          </a:p>
        </p:txBody>
      </p:sp>
      <p:sp>
        <p:nvSpPr>
          <p:cNvPr id="5" name="Google Shape;113;p17"/>
          <p:cNvSpPr txBox="1">
            <a:spLocks noGrp="1"/>
          </p:cNvSpPr>
          <p:nvPr>
            <p:ph type="title"/>
          </p:nvPr>
        </p:nvSpPr>
        <p:spPr>
          <a:xfrm>
            <a:off x="311150" y="147638"/>
            <a:ext cx="8521700" cy="5715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  <a:t>The Monte Carlo Simulation</a:t>
            </a:r>
            <a:b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</a:br>
            <a:endParaRPr dirty="0"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91172" y="2527510"/>
            <a:ext cx="736170" cy="11313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91172" y="2200176"/>
                <a:ext cx="449451" cy="3402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+/−</m:t>
                              </m:r>
                            </m:sup>
                          </m:sSup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𝐵𝑃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sub>
                      </m:sSub>
                    </m:oMath>
                  </m:oMathPara>
                </a14:m>
                <a:endParaRPr lang="en-ZA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172" y="2200176"/>
                <a:ext cx="449451" cy="340286"/>
              </a:xfrm>
              <a:prstGeom prst="rect">
                <a:avLst/>
              </a:prstGeom>
              <a:blipFill>
                <a:blip r:embed="rId4"/>
                <a:stretch>
                  <a:fillRect r="-90411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Google Shape;135;p20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719550"/>
                <a:ext cx="8520600" cy="3943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285750" lvl="0" indent="-285750">
                  <a:lnSpc>
                    <a:spcPct val="90000"/>
                  </a:lnSpc>
                  <a:spcBef>
                    <a:spcPts val="1000"/>
                  </a:spcBef>
                  <a:buClrTx/>
                  <a:buSzTx/>
                  <a:buFont typeface="Wingdings" panose="05000000000000000000" pitchFamily="2" charset="2"/>
                  <a:buChar char="§"/>
                </a:pPr>
                <a:r>
                  <a:rPr lang="en-US" sz="1400" kern="1200" dirty="0" smtClean="0">
                    <a:solidFill>
                      <a:srgbClr val="7030A0"/>
                    </a:solidFill>
                    <a:latin typeface="Calibri" panose="020F0502020204030204"/>
                    <a:ea typeface="+mn-ea"/>
                    <a:cs typeface="+mn-cs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kern="12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1400" i="1" kern="12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𝑙</m:t>
                        </m:r>
                      </m:e>
                      <m:sub>
                        <m:r>
                          <a:rPr lang="en-US" sz="1400" i="1" kern="12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𝑔</m:t>
                        </m:r>
                      </m:sub>
                    </m:sSub>
                    <m:r>
                      <a:rPr lang="en-US" sz="1400" i="1" kern="120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≥</m:t>
                    </m:r>
                    <m:sSub>
                      <m:sSubPr>
                        <m:ctrlPr>
                          <a:rPr lang="en-US" sz="1400" i="1" kern="12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1400" i="1" kern="12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𝑙</m:t>
                        </m:r>
                      </m:e>
                      <m:sub>
                        <m:r>
                          <a:rPr lang="en-US" sz="1400" i="1" kern="12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sub>
                    </m:sSub>
                    <m:r>
                      <a:rPr lang="en-US" sz="1400" i="1" kern="120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(</m:t>
                    </m:r>
                    <m:r>
                      <a:rPr lang="en-US" sz="1400" i="1" kern="120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𝑝</m:t>
                    </m:r>
                    <m:r>
                      <a:rPr lang="en-US" sz="1400" i="1" kern="120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≥</m:t>
                    </m:r>
                    <m:sSub>
                      <m:sSubPr>
                        <m:ctrlPr>
                          <a:rPr lang="en-US" sz="1400" i="1" kern="12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1400" i="1" kern="12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𝑝</m:t>
                        </m:r>
                      </m:e>
                      <m:sub>
                        <m:r>
                          <a:rPr lang="en-US" sz="1400" i="1" kern="12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sub>
                    </m:sSub>
                    <m:r>
                      <a:rPr lang="en-US" sz="1400" i="1" kern="120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lang="en-US" sz="1400" kern="1200" dirty="0">
                    <a:solidFill>
                      <a:srgbClr val="7030A0"/>
                    </a:solidFill>
                    <a:latin typeface="Calibri" panose="020F0502020204030204"/>
                    <a:ea typeface="+mn-ea"/>
                    <a:cs typeface="+mn-cs"/>
                  </a:rPr>
                  <a:t>: </a:t>
                </a:r>
                <a:r>
                  <a:rPr lang="en-US" sz="1400" kern="1200" dirty="0" err="1" smtClean="0">
                    <a:solidFill>
                      <a:schemeClr val="tx1"/>
                    </a:solidFill>
                    <a:latin typeface="Calibri" panose="020F0502020204030204"/>
                    <a:ea typeface="+mn-ea"/>
                    <a:cs typeface="+mn-cs"/>
                  </a:rPr>
                  <a:t>p.d.f</a:t>
                </a:r>
                <a:r>
                  <a:rPr lang="en-US" sz="1400" kern="1200" dirty="0" smtClean="0">
                    <a:solidFill>
                      <a:schemeClr val="tx1"/>
                    </a:solidFill>
                    <a:latin typeface="Calibri" panose="020F0502020204030204"/>
                    <a:ea typeface="+mn-ea"/>
                    <a:cs typeface="+mn-cs"/>
                  </a:rPr>
                  <a:t>. </a:t>
                </a:r>
                <a:r>
                  <a:rPr lang="en-US" sz="1400" kern="1200" dirty="0" smtClean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given </a:t>
                </a:r>
                <a:r>
                  <a: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by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400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Δ</m:t>
                        </m:r>
                        <m:func>
                          <m:funcPr>
                            <m:ctrlPr>
                              <a:rPr lang="en-US" sz="1400" i="1" kern="12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400" kern="12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ln</m:t>
                            </m:r>
                          </m:fName>
                          <m:e>
                            <m:r>
                              <a:rPr lang="en-US" sz="1400" i="1" kern="12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</m:t>
                            </m:r>
                          </m:e>
                        </m:func>
                      </m:e>
                    </m:d>
                    <m:r>
                      <a:rPr lang="en-US" sz="1400" i="1" kern="1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  <m:sSub>
                      <m:sSubPr>
                        <m:ctrlP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Γ</m:t>
                        </m:r>
                      </m:e>
                      <m:sub>
                        <m:sSub>
                          <m:sSubPr>
                            <m:ctrlPr>
                              <a:rPr lang="en-US" sz="1400" i="1" kern="12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𝑙</m:t>
                            </m:r>
                          </m:e>
                          <m:sub>
                            <m:r>
                              <a:rPr lang="en-US" sz="1400" i="1" kern="12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𝑐</m:t>
                            </m:r>
                          </m:sub>
                        </m:sSub>
                      </m:sub>
                    </m:sSub>
                    <m:sSubSup>
                      <m:sSubSupPr>
                        <m:ctrlP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𝑙</m:t>
                        </m:r>
                      </m:e>
                      <m:sub>
                        <m: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sub>
                      <m:sup>
                        <m: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bSup>
                    <m:r>
                      <a:rPr lang="en-US" sz="1400" i="1" kern="1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/</m:t>
                    </m:r>
                    <m:sSub>
                      <m:sSubPr>
                        <m:ctrlP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𝑙</m:t>
                        </m:r>
                      </m:e>
                      <m:sub>
                        <m: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𝑔</m:t>
                        </m:r>
                      </m:sub>
                    </m:sSub>
                    <m:r>
                      <a:rPr lang="en-US" sz="1400" i="1" kern="1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𝑐</m:t>
                    </m:r>
                  </m:oMath>
                </a14:m>
                <a:r>
                  <a:rPr lang="en-ZA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 which contains an additional factor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𝑙</m:t>
                        </m:r>
                      </m:e>
                      <m:sub>
                        <m: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sub>
                    </m:sSub>
                    <m:r>
                      <a:rPr lang="en-US" sz="1400" i="1" kern="1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/</m:t>
                    </m:r>
                    <m:sSub>
                      <m:sSubPr>
                        <m:ctrlP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𝑙</m:t>
                        </m:r>
                      </m:e>
                      <m:sub>
                        <m:r>
                          <a:rPr lang="en-US" sz="1400" i="1" kern="1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ZA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 because the </a:t>
                </a:r>
                <a:r>
                  <a:rPr lang="en-ZA" sz="1400" b="1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particles decouple from the turbulence </a:t>
                </a:r>
                <a:r>
                  <a:rPr lang="en-ZA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due to their large magnetic rigidity (high momentum particle has higher resistance to deflection by magnetic </a:t>
                </a:r>
                <a:r>
                  <a:rPr lang="en-ZA" sz="1400" kern="1200" dirty="0" smtClean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field). </a:t>
                </a:r>
              </a:p>
              <a:p>
                <a:pPr marL="285750" lvl="0" indent="-285750">
                  <a:lnSpc>
                    <a:spcPct val="90000"/>
                  </a:lnSpc>
                  <a:spcBef>
                    <a:spcPts val="1000"/>
                  </a:spcBef>
                  <a:buClrTx/>
                  <a:buSzTx/>
                  <a:buFont typeface="Wingdings" panose="05000000000000000000" pitchFamily="2" charset="2"/>
                  <a:buChar char="§"/>
                </a:pPr>
                <a:r>
                  <a:rPr lang="en-ZA" sz="1400" kern="1200" dirty="0" smtClean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In </a:t>
                </a:r>
                <a:r>
                  <a:rPr lang="en-ZA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this regime the mean waiting is kept constant </a:t>
                </a:r>
                <a:r>
                  <a:rPr lang="en-ZA" sz="1400" kern="1200" dirty="0" smtClean="0">
                    <a:solidFill>
                      <a:srgbClr val="7030A0"/>
                    </a:solidFill>
                    <a:latin typeface="Calibri" panose="020F0502020204030204"/>
                    <a:ea typeface="+mn-ea"/>
                    <a:cs typeface="+mn-cs"/>
                  </a:rPr>
                  <a:t>at </a:t>
                </a:r>
                <a14:m>
                  <m:oMath xmlns:m="http://schemas.openxmlformats.org/officeDocument/2006/math">
                    <m:r>
                      <a:rPr lang="en-US" sz="1400" i="1" kern="120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𝜏</m:t>
                    </m:r>
                    <m:r>
                      <a:rPr lang="en-US" sz="1400" i="1" kern="120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sSub>
                      <m:sSubPr>
                        <m:ctrlPr>
                          <a:rPr lang="en-US" sz="1400" i="1" kern="12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1400" i="1" kern="12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𝑙</m:t>
                        </m:r>
                      </m:e>
                      <m:sub>
                        <m:r>
                          <a:rPr lang="en-US" sz="1400" i="1" kern="12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sub>
                    </m:sSub>
                    <m:r>
                      <a:rPr lang="en-US" sz="1400" i="1" kern="120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/</m:t>
                    </m:r>
                    <m:r>
                      <a:rPr lang="en-US" sz="1400" i="1" kern="120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𝑐</m:t>
                    </m:r>
                  </m:oMath>
                </a14:m>
                <a:r>
                  <a:rPr lang="en-ZA" sz="1400" kern="1200" dirty="0">
                    <a:solidFill>
                      <a:srgbClr val="7030A0"/>
                    </a:solidFill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lang="en-ZA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to properly describe the coherence time of the random force on the </a:t>
                </a:r>
                <a:r>
                  <a:rPr lang="en-ZA" sz="1400" kern="1200" dirty="0" smtClean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particle</a:t>
                </a:r>
                <a:endParaRPr lang="en-US" sz="1400" dirty="0">
                  <a:solidFill>
                    <a:schemeClr val="tx1"/>
                  </a:solidFill>
                  <a:ea typeface="Cambria" panose="02040503050406030204" pitchFamily="18" charset="0"/>
                </a:endParaRPr>
              </a:p>
              <a:p>
                <a:pPr marL="285750" lvl="0" indent="-285750">
                  <a:lnSpc>
                    <a:spcPct val="90000"/>
                  </a:lnSpc>
                  <a:spcBef>
                    <a:spcPts val="1000"/>
                  </a:spcBef>
                  <a:buClrTx/>
                  <a:buSzTx/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Then momentum evolves as: </a:t>
                </a:r>
              </a:p>
              <a:p>
                <a:pPr marL="742950" lvl="1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Pure acceleration</a:t>
                </a:r>
                <a:r>
                  <a:rPr lang="en-US" sz="1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  <a:p>
                <a:pPr marL="457200" lvl="1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ZA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sSub>
                        <m:sSubPr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12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US" sz="12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US" sz="12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  <m:sSup>
                        <m:sSupPr>
                          <m:ctrlPr>
                            <a:rPr lang="en-US" sz="1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sSub>
                            <m:sSubPr>
                              <m:ctrlPr>
                                <a:rPr lang="en-US" sz="1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𝚪</m:t>
                              </m:r>
                            </m:e>
                            <m:sub>
                              <m:r>
                                <a:rPr lang="en-US" sz="1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sub>
                          </m:sSub>
                          <m:r>
                            <a:rPr lang="en-US" sz="1200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n-US" sz="1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</m:sSup>
                    </m:oMath>
                  </m:oMathPara>
                </a14:m>
                <a:endParaRPr lang="en-US" sz="1200" b="1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Acceleration with radiative </a:t>
                </a:r>
                <a:r>
                  <a:rPr lang="en-US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losses:</a:t>
                </a:r>
                <a:r>
                  <a:rPr lang="en-US" sz="1200" i="1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/>
                </a:r>
                <a:br>
                  <a:rPr lang="en-US" sz="1200" i="1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2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sz="1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lang="en-US" sz="1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1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n-US" sz="1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1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1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𝜺</m:t>
                            </m:r>
                            <m:sSub>
                              <m:sSubPr>
                                <m:ctrlPr>
                                  <a:rPr lang="en-US" sz="1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𝜸</m:t>
                                </m:r>
                              </m:e>
                              <m:sub>
                                <m:r>
                                  <a:rPr lang="en-US" sz="1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sz="1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sz="12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𝜞</m:t>
                                    </m:r>
                                  </m:e>
                                  <m:sub>
                                    <m:r>
                                      <a:rPr lang="en-US" sz="12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</m:sub>
                                </m:sSub>
                                <m:r>
                                  <a:rPr lang="en-US" sz="1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𝜟</m:t>
                                </m:r>
                                <m:r>
                                  <a:rPr lang="en-US" sz="1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sup>
                            </m:sSup>
                            <m:r>
                              <a:rPr lang="en-US" sz="1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sSub>
                          <m:sSubPr>
                            <m:ctrlPr>
                              <a:rPr lang="en-US" sz="1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𝜞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𝒍</m:t>
                            </m:r>
                          </m:sub>
                        </m:sSub>
                        <m: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𝜟</m:t>
                        </m:r>
                        <m: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p>
                    </m:sSup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,</m:t>
                    </m:r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sz="1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den>
                    </m:f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endParaRPr lang="en-US" sz="14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lvl="0" indent="-285750">
                  <a:lnSpc>
                    <a:spcPct val="90000"/>
                  </a:lnSpc>
                  <a:spcBef>
                    <a:spcPts val="1000"/>
                  </a:spcBef>
                  <a:buClrTx/>
                  <a:buSzTx/>
                  <a:buFont typeface="Wingdings" panose="05000000000000000000" pitchFamily="2" charset="2"/>
                  <a:buChar char="§"/>
                </a:pPr>
                <a:endParaRPr lang="en-US" sz="1400" dirty="0" smtClean="0">
                  <a:solidFill>
                    <a:schemeClr val="tx1"/>
                  </a:solidFill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35" name="Google Shape;135;p20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719550"/>
                <a:ext cx="8520600" cy="3943800"/>
              </a:xfrm>
              <a:prstGeom prst="rect">
                <a:avLst/>
              </a:prstGeom>
              <a:blipFill>
                <a:blip r:embed="rId3"/>
                <a:stretch>
                  <a:fillRect l="-72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6" name="Google Shape;136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5" name="Google Shape;113;p17"/>
          <p:cNvSpPr txBox="1">
            <a:spLocks noGrp="1"/>
          </p:cNvSpPr>
          <p:nvPr>
            <p:ph type="title"/>
          </p:nvPr>
        </p:nvSpPr>
        <p:spPr>
          <a:xfrm>
            <a:off x="311150" y="147638"/>
            <a:ext cx="8521700" cy="5715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  <a:t>The Monte Carlo Simulation</a:t>
            </a:r>
            <a:b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</a:br>
            <a:endParaRPr dirty="0">
              <a:latin typeface="Azeret Mono"/>
              <a:ea typeface="Azeret Mono"/>
              <a:cs typeface="Azeret Mono"/>
              <a:sym typeface="Azeret Mono"/>
            </a:endParaRPr>
          </a:p>
        </p:txBody>
      </p:sp>
    </p:spTree>
    <p:extLst>
      <p:ext uri="{BB962C8B-B14F-4D97-AF65-F5344CB8AC3E}">
        <p14:creationId xmlns:p14="http://schemas.microsoft.com/office/powerpoint/2010/main" val="179608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700"/>
          </a:xfrm>
          <a:prstGeom prst="rect">
            <a:avLst/>
          </a:prstGeom>
          <a:solidFill>
            <a:srgbClr val="9B3E9D"/>
          </a:solidFill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Electron particle </a:t>
            </a:r>
            <a:r>
              <a:rPr lang="en" sz="2200" dirty="0" smtClean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spectra (comoving frame)</a:t>
            </a:r>
            <a:endParaRPr dirty="0">
              <a:solidFill>
                <a:schemeClr val="lt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156" name="Google Shape;156;p23"/>
          <p:cNvSpPr txBox="1">
            <a:spLocks noGrp="1"/>
          </p:cNvSpPr>
          <p:nvPr>
            <p:ph type="body" idx="1"/>
          </p:nvPr>
        </p:nvSpPr>
        <p:spPr>
          <a:xfrm>
            <a:off x="311700" y="719550"/>
            <a:ext cx="8520600" cy="394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sp>
        <p:nvSpPr>
          <p:cNvPr id="157" name="Google Shape;157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9951381"/>
                  </p:ext>
                </p:extLst>
              </p:nvPr>
            </p:nvGraphicFramePr>
            <p:xfrm>
              <a:off x="418214" y="823285"/>
              <a:ext cx="2424224" cy="1259840"/>
            </p:xfrm>
            <a:graphic>
              <a:graphicData uri="http://schemas.openxmlformats.org/drawingml/2006/table">
                <a:tbl>
                  <a:tblPr firstCol="1" bandRow="1">
                    <a:tableStyleId>{5C22544A-7EE6-4342-B048-85BDC9FD1C3A}</a:tableStyleId>
                  </a:tblPr>
                  <a:tblGrid>
                    <a:gridCol w="1212112">
                      <a:extLst>
                        <a:ext uri="{9D8B030D-6E8A-4147-A177-3AD203B41FA5}">
                          <a16:colId xmlns:a16="http://schemas.microsoft.com/office/drawing/2014/main" val="1331598169"/>
                        </a:ext>
                      </a:extLst>
                    </a:gridCol>
                    <a:gridCol w="1212112">
                      <a:extLst>
                        <a:ext uri="{9D8B030D-6E8A-4147-A177-3AD203B41FA5}">
                          <a16:colId xmlns:a16="http://schemas.microsoft.com/office/drawing/2014/main" val="24027500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oMath>
                          </a14:m>
                          <a:r>
                            <a:rPr lang="en-ZA" dirty="0" smtClean="0"/>
                            <a:t> </a:t>
                          </a:r>
                          <a:r>
                            <a:rPr lang="en-ZA" dirty="0" smtClean="0">
                              <a:solidFill>
                                <a:schemeClr val="tx1"/>
                              </a:solidFill>
                            </a:rPr>
                            <a:t>(G)</a:t>
                          </a:r>
                          <a:endParaRPr lang="en-Z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B4A7D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0,1</m:t>
                                </m:r>
                              </m:oMath>
                            </m:oMathPara>
                          </a14:m>
                          <a:endParaRPr lang="en-ZA" dirty="0"/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23342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𝒍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ZA" dirty="0" smtClean="0">
                              <a:solidFill>
                                <a:schemeClr val="tx1"/>
                              </a:solidFill>
                            </a:rPr>
                            <a:t> (cm)</a:t>
                          </a:r>
                          <a:endParaRPr lang="en-ZA" dirty="0"/>
                        </a:p>
                      </a:txBody>
                      <a:tcPr>
                        <a:solidFill>
                          <a:srgbClr val="B4A7D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4,317×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b="0" dirty="0" smtClean="0"/>
                        </a:p>
                        <a:p>
                          <a:r>
                            <a:rPr lang="en-US" dirty="0" smtClean="0"/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𝑣𝑎𝑟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oMath>
                          </a14:m>
                          <a:r>
                            <a:rPr lang="en-ZA" dirty="0" smtClean="0"/>
                            <a:t> h)</a:t>
                          </a:r>
                          <a:endParaRPr lang="en-ZA" dirty="0"/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0019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ZA" dirty="0"/>
                        </a:p>
                      </a:txBody>
                      <a:tcPr>
                        <a:solidFill>
                          <a:srgbClr val="B4A7D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ZA" dirty="0"/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4688591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9951381"/>
                  </p:ext>
                </p:extLst>
              </p:nvPr>
            </p:nvGraphicFramePr>
            <p:xfrm>
              <a:off x="418214" y="823285"/>
              <a:ext cx="2424224" cy="1259840"/>
            </p:xfrm>
            <a:graphic>
              <a:graphicData uri="http://schemas.openxmlformats.org/drawingml/2006/table">
                <a:tbl>
                  <a:tblPr firstCol="1" bandRow="1">
                    <a:tableStyleId>{5C22544A-7EE6-4342-B048-85BDC9FD1C3A}</a:tableStyleId>
                  </a:tblPr>
                  <a:tblGrid>
                    <a:gridCol w="1212112">
                      <a:extLst>
                        <a:ext uri="{9D8B030D-6E8A-4147-A177-3AD203B41FA5}">
                          <a16:colId xmlns:a16="http://schemas.microsoft.com/office/drawing/2014/main" val="1331598169"/>
                        </a:ext>
                      </a:extLst>
                    </a:gridCol>
                    <a:gridCol w="1212112">
                      <a:extLst>
                        <a:ext uri="{9D8B030D-6E8A-4147-A177-3AD203B41FA5}">
                          <a16:colId xmlns:a16="http://schemas.microsoft.com/office/drawing/2014/main" val="24027500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0" t="-3279" r="-100500" b="-2426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1005" t="-3279" r="-1005" b="-2426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2334296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0" t="-74118" r="-100500" b="-7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1005" t="-74118" r="-1005" b="-741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0019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0" t="-242623" r="-100500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1005" t="-242623" r="-1005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4688591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05" y="823285"/>
            <a:ext cx="5276819" cy="383993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200607" y="2503637"/>
            <a:ext cx="3799201" cy="2050402"/>
            <a:chOff x="182413" y="70791"/>
            <a:chExt cx="6113612" cy="346721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4748869" y="3173691"/>
                  <a:ext cx="1087710" cy="3643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2°</m:t>
                        </m:r>
                      </m:oMath>
                    </m:oMathPara>
                  </a14:m>
                  <a:endParaRPr lang="en-ZA" sz="8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8869" y="3173691"/>
                  <a:ext cx="1087710" cy="36431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ZA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" name="Group 9"/>
            <p:cNvGrpSpPr/>
            <p:nvPr/>
          </p:nvGrpSpPr>
          <p:grpSpPr>
            <a:xfrm>
              <a:off x="182413" y="70791"/>
              <a:ext cx="6113612" cy="3317936"/>
              <a:chOff x="182413" y="70791"/>
              <a:chExt cx="6113612" cy="3317936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82413" y="70791"/>
                <a:ext cx="5041717" cy="3317936"/>
                <a:chOff x="182413" y="70791"/>
                <a:chExt cx="5041717" cy="3317936"/>
              </a:xfrm>
            </p:grpSpPr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 flipV="1">
                  <a:off x="777726" y="-524522"/>
                  <a:ext cx="2952750" cy="4143375"/>
                </a:xfrm>
                <a:prstGeom prst="rect">
                  <a:avLst/>
                </a:prstGeom>
              </p:spPr>
            </p:pic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239926" y="1573619"/>
                  <a:ext cx="2984204" cy="157361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254101" y="1547165"/>
                  <a:ext cx="2832841" cy="184156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1" name="Arc 20"/>
                <p:cNvSpPr/>
                <p:nvPr/>
              </p:nvSpPr>
              <p:spPr>
                <a:xfrm rot="4796652">
                  <a:off x="4757993" y="2966972"/>
                  <a:ext cx="401897" cy="293959"/>
                </a:xfrm>
                <a:prstGeom prst="arc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</p:grpSp>
          <p:sp>
            <p:nvSpPr>
              <p:cNvPr id="12" name="Oval 11"/>
              <p:cNvSpPr/>
              <p:nvPr/>
            </p:nvSpPr>
            <p:spPr>
              <a:xfrm>
                <a:off x="2757377" y="1783588"/>
                <a:ext cx="304800" cy="326065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3090844" y="358549"/>
                    <a:ext cx="1416421" cy="5724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 smtClean="0"/>
                      <a:t>Spherical blob</a:t>
                    </a: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𝑏𝑙𝑜𝑏</m:t>
                              </m:r>
                            </m:sub>
                          </m:sSub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=10</m:t>
                          </m:r>
                          <m:sSub>
                            <m:sSubPr>
                              <m:ctrlP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oMath>
                      </m:oMathPara>
                    </a14:m>
                    <a:endParaRPr lang="en-ZA" sz="800" dirty="0"/>
                  </a:p>
                </p:txBody>
              </p:sp>
            </mc:Choice>
            <mc:Fallback xmlns="">
              <p:sp>
                <p:nvSpPr>
                  <p:cNvPr id="13" name="TextBox 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90844" y="358549"/>
                    <a:ext cx="1416421" cy="57249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Z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4" name="Straight Arrow Connector 13"/>
              <p:cNvCxnSpPr>
                <a:stCxn id="13" idx="2"/>
              </p:cNvCxnSpPr>
              <p:nvPr/>
            </p:nvCxnSpPr>
            <p:spPr>
              <a:xfrm flipH="1">
                <a:off x="3062178" y="931041"/>
                <a:ext cx="736877" cy="852549"/>
              </a:xfrm>
              <a:prstGeom prst="straightConnector1">
                <a:avLst/>
              </a:prstGeom>
              <a:ln>
                <a:solidFill>
                  <a:srgbClr val="5F439A"/>
                </a:solidFill>
                <a:tailEnd type="triangle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3565453" y="2109653"/>
                <a:ext cx="595971" cy="358293"/>
              </a:xfrm>
              <a:prstGeom prst="straightConnector1">
                <a:avLst/>
              </a:prstGeom>
              <a:ln w="19050" cap="flat" cmpd="sng" algn="ctr">
                <a:solidFill>
                  <a:srgbClr val="5F439A"/>
                </a:solidFill>
                <a:prstDash val="dash"/>
                <a:round/>
                <a:headEnd type="none" w="med" len="med"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3842341" y="2023914"/>
                    <a:ext cx="775356" cy="3643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800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=20</m:t>
                          </m:r>
                        </m:oMath>
                      </m:oMathPara>
                    </a14:m>
                    <a:endParaRPr lang="en-ZA" sz="800" dirty="0"/>
                  </a:p>
                </p:txBody>
              </p:sp>
            </mc:Choice>
            <mc:Fallback xmlns="">
              <p:sp>
                <p:nvSpPr>
                  <p:cNvPr id="16" name="TextBox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42341" y="2023914"/>
                    <a:ext cx="775356" cy="364314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Z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4186540" y="850978"/>
                    <a:ext cx="2109485" cy="5724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=0,045</m:t>
                          </m:r>
                        </m:oMath>
                      </m:oMathPara>
                    </a14:m>
                    <a:r>
                      <a:rPr lang="en-US" sz="800" b="0" dirty="0" smtClean="0"/>
                      <a:t/>
                    </a:r>
                    <a:br>
                      <a:rPr lang="en-US" sz="800" b="0" dirty="0" smtClean="0"/>
                    </a:b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8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=200</m:t>
                        </m:r>
                      </m:oMath>
                    </a14:m>
                    <a:r>
                      <a:rPr lang="en-US" sz="800" b="0" dirty="0" smtClean="0"/>
                      <a:t> Mpc</a:t>
                    </a:r>
                  </a:p>
                </p:txBody>
              </p:sp>
            </mc:Choice>
            <mc:Fallback xmlns="">
              <p:sp>
                <p:nvSpPr>
                  <p:cNvPr id="17" name="TextBox 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86540" y="850978"/>
                    <a:ext cx="2109485" cy="57249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3571"/>
                    </a:stretch>
                  </a:blipFill>
                </p:spPr>
                <p:txBody>
                  <a:bodyPr/>
                  <a:lstStyle/>
                  <a:p>
                    <a:r>
                      <a:rPr lang="en-ZA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3" name="TextBox 22"/>
          <p:cNvSpPr txBox="1"/>
          <p:nvPr/>
        </p:nvSpPr>
        <p:spPr>
          <a:xfrm>
            <a:off x="36762" y="4400151"/>
            <a:ext cx="4118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Adapted from </a:t>
            </a:r>
            <a:r>
              <a:rPr lang="en-US" sz="1100" dirty="0" err="1" smtClean="0"/>
              <a:t>Urry</a:t>
            </a:r>
            <a:r>
              <a:rPr lang="en-US" sz="1100" dirty="0"/>
              <a:t>, C.M. and </a:t>
            </a:r>
            <a:r>
              <a:rPr lang="en-US" sz="1100" dirty="0" err="1"/>
              <a:t>Padovani</a:t>
            </a:r>
            <a:r>
              <a:rPr lang="en-US" sz="1100" dirty="0"/>
              <a:t>, P., 1995.</a:t>
            </a:r>
            <a:r>
              <a:rPr lang="en-US" dirty="0"/>
              <a:t>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4744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566"/>
          </a:xfrm>
          <a:prstGeom prst="rect">
            <a:avLst/>
          </a:prstGeom>
          <a:solidFill>
            <a:srgbClr val="9B3E9D"/>
          </a:solidFill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 smtClean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Boosting </a:t>
            </a:r>
            <a:r>
              <a:rPr lang="en" sz="2200" dirty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particle </a:t>
            </a:r>
            <a:r>
              <a:rPr lang="en" sz="2200" dirty="0" smtClean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spectra to lab frame</a:t>
            </a:r>
            <a:endParaRPr dirty="0">
              <a:solidFill>
                <a:schemeClr val="lt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Placeholder 16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500" b="1" dirty="0" err="1" smtClean="0">
                    <a:solidFill>
                      <a:schemeClr val="tx1"/>
                    </a:solidFill>
                  </a:rPr>
                  <a:t>Comoving</a:t>
                </a:r>
                <a:r>
                  <a:rPr lang="en-US" sz="1500" b="1" dirty="0" smtClean="0">
                    <a:solidFill>
                      <a:schemeClr val="tx1"/>
                    </a:solidFill>
                  </a:rPr>
                  <a:t> frame spectra </a:t>
                </a:r>
                <a:r>
                  <a:rPr lang="en-US" sz="1500" dirty="0" smtClean="0">
                    <a:solidFill>
                      <a:schemeClr val="tx1"/>
                    </a:solidFill>
                  </a:rPr>
                  <a:t>convolved with </a:t>
                </a:r>
                <a:r>
                  <a:rPr lang="en-US" sz="1500" b="1" dirty="0" err="1" smtClean="0">
                    <a:solidFill>
                      <a:schemeClr val="tx1"/>
                    </a:solidFill>
                  </a:rPr>
                  <a:t>p.d.f</a:t>
                </a:r>
                <a:r>
                  <a:rPr lang="en-US" sz="1500" b="1" dirty="0" smtClean="0">
                    <a:solidFill>
                      <a:schemeClr val="tx1"/>
                    </a:solidFill>
                  </a:rPr>
                  <a:t>. of boosting factors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(1+</m:t>
                    </m:r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)/</m:t>
                    </m:r>
                    <m:rad>
                      <m:radPr>
                        <m:degHide m:val="on"/>
                        <m:ctrlP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Sup>
                          <m:sSubSupPr>
                            <m:ctrlP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  <m:sup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ZA" sz="1500" dirty="0" smtClean="0">
                    <a:solidFill>
                      <a:schemeClr val="tx1"/>
                    </a:solidFill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ZA" sz="1500" dirty="0" smtClean="0">
                    <a:solidFill>
                      <a:schemeClr val="tx1"/>
                    </a:solidFill>
                  </a:rPr>
                  <a:t> is cosine of angle between particle direction and velocity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5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=|</m:t>
                    </m:r>
                    <m:sSub>
                      <m:sSubPr>
                        <m:ctrlP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5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ZA" sz="1500" b="1" dirty="0" smtClean="0">
                  <a:solidFill>
                    <a:schemeClr val="tx1"/>
                  </a:solidFill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500" dirty="0" smtClean="0">
                    <a:solidFill>
                      <a:schemeClr val="tx1"/>
                    </a:solidFill>
                  </a:rPr>
                  <a:t>Randomly sample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ZA" sz="1500" dirty="0" smtClean="0">
                    <a:solidFill>
                      <a:schemeClr val="tx1"/>
                    </a:solidFill>
                  </a:rPr>
                  <a:t> from uniform distribution;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sSub>
                          <m:sSubPr>
                            <m:ctrlP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sub>
                    </m:sSub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sSub>
                          <m:sSubPr>
                            <m:ctrlP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sub>
                    </m:sSub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sSub>
                          <m:sSubPr>
                            <m:ctrlP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ZA" sz="1500" dirty="0" smtClean="0">
                    <a:solidFill>
                      <a:schemeClr val="tx1"/>
                    </a:solidFill>
                  </a:rPr>
                  <a:t> randomly sampled from Gaussians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500" dirty="0" smtClean="0">
                    <a:solidFill>
                      <a:schemeClr val="tx1"/>
                    </a:solidFill>
                  </a:rPr>
                  <a:t>Create boosting factor kernel from above samples, interpolate and convolve with scattering frame spectra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500" b="1" dirty="0" smtClean="0">
                    <a:solidFill>
                      <a:schemeClr val="tx1"/>
                    </a:solidFill>
                  </a:rPr>
                  <a:t>Lab frame spectra are broader and harder</a:t>
                </a:r>
                <a:endParaRPr lang="en-ZA" sz="1500" b="1" dirty="0" smtClean="0">
                  <a:solidFill>
                    <a:schemeClr val="tx1"/>
                  </a:solidFill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ZA" sz="1600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 Placeholder 1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7" name="Google Shape;157;p2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3" y="3145765"/>
            <a:ext cx="2129264" cy="151745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71125" y="4610619"/>
            <a:ext cx="16684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Credit: A. </a:t>
            </a:r>
            <a:r>
              <a:rPr lang="en-US" sz="800" dirty="0" err="1" smtClean="0"/>
              <a:t>Dmytriiev</a:t>
            </a:r>
            <a:endParaRPr lang="en-ZA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3041908" y="4663216"/>
            <a:ext cx="16684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Credit: A. </a:t>
            </a:r>
            <a:r>
              <a:rPr lang="en-US" sz="800" dirty="0" err="1" smtClean="0"/>
              <a:t>Dmytriiev</a:t>
            </a:r>
            <a:endParaRPr lang="en-ZA" sz="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451" y="3251765"/>
            <a:ext cx="2000909" cy="14665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992" y="3436525"/>
            <a:ext cx="2131725" cy="12266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283" y="3481733"/>
            <a:ext cx="2071875" cy="11814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57466" y="3708716"/>
            <a:ext cx="391547" cy="391547"/>
          </a:xfrm>
          <a:prstGeom prst="rect">
            <a:avLst/>
          </a:prstGeom>
        </p:spPr>
      </p:pic>
      <p:sp>
        <p:nvSpPr>
          <p:cNvPr id="16" name="Equal 15"/>
          <p:cNvSpPr/>
          <p:nvPr/>
        </p:nvSpPr>
        <p:spPr>
          <a:xfrm>
            <a:off x="4490972" y="3767750"/>
            <a:ext cx="373812" cy="273478"/>
          </a:xfrm>
          <a:prstGeom prst="mathEqual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26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700"/>
          </a:xfrm>
          <a:prstGeom prst="rect">
            <a:avLst/>
          </a:prstGeom>
          <a:solidFill>
            <a:srgbClr val="9B3E9D"/>
          </a:solidFill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Electron particle </a:t>
            </a:r>
            <a:r>
              <a:rPr lang="en" sz="2200" dirty="0" smtClean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spectra</a:t>
            </a:r>
            <a:endParaRPr dirty="0">
              <a:solidFill>
                <a:schemeClr val="lt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Google Shape;156;p23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719550"/>
                <a:ext cx="8520600" cy="3943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171450" lvl="0" indent="-171450" algn="l" rtl="0">
                  <a:spcBef>
                    <a:spcPts val="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Comoving frame: sharply peaked and narrow spectra</a:t>
                </a:r>
              </a:p>
              <a:p>
                <a:pPr marL="171450" lvl="0" indent="-171450" algn="l" rtl="0">
                  <a:spcBef>
                    <a:spcPts val="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Lab frame: much broader and harder spectra, boosting may extend spectra beyond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ar-AE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𝐻𝑖𝑙𝑙𝑎𝑠</m:t>
                        </m:r>
                      </m:sub>
                    </m:sSub>
                  </m:oMath>
                </a14:m>
                <a:endParaRPr lang="ar-AE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6" name="Google Shape;156;p2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719550"/>
                <a:ext cx="8520600" cy="3943800"/>
              </a:xfrm>
              <a:prstGeom prst="rect">
                <a:avLst/>
              </a:prstGeom>
              <a:blipFill>
                <a:blip r:embed="rId3"/>
                <a:stretch>
                  <a:fillRect l="-429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7" name="Google Shape;157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63" y="1822984"/>
            <a:ext cx="3897067" cy="28358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297" y="1822984"/>
            <a:ext cx="3903035" cy="2840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3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700"/>
          </a:xfrm>
          <a:prstGeom prst="rect">
            <a:avLst/>
          </a:prstGeom>
          <a:solidFill>
            <a:srgbClr val="9B3E9D"/>
          </a:solidFill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 smtClean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C</a:t>
            </a:r>
            <a:r>
              <a:rPr lang="en-ZA" sz="2200" dirty="0" smtClean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l</a:t>
            </a:r>
            <a:r>
              <a:rPr lang="en" sz="2200" dirty="0" smtClean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oser look at spectral evolution</a:t>
            </a:r>
            <a:endParaRPr dirty="0">
              <a:solidFill>
                <a:schemeClr val="lt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156" name="Google Shape;156;p23"/>
          <p:cNvSpPr txBox="1">
            <a:spLocks noGrp="1"/>
          </p:cNvSpPr>
          <p:nvPr>
            <p:ph type="body" idx="1"/>
          </p:nvPr>
        </p:nvSpPr>
        <p:spPr>
          <a:xfrm>
            <a:off x="311700" y="1559168"/>
            <a:ext cx="8520600" cy="310418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100" dirty="0" smtClean="0"/>
          </a:p>
        </p:txBody>
      </p:sp>
      <p:sp>
        <p:nvSpPr>
          <p:cNvPr id="157" name="Google Shape;157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927" y="1616094"/>
            <a:ext cx="4153372" cy="30932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10" y="1615330"/>
            <a:ext cx="4092516" cy="30478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628769" y="739418"/>
                <a:ext cx="377699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With synchrotron cooling: PL index of 3.4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Decouple from turbulence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ZA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769" y="739418"/>
                <a:ext cx="3776996" cy="523220"/>
              </a:xfrm>
              <a:prstGeom prst="rect">
                <a:avLst/>
              </a:prstGeom>
              <a:blipFill>
                <a:blip r:embed="rId5"/>
                <a:stretch>
                  <a:fillRect l="-161" t="-1163" b="-11628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98585" y="772724"/>
                <a:ext cx="4230183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Instantaneous injection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Without </a:t>
                </a:r>
                <a:r>
                  <a:rPr lang="en-US" dirty="0"/>
                  <a:t>synchrotron cooling: PL index = </a:t>
                </a:r>
                <a:r>
                  <a:rPr lang="en-US" dirty="0" smtClean="0"/>
                  <a:t>3.3-3.4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585" y="772724"/>
                <a:ext cx="4230183" cy="677108"/>
              </a:xfrm>
              <a:prstGeom prst="rect">
                <a:avLst/>
              </a:prstGeom>
              <a:blipFill>
                <a:blip r:embed="rId6"/>
                <a:stretch>
                  <a:fillRect l="-144" t="-1802" b="-8108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516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700"/>
          </a:xfrm>
          <a:prstGeom prst="rect">
            <a:avLst/>
          </a:prstGeom>
          <a:solidFill>
            <a:srgbClr val="9B3E9D"/>
          </a:solidFill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P</a:t>
            </a:r>
            <a:r>
              <a:rPr lang="en" sz="2200" dirty="0" smtClean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article spectra Lorentz factor dependence</a:t>
            </a:r>
            <a:endParaRPr dirty="0">
              <a:solidFill>
                <a:schemeClr val="lt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Google Shape;156;p23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719550"/>
                <a:ext cx="3564436" cy="3943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285750" lvl="0" indent="-285750" algn="l" rtl="0">
                  <a:spcBef>
                    <a:spcPts val="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olidFill>
                      <a:schemeClr val="tx1"/>
                    </a:solidFill>
                  </a:rPr>
                  <a:t>Final spectral shape more-or-less independent of choice of initial Lorentz factor</a:t>
                </a:r>
              </a:p>
              <a:p>
                <a:pPr marL="285750" lvl="0" indent="-285750" algn="l" rtl="0">
                  <a:spcBef>
                    <a:spcPts val="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olidFill>
                      <a:schemeClr val="tx1"/>
                    </a:solidFill>
                  </a:rPr>
                  <a:t>Practical consideration: 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speeds up simulation time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6" name="Google Shape;156;p2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719550"/>
                <a:ext cx="3564436" cy="3943800"/>
              </a:xfrm>
              <a:prstGeom prst="rect">
                <a:avLst/>
              </a:prstGeom>
              <a:blipFill>
                <a:blip r:embed="rId3"/>
                <a:stretch>
                  <a:fillRect l="-1026" r="-855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7" name="Google Shape;157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448" y="878626"/>
            <a:ext cx="5081718" cy="378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1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700"/>
          </a:xfrm>
          <a:prstGeom prst="rect">
            <a:avLst/>
          </a:prstGeom>
          <a:solidFill>
            <a:srgbClr val="9B3E9D"/>
          </a:solidFill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 smtClean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Parameter study: dependence on B</a:t>
            </a:r>
            <a:endParaRPr dirty="0">
              <a:solidFill>
                <a:schemeClr val="lt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Google Shape;156;p23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719550"/>
                <a:ext cx="3564436" cy="3943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285750" lvl="0" indent="-285750" algn="l" rtl="0">
                  <a:spcBef>
                    <a:spcPts val="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olidFill>
                      <a:schemeClr val="tx1"/>
                    </a:solidFill>
                  </a:rPr>
                  <a:t>Higher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leads to more significant synchrotron cooling (as expected)</a:t>
                </a:r>
              </a:p>
              <a:p>
                <a:pPr marL="285750" lvl="0" indent="-285750" algn="l" rtl="0">
                  <a:spcBef>
                    <a:spcPts val="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olidFill>
                      <a:schemeClr val="tx1"/>
                    </a:solidFill>
                  </a:rPr>
                  <a:t>Steady state spectra at smaller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for simulations including cooling</a:t>
                </a:r>
              </a:p>
              <a:p>
                <a:pPr marL="285750" lvl="0" indent="-285750" algn="l" rtl="0">
                  <a:spcBef>
                    <a:spcPts val="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olidFill>
                      <a:schemeClr val="tx1"/>
                    </a:solidFill>
                  </a:rPr>
                  <a:t>Cooling does not significantly soften high energy tail of spectrum (index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≈3.3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6" name="Google Shape;156;p2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719550"/>
                <a:ext cx="3564436" cy="3943800"/>
              </a:xfrm>
              <a:prstGeom prst="rect">
                <a:avLst/>
              </a:prstGeom>
              <a:blipFill>
                <a:blip r:embed="rId3"/>
                <a:stretch>
                  <a:fillRect l="-1026" r="-2222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7" name="Google Shape;157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46" y="878183"/>
            <a:ext cx="5102213" cy="385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1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Google Shape;155;p23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11700" y="146850"/>
                <a:ext cx="8520600" cy="572700"/>
              </a:xfrm>
              <a:prstGeom prst="rect">
                <a:avLst/>
              </a:prstGeom>
              <a:solidFill>
                <a:srgbClr val="9B3E9D"/>
              </a:solidFill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200" dirty="0" smtClean="0">
                    <a:solidFill>
                      <a:schemeClr val="lt1"/>
                    </a:solidFill>
                    <a:latin typeface="Azeret Mono"/>
                    <a:ea typeface="Azeret Mono"/>
                    <a:cs typeface="Azeret Mono"/>
                    <a:sym typeface="Azeret Mono"/>
                  </a:rPr>
                  <a:t>Parameter study: dependence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lt1"/>
                            </a:solidFill>
                            <a:latin typeface="Cambria Math" panose="02040503050406030204" pitchFamily="18" charset="0"/>
                            <a:ea typeface="Azeret Mono"/>
                            <a:cs typeface="Azeret Mono"/>
                            <a:sym typeface="Azeret Mono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lt1"/>
                            </a:solidFill>
                            <a:latin typeface="Cambria Math" panose="02040503050406030204" pitchFamily="18" charset="0"/>
                            <a:ea typeface="Azeret Mono"/>
                            <a:cs typeface="Azeret Mono"/>
                            <a:sym typeface="Azeret Mono"/>
                          </a:rPr>
                          <m:t>𝑙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lt1"/>
                            </a:solidFill>
                            <a:latin typeface="Cambria Math" panose="02040503050406030204" pitchFamily="18" charset="0"/>
                            <a:ea typeface="Azeret Mono"/>
                            <a:cs typeface="Azeret Mono"/>
                            <a:sym typeface="Azeret Mono"/>
                          </a:rPr>
                          <m:t>𝑐</m:t>
                        </m:r>
                      </m:sub>
                    </m:sSub>
                  </m:oMath>
                </a14:m>
                <a:endParaRPr dirty="0">
                  <a:solidFill>
                    <a:schemeClr val="lt1"/>
                  </a:solidFill>
                  <a:latin typeface="Azeret Mono"/>
                  <a:ea typeface="Azeret Mono"/>
                  <a:cs typeface="Azeret Mono"/>
                  <a:sym typeface="Azeret Mono"/>
                </a:endParaRPr>
              </a:p>
            </p:txBody>
          </p:sp>
        </mc:Choice>
        <mc:Fallback xmlns="">
          <p:sp>
            <p:nvSpPr>
              <p:cNvPr id="155" name="Google Shape;155;p2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11700" y="146850"/>
                <a:ext cx="8520600" cy="572700"/>
              </a:xfrm>
              <a:prstGeom prst="rect">
                <a:avLst/>
              </a:prstGeom>
              <a:blipFill>
                <a:blip r:embed="rId3"/>
                <a:stretch>
                  <a:fillRect l="-930" b="-4255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6" name="Google Shape;156;p23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719550"/>
                <a:ext cx="3564436" cy="3943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 fontScale="92500" lnSpcReduction="10000"/>
              </a:bodyPr>
              <a:lstStyle/>
              <a:p>
                <a:pPr marL="285750" lvl="0" indent="-285750" algn="l" rtl="0">
                  <a:spcBef>
                    <a:spcPts val="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In this case, weak magnetic field implies very little cooling</a:t>
                </a:r>
              </a:p>
              <a:p>
                <a:pPr marL="285750" lvl="0" indent="-285750" algn="l" rtl="0">
                  <a:spcBef>
                    <a:spcPts val="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rgbClr val="00B050"/>
                    </a:solidFill>
                  </a:rPr>
                  <a:t>@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: particles reach higher energies and spectra peak, on average, at higher Lorentz factors</a:t>
                </a:r>
              </a:p>
              <a:p>
                <a:pPr marL="285750" lvl="0" indent="-285750" algn="l" rtl="0">
                  <a:spcBef>
                    <a:spcPts val="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rgbClr val="FF0000"/>
                    </a:solidFill>
                  </a:rPr>
                  <a:t>@ 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 characteristic acceleration time-scales are shorter leading to a flatter low-energy tail</a:t>
                </a:r>
              </a:p>
              <a:p>
                <a:pPr marL="285750" lvl="0" indent="-285750" algn="l" rtl="0">
                  <a:spcBef>
                    <a:spcPts val="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Characteristic acceleration time-scales are longer at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 BUT acceleration duration is also longer. Combining this with higher degree of intermittency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 rapid jumps of low-energy particles to higher energies, curving the low-energy tail</a:t>
                </a:r>
              </a:p>
              <a:p>
                <a:pPr marL="285750" lvl="0" indent="-285750" algn="l" rtl="0">
                  <a:spcBef>
                    <a:spcPts val="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endParaRPr lang="en-US" sz="1400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6" name="Google Shape;156;p2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719550"/>
                <a:ext cx="3564436" cy="3943800"/>
              </a:xfrm>
              <a:prstGeom prst="rect">
                <a:avLst/>
              </a:prstGeom>
              <a:blipFill>
                <a:blip r:embed="rId4"/>
                <a:stretch>
                  <a:fillRect l="-1026" t="-618" r="-171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7" name="Google Shape;157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927" y="925901"/>
            <a:ext cx="4852321" cy="3613749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5269423" y="4454959"/>
            <a:ext cx="2882685" cy="405058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rgbClr val="00B05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7743640" y="4491050"/>
                <a:ext cx="5114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ZA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3640" y="4491050"/>
                <a:ext cx="511444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985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grpSp>
        <p:nvGrpSpPr>
          <p:cNvPr id="3" name="Group 2"/>
          <p:cNvGrpSpPr/>
          <p:nvPr/>
        </p:nvGrpSpPr>
        <p:grpSpPr>
          <a:xfrm>
            <a:off x="376004" y="300023"/>
            <a:ext cx="8391993" cy="4543454"/>
            <a:chOff x="80465" y="501375"/>
            <a:chExt cx="8391993" cy="4543454"/>
          </a:xfrm>
        </p:grpSpPr>
        <p:sp>
          <p:nvSpPr>
            <p:cNvPr id="80" name="Google Shape;80;p14"/>
            <p:cNvSpPr/>
            <p:nvPr/>
          </p:nvSpPr>
          <p:spPr>
            <a:xfrm>
              <a:off x="80466" y="961228"/>
              <a:ext cx="8391992" cy="4083601"/>
            </a:xfrm>
            <a:prstGeom prst="roundRect">
              <a:avLst>
                <a:gd name="adj" fmla="val 12162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latin typeface="Azeret Mono"/>
                <a:ea typeface="Azeret Mono"/>
                <a:cs typeface="Azeret Mono"/>
                <a:sym typeface="Azeret Mono"/>
              </a:endParaRPr>
            </a:p>
          </p:txBody>
        </p:sp>
        <p:sp>
          <p:nvSpPr>
            <p:cNvPr id="21" name="Google Shape;76;p14"/>
            <p:cNvSpPr/>
            <p:nvPr/>
          </p:nvSpPr>
          <p:spPr>
            <a:xfrm>
              <a:off x="80466" y="501375"/>
              <a:ext cx="2263404" cy="8724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zeret Mono"/>
                <a:ea typeface="Azeret Mono"/>
                <a:cs typeface="Azeret Mono"/>
                <a:sym typeface="Azeret Mono"/>
              </a:endParaRPr>
            </a:p>
          </p:txBody>
        </p:sp>
        <p:sp>
          <p:nvSpPr>
            <p:cNvPr id="86" name="Google Shape;86;p14"/>
            <p:cNvSpPr txBox="1"/>
            <p:nvPr/>
          </p:nvSpPr>
          <p:spPr>
            <a:xfrm>
              <a:off x="421316" y="600690"/>
              <a:ext cx="1581705" cy="2300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 smtClean="0">
                  <a:latin typeface="Azeret Mono"/>
                  <a:ea typeface="Azeret Mono"/>
                  <a:cs typeface="Azeret Mono"/>
                  <a:sym typeface="Azeret Mono"/>
                </a:rPr>
                <a:t>Outline</a:t>
              </a:r>
              <a:endParaRPr sz="2000" b="1" dirty="0">
                <a:latin typeface="Azeret Mono"/>
                <a:ea typeface="Azeret Mono"/>
                <a:cs typeface="Azeret Mono"/>
                <a:sym typeface="Azeret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 b="1" dirty="0">
                <a:latin typeface="Azeret Mono"/>
                <a:ea typeface="Azeret Mono"/>
                <a:cs typeface="Azeret Mono"/>
                <a:sym typeface="Azeret Mono"/>
              </a:endParaRPr>
            </a:p>
          </p:txBody>
        </p:sp>
        <p:sp>
          <p:nvSpPr>
            <p:cNvPr id="89" name="Google Shape;89;p14"/>
            <p:cNvSpPr txBox="1"/>
            <p:nvPr/>
          </p:nvSpPr>
          <p:spPr>
            <a:xfrm>
              <a:off x="80465" y="2219910"/>
              <a:ext cx="7292421" cy="4705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 dirty="0" smtClean="0">
                  <a:solidFill>
                    <a:schemeClr val="dk1"/>
                  </a:solidFill>
                  <a:latin typeface="Azeret Mono"/>
                  <a:ea typeface="Azeret Mono"/>
                  <a:cs typeface="Azeret Mono"/>
                  <a:sym typeface="Azeret Mono"/>
                </a:rPr>
                <a:t>First-principles stochastic acceleration model and a brief description of the Monte Carlo simulation</a:t>
              </a:r>
              <a:endParaRPr sz="1900" dirty="0">
                <a:solidFill>
                  <a:schemeClr val="dk1"/>
                </a:solidFill>
                <a:latin typeface="Azeret Mono"/>
                <a:ea typeface="Azeret Mono"/>
                <a:cs typeface="Azeret Mono"/>
                <a:sym typeface="Azeret Mono"/>
              </a:endParaRPr>
            </a:p>
          </p:txBody>
        </p:sp>
        <p:sp>
          <p:nvSpPr>
            <p:cNvPr id="90" name="Google Shape;90;p14"/>
            <p:cNvSpPr txBox="1"/>
            <p:nvPr/>
          </p:nvSpPr>
          <p:spPr>
            <a:xfrm>
              <a:off x="80466" y="3122339"/>
              <a:ext cx="7292419" cy="3523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 dirty="0">
                  <a:solidFill>
                    <a:sysClr val="windowText" lastClr="000000"/>
                  </a:solidFill>
                  <a:latin typeface="Azeret Mono"/>
                  <a:ea typeface="Azeret Mono"/>
                  <a:cs typeface="Azeret Mono"/>
                  <a:sym typeface="Azeret Mono"/>
                </a:rPr>
                <a:t>Evolution of the electron spectrum and </a:t>
              </a:r>
              <a:r>
                <a:rPr lang="en" sz="1100" b="1" dirty="0" smtClean="0">
                  <a:solidFill>
                    <a:sysClr val="windowText" lastClr="000000"/>
                  </a:solidFill>
                  <a:latin typeface="Azeret Mono"/>
                  <a:ea typeface="Azeret Mono"/>
                  <a:cs typeface="Azeret Mono"/>
                  <a:sym typeface="Azeret Mono"/>
                </a:rPr>
                <a:t>parameter study</a:t>
              </a:r>
              <a:endParaRPr sz="1900" dirty="0">
                <a:solidFill>
                  <a:sysClr val="windowText" lastClr="000000"/>
                </a:solidFill>
                <a:latin typeface="Azeret Mono"/>
                <a:ea typeface="Azeret Mono"/>
                <a:cs typeface="Azeret Mono"/>
                <a:sym typeface="Azeret Mono"/>
              </a:endParaRPr>
            </a:p>
          </p:txBody>
        </p:sp>
        <p:sp>
          <p:nvSpPr>
            <p:cNvPr id="91" name="Google Shape;91;p14"/>
            <p:cNvSpPr txBox="1"/>
            <p:nvPr/>
          </p:nvSpPr>
          <p:spPr>
            <a:xfrm>
              <a:off x="80465" y="3986408"/>
              <a:ext cx="3255339" cy="6265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 dirty="0" smtClean="0">
                  <a:solidFill>
                    <a:schemeClr val="dk1"/>
                  </a:solidFill>
                  <a:latin typeface="Azeret Mono"/>
                  <a:ea typeface="Azeret Mono"/>
                  <a:cs typeface="Azeret Mono"/>
                  <a:sym typeface="Azeret Mono"/>
                </a:rPr>
                <a:t>Future work</a:t>
              </a:r>
              <a:endParaRPr sz="1900" dirty="0">
                <a:solidFill>
                  <a:schemeClr val="dk1"/>
                </a:solidFill>
                <a:latin typeface="Azeret Mono"/>
                <a:ea typeface="Azeret Mono"/>
                <a:cs typeface="Azeret Mono"/>
                <a:sym typeface="Azeret Mono"/>
              </a:endParaRPr>
            </a:p>
          </p:txBody>
        </p:sp>
        <p:sp>
          <p:nvSpPr>
            <p:cNvPr id="20" name="Google Shape;82;p14"/>
            <p:cNvSpPr txBox="1"/>
            <p:nvPr/>
          </p:nvSpPr>
          <p:spPr>
            <a:xfrm>
              <a:off x="80466" y="1457951"/>
              <a:ext cx="7168897" cy="298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100" b="1" dirty="0">
                  <a:solidFill>
                    <a:sysClr val="windowText" lastClr="000000"/>
                  </a:solidFill>
                  <a:latin typeface="Azeret Mono"/>
                  <a:ea typeface="Azeret Mono"/>
                  <a:cs typeface="Azeret Mono"/>
                  <a:sym typeface="Azeret Mono"/>
                </a:rPr>
                <a:t>Introduction to </a:t>
              </a:r>
              <a:r>
                <a:rPr lang="en" sz="1100" b="1" dirty="0" smtClean="0">
                  <a:solidFill>
                    <a:sysClr val="windowText" lastClr="000000"/>
                  </a:solidFill>
                  <a:latin typeface="Azeret Mono"/>
                  <a:ea typeface="Azeret Mono"/>
                  <a:cs typeface="Azeret Mono"/>
                  <a:sym typeface="Azeret Mono"/>
                </a:rPr>
                <a:t>Fermi’s stochastic </a:t>
              </a:r>
              <a:r>
                <a:rPr lang="en" sz="1100" b="1" dirty="0">
                  <a:solidFill>
                    <a:sysClr val="windowText" lastClr="000000"/>
                  </a:solidFill>
                  <a:latin typeface="Azeret Mono"/>
                  <a:ea typeface="Azeret Mono"/>
                  <a:cs typeface="Azeret Mono"/>
                  <a:sym typeface="Azeret Mono"/>
                </a:rPr>
                <a:t>acceleration and the </a:t>
              </a:r>
              <a:r>
                <a:rPr lang="en" sz="1100" b="1" dirty="0" smtClean="0">
                  <a:solidFill>
                    <a:sysClr val="windowText" lastClr="000000"/>
                  </a:solidFill>
                  <a:latin typeface="Azeret Mono"/>
                  <a:ea typeface="Azeret Mono"/>
                  <a:cs typeface="Azeret Mono"/>
                  <a:sym typeface="Azeret Mono"/>
                </a:rPr>
                <a:t>more modern </a:t>
              </a:r>
              <a:r>
                <a:rPr lang="en" sz="1100" b="1" dirty="0">
                  <a:solidFill>
                    <a:sysClr val="windowText" lastClr="000000"/>
                  </a:solidFill>
                  <a:latin typeface="Azeret Mono"/>
                  <a:ea typeface="Azeret Mono"/>
                  <a:cs typeface="Azeret Mono"/>
                  <a:sym typeface="Azeret Mono"/>
                </a:rPr>
                <a:t>approach</a:t>
              </a:r>
              <a:endParaRPr sz="1900" dirty="0">
                <a:solidFill>
                  <a:sysClr val="windowText" lastClr="000000"/>
                </a:solidFill>
                <a:latin typeface="Azeret Mono"/>
                <a:ea typeface="Azeret Mono"/>
                <a:cs typeface="Azeret Mono"/>
                <a:sym typeface="Azeret Mono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1165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700"/>
          </a:xfrm>
          <a:prstGeom prst="rect">
            <a:avLst/>
          </a:prstGeom>
          <a:solidFill>
            <a:srgbClr val="9B3E9D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lvl="0"/>
            <a:r>
              <a:rPr lang="en" dirty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Simulation vs Fokker-Planck Theory</a:t>
            </a:r>
            <a:endParaRPr dirty="0">
              <a:solidFill>
                <a:schemeClr val="lt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150" name="Google Shape;150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180" y="976393"/>
            <a:ext cx="5154120" cy="30321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785" y="2396846"/>
            <a:ext cx="1987044" cy="681870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99005" y="1700589"/>
                <a:ext cx="2660504" cy="62318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𝑒𝐵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ZA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005" y="1700589"/>
                <a:ext cx="2660504" cy="62318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006" y="792623"/>
            <a:ext cx="2645304" cy="8348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20923" y="3608900"/>
            <a:ext cx="2293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REALLY A FAIR COMPARISON!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4310" y="719550"/>
            <a:ext cx="11789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(Becker </a:t>
            </a:r>
            <a:r>
              <a:rPr lang="en-US" sz="1050" i="1" dirty="0" smtClean="0"/>
              <a:t>et al., </a:t>
            </a:r>
            <a:r>
              <a:rPr lang="en-US" sz="1050" dirty="0" smtClean="0"/>
              <a:t>2006)</a:t>
            </a:r>
            <a:endParaRPr lang="en-ZA" sz="1050" dirty="0"/>
          </a:p>
        </p:txBody>
      </p:sp>
    </p:spTree>
    <p:extLst>
      <p:ext uri="{BB962C8B-B14F-4D97-AF65-F5344CB8AC3E}">
        <p14:creationId xmlns:p14="http://schemas.microsoft.com/office/powerpoint/2010/main" val="56735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700"/>
          </a:xfrm>
          <a:prstGeom prst="rect">
            <a:avLst/>
          </a:prstGeom>
          <a:solidFill>
            <a:srgbClr val="9B3E9D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lvl="0"/>
            <a:r>
              <a:rPr lang="en" dirty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Simulation vs Fokker-Planck Theory</a:t>
            </a:r>
            <a:endParaRPr dirty="0">
              <a:solidFill>
                <a:schemeClr val="lt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150" name="Google Shape;150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180" y="976393"/>
            <a:ext cx="5154120" cy="30321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93730" y="842869"/>
                <a:ext cx="3580107" cy="37397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QLT: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Particles accelerate due to interactions with </a:t>
                </a:r>
                <a:r>
                  <a:rPr lang="en-US" dirty="0" err="1" smtClean="0"/>
                  <a:t>Alfvén</a:t>
                </a:r>
                <a:r>
                  <a:rPr lang="en-US" dirty="0" smtClean="0"/>
                  <a:t> or fast-mode waves characterized by momentum diffusion coefficient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 smtClean="0"/>
                  <a:t> broader log-parabolic spectra</a:t>
                </a:r>
                <a:endParaRPr lang="en-US" dirty="0"/>
              </a:p>
              <a:p>
                <a:endParaRPr lang="en-US" b="0" dirty="0" smtClean="0"/>
              </a:p>
              <a:p>
                <a:r>
                  <a:rPr lang="en-US" dirty="0" smtClean="0"/>
                  <a:t>SA: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~1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Particles interact intermittently with sharp bends in magnetic field or other structures in plasma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 smtClean="0"/>
                  <a:t> narrower sharply peaked spectra with extended power law tails</a:t>
                </a:r>
              </a:p>
              <a:p>
                <a:endParaRPr lang="en-US" b="0" dirty="0"/>
              </a:p>
              <a:p>
                <a:r>
                  <a:rPr lang="en-US" dirty="0" smtClean="0"/>
                  <a:t>Transport equations are fundamentally different.</a:t>
                </a:r>
                <a:endParaRPr lang="en-US" b="0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730" y="842869"/>
                <a:ext cx="3580107" cy="3739742"/>
              </a:xfrm>
              <a:prstGeom prst="rect">
                <a:avLst/>
              </a:prstGeom>
              <a:blipFill>
                <a:blip r:embed="rId4"/>
                <a:stretch>
                  <a:fillRect l="-511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53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5"/>
          <p:cNvSpPr txBox="1">
            <a:spLocks noGrp="1"/>
          </p:cNvSpPr>
          <p:nvPr>
            <p:ph type="title"/>
          </p:nvPr>
        </p:nvSpPr>
        <p:spPr>
          <a:xfrm>
            <a:off x="311700" y="118497"/>
            <a:ext cx="8520600" cy="5727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Azeret Mono"/>
                <a:ea typeface="Azeret Mono"/>
                <a:cs typeface="Azeret Mono"/>
                <a:sym typeface="Azeret Mono"/>
              </a:rPr>
              <a:t>Future work</a:t>
            </a:r>
            <a:endParaRPr dirty="0">
              <a:solidFill>
                <a:schemeClr val="tx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Google Shape;170;p25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719550"/>
                <a:ext cx="8520600" cy="3783439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chemeClr val="tx1"/>
                    </a:solidFill>
                  </a:rPr>
                  <a:t>Model extreme blazars exhibiting narrow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-ray SED peaking at 1-10 </a:t>
                </a:r>
                <a:r>
                  <a:rPr lang="en-US" dirty="0" err="1">
                    <a:solidFill>
                      <a:schemeClr val="tx1"/>
                    </a:solidFill>
                  </a:rPr>
                  <a:t>TeV</a:t>
                </a:r>
                <a:r>
                  <a:rPr lang="en-US" dirty="0">
                    <a:solidFill>
                      <a:schemeClr val="tx1"/>
                    </a:solidFill>
                  </a:rPr>
                  <a:t> (rather than 100 GeV – 1 </a:t>
                </a:r>
                <a:r>
                  <a:rPr lang="en-US" dirty="0" err="1">
                    <a:solidFill>
                      <a:schemeClr val="tx1"/>
                    </a:solidFill>
                  </a:rPr>
                  <a:t>TeV</a:t>
                </a:r>
                <a:r>
                  <a:rPr lang="en-US" dirty="0">
                    <a:solidFill>
                      <a:schemeClr val="tx1"/>
                    </a:solidFill>
                  </a:rPr>
                  <a:t>) with hard spectral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indices</a:t>
                </a: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olidFill>
                      <a:schemeClr val="tx1"/>
                    </a:solidFill>
                  </a:rPr>
                  <a:t>Model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PeVatron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microquasars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such as V4641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Sgr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(see the talk by Anton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Dmytriiev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tomorrow in the X-ray and gamma-ray binaries session!)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chemeClr val="tx1"/>
                    </a:solidFill>
                  </a:rPr>
                  <a:t>Blazar &amp; </a:t>
                </a:r>
                <a:r>
                  <a:rPr lang="en-US" dirty="0" err="1">
                    <a:solidFill>
                      <a:schemeClr val="tx1"/>
                    </a:solidFill>
                  </a:rPr>
                  <a:t>microquasar</a:t>
                </a:r>
                <a:r>
                  <a:rPr lang="en-US" dirty="0">
                    <a:solidFill>
                      <a:schemeClr val="tx1"/>
                    </a:solidFill>
                  </a:rPr>
                  <a:t> jets (</a:t>
                </a:r>
                <a:r>
                  <a:rPr lang="en-US" dirty="0" err="1">
                    <a:solidFill>
                      <a:schemeClr val="tx1"/>
                    </a:solidFill>
                  </a:rPr>
                  <a:t>i</a:t>
                </a:r>
                <a:r>
                  <a:rPr lang="en-US" dirty="0">
                    <a:solidFill>
                      <a:schemeClr val="tx1"/>
                    </a:solidFill>
                  </a:rPr>
                  <a:t>) relativistic, (ii) perhaps possesses two-flow structure (spine, sheath)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strong relativistic turbulence excited within jet efficiently accelerating particles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possibly model acceleration within this region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chemeClr val="tx1"/>
                    </a:solidFill>
                  </a:rPr>
                  <a:t>Simulate acceleration of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UHECR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0" name="Google Shape;170;p25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719550"/>
                <a:ext cx="8520600" cy="3783439"/>
              </a:xfrm>
              <a:prstGeom prst="rect">
                <a:avLst/>
              </a:prstGeom>
              <a:blipFill>
                <a:blip r:embed="rId3"/>
                <a:stretch>
                  <a:fillRect l="-429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1" name="Google Shape;171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748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8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Azeret Mono"/>
                <a:ea typeface="Azeret Mono"/>
                <a:cs typeface="Azeret Mono"/>
                <a:sym typeface="Azeret Mono"/>
              </a:rPr>
              <a:t>Summary</a:t>
            </a:r>
            <a:endParaRPr dirty="0"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191" name="Google Shape;191;p28"/>
          <p:cNvSpPr txBox="1">
            <a:spLocks noGrp="1"/>
          </p:cNvSpPr>
          <p:nvPr>
            <p:ph type="body" idx="1"/>
          </p:nvPr>
        </p:nvSpPr>
        <p:spPr>
          <a:xfrm>
            <a:off x="311700" y="719550"/>
            <a:ext cx="8520600" cy="394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sp>
        <p:nvSpPr>
          <p:cNvPr id="192" name="Google Shape;192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grpSp>
        <p:nvGrpSpPr>
          <p:cNvPr id="193" name="Google Shape;193;p28"/>
          <p:cNvGrpSpPr/>
          <p:nvPr/>
        </p:nvGrpSpPr>
        <p:grpSpPr>
          <a:xfrm>
            <a:off x="240654" y="701203"/>
            <a:ext cx="4057506" cy="3943882"/>
            <a:chOff x="2428875" y="1057900"/>
            <a:chExt cx="4286400" cy="3027700"/>
          </a:xfrm>
        </p:grpSpPr>
        <p:sp>
          <p:nvSpPr>
            <p:cNvPr id="194" name="Google Shape;194;p28"/>
            <p:cNvSpPr/>
            <p:nvPr/>
          </p:nvSpPr>
          <p:spPr>
            <a:xfrm>
              <a:off x="2428875" y="1057900"/>
              <a:ext cx="4286400" cy="924600"/>
            </a:xfrm>
            <a:prstGeom prst="roundRect">
              <a:avLst>
                <a:gd name="adj" fmla="val 19759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195" name="Google Shape;195;p28"/>
            <p:cNvSpPr/>
            <p:nvPr/>
          </p:nvSpPr>
          <p:spPr>
            <a:xfrm>
              <a:off x="2428875" y="2109450"/>
              <a:ext cx="4286400" cy="924600"/>
            </a:xfrm>
            <a:prstGeom prst="roundRect">
              <a:avLst>
                <a:gd name="adj" fmla="val 19759"/>
              </a:avLst>
            </a:prstGeom>
            <a:solidFill>
              <a:srgbClr val="B4A7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196" name="Google Shape;196;p28"/>
            <p:cNvSpPr/>
            <p:nvPr/>
          </p:nvSpPr>
          <p:spPr>
            <a:xfrm>
              <a:off x="2428875" y="3161000"/>
              <a:ext cx="4286400" cy="924600"/>
            </a:xfrm>
            <a:prstGeom prst="roundRect">
              <a:avLst>
                <a:gd name="adj" fmla="val 19759"/>
              </a:avLst>
            </a:prstGeom>
            <a:solidFill>
              <a:srgbClr val="8E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197" name="Google Shape;197;p28"/>
            <p:cNvSpPr txBox="1"/>
            <p:nvPr/>
          </p:nvSpPr>
          <p:spPr>
            <a:xfrm>
              <a:off x="2490975" y="1119988"/>
              <a:ext cx="1526400" cy="8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/>
            </a:bodyPr>
            <a:lstStyle/>
            <a:p>
              <a:pPr marL="0" lvl="0" indent="0" algn="l" rtl="0">
                <a:lnSpc>
                  <a:spcPct val="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 smtClean="0">
                  <a:solidFill>
                    <a:srgbClr val="000000"/>
                  </a:solidFill>
                  <a:latin typeface="Darker Grotesque"/>
                  <a:ea typeface="Darker Grotesque"/>
                  <a:cs typeface="Darker Grotesque"/>
                  <a:sym typeface="Darker Grotesque"/>
                </a:rPr>
                <a:t>Introduction</a:t>
              </a:r>
              <a:endParaRPr sz="1800" b="1" dirty="0">
                <a:solidFill>
                  <a:srgbClr val="000000"/>
                </a:solidFill>
                <a:latin typeface="Darker Grotesque"/>
                <a:ea typeface="Darker Grotesque"/>
                <a:cs typeface="Darker Grotesque"/>
                <a:sym typeface="Darker Grotesque"/>
              </a:endParaRPr>
            </a:p>
          </p:txBody>
        </p:sp>
        <p:sp>
          <p:nvSpPr>
            <p:cNvPr id="198" name="Google Shape;198;p28"/>
            <p:cNvSpPr txBox="1"/>
            <p:nvPr/>
          </p:nvSpPr>
          <p:spPr>
            <a:xfrm>
              <a:off x="3953750" y="1119992"/>
              <a:ext cx="2699400" cy="8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dirty="0" smtClean="0">
                  <a:solidFill>
                    <a:srgbClr val="000000"/>
                  </a:solidFill>
                  <a:latin typeface="Archivo"/>
                  <a:ea typeface="Archivo"/>
                  <a:cs typeface="Archivo"/>
                  <a:sym typeface="Archivo"/>
                </a:rPr>
                <a:t>Short overview of Fermi-II acceleration and the modern interpretation in terms of MHD turbulence</a:t>
              </a:r>
              <a:endParaRPr sz="1000" dirty="0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199" name="Google Shape;199;p28"/>
            <p:cNvSpPr txBox="1"/>
            <p:nvPr/>
          </p:nvSpPr>
          <p:spPr>
            <a:xfrm>
              <a:off x="2490975" y="2171539"/>
              <a:ext cx="1526400" cy="8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lnSpcReduction="10000"/>
            </a:bodyPr>
            <a:lstStyle/>
            <a:p>
              <a:pPr marL="0" lvl="0" indent="0" algn="l" rtl="0">
                <a:lnSpc>
                  <a:spcPct val="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 smtClean="0">
                  <a:solidFill>
                    <a:srgbClr val="000000"/>
                  </a:solidFill>
                  <a:latin typeface="Darker Grotesque"/>
                  <a:ea typeface="Darker Grotesque"/>
                  <a:cs typeface="Darker Grotesque"/>
                  <a:sym typeface="Darker Grotesque"/>
                </a:rPr>
                <a:t>First-principles Fermi acceleration in magnetized turbulence</a:t>
              </a:r>
              <a:endParaRPr sz="1800" b="1" dirty="0">
                <a:solidFill>
                  <a:srgbClr val="000000"/>
                </a:solidFill>
                <a:latin typeface="Darker Grotesque"/>
                <a:ea typeface="Darker Grotesque"/>
                <a:cs typeface="Darker Grotesque"/>
                <a:sym typeface="Darker Grotesque"/>
              </a:endParaRPr>
            </a:p>
          </p:txBody>
        </p:sp>
        <p:sp>
          <p:nvSpPr>
            <p:cNvPr id="200" name="Google Shape;200;p28"/>
            <p:cNvSpPr txBox="1"/>
            <p:nvPr/>
          </p:nvSpPr>
          <p:spPr>
            <a:xfrm>
              <a:off x="4017370" y="2171555"/>
              <a:ext cx="2635800" cy="8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dirty="0" smtClean="0">
                  <a:solidFill>
                    <a:srgbClr val="000000"/>
                  </a:solidFill>
                  <a:latin typeface="Archivo"/>
                  <a:ea typeface="Archivo"/>
                  <a:cs typeface="Archivo"/>
                  <a:sym typeface="Archivo"/>
                </a:rPr>
                <a:t>Model stochastic particle acceleration as a continuous-time random walk in terms of the statistical properties of the velocity gradients of the velocity field in the ideal MHD description</a:t>
              </a:r>
              <a:endParaRPr sz="1000" dirty="0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201" name="Google Shape;201;p28"/>
            <p:cNvSpPr txBox="1"/>
            <p:nvPr/>
          </p:nvSpPr>
          <p:spPr>
            <a:xfrm>
              <a:off x="2490975" y="3223100"/>
              <a:ext cx="1526400" cy="8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/>
            </a:bodyPr>
            <a:lstStyle/>
            <a:p>
              <a:pPr marL="0" lvl="0" indent="0" algn="l" rtl="0">
                <a:lnSpc>
                  <a:spcPct val="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 smtClean="0">
                  <a:latin typeface="Darker Grotesque"/>
                  <a:ea typeface="Darker Grotesque"/>
                  <a:cs typeface="Darker Grotesque"/>
                  <a:sym typeface="Darker Grotesque"/>
                </a:rPr>
                <a:t>Monte Carlo simulation</a:t>
              </a:r>
              <a:endParaRPr sz="1800" b="1" dirty="0">
                <a:solidFill>
                  <a:srgbClr val="000000"/>
                </a:solidFill>
                <a:latin typeface="Darker Grotesque"/>
                <a:ea typeface="Darker Grotesque"/>
                <a:cs typeface="Darker Grotesque"/>
                <a:sym typeface="Darker Grotesque"/>
              </a:endParaRPr>
            </a:p>
          </p:txBody>
        </p:sp>
        <p:sp>
          <p:nvSpPr>
            <p:cNvPr id="202" name="Google Shape;202;p28"/>
            <p:cNvSpPr txBox="1"/>
            <p:nvPr/>
          </p:nvSpPr>
          <p:spPr>
            <a:xfrm>
              <a:off x="4017506" y="3223106"/>
              <a:ext cx="2635800" cy="8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dirty="0" smtClean="0">
                  <a:latin typeface="Archivo"/>
                  <a:ea typeface="Archivo"/>
                  <a:cs typeface="Archivo"/>
                  <a:sym typeface="Archivo"/>
                </a:rPr>
                <a:t>MPI parallelized Monte Carlo simulation code in C that models stochastic acceleration with and without synchrotron losses</a:t>
              </a:r>
              <a:endParaRPr sz="1000" dirty="0">
                <a:latin typeface="Archivo"/>
                <a:ea typeface="Archivo"/>
                <a:cs typeface="Archivo"/>
                <a:sym typeface="Archivo"/>
              </a:endParaRPr>
            </a:p>
          </p:txBody>
        </p:sp>
      </p:grpSp>
      <p:grpSp>
        <p:nvGrpSpPr>
          <p:cNvPr id="203" name="Google Shape;203;p28"/>
          <p:cNvGrpSpPr/>
          <p:nvPr/>
        </p:nvGrpSpPr>
        <p:grpSpPr>
          <a:xfrm>
            <a:off x="4754634" y="710092"/>
            <a:ext cx="4057506" cy="3943882"/>
            <a:chOff x="2428875" y="1057900"/>
            <a:chExt cx="4286400" cy="3027700"/>
          </a:xfrm>
        </p:grpSpPr>
        <p:sp>
          <p:nvSpPr>
            <p:cNvPr id="204" name="Google Shape;204;p28"/>
            <p:cNvSpPr/>
            <p:nvPr/>
          </p:nvSpPr>
          <p:spPr>
            <a:xfrm>
              <a:off x="2428875" y="1057900"/>
              <a:ext cx="4286400" cy="924600"/>
            </a:xfrm>
            <a:prstGeom prst="roundRect">
              <a:avLst>
                <a:gd name="adj" fmla="val 19759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205" name="Google Shape;205;p28"/>
            <p:cNvSpPr/>
            <p:nvPr/>
          </p:nvSpPr>
          <p:spPr>
            <a:xfrm>
              <a:off x="2428875" y="2109450"/>
              <a:ext cx="4286400" cy="924600"/>
            </a:xfrm>
            <a:prstGeom prst="roundRect">
              <a:avLst>
                <a:gd name="adj" fmla="val 19759"/>
              </a:avLst>
            </a:prstGeom>
            <a:solidFill>
              <a:srgbClr val="B4A7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206" name="Google Shape;206;p28"/>
            <p:cNvSpPr/>
            <p:nvPr/>
          </p:nvSpPr>
          <p:spPr>
            <a:xfrm>
              <a:off x="2428875" y="3161000"/>
              <a:ext cx="4286400" cy="924600"/>
            </a:xfrm>
            <a:prstGeom prst="roundRect">
              <a:avLst>
                <a:gd name="adj" fmla="val 19759"/>
              </a:avLst>
            </a:prstGeom>
            <a:solidFill>
              <a:srgbClr val="8E7C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207" name="Google Shape;207;p28"/>
            <p:cNvSpPr txBox="1"/>
            <p:nvPr/>
          </p:nvSpPr>
          <p:spPr>
            <a:xfrm>
              <a:off x="2490975" y="1119988"/>
              <a:ext cx="1526400" cy="8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/>
            </a:bodyPr>
            <a:lstStyle/>
            <a:p>
              <a:pPr marL="0" lvl="0" indent="0" algn="l" rtl="0">
                <a:lnSpc>
                  <a:spcPct val="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 smtClean="0">
                  <a:solidFill>
                    <a:srgbClr val="000000"/>
                  </a:solidFill>
                  <a:latin typeface="Darker Grotesque"/>
                  <a:ea typeface="Darker Grotesque"/>
                  <a:cs typeface="Darker Grotesque"/>
                  <a:sym typeface="Darker Grotesque"/>
                </a:rPr>
                <a:t>Electron particle spectra</a:t>
              </a:r>
              <a:endParaRPr sz="1800" b="1" dirty="0">
                <a:solidFill>
                  <a:srgbClr val="000000"/>
                </a:solidFill>
                <a:latin typeface="Darker Grotesque"/>
                <a:ea typeface="Darker Grotesque"/>
                <a:cs typeface="Darker Grotesque"/>
                <a:sym typeface="Darker Grotesque"/>
              </a:endParaRPr>
            </a:p>
          </p:txBody>
        </p:sp>
        <p:sp>
          <p:nvSpPr>
            <p:cNvPr id="208" name="Google Shape;208;p28"/>
            <p:cNvSpPr txBox="1"/>
            <p:nvPr/>
          </p:nvSpPr>
          <p:spPr>
            <a:xfrm>
              <a:off x="3953750" y="1119992"/>
              <a:ext cx="2699400" cy="8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92500"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dirty="0" smtClean="0">
                  <a:latin typeface="Archivo"/>
                  <a:ea typeface="Archivo"/>
                  <a:cs typeface="Archivo"/>
                  <a:sym typeface="Archivo"/>
                </a:rPr>
                <a:t>Electron particle spectra resulting from our simulations exhibit high- and low-energy </a:t>
              </a:r>
              <a:r>
                <a:rPr lang="en-US" sz="1000" dirty="0" err="1" smtClean="0">
                  <a:latin typeface="Archivo"/>
                  <a:ea typeface="Archivo"/>
                  <a:cs typeface="Archivo"/>
                  <a:sym typeface="Archivo"/>
                </a:rPr>
                <a:t>powerlaw</a:t>
              </a:r>
              <a:r>
                <a:rPr lang="en-US" sz="1000" dirty="0" smtClean="0">
                  <a:latin typeface="Archivo"/>
                  <a:ea typeface="Archivo"/>
                  <a:cs typeface="Archivo"/>
                  <a:sym typeface="Archivo"/>
                </a:rPr>
                <a:t> tails, are sharply peaked, differ significantly from the theoretical spectra, and whose PL indices are weakly dependent on magnetic field and coherence length </a:t>
              </a:r>
              <a:endParaRPr sz="1000" dirty="0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209" name="Google Shape;209;p28"/>
            <p:cNvSpPr txBox="1"/>
            <p:nvPr/>
          </p:nvSpPr>
          <p:spPr>
            <a:xfrm>
              <a:off x="2490975" y="2171539"/>
              <a:ext cx="1526400" cy="8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/>
            </a:bodyPr>
            <a:lstStyle/>
            <a:p>
              <a:pPr marL="0" lvl="0" indent="0" algn="l" rtl="0">
                <a:lnSpc>
                  <a:spcPct val="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 dirty="0">
                <a:solidFill>
                  <a:srgbClr val="000000"/>
                </a:solidFill>
                <a:latin typeface="Darker Grotesque"/>
                <a:ea typeface="Darker Grotesque"/>
                <a:cs typeface="Darker Grotesque"/>
                <a:sym typeface="Darker Grotesque"/>
              </a:endParaRPr>
            </a:p>
          </p:txBody>
        </p:sp>
        <p:sp>
          <p:nvSpPr>
            <p:cNvPr id="210" name="Google Shape;210;p28"/>
            <p:cNvSpPr txBox="1"/>
            <p:nvPr/>
          </p:nvSpPr>
          <p:spPr>
            <a:xfrm>
              <a:off x="4017370" y="2171555"/>
              <a:ext cx="2635800" cy="8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 dirty="0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211" name="Google Shape;211;p28"/>
            <p:cNvSpPr txBox="1"/>
            <p:nvPr/>
          </p:nvSpPr>
          <p:spPr>
            <a:xfrm>
              <a:off x="2490974" y="3223100"/>
              <a:ext cx="4162175" cy="8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/>
            </a:bodyPr>
            <a:lstStyle/>
            <a:p>
              <a:pPr marL="0" lvl="0" indent="0" algn="ctr" rtl="0">
                <a:lnSpc>
                  <a:spcPct val="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 dirty="0">
                <a:solidFill>
                  <a:srgbClr val="000000"/>
                </a:solidFill>
                <a:latin typeface="Darker Grotesque"/>
                <a:ea typeface="Darker Grotesque"/>
                <a:cs typeface="Darker Grotesque"/>
                <a:sym typeface="Darker Grotesque"/>
              </a:endParaRPr>
            </a:p>
          </p:txBody>
        </p:sp>
      </p:grpSp>
      <p:sp>
        <p:nvSpPr>
          <p:cNvPr id="24" name="Google Shape;209;p28"/>
          <p:cNvSpPr txBox="1"/>
          <p:nvPr/>
        </p:nvSpPr>
        <p:spPr>
          <a:xfrm>
            <a:off x="4870811" y="2142453"/>
            <a:ext cx="1444890" cy="1042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latin typeface="Darker Grotesque"/>
                <a:ea typeface="Darker Grotesque"/>
                <a:cs typeface="Darker Grotesque"/>
                <a:sym typeface="Darker Grotesque"/>
              </a:rPr>
              <a:t>Future work</a:t>
            </a:r>
            <a:endParaRPr sz="1800" b="1" dirty="0">
              <a:solidFill>
                <a:srgbClr val="000000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</p:txBody>
      </p:sp>
      <p:sp>
        <p:nvSpPr>
          <p:cNvPr id="25" name="Google Shape;210;p28"/>
          <p:cNvSpPr txBox="1"/>
          <p:nvPr/>
        </p:nvSpPr>
        <p:spPr>
          <a:xfrm>
            <a:off x="6258284" y="2225135"/>
            <a:ext cx="2495048" cy="1042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 dirty="0" smtClean="0">
                <a:latin typeface="Archivo"/>
                <a:ea typeface="Archivo"/>
                <a:cs typeface="Archivo"/>
                <a:sym typeface="Archivo"/>
              </a:rPr>
              <a:t>Extreme blazars and </a:t>
            </a:r>
            <a:r>
              <a:rPr lang="en-US" sz="1000" dirty="0" err="1" smtClean="0">
                <a:latin typeface="Archivo"/>
                <a:ea typeface="Archivo"/>
                <a:cs typeface="Archivo"/>
                <a:sym typeface="Archivo"/>
              </a:rPr>
              <a:t>PeV</a:t>
            </a:r>
            <a:r>
              <a:rPr lang="en-US" sz="1000" dirty="0" smtClean="0">
                <a:latin typeface="Archivo"/>
                <a:ea typeface="Archivo"/>
                <a:cs typeface="Archivo"/>
                <a:sym typeface="Archivo"/>
              </a:rPr>
              <a:t> </a:t>
            </a:r>
            <a:r>
              <a:rPr lang="en-US" sz="1000" dirty="0" err="1" smtClean="0">
                <a:latin typeface="Archivo"/>
                <a:ea typeface="Archivo"/>
                <a:cs typeface="Archivo"/>
                <a:sym typeface="Archivo"/>
              </a:rPr>
              <a:t>microquasars</a:t>
            </a:r>
            <a:endParaRPr lang="en-US" sz="1000" dirty="0" smtClean="0">
              <a:latin typeface="Archivo"/>
              <a:ea typeface="Archivo"/>
              <a:cs typeface="Archivo"/>
              <a:sym typeface="Archivo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Acceleration in jets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 dirty="0" smtClean="0">
                <a:latin typeface="Archivo"/>
                <a:ea typeface="Archivo"/>
                <a:cs typeface="Archivo"/>
                <a:sym typeface="Archivo"/>
              </a:rPr>
              <a:t>UHECR</a:t>
            </a:r>
            <a:endParaRPr sz="1000" dirty="0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7" name="Title 4"/>
          <p:cNvSpPr txBox="1">
            <a:spLocks/>
          </p:cNvSpPr>
          <p:nvPr/>
        </p:nvSpPr>
        <p:spPr>
          <a:xfrm>
            <a:off x="5320221" y="3676872"/>
            <a:ext cx="2926305" cy="749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6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Thank you!</a:t>
            </a:r>
            <a:br>
              <a:rPr lang="en-US" sz="1600" b="1" dirty="0" smtClean="0">
                <a:solidFill>
                  <a:schemeClr val="bg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</a:br>
            <a:r>
              <a:rPr lang="en-US" sz="1600" b="1" dirty="0" smtClean="0">
                <a:solidFill>
                  <a:schemeClr val="bg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/>
            </a:r>
            <a:br>
              <a:rPr lang="en-US" sz="1600" b="1" dirty="0" smtClean="0">
                <a:solidFill>
                  <a:schemeClr val="bg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</a:br>
            <a:r>
              <a:rPr lang="en-US" sz="1600" b="1" dirty="0" smtClean="0">
                <a:solidFill>
                  <a:schemeClr val="bg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frans.h.vandermerwe@gmail.com</a:t>
            </a:r>
            <a:endParaRPr lang="en-US" sz="1600" b="1" dirty="0">
              <a:solidFill>
                <a:schemeClr val="bg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</p:txBody>
      </p:sp>
    </p:spTree>
    <p:extLst>
      <p:ext uri="{BB962C8B-B14F-4D97-AF65-F5344CB8AC3E}">
        <p14:creationId xmlns:p14="http://schemas.microsoft.com/office/powerpoint/2010/main" val="274956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0040" y="-744280"/>
            <a:ext cx="10234281" cy="1023428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Backup slides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1548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References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Fermi, E., 1949. On the Origin of the Cosmic Radiation. Phys. Rev. 75, 1169–1174.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doi.org/10.1103/PhysRev.75.1169</a:t>
            </a:r>
            <a:endParaRPr lang="en-US" dirty="0" smtClean="0"/>
          </a:p>
          <a:p>
            <a:r>
              <a:rPr lang="en-ZA" dirty="0"/>
              <a:t>Becker, P.A., Le, T., Dermer, C.D., 2006. Time-dependent Stochastic Particle Acceleration in Astrophysical Plasmas: Exact Solutions Including Momentum-dependent Escape. </a:t>
            </a:r>
            <a:r>
              <a:rPr lang="en-ZA" dirty="0" err="1"/>
              <a:t>ApJ</a:t>
            </a:r>
            <a:r>
              <a:rPr lang="en-ZA" dirty="0"/>
              <a:t> 647, 539. </a:t>
            </a:r>
            <a:r>
              <a:rPr lang="en-ZA" dirty="0">
                <a:hlinkClick r:id="rId3"/>
              </a:rPr>
              <a:t>https://</a:t>
            </a:r>
            <a:r>
              <a:rPr lang="en-ZA" dirty="0" smtClean="0">
                <a:hlinkClick r:id="rId3"/>
              </a:rPr>
              <a:t>doi.org/10.1086/505319</a:t>
            </a:r>
            <a:endParaRPr lang="en-ZA" dirty="0" smtClean="0"/>
          </a:p>
          <a:p>
            <a:r>
              <a:rPr lang="en-ZA" dirty="0" err="1" smtClean="0"/>
              <a:t>Lemoine</a:t>
            </a:r>
            <a:r>
              <a:rPr lang="en-ZA" dirty="0"/>
              <a:t>, M., 2022. First-Principles Fermi Acceleration in Magnetized Turbulence. Phys. Rev. Lett. 129, 215101. </a:t>
            </a:r>
            <a:r>
              <a:rPr lang="en-ZA" dirty="0">
                <a:hlinkClick r:id="rId4"/>
              </a:rPr>
              <a:t>https://</a:t>
            </a:r>
            <a:r>
              <a:rPr lang="en-ZA" dirty="0" smtClean="0">
                <a:hlinkClick r:id="rId4"/>
              </a:rPr>
              <a:t>doi.org/10.1103/PhysRevLett.129.215101</a:t>
            </a:r>
            <a:endParaRPr lang="en-ZA" dirty="0"/>
          </a:p>
          <a:p>
            <a:r>
              <a:rPr lang="en-ZA" dirty="0" err="1"/>
              <a:t>Nättilä</a:t>
            </a:r>
            <a:r>
              <a:rPr lang="en-ZA" dirty="0"/>
              <a:t>, J., </a:t>
            </a:r>
            <a:r>
              <a:rPr lang="en-ZA" dirty="0" err="1"/>
              <a:t>Beloborodov</a:t>
            </a:r>
            <a:r>
              <a:rPr lang="en-ZA" dirty="0"/>
              <a:t>, A.M., 2021. Radiative turbulent flares in magnetically-dominated plasmas. </a:t>
            </a:r>
            <a:r>
              <a:rPr lang="en-ZA" dirty="0" err="1"/>
              <a:t>ApJ</a:t>
            </a:r>
            <a:r>
              <a:rPr lang="en-ZA" dirty="0"/>
              <a:t> 921, 87. </a:t>
            </a:r>
            <a:r>
              <a:rPr lang="en-ZA" dirty="0">
                <a:hlinkClick r:id="rId5"/>
              </a:rPr>
              <a:t>https://</a:t>
            </a:r>
            <a:r>
              <a:rPr lang="en-ZA" dirty="0" smtClean="0">
                <a:hlinkClick r:id="rId5"/>
              </a:rPr>
              <a:t>doi.org/10.3847/1538-4357/ac1c76</a:t>
            </a:r>
            <a:endParaRPr lang="en-ZA" dirty="0" smtClean="0"/>
          </a:p>
          <a:p>
            <a:r>
              <a:rPr lang="en-US" dirty="0"/>
              <a:t>Evolution of Special Relativistic Turbulent Plasma, 2023</a:t>
            </a:r>
            <a:r>
              <a:rPr lang="en-US" dirty="0" smtClean="0"/>
              <a:t>. Video credits: </a:t>
            </a:r>
            <a:r>
              <a:rPr lang="en-ZA" dirty="0"/>
              <a:t>Claudio </a:t>
            </a:r>
            <a:r>
              <a:rPr lang="en-ZA" dirty="0" err="1"/>
              <a:t>Meringolo</a:t>
            </a:r>
            <a:r>
              <a:rPr lang="en-ZA" dirty="0"/>
              <a:t>, Alejandro Cruz-Osorio, Luciano </a:t>
            </a:r>
            <a:r>
              <a:rPr lang="en-ZA" dirty="0" err="1"/>
              <a:t>Rezzolla</a:t>
            </a:r>
            <a:r>
              <a:rPr lang="en-ZA" dirty="0"/>
              <a:t> and Sergio </a:t>
            </a:r>
            <a:r>
              <a:rPr lang="en-ZA" dirty="0" err="1" smtClean="0"/>
              <a:t>Servidio</a:t>
            </a:r>
            <a:r>
              <a:rPr lang="en-ZA" dirty="0" smtClean="0"/>
              <a:t>. Associated article: </a:t>
            </a:r>
            <a:r>
              <a:rPr lang="it-IT" dirty="0"/>
              <a:t>Claudio Meringolo </a:t>
            </a:r>
            <a:r>
              <a:rPr lang="it-IT" i="1" dirty="0"/>
              <a:t>et al</a:t>
            </a:r>
            <a:r>
              <a:rPr lang="it-IT" dirty="0"/>
              <a:t> 2023 </a:t>
            </a:r>
            <a:r>
              <a:rPr lang="it-IT" i="1" dirty="0"/>
              <a:t>ApJ</a:t>
            </a:r>
            <a:r>
              <a:rPr lang="it-IT" dirty="0"/>
              <a:t> </a:t>
            </a:r>
            <a:r>
              <a:rPr lang="it-IT" b="1" dirty="0"/>
              <a:t>944</a:t>
            </a:r>
            <a:r>
              <a:rPr lang="it-IT" dirty="0"/>
              <a:t> 122</a:t>
            </a:r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5342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References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Cao, Z., </a:t>
            </a:r>
            <a:r>
              <a:rPr lang="en-ZA" dirty="0" err="1"/>
              <a:t>Aharonian</a:t>
            </a:r>
            <a:r>
              <a:rPr lang="en-ZA" dirty="0"/>
              <a:t>, F.A., An, Q., </a:t>
            </a:r>
            <a:r>
              <a:rPr lang="en-ZA" dirty="0" err="1"/>
              <a:t>Axikegu</a:t>
            </a:r>
            <a:r>
              <a:rPr lang="en-ZA" dirty="0"/>
              <a:t>, Bai, L.X., Bai, Y.X., </a:t>
            </a:r>
            <a:r>
              <a:rPr lang="en-ZA" dirty="0" err="1"/>
              <a:t>Bao</a:t>
            </a:r>
            <a:r>
              <a:rPr lang="en-ZA" dirty="0"/>
              <a:t>, Y.W., </a:t>
            </a:r>
            <a:r>
              <a:rPr lang="en-ZA" dirty="0" err="1"/>
              <a:t>Bastieri</a:t>
            </a:r>
            <a:r>
              <a:rPr lang="en-ZA" dirty="0"/>
              <a:t>, D., Bi, X.J., Bi, Y.J. and </a:t>
            </a:r>
            <a:r>
              <a:rPr lang="en-ZA" dirty="0" err="1"/>
              <a:t>Cai</a:t>
            </a:r>
            <a:r>
              <a:rPr lang="en-ZA" dirty="0"/>
              <a:t>, H., 2021. Ultrahigh-energy photons up to 1.4 </a:t>
            </a:r>
            <a:r>
              <a:rPr lang="en-ZA" dirty="0" err="1"/>
              <a:t>petaelectronvolts</a:t>
            </a:r>
            <a:r>
              <a:rPr lang="en-ZA" dirty="0"/>
              <a:t> from 12 </a:t>
            </a:r>
            <a:r>
              <a:rPr lang="el-GR" dirty="0"/>
              <a:t>γ-</a:t>
            </a:r>
            <a:r>
              <a:rPr lang="en-ZA" dirty="0"/>
              <a:t>ray Galactic sources. </a:t>
            </a:r>
            <a:r>
              <a:rPr lang="en-ZA" i="1" dirty="0"/>
              <a:t>Nature</a:t>
            </a:r>
            <a:r>
              <a:rPr lang="en-ZA" dirty="0"/>
              <a:t>, </a:t>
            </a:r>
            <a:r>
              <a:rPr lang="en-ZA" i="1" dirty="0"/>
              <a:t>594</a:t>
            </a:r>
            <a:r>
              <a:rPr lang="en-ZA" dirty="0"/>
              <a:t>(7861), pp.33-36</a:t>
            </a:r>
            <a:r>
              <a:rPr lang="en-ZA" dirty="0" smtClean="0"/>
              <a:t>.</a:t>
            </a:r>
          </a:p>
          <a:p>
            <a:r>
              <a:rPr lang="en-US" dirty="0" err="1"/>
              <a:t>Urry</a:t>
            </a:r>
            <a:r>
              <a:rPr lang="en-US" dirty="0"/>
              <a:t>, C.M. and </a:t>
            </a:r>
            <a:r>
              <a:rPr lang="en-US" dirty="0" err="1"/>
              <a:t>Padovani</a:t>
            </a:r>
            <a:r>
              <a:rPr lang="en-US" dirty="0"/>
              <a:t>, P., 1995. Unified schemes for radio-loud active galactic nuclei. </a:t>
            </a:r>
            <a:r>
              <a:rPr lang="en-US" i="1" dirty="0"/>
              <a:t>Publications of the Astronomical Society of the Pacific</a:t>
            </a:r>
            <a:r>
              <a:rPr lang="en-US" dirty="0"/>
              <a:t>, </a:t>
            </a:r>
            <a:r>
              <a:rPr lang="en-US" i="1" dirty="0"/>
              <a:t>107</a:t>
            </a:r>
            <a:r>
              <a:rPr lang="en-US" dirty="0"/>
              <a:t>(715), p.803.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6707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700"/>
          </a:xfrm>
          <a:prstGeom prst="rect">
            <a:avLst/>
          </a:prstGeom>
          <a:solidFill>
            <a:srgbClr val="351C75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The modern interpretation</a:t>
            </a:r>
            <a:endParaRPr>
              <a:solidFill>
                <a:schemeClr val="lt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108" name="Google Shape;10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pic>
        <p:nvPicPr>
          <p:cNvPr id="2" name="utPo80xo1Gs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61862" y="802556"/>
            <a:ext cx="6004778" cy="33776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05786" y="4274288"/>
            <a:ext cx="693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Evolution of Special Relativistic Turbulent Plasma, 2023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07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remove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/>
          </a:blip>
          <a:srcRect b="12413"/>
          <a:stretch/>
        </p:blipFill>
        <p:spPr>
          <a:xfrm>
            <a:off x="5765916" y="1888450"/>
            <a:ext cx="3792276" cy="199996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700"/>
          </a:xfrm>
          <a:prstGeom prst="rect">
            <a:avLst/>
          </a:prstGeom>
          <a:solidFill>
            <a:srgbClr val="351C75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Introduction to stochastic acceleration</a:t>
            </a:r>
            <a:endParaRPr dirty="0">
              <a:solidFill>
                <a:schemeClr val="lt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98" name="Google Shape;98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Google Shape;99;p15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719550"/>
                <a:ext cx="6298650" cy="3943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Acceleration </a:t>
                </a:r>
                <a:r>
                  <a:rPr lang="en-US" sz="1400" dirty="0">
                    <a:solidFill>
                      <a:schemeClr val="tx1"/>
                    </a:solidFill>
                  </a:rPr>
                  <a:t>of a particle due to multiple interactions/scatterings with randomly moving 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structures where particles </a:t>
                </a:r>
                <a:r>
                  <a:rPr lang="en-US" sz="1400" dirty="0">
                    <a:solidFill>
                      <a:schemeClr val="tx1"/>
                    </a:solidFill>
                  </a:rPr>
                  <a:t>gain or lose a small amount of energy with each 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interaction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Enrico </a:t>
                </a:r>
                <a:r>
                  <a:rPr lang="en-US" sz="1400" dirty="0">
                    <a:solidFill>
                      <a:schemeClr val="tx1"/>
                    </a:solidFill>
                  </a:rPr>
                  <a:t>Fermi (1949) first proposed stochastic acceleration as a mechanism for the 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acceleration </a:t>
                </a:r>
                <a:r>
                  <a:rPr lang="en-US" sz="1400" dirty="0">
                    <a:solidFill>
                      <a:schemeClr val="tx1"/>
                    </a:solidFill>
                  </a:rPr>
                  <a:t>of cosmic rays: interaction between relativistic charged particle of mass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ZA" sz="1400" dirty="0">
                    <a:solidFill>
                      <a:schemeClr val="tx1"/>
                    </a:solidFill>
                  </a:rPr>
                  <a:t> and non-relativistic magnetized clouds of mass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endParaRPr lang="en-US" sz="1400" dirty="0" smtClean="0">
                  <a:solidFill>
                    <a:schemeClr val="tx1"/>
                  </a:solidFill>
                </a:endParaRPr>
              </a:p>
              <a:p>
                <a:pPr marL="342900"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Probability of collisions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 relative velocity of particle and cloud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 head-on collisions more probable than tail-on (see</a:t>
                </a:r>
                <a:r>
                  <a:rPr lang="en-US" sz="1400" dirty="0">
                    <a:solidFill>
                      <a:schemeClr val="tx1"/>
                    </a:solidFill>
                  </a:rPr>
                  <a:t>, e.g. Courvoisier 2013 for full description)</a:t>
                </a:r>
              </a:p>
              <a:p>
                <a:pPr marL="342900">
                  <a:buFont typeface="Wingdings" panose="05000000000000000000" pitchFamily="2" charset="2"/>
                  <a:buChar char="§"/>
                </a:pPr>
                <a:r>
                  <a:rPr lang="en-US" sz="1400" dirty="0">
                    <a:solidFill>
                      <a:schemeClr val="tx1"/>
                    </a:solidFill>
                  </a:rPr>
                  <a:t>This gives average energy gain per collision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ZA" sz="1400" dirty="0" smtClean="0">
                    <a:solidFill>
                      <a:schemeClr val="tx1"/>
                    </a:solidFill>
                  </a:rPr>
                  <a:t>,</a:t>
                </a:r>
                <a:endParaRPr lang="en-ZA" sz="1400" dirty="0">
                  <a:solidFill>
                    <a:schemeClr val="tx1"/>
                  </a:solidFill>
                </a:endParaRPr>
              </a:p>
              <a:p>
                <a:pPr marL="342900">
                  <a:buFont typeface="Wingdings" panose="05000000000000000000" pitchFamily="2" charset="2"/>
                  <a:buChar char="§"/>
                </a:pPr>
                <a:r>
                  <a:rPr lang="en-US" sz="1400" dirty="0">
                    <a:solidFill>
                      <a:schemeClr val="tx1"/>
                    </a:solidFill>
                  </a:rPr>
                  <a:t>Process is second-order 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ZA" sz="1400" dirty="0">
                    <a:solidFill>
                      <a:schemeClr val="tx1"/>
                    </a:solidFill>
                  </a:rPr>
                  <a:t>, hence </a:t>
                </a:r>
                <a:r>
                  <a:rPr lang="en-ZA" sz="1400" dirty="0" smtClean="0">
                    <a:solidFill>
                      <a:schemeClr val="tx1"/>
                    </a:solidFill>
                  </a:rPr>
                  <a:t>Fermi-II mechanism</a:t>
                </a:r>
                <a:endParaRPr lang="en-ZA" sz="1400" dirty="0">
                  <a:solidFill>
                    <a:schemeClr val="tx1"/>
                  </a:solidFill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ZA" sz="1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9" name="Google Shape;99;p15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719550"/>
                <a:ext cx="6298650" cy="3943800"/>
              </a:xfrm>
              <a:prstGeom prst="rect">
                <a:avLst/>
              </a:prstGeom>
              <a:blipFill>
                <a:blip r:embed="rId4"/>
                <a:stretch>
                  <a:fillRect l="-581" r="-678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>
            <a:spLocks noGrp="1"/>
          </p:cNvSpPr>
          <p:nvPr>
            <p:ph type="title"/>
          </p:nvPr>
        </p:nvSpPr>
        <p:spPr>
          <a:xfrm>
            <a:off x="311700" y="108104"/>
            <a:ext cx="8520600" cy="572700"/>
          </a:xfrm>
          <a:prstGeom prst="rect">
            <a:avLst/>
          </a:prstGeom>
          <a:solidFill>
            <a:srgbClr val="351C75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The modern </a:t>
            </a:r>
            <a:r>
              <a:rPr lang="en" dirty="0" smtClean="0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interpretation</a:t>
            </a:r>
            <a:endParaRPr dirty="0">
              <a:solidFill>
                <a:schemeClr val="lt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107" name="Google Shape;107;p16"/>
          <p:cNvSpPr txBox="1">
            <a:spLocks noGrp="1"/>
          </p:cNvSpPr>
          <p:nvPr>
            <p:ph type="body" idx="1"/>
          </p:nvPr>
        </p:nvSpPr>
        <p:spPr>
          <a:xfrm>
            <a:off x="311700" y="719550"/>
            <a:ext cx="5013823" cy="394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0861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" sz="1400" dirty="0" smtClean="0">
                <a:solidFill>
                  <a:schemeClr val="dk1"/>
                </a:solidFill>
              </a:rPr>
              <a:t>Following Fermi’s publication, other scattering agents were proposed: randomly moving magnetic structures due to plasma waves/tubulence</a:t>
            </a:r>
            <a:endParaRPr sz="1400" dirty="0" smtClean="0">
              <a:solidFill>
                <a:schemeClr val="dk1"/>
              </a:solidFill>
            </a:endParaRPr>
          </a:p>
          <a:p>
            <a:pPr marL="457200" lvl="0" indent="-308610" rtl="0">
              <a:spcBef>
                <a:spcPts val="1000"/>
              </a:spcBef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" sz="1400" dirty="0">
                <a:solidFill>
                  <a:schemeClr val="dk1"/>
                </a:solidFill>
              </a:rPr>
              <a:t>S</a:t>
            </a:r>
            <a:r>
              <a:rPr lang="en" sz="1400" dirty="0" smtClean="0">
                <a:solidFill>
                  <a:schemeClr val="dk1"/>
                </a:solidFill>
              </a:rPr>
              <a:t>tandard quasi-linear framework of Fermi-II acceleration by MHD turbulence, as described by e.g. Dermer et al., 1996, or Becker et al., 2006, is reasonably accurate in weak/moderate turbulence regimes, but tends to </a:t>
            </a:r>
            <a:r>
              <a:rPr lang="en" sz="1400" b="1" dirty="0" smtClean="0">
                <a:solidFill>
                  <a:schemeClr val="dk1"/>
                </a:solidFill>
              </a:rPr>
              <a:t>fail in regimes of strong (non-linear) turbulence</a:t>
            </a:r>
            <a:r>
              <a:rPr lang="en" sz="1400" dirty="0" smtClean="0">
                <a:solidFill>
                  <a:schemeClr val="dk1"/>
                </a:solidFill>
              </a:rPr>
              <a:t> with plasma amplitudes 𝛿𝐵/𝐵~1. </a:t>
            </a:r>
          </a:p>
          <a:p>
            <a:pPr marL="457200" lvl="0" indent="-308610" rtl="0">
              <a:spcBef>
                <a:spcPts val="1000"/>
              </a:spcBef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" sz="1400" dirty="0" smtClean="0">
                <a:solidFill>
                  <a:schemeClr val="dk1"/>
                </a:solidFill>
              </a:rPr>
              <a:t>The situation is more dire due to there being no commonly accepted comprehensive theories of turbulence</a:t>
            </a:r>
            <a:endParaRPr sz="1400" dirty="0" smtClean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dirty="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  <p:sp>
        <p:nvSpPr>
          <p:cNvPr id="108" name="Google Shape;10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059" y="823855"/>
            <a:ext cx="2048256" cy="2048256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6310817" y="2976416"/>
            <a:ext cx="2256740" cy="1825790"/>
            <a:chOff x="6074529" y="2837427"/>
            <a:chExt cx="2256740" cy="182579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952"/>
            <a:stretch/>
          </p:blipFill>
          <p:spPr>
            <a:xfrm>
              <a:off x="6074529" y="2837427"/>
              <a:ext cx="2256740" cy="182579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455739" y="2837427"/>
              <a:ext cx="149432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 err="1" smtClean="0">
                  <a:solidFill>
                    <a:schemeClr val="bg1"/>
                  </a:solidFill>
                </a:rPr>
                <a:t>Nättillä</a:t>
              </a:r>
              <a:r>
                <a:rPr lang="en-US" sz="800" dirty="0" smtClean="0">
                  <a:solidFill>
                    <a:schemeClr val="bg1"/>
                  </a:solidFill>
                </a:rPr>
                <a:t> </a:t>
              </a:r>
              <a:r>
                <a:rPr lang="en-US" sz="800" dirty="0">
                  <a:solidFill>
                    <a:schemeClr val="bg1"/>
                  </a:solidFill>
                </a:rPr>
                <a:t>&amp; </a:t>
              </a:r>
              <a:r>
                <a:rPr lang="en-US" sz="800" dirty="0" err="1">
                  <a:solidFill>
                    <a:schemeClr val="bg1"/>
                  </a:solidFill>
                </a:rPr>
                <a:t>Beloborodov</a:t>
              </a:r>
              <a:r>
                <a:rPr lang="en-US" sz="800" dirty="0">
                  <a:solidFill>
                    <a:schemeClr val="bg1"/>
                  </a:solidFill>
                </a:rPr>
                <a:t>, </a:t>
              </a:r>
              <a:r>
                <a:rPr lang="en-US" sz="800" dirty="0" smtClean="0">
                  <a:solidFill>
                    <a:schemeClr val="bg1"/>
                  </a:solidFill>
                </a:rPr>
                <a:t>2021</a:t>
              </a:r>
              <a:endParaRPr lang="en-ZA" sz="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700"/>
          </a:xfrm>
          <a:prstGeom prst="rect">
            <a:avLst/>
          </a:prstGeom>
          <a:solidFill>
            <a:srgbClr val="351C75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Azeret Mono"/>
                <a:ea typeface="Azeret Mono"/>
                <a:cs typeface="Azeret Mono"/>
                <a:sym typeface="Azeret Mono"/>
              </a:rPr>
              <a:t>The modern interpretation</a:t>
            </a:r>
            <a:endParaRPr>
              <a:solidFill>
                <a:schemeClr val="lt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Google Shape;107;p16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1" y="719550"/>
                <a:ext cx="4454028" cy="3943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 fontScale="92500" lnSpcReduction="10000"/>
              </a:bodyPr>
              <a:lstStyle/>
              <a:p>
                <a:pPr lvl="0" indent="-308610">
                  <a:spcBef>
                    <a:spcPts val="1000"/>
                  </a:spcBef>
                  <a:buClr>
                    <a:schemeClr val="dk1"/>
                  </a:buClr>
                  <a:buSzPct val="100000"/>
                  <a:buFont typeface="Wingdings" panose="05000000000000000000" pitchFamily="2" charset="2"/>
                  <a:buChar char="§"/>
                </a:pPr>
                <a:r>
                  <a:rPr lang="en-US" sz="1400" dirty="0">
                    <a:solidFill>
                      <a:schemeClr val="dk1"/>
                    </a:solidFill>
                  </a:rPr>
                  <a:t>Recent cutting-edge numerical MHD simulations of realistic plasma turbulence (e.g. </a:t>
                </a:r>
                <a:r>
                  <a:rPr lang="en-US" sz="1400" dirty="0" err="1">
                    <a:solidFill>
                      <a:schemeClr val="dk1"/>
                    </a:solidFill>
                  </a:rPr>
                  <a:t>Nättilä</a:t>
                </a:r>
                <a:r>
                  <a:rPr lang="en-US" sz="1400" dirty="0">
                    <a:solidFill>
                      <a:schemeClr val="dk1"/>
                    </a:solidFill>
                  </a:rPr>
                  <a:t> &amp; </a:t>
                </a:r>
                <a:r>
                  <a:rPr lang="en-US" sz="1400" dirty="0" err="1">
                    <a:solidFill>
                      <a:schemeClr val="dk1"/>
                    </a:solidFill>
                  </a:rPr>
                  <a:t>Beloborodov</a:t>
                </a:r>
                <a:r>
                  <a:rPr lang="en-US" sz="1400" dirty="0">
                    <a:solidFill>
                      <a:schemeClr val="dk1"/>
                    </a:solidFill>
                  </a:rPr>
                  <a:t>, 2021) uncovered new previously unknown effects such as strong inhomogeneity of scattering centers – turbulent structures that are not uniformly distributed as assumed in previous models/theories, but have a very complex shape with an especially high degree of complexity at small spatial scales (</a:t>
                </a:r>
                <a:r>
                  <a:rPr lang="en-US" sz="1400">
                    <a:solidFill>
                      <a:schemeClr val="dk1"/>
                    </a:solidFill>
                  </a:rPr>
                  <a:t>roughly </a:t>
                </a:r>
                <a:r>
                  <a:rPr lang="en-US" sz="1400" smtClean="0">
                    <a:solidFill>
                      <a:schemeClr val="dk1"/>
                    </a:solidFill>
                  </a:rPr>
                  <a:t>described </a:t>
                </a:r>
                <a:r>
                  <a:rPr lang="en-US" sz="1400" dirty="0">
                    <a:solidFill>
                      <a:schemeClr val="dk1"/>
                    </a:solidFill>
                  </a:rPr>
                  <a:t>by fractal-like framework)</a:t>
                </a:r>
              </a:p>
              <a:p>
                <a:pPr lvl="0" indent="-308610">
                  <a:spcBef>
                    <a:spcPts val="1000"/>
                  </a:spcBef>
                  <a:buClr>
                    <a:schemeClr val="dk1"/>
                  </a:buClr>
                  <a:buSzPct val="100000"/>
                  <a:buFont typeface="Wingdings" panose="05000000000000000000" pitchFamily="2" charset="2"/>
                  <a:buChar char="§"/>
                </a:pPr>
                <a:r>
                  <a:rPr lang="en-US" sz="1400" dirty="0">
                    <a:solidFill>
                      <a:schemeClr val="dk1"/>
                    </a:solidFill>
                  </a:rPr>
                  <a:t>Strong inhomogeneity of the scattering structures and the complexity of turbulent structures in the regime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sz="14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  <m:r>
                      <a:rPr lang="en-US" sz="1400" i="1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~1,</m:t>
                    </m:r>
                  </m:oMath>
                </a14:m>
                <a:r>
                  <a:rPr lang="en-US" sz="1400" dirty="0">
                    <a:solidFill>
                      <a:schemeClr val="dk1"/>
                    </a:solidFill>
                  </a:rPr>
                  <a:t> lead to a peculiar phenomenon of intermittent particle energization characterized by large jumps in the particle momenta (</a:t>
                </a:r>
                <a:r>
                  <a:rPr lang="en-US" sz="1400" dirty="0" err="1">
                    <a:solidFill>
                      <a:schemeClr val="dk1"/>
                    </a:solidFill>
                  </a:rPr>
                  <a:t>Lemoine</a:t>
                </a:r>
                <a:r>
                  <a:rPr lang="en-US" sz="1400" dirty="0">
                    <a:solidFill>
                      <a:schemeClr val="dk1"/>
                    </a:solidFill>
                  </a:rPr>
                  <a:t>, 2022)</a:t>
                </a:r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Clr>
                    <a:schemeClr val="dk1"/>
                  </a:buClr>
                  <a:buSzPct val="61111"/>
                  <a:buFont typeface="Arial"/>
                  <a:buNone/>
                </a:pPr>
                <a:endParaRPr dirty="0">
                  <a:solidFill>
                    <a:schemeClr val="lt1"/>
                  </a:solidFill>
                </a:endParaRPr>
              </a:p>
              <a:p>
                <a:pPr marL="0" lvl="0" indent="0" algn="l" rtl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dirty="0"/>
              </a:p>
            </p:txBody>
          </p:sp>
        </mc:Choice>
        <mc:Fallback xmlns="">
          <p:sp>
            <p:nvSpPr>
              <p:cNvPr id="107" name="Google Shape;107;p16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1" y="719550"/>
                <a:ext cx="4454028" cy="3943800"/>
              </a:xfrm>
              <a:prstGeom prst="rect">
                <a:avLst/>
              </a:prstGeom>
              <a:blipFill>
                <a:blip r:embed="rId3"/>
                <a:stretch>
                  <a:fillRect r="-821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Google Shape;10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909" y="1046859"/>
            <a:ext cx="4374249" cy="35626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099029" y="885276"/>
            <a:ext cx="156164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(</a:t>
            </a:r>
            <a:r>
              <a:rPr lang="en-US" sz="800" dirty="0" err="1"/>
              <a:t>Nättillä</a:t>
            </a:r>
            <a:r>
              <a:rPr lang="en-US" sz="800" dirty="0"/>
              <a:t> &amp; </a:t>
            </a:r>
            <a:r>
              <a:rPr lang="en-US" sz="800" dirty="0" err="1"/>
              <a:t>Beloborodov</a:t>
            </a:r>
            <a:r>
              <a:rPr lang="en-US" sz="800" dirty="0"/>
              <a:t>, 2021)</a:t>
            </a:r>
            <a:endParaRPr lang="en-ZA" sz="800" dirty="0"/>
          </a:p>
        </p:txBody>
      </p:sp>
    </p:spTree>
    <p:extLst>
      <p:ext uri="{BB962C8B-B14F-4D97-AF65-F5344CB8AC3E}">
        <p14:creationId xmlns:p14="http://schemas.microsoft.com/office/powerpoint/2010/main" val="277283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>
            <a:spLocks noGrp="1"/>
          </p:cNvSpPr>
          <p:nvPr>
            <p:ph type="title"/>
          </p:nvPr>
        </p:nvSpPr>
        <p:spPr>
          <a:xfrm>
            <a:off x="311700" y="146850"/>
            <a:ext cx="8520600" cy="5727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  <a:t>Fermi </a:t>
            </a:r>
            <a:r>
              <a:rPr lang="en" dirty="0" smtClean="0">
                <a:latin typeface="Azeret Mono" panose="020B0604020202020204" charset="0"/>
                <a:ea typeface="Azeret Mono"/>
                <a:cs typeface="Azeret Mono" panose="020B0604020202020204" charset="0"/>
                <a:sym typeface="Azeret Mono"/>
              </a:rPr>
              <a:t>Acceleration</a:t>
            </a:r>
            <a: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  <a:t> Model</a:t>
            </a:r>
            <a:r>
              <a:rPr lang="en-US" dirty="0" smtClean="0">
                <a:latin typeface="Azeret Mono"/>
                <a:ea typeface="Azeret Mono"/>
                <a:cs typeface="Azeret Mono"/>
                <a:sym typeface="Azeret Mono"/>
              </a:rPr>
              <a:t> (Lemoine,2022)</a:t>
            </a:r>
            <a:endParaRPr dirty="0"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114" name="Google Shape;114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Google Shape;115;p17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719550"/>
                <a:ext cx="8520600" cy="3943667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lvl="0" indent="-336550">
                  <a:spcBef>
                    <a:spcPts val="1200"/>
                  </a:spcBef>
                  <a:buClr>
                    <a:schemeClr val="dk1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rgbClr val="7030A0"/>
                    </a:solidFill>
                  </a:rPr>
                  <a:t>Strong turbulence regime </a:t>
                </a:r>
                <a:r>
                  <a:rPr lang="en" sz="1400" dirty="0">
                    <a:solidFill>
                      <a:srgbClr val="7030A0"/>
                    </a:solidFill>
                  </a:rPr>
                  <a:t>𝛿𝐵/𝐵~1</a:t>
                </a:r>
                <a:endParaRPr lang="en-ZA" sz="1400" dirty="0" smtClean="0">
                  <a:solidFill>
                    <a:srgbClr val="7030A0"/>
                  </a:solidFill>
                </a:endParaRPr>
              </a:p>
              <a:p>
                <a:pPr marL="457200" lvl="0" indent="-336550" algn="l" rtl="0">
                  <a:spcBef>
                    <a:spcPts val="1200"/>
                  </a:spcBef>
                  <a:spcAft>
                    <a:spcPts val="0"/>
                  </a:spcAft>
                  <a:buClr>
                    <a:schemeClr val="dk1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ZA" sz="1400" b="1" dirty="0" smtClean="0">
                    <a:solidFill>
                      <a:schemeClr val="dk1"/>
                    </a:solidFill>
                  </a:rPr>
                  <a:t>Continuous-time </a:t>
                </a:r>
                <a:r>
                  <a:rPr lang="en-ZA" sz="1400" b="1" dirty="0">
                    <a:solidFill>
                      <a:schemeClr val="dk1"/>
                    </a:solidFill>
                  </a:rPr>
                  <a:t>random walk </a:t>
                </a:r>
                <a:r>
                  <a:rPr lang="en-ZA" sz="1400" dirty="0">
                    <a:solidFill>
                      <a:schemeClr val="dk1"/>
                    </a:solidFill>
                  </a:rPr>
                  <a:t>in </a:t>
                </a:r>
                <a:r>
                  <a:rPr lang="en-ZA" sz="1400" dirty="0" err="1" smtClean="0">
                    <a:solidFill>
                      <a:schemeClr val="dk1"/>
                    </a:solidFill>
                  </a:rPr>
                  <a:t>comoving</a:t>
                </a:r>
                <a:r>
                  <a:rPr lang="en-ZA" sz="1400" dirty="0" smtClean="0">
                    <a:solidFill>
                      <a:schemeClr val="dk1"/>
                    </a:solidFill>
                  </a:rPr>
                  <a:t> </a:t>
                </a:r>
                <a:r>
                  <a:rPr lang="en-ZA" sz="1400" dirty="0">
                    <a:solidFill>
                      <a:schemeClr val="dk1"/>
                    </a:solidFill>
                  </a:rPr>
                  <a:t>frame (i.e. ideal MHD description,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1400" b="1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sz="1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400" b="1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sz="1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ZA" sz="1400" dirty="0" smtClean="0">
                    <a:solidFill>
                      <a:schemeClr val="dk1"/>
                    </a:solidFill>
                  </a:rPr>
                  <a:t> , E </a:t>
                </a:r>
                <a:r>
                  <a:rPr lang="en-ZA" sz="1400" dirty="0">
                    <a:solidFill>
                      <a:schemeClr val="dk1"/>
                    </a:solidFill>
                  </a:rPr>
                  <a:t>vanishes);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ZA" sz="140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sz="1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ZA" sz="1400" dirty="0" smtClean="0">
                    <a:solidFill>
                      <a:schemeClr val="dk1"/>
                    </a:solidFill>
                  </a:rPr>
                  <a:t>, </a:t>
                </a:r>
                <a:r>
                  <a:rPr lang="en-ZA" sz="1400" dirty="0">
                    <a:solidFill>
                      <a:schemeClr val="dk1"/>
                    </a:solidFill>
                  </a:rPr>
                  <a:t>the lab-frame spatio-temporal velocity gradients of the velocity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endParaRPr lang="en-ZA" sz="1400" dirty="0">
                  <a:solidFill>
                    <a:schemeClr val="dk1"/>
                  </a:solidFill>
                </a:endParaRPr>
              </a:p>
              <a:p>
                <a:pPr marL="457200" lvl="0" indent="-336550" algn="l" rtl="0">
                  <a:spcBef>
                    <a:spcPts val="1000"/>
                  </a:spcBef>
                  <a:spcAft>
                    <a:spcPts val="0"/>
                  </a:spcAft>
                  <a:buClr>
                    <a:schemeClr val="dk1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ZA" sz="1400" dirty="0">
                    <a:solidFill>
                      <a:schemeClr val="dk1"/>
                    </a:solidFill>
                  </a:rPr>
                  <a:t>For particles of gyroradius much less than the coherence length,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ZA" sz="1400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ZA" sz="1400" dirty="0">
                    <a:solidFill>
                      <a:schemeClr val="dk1"/>
                    </a:solidFill>
                  </a:rPr>
                  <a:t>, momentum evolves </a:t>
                </a:r>
                <a:r>
                  <a:rPr lang="en-ZA" sz="1400" dirty="0" smtClean="0">
                    <a:solidFill>
                      <a:schemeClr val="dk1"/>
                    </a:solidFill>
                  </a:rPr>
                  <a:t>as 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400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ZA" sz="1400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ZA" sz="1400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ZA" sz="1400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l-GR" sz="1400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0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l-GR" sz="1400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l-GR" sz="1400" i="1" dirty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l-GR" sz="1400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0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l-GR" sz="1400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el-GR" sz="1400" i="1" dirty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l-GR" sz="1400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0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l-GR" sz="1400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l-GR" sz="1400" i="1" dirty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 )=</m:t>
                    </m:r>
                    <m:r>
                      <a:rPr lang="el-GR" sz="1400" i="1" dirty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sSub>
                      <m:sSubPr>
                        <m:ctrlPr>
                          <a:rPr lang="el-GR" sz="1400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0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sSub>
                          <m:sSubPr>
                            <m:ctrlPr>
                              <a:rPr lang="el-GR" sz="1400" i="1" dirty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400" i="1" dirty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l-GR" sz="1400" i="1" dirty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l-GR" sz="1400" dirty="0">
                    <a:solidFill>
                      <a:schemeClr val="dk1"/>
                    </a:solidFill>
                  </a:rPr>
                  <a:t>, </a:t>
                </a:r>
                <a:r>
                  <a:rPr lang="en-ZA" sz="1400" dirty="0">
                    <a:solidFill>
                      <a:schemeClr val="dk1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0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sSub>
                          <m:sSubPr>
                            <m:ctrlPr>
                              <a:rPr lang="el-GR" sz="1400" i="1" dirty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400" i="1" dirty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l-GR" sz="1400" i="1" dirty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l-GR" sz="1400" dirty="0">
                    <a:solidFill>
                      <a:schemeClr val="dk1"/>
                    </a:solidFill>
                  </a:rPr>
                  <a:t> </a:t>
                </a:r>
                <a:r>
                  <a:rPr lang="en-ZA" sz="1400" dirty="0">
                    <a:solidFill>
                      <a:schemeClr val="dk1"/>
                    </a:solidFill>
                  </a:rPr>
                  <a:t>representing an aggregate force exerted by EM field coarse-grained on scale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ZA" sz="1400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~2</m:t>
                    </m:r>
                    <m:r>
                      <a:rPr lang="en-ZA" sz="1400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ZA" sz="14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US" sz="1400" dirty="0" smtClean="0">
                  <a:solidFill>
                    <a:schemeClr val="dk1"/>
                  </a:solidFill>
                </a:endParaRPr>
              </a:p>
              <a:p>
                <a:pPr marL="457200" lvl="0" indent="-336550" algn="l" rtl="0">
                  <a:spcBef>
                    <a:spcPts val="1000"/>
                  </a:spcBef>
                  <a:spcAft>
                    <a:spcPts val="0"/>
                  </a:spcAft>
                  <a:buClr>
                    <a:schemeClr val="dk1"/>
                  </a:buClr>
                  <a:buSzPts val="1700"/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〈"/>
                        <m:endChr m:val="〉"/>
                        <m:ctrlPr>
                          <a:rPr lang="en-US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d>
                    <m:r>
                      <a:rPr lang="en-US" sz="1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1400" b="0" i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 smtClean="0">
                    <a:solidFill>
                      <a:schemeClr val="dk1"/>
                    </a:solidFill>
                  </a:rPr>
                  <a:t> random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1400" dirty="0" smtClean="0">
                    <a:solidFill>
                      <a:schemeClr val="dk1"/>
                    </a:solidFill>
                  </a:rPr>
                  <a:t> (</a:t>
                </a:r>
                <a:r>
                  <a:rPr lang="en-US" sz="1400" dirty="0" err="1" smtClean="0">
                    <a:solidFill>
                      <a:schemeClr val="dk1"/>
                    </a:solidFill>
                  </a:rPr>
                  <a:t>repr</a:t>
                </a:r>
                <a:r>
                  <a:rPr lang="en-US" sz="1400" dirty="0" smtClean="0">
                    <a:solidFill>
                      <a:schemeClr val="dk1"/>
                    </a:solidFill>
                  </a:rPr>
                  <a:t>. diffusion) neither Gaussian in amplitude nor white noise in time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1400" dirty="0" smtClean="0">
                    <a:solidFill>
                      <a:schemeClr val="dk1"/>
                    </a:solidFill>
                  </a:rPr>
                  <a:t> large </a:t>
                </a:r>
                <a:r>
                  <a:rPr lang="en-US" sz="1400" dirty="0" err="1" smtClean="0">
                    <a:solidFill>
                      <a:schemeClr val="dk1"/>
                    </a:solidFill>
                  </a:rPr>
                  <a:t>powerlaw</a:t>
                </a:r>
                <a:r>
                  <a:rPr lang="en-US" sz="1400" dirty="0" smtClean="0">
                    <a:solidFill>
                      <a:schemeClr val="dk1"/>
                    </a:solidFill>
                  </a:rPr>
                  <a:t> tails at small scales as result of intermittency </a:t>
                </a:r>
                <a:endParaRPr lang="en-US" sz="1500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457200" lvl="0" indent="-336550" algn="l" rtl="0">
                  <a:spcBef>
                    <a:spcPts val="1000"/>
                  </a:spcBef>
                  <a:spcAft>
                    <a:spcPts val="0"/>
                  </a:spcAft>
                  <a:buClr>
                    <a:schemeClr val="dk1"/>
                  </a:buClr>
                  <a:buSzPts val="1700"/>
                  <a:buChar char="➔"/>
                </a:pPr>
                <a:endParaRPr sz="1700" dirty="0">
                  <a:solidFill>
                    <a:schemeClr val="dk1"/>
                  </a:solidFill>
                </a:endParaRPr>
              </a:p>
            </p:txBody>
          </p:sp>
        </mc:Choice>
        <mc:Fallback xmlns="">
          <p:sp>
            <p:nvSpPr>
              <p:cNvPr id="115" name="Google Shape;115;p17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719550"/>
                <a:ext cx="8520600" cy="39436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Google Shape;121;p18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719550"/>
                <a:ext cx="5992572" cy="3943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 fontScale="92500" lnSpcReduction="20000"/>
              </a:bodyPr>
              <a:lstStyle/>
              <a:p>
                <a:pPr indent="-336550">
                  <a:spcBef>
                    <a:spcPts val="1000"/>
                  </a:spcBef>
                  <a:buClr>
                    <a:schemeClr val="dk1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US" sz="1400" dirty="0">
                    <a:solidFill>
                      <a:schemeClr val="tx1"/>
                    </a:solidFill>
                  </a:rPr>
                  <a:t>Since process is a CTRW: random walk defined by joint probability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e>
                        <m:sSup>
                          <m:sSup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 for momentum to jump from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ZA" sz="1400" dirty="0">
                    <a:solidFill>
                      <a:schemeClr val="tx1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ZA" sz="1400" dirty="0">
                    <a:solidFill>
                      <a:schemeClr val="tx1"/>
                    </a:solidFill>
                  </a:rPr>
                  <a:t> in a time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indent="-336550">
                  <a:spcBef>
                    <a:spcPts val="1000"/>
                  </a:spcBef>
                  <a:buClr>
                    <a:schemeClr val="dk1"/>
                  </a:buClr>
                  <a:buSzPts val="1700"/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1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𝜟</m:t>
                    </m:r>
                    <m:r>
                      <a:rPr lang="en-US" sz="1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ZA" sz="1400" dirty="0">
                    <a:solidFill>
                      <a:srgbClr val="00000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𝜟</m:t>
                    </m:r>
                    <m:r>
                      <a:rPr lang="en-US" sz="1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ZA" sz="1400" dirty="0">
                    <a:solidFill>
                      <a:srgbClr val="000000"/>
                    </a:solidFill>
                  </a:rPr>
                  <a:t> considered </a:t>
                </a:r>
                <a:r>
                  <a:rPr lang="en-ZA" sz="1400" b="1" dirty="0">
                    <a:solidFill>
                      <a:srgbClr val="000000"/>
                    </a:solidFill>
                  </a:rPr>
                  <a:t>random variables</a:t>
                </a:r>
                <a:r>
                  <a:rPr lang="en-ZA" sz="1400" dirty="0">
                    <a:solidFill>
                      <a:srgbClr val="000000"/>
                    </a:solidFill>
                  </a:rPr>
                  <a:t>: time step between two jumps is randomly distributed and depends on the location in momentum space </a:t>
                </a:r>
                <a:endParaRPr lang="en-US" sz="1400" dirty="0" smtClean="0">
                  <a:solidFill>
                    <a:srgbClr val="000000"/>
                  </a:solidFill>
                </a:endParaRPr>
              </a:p>
              <a:p>
                <a:pPr marL="406400" indent="-2857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rgbClr val="000000"/>
                    </a:solidFill>
                  </a:rPr>
                  <a:t>Expect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ZA" sz="1400" dirty="0" smtClean="0">
                    <a:solidFill>
                      <a:srgbClr val="000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func>
                      <m:funcPr>
                        <m:ctrlP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func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sub>
                    </m:sSub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1400" b="0" dirty="0" smtClean="0">
                  <a:solidFill>
                    <a:srgbClr val="000000"/>
                  </a:solidFill>
                </a:endParaRPr>
              </a:p>
              <a:p>
                <a:pPr marL="406400" indent="-2857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T</a:t>
                </a:r>
                <a:r>
                  <a:rPr lang="en-US" sz="1400" b="1" dirty="0" smtClean="0">
                    <a:solidFill>
                      <a:schemeClr val="tx1"/>
                    </a:solidFill>
                  </a:rPr>
                  <a:t>ime steps exponentially distributed 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with the probability distribution function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lang="en-US" sz="14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d</m:t>
                    </m:r>
                    <m:r>
                      <a:rPr lang="en-US" sz="14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f</m:t>
                    </m:r>
                    <m:r>
                      <a:rPr lang="en-US" sz="14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US" sz="14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40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4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4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14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4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14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</m:sup>
                    </m:sSup>
                    <m:r>
                      <a:rPr lang="en-US" sz="14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4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d>
                          <m:d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num>
                      <m:den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 is the mean waiting time between two 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jumps (for particles with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marL="406400" indent="-2857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</m:t>
                    </m:r>
                    <m:func>
                      <m:func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func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 distributed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sub>
                    </m:sSub>
                    <m:sSub>
                      <m:sSub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1400" b="1" dirty="0" smtClean="0">
                    <a:solidFill>
                      <a:schemeClr val="tx1"/>
                    </a:solidFill>
                  </a:rPr>
                  <a:t>random walk entirely described by statistics of velocity gradients</a:t>
                </a:r>
              </a:p>
              <a:p>
                <a:pPr marL="406400" indent="-2857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US" sz="1400" b="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Probability distribution of  velocity gradients: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p</m:t>
                        </m:r>
                      </m:e>
                      <m:sub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l</m:t>
                            </m:r>
                          </m:sub>
                        </m:sSub>
                      </m:sub>
                    </m:sSub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~∫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d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Γ</m:t>
                        </m:r>
                      </m:e>
                      <m:sub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𝑐</m:t>
                            </m:r>
                          </m:sub>
                        </m:sSub>
                      </m:sub>
                    </m:sSub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p</m:t>
                        </m:r>
                      </m:e>
                      <m:sub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∫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d</m:t>
                    </m:r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h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3−</m:t>
                        </m:r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𝑑</m:t>
                        </m:r>
                        <m:d>
                          <m:dPr>
                            <m:ctrlP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h</m:t>
                            </m:r>
                          </m:e>
                        </m:d>
                      </m:sup>
                    </m:sSup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𝛿</m:t>
                    </m:r>
                    <m:d>
                      <m:dPr>
                        <m:begChr m:val="["/>
                        <m:endChr m:val="]"/>
                        <m:ctrlP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en-US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sub>
                        </m:sSub>
                        <m:sSup>
                          <m:sSupPr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  <m:t>𝑙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l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h</m:t>
                            </m:r>
                          </m:sup>
                        </m:sSup>
                      </m:e>
                    </m:d>
                  </m:oMath>
                </a14:m>
                <a:endParaRPr lang="en-ZA" sz="1500" dirty="0" smtClean="0">
                  <a:solidFill>
                    <a:srgbClr val="000000"/>
                  </a:solidFill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dirty="0"/>
              </a:p>
            </p:txBody>
          </p:sp>
        </mc:Choice>
        <mc:Fallback xmlns="">
          <p:sp>
            <p:nvSpPr>
              <p:cNvPr id="121" name="Google Shape;121;p18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719550"/>
                <a:ext cx="5992572" cy="3943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" name="Google Shape;12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5" name="Google Shape;113;p17"/>
          <p:cNvSpPr txBox="1">
            <a:spLocks noGrp="1"/>
          </p:cNvSpPr>
          <p:nvPr>
            <p:ph type="title"/>
          </p:nvPr>
        </p:nvSpPr>
        <p:spPr>
          <a:xfrm>
            <a:off x="311150" y="147638"/>
            <a:ext cx="8521700" cy="5715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  <a:t>Statistics of the momentum jumps</a:t>
            </a:r>
            <a:b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</a:br>
            <a:endParaRPr dirty="0">
              <a:latin typeface="Azeret Mono"/>
              <a:ea typeface="Azeret Mono"/>
              <a:cs typeface="Azeret Mono"/>
              <a:sym typeface="Azeret Mon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4273" y="812084"/>
            <a:ext cx="2716885" cy="39131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689280" y="708571"/>
                <a:ext cx="21018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0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sz="10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1000" dirty="0" smtClean="0"/>
                  <a:t> distributions (</a:t>
                </a:r>
                <a:r>
                  <a:rPr lang="en-US" sz="1000" dirty="0" err="1" smtClean="0"/>
                  <a:t>Lemoine</a:t>
                </a:r>
                <a:r>
                  <a:rPr lang="en-US" sz="1000" dirty="0" smtClean="0"/>
                  <a:t>, 2022)</a:t>
                </a:r>
                <a:r>
                  <a:rPr lang="en-US" sz="1100" dirty="0" smtClean="0"/>
                  <a:t> </a:t>
                </a:r>
                <a:endParaRPr lang="en-ZA" sz="11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9280" y="708571"/>
                <a:ext cx="2101850" cy="261610"/>
              </a:xfrm>
              <a:prstGeom prst="rect">
                <a:avLst/>
              </a:prstGeom>
              <a:blipFill>
                <a:blip r:embed="rId5"/>
                <a:stretch>
                  <a:fillRect b="-9302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649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Google Shape;121;p18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719550"/>
                <a:ext cx="5992572" cy="3943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406400" indent="-2857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p</m:t>
                        </m:r>
                      </m:e>
                      <m:sub>
                        <m:sSub>
                          <m:sSubPr>
                            <m:ctrlPr>
                              <a:rPr lang="en-US" sz="1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5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5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l</m:t>
                            </m:r>
                          </m:sub>
                        </m:sSub>
                      </m:sub>
                    </m:sSub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~∫</m:t>
                    </m:r>
                    <m:r>
                      <m:rPr>
                        <m:sty m:val="p"/>
                      </m:rPr>
                      <a:rPr lang="en-US" sz="15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d</m:t>
                    </m:r>
                    <m:sSub>
                      <m:sSubPr>
                        <m:ctrlP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Γ</m:t>
                        </m:r>
                      </m:e>
                      <m:sub>
                        <m:sSub>
                          <m:sSubPr>
                            <m:ctrlPr>
                              <a:rPr lang="en-US" sz="1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1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𝑐</m:t>
                            </m:r>
                          </m:sub>
                        </m:sSub>
                      </m:sub>
                    </m:sSub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p</m:t>
                        </m:r>
                      </m:e>
                      <m:sub>
                        <m:sSub>
                          <m:sSubPr>
                            <m:ctrlPr>
                              <a:rPr lang="en-US" sz="1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5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5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sz="15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∫</m:t>
                    </m:r>
                    <m:r>
                      <m:rPr>
                        <m:sty m:val="p"/>
                      </m:rPr>
                      <a:rPr lang="en-US" sz="15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d</m:t>
                    </m:r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h</m:t>
                    </m:r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3−</m:t>
                        </m:r>
                        <m:r>
                          <a:rPr lang="en-US" sz="15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𝑑</m:t>
                        </m:r>
                        <m:d>
                          <m:dPr>
                            <m:ctrlPr>
                              <a:rPr lang="en-US" sz="15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5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h</m:t>
                            </m:r>
                          </m:e>
                        </m:d>
                      </m:sup>
                    </m:sSup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𝛿</m:t>
                    </m:r>
                    <m:d>
                      <m:dPr>
                        <m:begChr m:val="["/>
                        <m:endChr m:val="]"/>
                        <m:ctrlP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5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1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en-US" sz="1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5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5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sz="15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sub>
                        </m:sSub>
                        <m:sSup>
                          <m:sSupPr>
                            <m:ctrlPr>
                              <a:rPr lang="en-US" sz="1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5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5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5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  <m:t>𝑙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5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5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𝑙</m:t>
                                        </m:r>
                                      </m:e>
                                      <m:sub>
                                        <m:r>
                                          <a:rPr lang="en-US" sz="15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h</m:t>
                            </m:r>
                          </m:sup>
                        </m:sSup>
                      </m:e>
                    </m:d>
                  </m:oMath>
                </a14:m>
                <a:endParaRPr lang="en-ZA" sz="1500" dirty="0" smtClean="0">
                  <a:solidFill>
                    <a:srgbClr val="000000"/>
                  </a:solidFill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dirty="0"/>
              </a:p>
            </p:txBody>
          </p:sp>
        </mc:Choice>
        <mc:Fallback xmlns="">
          <p:sp>
            <p:nvSpPr>
              <p:cNvPr id="121" name="Google Shape;121;p18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719550"/>
                <a:ext cx="5992572" cy="3943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" name="Google Shape;12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5" name="Google Shape;113;p17"/>
          <p:cNvSpPr txBox="1">
            <a:spLocks noGrp="1"/>
          </p:cNvSpPr>
          <p:nvPr>
            <p:ph type="title"/>
          </p:nvPr>
        </p:nvSpPr>
        <p:spPr>
          <a:xfrm>
            <a:off x="311150" y="147638"/>
            <a:ext cx="8521700" cy="5715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  <a:t>Statistics of the momentum jumps</a:t>
            </a:r>
            <a:b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</a:br>
            <a:endParaRPr dirty="0">
              <a:latin typeface="Azeret Mono"/>
              <a:ea typeface="Azeret Mono"/>
              <a:cs typeface="Azeret Mono"/>
              <a:sym typeface="Azeret Mon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4273" y="812084"/>
            <a:ext cx="2716885" cy="39131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689280" y="708571"/>
                <a:ext cx="21018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0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sz="10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1000" dirty="0" smtClean="0"/>
                  <a:t> distributions (</a:t>
                </a:r>
                <a:r>
                  <a:rPr lang="en-US" sz="1000" dirty="0" err="1" smtClean="0"/>
                  <a:t>Lemoine</a:t>
                </a:r>
                <a:r>
                  <a:rPr lang="en-US" sz="1000" dirty="0" smtClean="0"/>
                  <a:t>, 2022)</a:t>
                </a:r>
                <a:r>
                  <a:rPr lang="en-US" sz="1100" dirty="0" smtClean="0"/>
                  <a:t> </a:t>
                </a:r>
                <a:endParaRPr lang="en-ZA" sz="11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9280" y="708571"/>
                <a:ext cx="2101850" cy="261610"/>
              </a:xfrm>
              <a:prstGeom prst="rect">
                <a:avLst/>
              </a:prstGeom>
              <a:blipFill>
                <a:blip r:embed="rId5"/>
                <a:stretch>
                  <a:fillRect b="-9302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/>
          <p:cNvSpPr/>
          <p:nvPr/>
        </p:nvSpPr>
        <p:spPr>
          <a:xfrm>
            <a:off x="652394" y="1519112"/>
            <a:ext cx="5119282" cy="2192732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44295" y="1700340"/>
                <a:ext cx="4927381" cy="2136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Multifractal analysis:</a:t>
                </a:r>
              </a:p>
              <a:p>
                <a:endParaRPr lang="en-US" dirty="0" smtClean="0">
                  <a:solidFill>
                    <a:schemeClr val="bg1"/>
                  </a:solidFill>
                </a:endParaRPr>
              </a:p>
              <a:p>
                <a:r>
                  <a:rPr lang="en-US" dirty="0" smtClean="0">
                    <a:solidFill>
                      <a:schemeClr val="bg1"/>
                    </a:solidFill>
                  </a:rPr>
                  <a:t>Each position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ZA" dirty="0" smtClean="0">
                    <a:solidFill>
                      <a:schemeClr val="bg1"/>
                    </a:solidFill>
                  </a:rPr>
                  <a:t> ascribed local scaling exponent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ZA" dirty="0" smtClean="0">
                    <a:solidFill>
                      <a:schemeClr val="bg1"/>
                    </a:solidFill>
                  </a:rPr>
                  <a:t> for gradients on coarse-graining scale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US" b="0" dirty="0" smtClean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~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sSup>
                        <m:sSup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b="0" dirty="0" smtClean="0">
                  <a:solidFill>
                    <a:schemeClr val="bg1"/>
                  </a:solidFill>
                </a:endParaRPr>
              </a:p>
              <a:p>
                <a:r>
                  <a:rPr lang="en-ZA" dirty="0" smtClean="0">
                    <a:solidFill>
                      <a:schemeClr val="bg1"/>
                    </a:solidFill>
                  </a:rPr>
                  <a:t>Describes set of locations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ZA" dirty="0" smtClean="0">
                    <a:solidFill>
                      <a:schemeClr val="bg1"/>
                    </a:solidFill>
                  </a:rPr>
                  <a:t> with index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ZA" dirty="0" smtClean="0">
                    <a:solidFill>
                      <a:schemeClr val="bg1"/>
                    </a:solidFill>
                  </a:rPr>
                  <a:t> as a fractal with dimension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b="0" dirty="0" smtClean="0">
                    <a:solidFill>
                      <a:schemeClr val="bg1"/>
                    </a:solidFill>
                  </a:rPr>
                  <a:t>, with the spectrum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being log-normal</a:t>
                </a:r>
                <a:endParaRPr lang="en-US" b="0" dirty="0" smtClean="0">
                  <a:solidFill>
                    <a:schemeClr val="bg1"/>
                  </a:solidFill>
                </a:endParaRPr>
              </a:p>
              <a:p>
                <a:endParaRPr lang="en-ZA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295" y="1700340"/>
                <a:ext cx="4927381" cy="2136611"/>
              </a:xfrm>
              <a:prstGeom prst="rect">
                <a:avLst/>
              </a:prstGeom>
              <a:blipFill>
                <a:blip r:embed="rId6"/>
                <a:stretch>
                  <a:fillRect l="-247" t="-571" r="-124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66" y="3212741"/>
            <a:ext cx="1286711" cy="128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04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Google Shape;121;p18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719550"/>
                <a:ext cx="5992572" cy="3943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 fontScale="92500" lnSpcReduction="10000"/>
              </a:bodyPr>
              <a:lstStyle/>
              <a:p>
                <a:pPr marL="406400" indent="-2857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p</m:t>
                        </m:r>
                      </m:e>
                      <m:sub>
                        <m:sSub>
                          <m:sSubPr>
                            <m:ctrlPr>
                              <a:rPr lang="en-US" sz="1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5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5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l</m:t>
                            </m:r>
                          </m:sub>
                        </m:sSub>
                      </m:sub>
                    </m:sSub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~∫</m:t>
                    </m:r>
                    <m:r>
                      <m:rPr>
                        <m:sty m:val="p"/>
                      </m:rPr>
                      <a:rPr lang="en-US" sz="15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d</m:t>
                    </m:r>
                    <m:sSub>
                      <m:sSubPr>
                        <m:ctrlP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Γ</m:t>
                        </m:r>
                      </m:e>
                      <m:sub>
                        <m:sSub>
                          <m:sSubPr>
                            <m:ctrlPr>
                              <a:rPr lang="en-US" sz="1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1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𝑐</m:t>
                            </m:r>
                          </m:sub>
                        </m:sSub>
                      </m:sub>
                    </m:sSub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p</m:t>
                        </m:r>
                      </m:e>
                      <m:sub>
                        <m:sSub>
                          <m:sSubPr>
                            <m:ctrlPr>
                              <a:rPr lang="en-US" sz="1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5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5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sz="15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∫</m:t>
                    </m:r>
                    <m:r>
                      <m:rPr>
                        <m:sty m:val="p"/>
                      </m:rPr>
                      <a:rPr lang="en-US" sz="15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d</m:t>
                    </m:r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h</m:t>
                    </m:r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3−</m:t>
                        </m:r>
                        <m: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𝑑</m:t>
                        </m:r>
                        <m:d>
                          <m:dPr>
                            <m:ctrlPr>
                              <a:rPr lang="en-US" sz="1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h</m:t>
                            </m:r>
                          </m:e>
                        </m:d>
                      </m:sup>
                    </m:sSup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r>
                      <a:rPr lang="en-US" sz="1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𝛿</m:t>
                    </m:r>
                    <m:d>
                      <m:dPr>
                        <m:begChr m:val="["/>
                        <m:endChr m:val="]"/>
                        <m:ctrlPr>
                          <a:rPr lang="en-US" sz="1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5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1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en-US" sz="1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5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Γ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5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sz="15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sub>
                        </m:sSub>
                        <m:sSup>
                          <m:sSupPr>
                            <m:ctrlPr>
                              <a:rPr lang="en-US" sz="1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5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5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5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  <m:t>𝑙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5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5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𝑙</m:t>
                                        </m:r>
                                      </m:e>
                                      <m:sub>
                                        <m:r>
                                          <a:rPr lang="en-US" sz="15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5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h</m:t>
                            </m:r>
                          </m:sup>
                        </m:sSup>
                      </m:e>
                    </m:d>
                  </m:oMath>
                </a14:m>
                <a:endParaRPr lang="en-US" sz="1500" dirty="0" smtClean="0">
                  <a:solidFill>
                    <a:srgbClr val="FF0000"/>
                  </a:solidFill>
                  <a:ea typeface="Cambria" panose="02040503050406030204" pitchFamily="18" charset="0"/>
                </a:endParaRPr>
              </a:p>
              <a:p>
                <a:pPr marL="406400" indent="-2857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US" sz="1500" dirty="0" smtClean="0">
                    <a:solidFill>
                      <a:srgbClr val="000000"/>
                    </a:solidFill>
                  </a:rPr>
                  <a:t>On all scales,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sSub>
                          <m:sSubPr>
                            <m:ctrlPr>
                              <a:rPr lang="en-US" sz="15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5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15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ZA" sz="1500" dirty="0" smtClean="0">
                    <a:solidFill>
                      <a:srgbClr val="000000"/>
                    </a:solidFill>
                  </a:rPr>
                  <a:t> reduces to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5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15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15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ZA" sz="1500" dirty="0" smtClean="0">
                    <a:solidFill>
                      <a:srgbClr val="000000"/>
                    </a:solidFill>
                  </a:rPr>
                  <a:t>, and parameters that characterize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15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5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15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ZA" sz="1500" dirty="0" smtClean="0">
                    <a:solidFill>
                      <a:srgbClr val="000000"/>
                    </a:solidFill>
                  </a:rPr>
                  <a:t>, themselves depending on the physical properties of the turbulence</a:t>
                </a:r>
              </a:p>
              <a:p>
                <a:pPr marL="406400" indent="-2857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US" sz="1500" b="1" dirty="0" smtClean="0">
                    <a:solidFill>
                      <a:srgbClr val="000000"/>
                    </a:solidFill>
                  </a:rPr>
                  <a:t>First-principles connection between statistics of the turbulence intermittency and the physics of particle energization</a:t>
                </a:r>
              </a:p>
              <a:p>
                <a:pPr marL="406400" indent="-285750">
                  <a:spcBef>
                    <a:spcPts val="1000"/>
                  </a:spcBef>
                  <a:buClr>
                    <a:srgbClr val="000000"/>
                  </a:buClr>
                  <a:buSzPts val="1700"/>
                  <a:buFont typeface="Wingdings" panose="05000000000000000000" pitchFamily="2" charset="2"/>
                  <a:buChar char="§"/>
                </a:pPr>
                <a:r>
                  <a:rPr lang="en-US" sz="1500" dirty="0">
                    <a:solidFill>
                      <a:schemeClr val="tx1"/>
                    </a:solidFill>
                    <a:ea typeface="Cambria" panose="02040503050406030204" pitchFamily="18" charset="0"/>
                  </a:rPr>
                  <a:t>Broken </a:t>
                </a:r>
                <a:r>
                  <a:rPr lang="en-US" sz="1500" dirty="0" err="1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powerlaw</a:t>
                </a:r>
                <a:r>
                  <a:rPr lang="en-US" sz="15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 approximation:</a:t>
                </a:r>
              </a:p>
              <a:p>
                <a:pPr marL="120650" indent="0">
                  <a:spcBef>
                    <a:spcPts val="1000"/>
                  </a:spcBef>
                  <a:buClr>
                    <a:srgbClr val="000000"/>
                  </a:buClr>
                  <a:buSzPts val="17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1" i="1">
                              <a:solidFill>
                                <a:srgbClr val="4F20DB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500">
                              <a:solidFill>
                                <a:srgbClr val="4F20DB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p</m:t>
                          </m:r>
                        </m:e>
                        <m:sub>
                          <m:sSub>
                            <m:sSubPr>
                              <m:ctrlPr>
                                <a:rPr lang="en-US" sz="1500" i="1">
                                  <a:solidFill>
                                    <a:srgbClr val="4F20DB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500">
                                  <a:solidFill>
                                    <a:srgbClr val="4F20DB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sz="1500" i="1">
                                  <a:solidFill>
                                    <a:srgbClr val="4F20DB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sub>
                      </m:sSub>
                      <m:r>
                        <a:rPr lang="en-US" sz="1500" b="1" i="1">
                          <a:solidFill>
                            <a:srgbClr val="4F20DB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1500" b="1" i="1">
                              <a:solidFill>
                                <a:srgbClr val="4F20DB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500" b="1" i="1">
                                  <a:solidFill>
                                    <a:srgbClr val="4F20DB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500" i="1">
                                  <a:solidFill>
                                    <a:srgbClr val="4F20DB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1500" i="1">
                                      <a:solidFill>
                                        <a:srgbClr val="4F20DB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500" i="1">
                                          <a:solidFill>
                                            <a:srgbClr val="4F20DB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500" i="1">
                                              <a:solidFill>
                                                <a:srgbClr val="4F20DB"/>
                                              </a:solidFill>
                                              <a:latin typeface="Cambria Math" panose="02040503050406030204" pitchFamily="18" charset="0"/>
                                              <a:ea typeface="Cambria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sz="1500" i="1">
                                                  <a:solidFill>
                                                    <a:srgbClr val="4F20DB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500">
                                                  <a:solidFill>
                                                    <a:srgbClr val="4F20DB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" panose="02040503050406030204" pitchFamily="18" charset="0"/>
                                                </a:rPr>
                                                <m:t>Γ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500" i="1">
                                                  <a:solidFill>
                                                    <a:srgbClr val="4F20DB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" panose="02040503050406030204" pitchFamily="18" charset="0"/>
                                                </a:rPr>
                                                <m:t>𝑙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500" i="1">
                                                  <a:solidFill>
                                                    <a:srgbClr val="4F20DB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500" i="1">
                                                  <a:solidFill>
                                                    <a:srgbClr val="4F20DB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500" i="1">
                                                  <a:solidFill>
                                                    <a:srgbClr val="4F20DB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" panose="02040503050406030204" pitchFamily="18" charset="0"/>
                                                </a:rPr>
                                                <m:t>𝐵𝑃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sz="1500" i="1">
                                                      <a:solidFill>
                                                        <a:srgbClr val="4F20DB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1500" i="1">
                                                      <a:solidFill>
                                                        <a:srgbClr val="4F20DB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" panose="02040503050406030204" pitchFamily="18" charset="0"/>
                                                    </a:rPr>
                                                    <m:t>𝑙</m:t>
                                                  </m:r>
                                                </m:e>
                                              </m:d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US" sz="1500" i="1">
                                          <a:solidFill>
                                            <a:srgbClr val="4F20DB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500" i="1">
                                              <a:solidFill>
                                                <a:srgbClr val="4F20DB"/>
                                              </a:solidFill>
                                              <a:latin typeface="Cambria Math" panose="02040503050406030204" pitchFamily="18" charset="0"/>
                                              <a:ea typeface="Cambria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500" i="1">
                                              <a:solidFill>
                                                <a:srgbClr val="4F20DB"/>
                                              </a:solidFill>
                                              <a:latin typeface="Cambria Math" panose="02040503050406030204" pitchFamily="18" charset="0"/>
                                              <a:ea typeface="Cambria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sz="1500" i="1">
                                              <a:solidFill>
                                                <a:srgbClr val="4F20DB"/>
                                              </a:solidFill>
                                              <a:latin typeface="Cambria Math" panose="02040503050406030204" pitchFamily="18" charset="0"/>
                                              <a:ea typeface="Cambria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sz="1500" i="1">
                                              <a:solidFill>
                                                <a:srgbClr val="4F20DB"/>
                                              </a:solidFill>
                                              <a:latin typeface="Cambria Math" panose="02040503050406030204" pitchFamily="18" charset="0"/>
                                              <a:ea typeface="Cambria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500" i="1">
                                              <a:solidFill>
                                                <a:srgbClr val="4F20DB"/>
                                              </a:solidFill>
                                              <a:latin typeface="Cambria Math" panose="02040503050406030204" pitchFamily="18" charset="0"/>
                                              <a:ea typeface="Cambria" panose="02040503050406030204" pitchFamily="18" charset="0"/>
                                            </a:rPr>
                                            <m:t>𝑙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500" i="1">
                                              <a:solidFill>
                                                <a:srgbClr val="4F20DB"/>
                                              </a:solidFill>
                                              <a:latin typeface="Cambria Math" panose="02040503050406030204" pitchFamily="18" charset="0"/>
                                              <a:ea typeface="Cambria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500" i="1">
                                              <a:solidFill>
                                                <a:srgbClr val="4F20DB"/>
                                              </a:solidFill>
                                              <a:latin typeface="Cambria Math" panose="02040503050406030204" pitchFamily="18" charset="0"/>
                                              <a:ea typeface="Cambria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sz="1500" i="1">
                                              <a:solidFill>
                                                <a:srgbClr val="4F20DB"/>
                                              </a:solidFill>
                                              <a:latin typeface="Cambria Math" panose="02040503050406030204" pitchFamily="18" charset="0"/>
                                              <a:ea typeface="Cambria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</m:sup>
                              </m:sSup>
                              <m:r>
                                <a:rPr lang="en-US" sz="1500" i="1">
                                  <a:solidFill>
                                    <a:srgbClr val="4F20DB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n-US" sz="1500" i="1">
                              <a:solidFill>
                                <a:srgbClr val="4F20DB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500" i="1">
                                  <a:solidFill>
                                    <a:srgbClr val="4F20DB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solidFill>
                                    <a:srgbClr val="4F20DB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500" i="1">
                                  <a:solidFill>
                                    <a:srgbClr val="4F20DB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  <m:r>
                        <a:rPr lang="en-US" sz="1500">
                          <a:solidFill>
                            <a:srgbClr val="4F20DB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500" i="1">
                              <a:solidFill>
                                <a:srgbClr val="4F20DB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500">
                              <a:solidFill>
                                <a:srgbClr val="4F20DB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a:rPr lang="en-US" sz="1500">
                              <a:solidFill>
                                <a:srgbClr val="4F20DB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500">
                          <a:solidFill>
                            <a:srgbClr val="4F20DB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sz="1500" b="1" dirty="0" smtClean="0">
                  <a:solidFill>
                    <a:srgbClr val="4F20DB"/>
                  </a:solidFill>
                  <a:ea typeface="Cambria" panose="02040503050406030204" pitchFamily="18" charset="0"/>
                </a:endParaRPr>
              </a:p>
              <a:p>
                <a:pPr marL="120650" indent="0">
                  <a:spcBef>
                    <a:spcPts val="1000"/>
                  </a:spcBef>
                  <a:buClr>
                    <a:srgbClr val="000000"/>
                  </a:buClr>
                  <a:buSzPts val="1700"/>
                  <a:buNone/>
                </a:pPr>
                <a:r>
                  <a:rPr lang="en-US" sz="15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𝐵𝑃</m:t>
                        </m:r>
                        <m:d>
                          <m:dPr>
                            <m:ctrlP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𝑙</m:t>
                            </m:r>
                          </m:e>
                        </m:d>
                      </m:sub>
                    </m:sSub>
                  </m:oMath>
                </a14:m>
                <a:r>
                  <a:rPr lang="en-US" sz="1500" dirty="0" smtClean="0">
                    <a:solidFill>
                      <a:srgbClr val="4F20DB"/>
                    </a:solidFill>
                    <a:ea typeface="Cambria" panose="02040503050406030204" pitchFamily="18" charset="0"/>
                  </a:rPr>
                  <a:t> </a:t>
                </a:r>
                <a:r>
                  <a:rPr lang="en-US" sz="15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characterizing distribution width before turnover into </a:t>
                </a:r>
                <a:r>
                  <a:rPr lang="en-US" sz="1500" dirty="0" err="1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powerlaw</a:t>
                </a:r>
                <a:r>
                  <a:rPr lang="en-US" sz="15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 behavior with index </a:t>
                </a:r>
                <a14:m>
                  <m:oMath xmlns:m="http://schemas.openxmlformats.org/officeDocument/2006/math">
                    <m:r>
                      <a:rPr lang="en-US" sz="15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≃</m:t>
                    </m:r>
                    <m:sSub>
                      <m:sSubPr>
                        <m:ctrlP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500" dirty="0" smtClean="0">
                    <a:solidFill>
                      <a:schemeClr val="tx1"/>
                    </a:solidFill>
                    <a:ea typeface="Cambria" panose="02040503050406030204" pitchFamily="18" charset="0"/>
                  </a:rPr>
                  <a:t> </a:t>
                </a:r>
                <a:endParaRPr lang="en-US" sz="1500" dirty="0">
                  <a:solidFill>
                    <a:schemeClr val="tx1"/>
                  </a:solidFill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21" name="Google Shape;121;p18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719550"/>
                <a:ext cx="5992572" cy="3943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" name="Google Shape;12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5" name="Google Shape;113;p17"/>
          <p:cNvSpPr txBox="1">
            <a:spLocks noGrp="1"/>
          </p:cNvSpPr>
          <p:nvPr>
            <p:ph type="title"/>
          </p:nvPr>
        </p:nvSpPr>
        <p:spPr>
          <a:xfrm>
            <a:off x="311150" y="147638"/>
            <a:ext cx="8521700" cy="5715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  <a:t>Statistics of the momentum jumps</a:t>
            </a:r>
            <a:br>
              <a:rPr lang="en" dirty="0" smtClean="0">
                <a:latin typeface="Azeret Mono"/>
                <a:ea typeface="Azeret Mono"/>
                <a:cs typeface="Azeret Mono"/>
                <a:sym typeface="Azeret Mono"/>
              </a:rPr>
            </a:br>
            <a:endParaRPr dirty="0">
              <a:latin typeface="Azeret Mono"/>
              <a:ea typeface="Azeret Mono"/>
              <a:cs typeface="Azeret Mono"/>
              <a:sym typeface="Azeret Mon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4273" y="812084"/>
            <a:ext cx="2716885" cy="39131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689280" y="708571"/>
                <a:ext cx="21018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0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sz="10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1000" dirty="0" smtClean="0"/>
                  <a:t> distributions (</a:t>
                </a:r>
                <a:r>
                  <a:rPr lang="en-US" sz="1000" dirty="0" err="1" smtClean="0"/>
                  <a:t>Lemoine</a:t>
                </a:r>
                <a:r>
                  <a:rPr lang="en-US" sz="1000" dirty="0" smtClean="0"/>
                  <a:t>, 2022)</a:t>
                </a:r>
                <a:r>
                  <a:rPr lang="en-US" sz="1100" dirty="0" smtClean="0"/>
                  <a:t> </a:t>
                </a:r>
                <a:endParaRPr lang="en-ZA" sz="11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9280" y="708571"/>
                <a:ext cx="2101850" cy="261610"/>
              </a:xfrm>
              <a:prstGeom prst="rect">
                <a:avLst/>
              </a:prstGeom>
              <a:blipFill>
                <a:blip r:embed="rId5"/>
                <a:stretch>
                  <a:fillRect b="-9302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013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3536</TotalTime>
  <Words>3419</Words>
  <Application>Microsoft Office PowerPoint</Application>
  <PresentationFormat>On-screen Show (16:9)</PresentationFormat>
  <Paragraphs>194</Paragraphs>
  <Slides>27</Slides>
  <Notes>24</Notes>
  <HiddenSlides>1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Alexandria</vt:lpstr>
      <vt:lpstr>Azeret Mono ExtraBold</vt:lpstr>
      <vt:lpstr>Cambria</vt:lpstr>
      <vt:lpstr>Arial</vt:lpstr>
      <vt:lpstr>Darker Grotesque</vt:lpstr>
      <vt:lpstr>Calibri</vt:lpstr>
      <vt:lpstr>Archivo</vt:lpstr>
      <vt:lpstr>Wingdings</vt:lpstr>
      <vt:lpstr>Azeret Mono</vt:lpstr>
      <vt:lpstr>Cambria Math</vt:lpstr>
      <vt:lpstr>Simple Light</vt:lpstr>
      <vt:lpstr>PowerPoint Presentation</vt:lpstr>
      <vt:lpstr>PowerPoint Presentation</vt:lpstr>
      <vt:lpstr>Introduction to stochastic acceleration</vt:lpstr>
      <vt:lpstr>The modern interpretation</vt:lpstr>
      <vt:lpstr>The modern interpretation</vt:lpstr>
      <vt:lpstr>Fermi Acceleration Model (Lemoine,2022)</vt:lpstr>
      <vt:lpstr>Statistics of the momentum jumps </vt:lpstr>
      <vt:lpstr>Statistics of the momentum jumps </vt:lpstr>
      <vt:lpstr>Statistics of the momentum jumps </vt:lpstr>
      <vt:lpstr>Statistics of the momentum jumps </vt:lpstr>
      <vt:lpstr>The Monte Carlo Simulation </vt:lpstr>
      <vt:lpstr>The Monte Carlo Simulation </vt:lpstr>
      <vt:lpstr>Electron particle spectra (comoving frame)</vt:lpstr>
      <vt:lpstr>Boosting particle spectra to lab frame</vt:lpstr>
      <vt:lpstr>Electron particle spectra</vt:lpstr>
      <vt:lpstr>Closer look at spectral evolution</vt:lpstr>
      <vt:lpstr>Particle spectra Lorentz factor dependence</vt:lpstr>
      <vt:lpstr>Parameter study: dependence on B</vt:lpstr>
      <vt:lpstr>Parameter study: dependence on l_c</vt:lpstr>
      <vt:lpstr>Simulation vs Fokker-Planck Theory</vt:lpstr>
      <vt:lpstr>Simulation vs Fokker-Planck Theory</vt:lpstr>
      <vt:lpstr>Future work</vt:lpstr>
      <vt:lpstr>Summary</vt:lpstr>
      <vt:lpstr>Backup slides</vt:lpstr>
      <vt:lpstr>References</vt:lpstr>
      <vt:lpstr>References</vt:lpstr>
      <vt:lpstr>The modern interpretation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Frans Van Der Merwe</cp:lastModifiedBy>
  <cp:revision>177</cp:revision>
  <dcterms:modified xsi:type="dcterms:W3CDTF">2025-09-17T13:24:10Z</dcterms:modified>
</cp:coreProperties>
</file>