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7559675" cy="10691800"/>
  <p:embeddedFontLst>
    <p:embeddedFont>
      <p:font typeface="Alegreya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legreya-bold.fntdata"/><Relationship Id="rId11" Type="http://schemas.openxmlformats.org/officeDocument/2006/relationships/slide" Target="slides/slide7.xml"/><Relationship Id="rId22" Type="http://schemas.openxmlformats.org/officeDocument/2006/relationships/font" Target="fonts/Alegreya-boldItalic.fntdata"/><Relationship Id="rId10" Type="http://schemas.openxmlformats.org/officeDocument/2006/relationships/slide" Target="slides/slide6.xml"/><Relationship Id="rId21" Type="http://schemas.openxmlformats.org/officeDocument/2006/relationships/font" Target="fonts/Alegreya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Alegreya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7f81373c48_0_58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g37f81373c48_0_58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7f81373c48_0_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7f81373c48_0_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087c44cb1_0_1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5087c44cb1_0_1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5087c44cb1_0_2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35087c44cb1_0_2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5087c44cb1_0_6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35087c44cb1_0_6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4fb0009917_1_8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34fb0009917_1_8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4fb0009917_1_186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g34fb0009917_1_186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56a66d3b59_0_16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356a66d3b59_0_16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6a66d3b59_0_29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356a66d3b59_0_29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6ab1b02f0_3_7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56ab1b02f0_3_7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4fb0009917_1_96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4fb0009917_1_96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4fb0009917_1_91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34fb0009917_1_91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4fb0009917_1_39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34fb0009917_1_39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4fb0009917_1_56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4fb0009917_1_56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_AND_BODY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" name="Google Shape;11;p3"/>
          <p:cNvSpPr txBox="1"/>
          <p:nvPr>
            <p:ph idx="1"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3.jpg"/><Relationship Id="rId5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/>
          <p:nvPr/>
        </p:nvSpPr>
        <p:spPr>
          <a:xfrm>
            <a:off x="3202920" y="932760"/>
            <a:ext cx="20175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5"/>
          <p:cNvSpPr/>
          <p:nvPr/>
        </p:nvSpPr>
        <p:spPr>
          <a:xfrm>
            <a:off x="140924" y="2909450"/>
            <a:ext cx="3811200" cy="14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</a:t>
            </a:r>
            <a:r>
              <a:rPr b="1" lang="en-GB" sz="2000">
                <a:solidFill>
                  <a:schemeClr val="dk1"/>
                </a:solidFill>
                <a:latin typeface="Alegreya"/>
                <a:ea typeface="Alegreya"/>
                <a:cs typeface="Alegreya"/>
                <a:sym typeface="Alegreya"/>
              </a:rPr>
              <a:t>Rukaiya Khatoon</a:t>
            </a:r>
            <a:endParaRPr b="1" sz="2000">
              <a:solidFill>
                <a:schemeClr val="dk1"/>
              </a:solidFill>
              <a:latin typeface="Alegreya"/>
              <a:ea typeface="Alegreya"/>
              <a:cs typeface="Alegreya"/>
              <a:sym typeface="Alegrey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North-West University, South Africa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Working with </a:t>
            </a:r>
            <a:r>
              <a:rPr b="1" lang="en-GB" sz="1800">
                <a:solidFill>
                  <a:schemeClr val="dk1"/>
                </a:solidFill>
                <a:latin typeface="Alegreya"/>
                <a:ea typeface="Alegreya"/>
                <a:cs typeface="Alegreya"/>
                <a:sym typeface="Alegreya"/>
              </a:rPr>
              <a:t>Prof. Markus Böttcher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00"/>
              <a:buFont typeface="Arial"/>
              <a:buNone/>
            </a:pPr>
            <a:r>
              <a:t/>
            </a:r>
            <a:endParaRPr b="1" sz="1900">
              <a:solidFill>
                <a:srgbClr val="1A1A1A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1A1A"/>
              </a:buClr>
              <a:buSzPts val="1900"/>
              <a:buFont typeface="Arial"/>
              <a:buNone/>
            </a:pPr>
            <a:r>
              <a:rPr b="1" i="0" lang="en-GB" sz="1900" u="none" cap="none" strike="noStrike">
                <a:solidFill>
                  <a:srgbClr val="1A1A1A"/>
                </a:solidFill>
                <a:latin typeface="Arial"/>
                <a:ea typeface="Arial"/>
                <a:cs typeface="Arial"/>
                <a:sym typeface="Arial"/>
              </a:rPr>
              <a:t>                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1A1A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5"/>
          <p:cNvSpPr/>
          <p:nvPr/>
        </p:nvSpPr>
        <p:spPr>
          <a:xfrm>
            <a:off x="0" y="0"/>
            <a:ext cx="9142500" cy="705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000">
                <a:solidFill>
                  <a:srgbClr val="980000"/>
                </a:solidFill>
              </a:rPr>
              <a:t>Multi-Messenger st</a:t>
            </a:r>
            <a:r>
              <a:rPr lang="en-GB" sz="2000">
                <a:solidFill>
                  <a:srgbClr val="980000"/>
                </a:solidFill>
              </a:rPr>
              <a:t>u</a:t>
            </a:r>
            <a:r>
              <a:rPr lang="en-GB" sz="2000">
                <a:solidFill>
                  <a:srgbClr val="980000"/>
                </a:solidFill>
              </a:rPr>
              <a:t>dy of blazar PKS 0446+11 and Neutrino IC240105A</a:t>
            </a:r>
            <a:endParaRPr b="0" i="0" sz="20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950" y="932760"/>
            <a:ext cx="1537560" cy="153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41550" y="821175"/>
            <a:ext cx="3257430" cy="2057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75825" y="2909450"/>
            <a:ext cx="2892024" cy="167162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/>
          <p:nvPr/>
        </p:nvSpPr>
        <p:spPr>
          <a:xfrm>
            <a:off x="5854800" y="4581075"/>
            <a:ext cx="3140100" cy="4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-GB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1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Broadband SED of Mkn 421 </a:t>
            </a:r>
            <a:r>
              <a:rPr b="0" i="1" lang="en-GB" sz="1100" u="none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(Abdo et al. 2011)</a:t>
            </a:r>
            <a:r>
              <a:rPr b="0" i="1" lang="en-GB" sz="1600" u="none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28200" y="4611550"/>
            <a:ext cx="5826600" cy="4566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b="1" lang="en-GB" sz="1500">
                <a:solidFill>
                  <a:srgbClr val="980000"/>
                </a:solidFill>
              </a:rPr>
              <a:t>    </a:t>
            </a:r>
            <a:r>
              <a:rPr b="1" lang="en-GB" sz="1500">
                <a:solidFill>
                  <a:srgbClr val="980000"/>
                </a:solidFill>
              </a:rPr>
              <a:t>HEASA-2025, </a:t>
            </a:r>
            <a:r>
              <a:rPr b="1" lang="en-GB" sz="1500">
                <a:solidFill>
                  <a:srgbClr val="980000"/>
                </a:solidFill>
              </a:rPr>
              <a:t>University of Johannesburg</a:t>
            </a:r>
            <a:r>
              <a:rPr b="1" lang="en-GB" sz="1500">
                <a:solidFill>
                  <a:srgbClr val="980000"/>
                </a:solidFill>
              </a:rPr>
              <a:t>, South Africa</a:t>
            </a:r>
            <a:r>
              <a:rPr b="1" lang="en-GB" sz="1500">
                <a:solidFill>
                  <a:srgbClr val="073763"/>
                </a:solidFill>
              </a:rPr>
              <a:t> </a:t>
            </a:r>
            <a:endParaRPr b="1" sz="1500" u="none" cap="none" strike="noStrike">
              <a:solidFill>
                <a:srgbClr val="07376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/>
          <p:nvPr/>
        </p:nvSpPr>
        <p:spPr>
          <a:xfrm>
            <a:off x="0" y="0"/>
            <a:ext cx="9182100" cy="456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980000"/>
                </a:solidFill>
              </a:rPr>
              <a:t>Motivation</a:t>
            </a:r>
            <a:r>
              <a:rPr b="0" i="0" lang="en-GB" sz="1800" u="none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4"/>
          <p:cNvSpPr/>
          <p:nvPr/>
        </p:nvSpPr>
        <p:spPr>
          <a:xfrm>
            <a:off x="366450" y="1135000"/>
            <a:ext cx="8105700" cy="30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-GB">
                <a:solidFill>
                  <a:schemeClr val="dk1"/>
                </a:solidFill>
              </a:rPr>
              <a:t>PKS 0446+11</a:t>
            </a:r>
            <a:r>
              <a:rPr lang="en-GB">
                <a:solidFill>
                  <a:schemeClr val="dk1"/>
                </a:solidFill>
              </a:rPr>
              <a:t> is positionally coincident with IceCube neutrino event (Jan 5, 2024).</a:t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Source belongs to </a:t>
            </a:r>
            <a:r>
              <a:rPr b="1" lang="en-GB">
                <a:solidFill>
                  <a:schemeClr val="dk1"/>
                </a:solidFill>
              </a:rPr>
              <a:t>VLBI-selected, radio-bright AGN</a:t>
            </a:r>
            <a:r>
              <a:rPr lang="en-GB">
                <a:solidFill>
                  <a:schemeClr val="dk1"/>
                </a:solidFill>
              </a:rPr>
              <a:t> statistically linked with neutrinos (Plavin+ 2023, ATel 16409)</a:t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-GB">
                <a:solidFill>
                  <a:schemeClr val="dk1"/>
                </a:solidFill>
              </a:rPr>
              <a:t>Multiwavelength follow-up</a:t>
            </a:r>
            <a:r>
              <a:rPr lang="en-GB">
                <a:solidFill>
                  <a:schemeClr val="dk1"/>
                </a:solidFill>
              </a:rPr>
              <a:t> triggered after neutrino alert (Sinapius et al. 2024; Eppel et al.</a:t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2024; Wani et al. 2024; Garrappa et al. 2024;others); elevated flux state persisted around the neutrino detection (Jan 2024)</a:t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-GB">
                <a:solidFill>
                  <a:schemeClr val="dk1"/>
                </a:solidFill>
              </a:rPr>
              <a:t>γ-rays:</a:t>
            </a:r>
            <a:r>
              <a:rPr lang="en-GB">
                <a:solidFill>
                  <a:schemeClr val="dk1"/>
                </a:solidFill>
              </a:rPr>
              <a:t> Major flare in Nov 2023</a:t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/>
          <p:nvPr/>
        </p:nvSpPr>
        <p:spPr>
          <a:xfrm>
            <a:off x="0" y="0"/>
            <a:ext cx="9182100" cy="456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980000"/>
                </a:solidFill>
              </a:rPr>
              <a:t> L</a:t>
            </a:r>
            <a:r>
              <a:rPr lang="en-GB" sz="1800">
                <a:solidFill>
                  <a:srgbClr val="980000"/>
                </a:solidFill>
              </a:rPr>
              <a:t>ightcurve of </a:t>
            </a:r>
            <a:r>
              <a:rPr lang="en-GB" sz="1800">
                <a:solidFill>
                  <a:srgbClr val="980000"/>
                </a:solidFill>
              </a:rPr>
              <a:t>PKS 0446+11 </a:t>
            </a:r>
            <a:endParaRPr b="0" i="0" sz="18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5"/>
          <p:cNvSpPr txBox="1"/>
          <p:nvPr/>
        </p:nvSpPr>
        <p:spPr>
          <a:xfrm>
            <a:off x="5146100" y="875850"/>
            <a:ext cx="3894000" cy="41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Multiwavelength light curve of PKS 0446+11 (MJD 60200–60431).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Red dashed line</a:t>
            </a:r>
            <a:r>
              <a:rPr lang="en-GB"/>
              <a:t>: IceCube neutrino event IC240105A (Jan 5, 2024).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Grey dashed lines:</a:t>
            </a:r>
            <a:r>
              <a:rPr lang="en-GB"/>
              <a:t> time window for SED modeling (MJD 60315.8–60351).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The γ-ray fluxes are shown in units of 10</a:t>
            </a:r>
            <a:r>
              <a:rPr baseline="30000" lang="en-GB"/>
              <a:t>−6</a:t>
            </a:r>
            <a:r>
              <a:rPr lang="en-GB"/>
              <a:t> ph cm</a:t>
            </a:r>
            <a:r>
              <a:rPr baseline="30000" lang="en-GB"/>
              <a:t>−2 </a:t>
            </a:r>
            <a:r>
              <a:rPr lang="en-GB"/>
              <a:t>s</a:t>
            </a:r>
            <a:r>
              <a:rPr baseline="30000" lang="en-GB"/>
              <a:t>−1</a:t>
            </a:r>
            <a:r>
              <a:rPr lang="en-GB"/>
              <a:t> , the Swift-XRT fluxes in 10</a:t>
            </a:r>
            <a:r>
              <a:rPr baseline="30000" lang="en-GB"/>
              <a:t>−12</a:t>
            </a:r>
            <a:r>
              <a:rPr lang="en-GB"/>
              <a:t> erg cm</a:t>
            </a:r>
            <a:r>
              <a:rPr baseline="30000" lang="en-GB"/>
              <a:t>−2 </a:t>
            </a:r>
            <a:r>
              <a:rPr lang="en-GB"/>
              <a:t>s</a:t>
            </a:r>
            <a:r>
              <a:rPr baseline="30000" lang="en-GB"/>
              <a:t>−1</a:t>
            </a:r>
            <a:r>
              <a:rPr lang="en-GB"/>
              <a:t>, the Swift-UVOT fluxes flux in 10</a:t>
            </a:r>
            <a:r>
              <a:rPr baseline="30000" lang="en-GB"/>
              <a:t>−12</a:t>
            </a:r>
            <a:endParaRPr baseline="30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erg cm</a:t>
            </a:r>
            <a:r>
              <a:rPr baseline="30000" lang="en-GB"/>
              <a:t>−2</a:t>
            </a:r>
            <a:r>
              <a:rPr lang="en-GB"/>
              <a:t> s</a:t>
            </a:r>
            <a:r>
              <a:rPr baseline="30000" lang="en-GB"/>
              <a:t>−1</a:t>
            </a:r>
            <a:endParaRPr baseline="30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The weekly binned γ-ray flux is 4.1 </a:t>
            </a:r>
            <a:r>
              <a:rPr lang="en-GB" sz="1300">
                <a:solidFill>
                  <a:schemeClr val="dk1"/>
                </a:solidFill>
              </a:rPr>
              <a:t>× 10⁻⁷ ph cm⁻² s⁻¹  (~</a:t>
            </a:r>
            <a:r>
              <a:rPr lang="en-GB">
                <a:solidFill>
                  <a:schemeClr val="dk1"/>
                </a:solidFill>
              </a:rPr>
              <a:t>6× brighter than catalog average</a:t>
            </a:r>
            <a:r>
              <a:rPr lang="en-GB" sz="1300">
                <a:solidFill>
                  <a:schemeClr val="dk1"/>
                </a:solidFill>
              </a:rPr>
              <a:t> 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1900"/>
          </a:p>
        </p:txBody>
      </p:sp>
      <p:pic>
        <p:nvPicPr>
          <p:cNvPr id="152" name="Google Shape;152;p25" title="mwl_lc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08400"/>
            <a:ext cx="4886050" cy="418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/>
          <p:nvPr/>
        </p:nvSpPr>
        <p:spPr>
          <a:xfrm>
            <a:off x="0" y="0"/>
            <a:ext cx="9182100" cy="456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980000"/>
                </a:solidFill>
              </a:rPr>
              <a:t> </a:t>
            </a:r>
            <a:r>
              <a:rPr lang="en-GB" sz="1600">
                <a:solidFill>
                  <a:srgbClr val="980000"/>
                </a:solidFill>
              </a:rPr>
              <a:t>SED modeled with stationary, single-zone leptonic and lepto-hadronic models</a:t>
            </a:r>
            <a:r>
              <a:rPr lang="en-GB" sz="1600">
                <a:solidFill>
                  <a:schemeClr val="dk1"/>
                </a:solidFill>
              </a:rPr>
              <a:t> (Böttcher et.al. 2013) </a:t>
            </a:r>
            <a:r>
              <a:rPr lang="en-GB" sz="1800">
                <a:solidFill>
                  <a:srgbClr val="980000"/>
                </a:solidFill>
              </a:rPr>
              <a:t> </a:t>
            </a:r>
            <a:endParaRPr b="0" i="0" sz="18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6"/>
          <p:cNvSpPr txBox="1"/>
          <p:nvPr/>
        </p:nvSpPr>
        <p:spPr>
          <a:xfrm>
            <a:off x="5026425" y="423250"/>
            <a:ext cx="3927900" cy="27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➢"/>
            </a:pPr>
            <a:r>
              <a:rPr lang="en-GB" sz="1500">
                <a:solidFill>
                  <a:schemeClr val="dk1"/>
                </a:solidFill>
              </a:rPr>
              <a:t>The black</a:t>
            </a:r>
            <a:r>
              <a:rPr lang="en-GB" sz="1500">
                <a:solidFill>
                  <a:schemeClr val="dk1"/>
                </a:solidFill>
              </a:rPr>
              <a:t> dashed line represents the emission from the </a:t>
            </a:r>
            <a:r>
              <a:rPr b="1" lang="en-GB" sz="1500">
                <a:solidFill>
                  <a:schemeClr val="dk1"/>
                </a:solidFill>
              </a:rPr>
              <a:t>leptonic model</a:t>
            </a:r>
            <a:endParaRPr b="1" sz="1500"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➢"/>
            </a:pPr>
            <a:r>
              <a:rPr lang="en-GB" sz="1500">
                <a:solidFill>
                  <a:schemeClr val="dk1"/>
                </a:solidFill>
              </a:rPr>
              <a:t>The green dotted line represents the cascade emission resulting from </a:t>
            </a:r>
            <a:r>
              <a:rPr b="1" lang="en-GB" sz="1500">
                <a:solidFill>
                  <a:schemeClr val="dk1"/>
                </a:solidFill>
              </a:rPr>
              <a:t>hadronic processes</a:t>
            </a:r>
            <a:endParaRPr b="1" sz="1500"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➢"/>
            </a:pPr>
            <a:r>
              <a:rPr lang="en-GB" sz="1500">
                <a:solidFill>
                  <a:schemeClr val="dk1"/>
                </a:solidFill>
              </a:rPr>
              <a:t>The orange curve illustrates the expected neutrino flux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59" name="Google Shape;159;p26"/>
          <p:cNvSpPr txBox="1"/>
          <p:nvPr/>
        </p:nvSpPr>
        <p:spPr>
          <a:xfrm>
            <a:off x="152400" y="3767600"/>
            <a:ext cx="6431400" cy="12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The red marker indicates f</a:t>
            </a:r>
            <a:r>
              <a:rPr lang="en-GB" sz="1500">
                <a:solidFill>
                  <a:schemeClr val="dk1"/>
                </a:solidFill>
              </a:rPr>
              <a:t>lux upper limit</a:t>
            </a:r>
            <a:r>
              <a:rPr lang="en-GB" sz="1500">
                <a:solidFill>
                  <a:schemeClr val="dk1"/>
                </a:solidFill>
              </a:rPr>
              <a:t> (E⁻² assumption)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E</a:t>
            </a:r>
            <a:r>
              <a:rPr baseline="30000" lang="en-GB" sz="1500">
                <a:solidFill>
                  <a:schemeClr val="dk1"/>
                </a:solidFill>
              </a:rPr>
              <a:t>2</a:t>
            </a:r>
            <a:r>
              <a:rPr lang="en-GB" sz="1500">
                <a:solidFill>
                  <a:schemeClr val="dk1"/>
                </a:solidFill>
              </a:rPr>
              <a:t> dN​/dE = 5.9×10</a:t>
            </a:r>
            <a:r>
              <a:rPr baseline="30000" lang="en-GB" sz="1500">
                <a:solidFill>
                  <a:schemeClr val="dk1"/>
                </a:solidFill>
              </a:rPr>
              <a:t>−2 </a:t>
            </a:r>
            <a:r>
              <a:rPr lang="en-GB" sz="1500">
                <a:solidFill>
                  <a:schemeClr val="dk1"/>
                </a:solidFill>
              </a:rPr>
              <a:t>GeV cm</a:t>
            </a:r>
            <a:r>
              <a:rPr baseline="30000" lang="en-GB" sz="1500">
                <a:solidFill>
                  <a:schemeClr val="dk1"/>
                </a:solidFill>
              </a:rPr>
              <a:t>−2</a:t>
            </a:r>
            <a:r>
              <a:rPr lang="en-GB" sz="1500">
                <a:solidFill>
                  <a:schemeClr val="dk1"/>
                </a:solidFill>
              </a:rPr>
              <a:t> (90% CL)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IceCube sensitive range: ~1 TeV to 2 PeV</a:t>
            </a:r>
            <a:endParaRPr sz="1800"/>
          </a:p>
        </p:txBody>
      </p:sp>
      <p:pic>
        <p:nvPicPr>
          <p:cNvPr id="160" name="Google Shape;160;p26" title="multise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050" y="608400"/>
            <a:ext cx="4009067" cy="300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6"/>
          <p:cNvSpPr txBox="1"/>
          <p:nvPr/>
        </p:nvSpPr>
        <p:spPr>
          <a:xfrm>
            <a:off x="6143675" y="3615200"/>
            <a:ext cx="2681400" cy="1338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D</a:t>
            </a:r>
            <a:r>
              <a:rPr b="1" lang="en-GB"/>
              <a:t>usty torus:</a:t>
            </a:r>
            <a:r>
              <a:rPr lang="en-GB"/>
              <a:t> T = 1000 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      u</a:t>
            </a:r>
            <a:r>
              <a:rPr baseline="-25000" lang="en-GB"/>
              <a:t>DT</a:t>
            </a:r>
            <a:r>
              <a:rPr lang="en-GB"/>
              <a:t> = 6.8 × 10</a:t>
            </a:r>
            <a:r>
              <a:rPr baseline="30000" lang="en-GB"/>
              <a:t>−5</a:t>
            </a:r>
            <a:r>
              <a:rPr lang="en-GB"/>
              <a:t> erg cm</a:t>
            </a:r>
            <a:r>
              <a:rPr baseline="30000" lang="en-GB"/>
              <a:t>−3</a:t>
            </a:r>
            <a:endParaRPr baseline="30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BLR: </a:t>
            </a:r>
            <a:r>
              <a:rPr lang="en-GB">
                <a:solidFill>
                  <a:schemeClr val="dk1"/>
                </a:solidFill>
              </a:rPr>
              <a:t>T = 45000 K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	u</a:t>
            </a:r>
            <a:r>
              <a:rPr baseline="-25000" lang="en-GB">
                <a:solidFill>
                  <a:schemeClr val="dk1"/>
                </a:solidFill>
              </a:rPr>
              <a:t>BLR</a:t>
            </a:r>
            <a:r>
              <a:rPr lang="en-GB">
                <a:solidFill>
                  <a:schemeClr val="dk1"/>
                </a:solidFill>
              </a:rPr>
              <a:t> = 1.0 × 10</a:t>
            </a:r>
            <a:r>
              <a:rPr baseline="30000" lang="en-GB">
                <a:solidFill>
                  <a:schemeClr val="dk1"/>
                </a:solidFill>
              </a:rPr>
              <a:t>−5</a:t>
            </a:r>
            <a:r>
              <a:rPr lang="en-GB">
                <a:solidFill>
                  <a:schemeClr val="dk1"/>
                </a:solidFill>
              </a:rPr>
              <a:t> erg cm</a:t>
            </a:r>
            <a:r>
              <a:rPr baseline="30000" lang="en-GB">
                <a:solidFill>
                  <a:schemeClr val="dk1"/>
                </a:solidFill>
              </a:rPr>
              <a:t>−3</a:t>
            </a:r>
            <a:endParaRPr baseline="30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/>
          <p:nvPr/>
        </p:nvSpPr>
        <p:spPr>
          <a:xfrm>
            <a:off x="0" y="0"/>
            <a:ext cx="9182100" cy="456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980000"/>
                </a:solidFill>
              </a:rPr>
              <a:t> </a:t>
            </a:r>
            <a:r>
              <a:rPr lang="en-GB" sz="1800">
                <a:solidFill>
                  <a:srgbClr val="980000"/>
                </a:solidFill>
              </a:rPr>
              <a:t>SED model parameters:</a:t>
            </a:r>
            <a:r>
              <a:rPr lang="en-GB" sz="1800">
                <a:solidFill>
                  <a:srgbClr val="980000"/>
                </a:solidFill>
              </a:rPr>
              <a:t> </a:t>
            </a:r>
            <a:endParaRPr b="0" i="0" sz="18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27" title="model_params_april28 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650" y="877175"/>
            <a:ext cx="5056250" cy="355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/>
          <p:nvPr/>
        </p:nvSpPr>
        <p:spPr>
          <a:xfrm>
            <a:off x="0" y="0"/>
            <a:ext cx="9182100" cy="456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980000"/>
                </a:solidFill>
              </a:rPr>
              <a:t>Summary &amp; Conclusion:</a:t>
            </a:r>
            <a:endParaRPr b="0" i="0" sz="18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8"/>
          <p:cNvSpPr/>
          <p:nvPr/>
        </p:nvSpPr>
        <p:spPr>
          <a:xfrm>
            <a:off x="299500" y="580650"/>
            <a:ext cx="8105700" cy="37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-3111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➢"/>
            </a:pPr>
            <a:r>
              <a:rPr b="1" lang="en-GB">
                <a:solidFill>
                  <a:schemeClr val="dk1"/>
                </a:solidFill>
              </a:rPr>
              <a:t>PKS</a:t>
            </a:r>
            <a:r>
              <a:rPr b="1" lang="en-GB">
                <a:solidFill>
                  <a:schemeClr val="dk1"/>
                </a:solidFill>
              </a:rPr>
              <a:t> 0446+11</a:t>
            </a:r>
            <a:r>
              <a:rPr lang="en-GB">
                <a:solidFill>
                  <a:schemeClr val="dk1"/>
                </a:solidFill>
              </a:rPr>
              <a:t> is positionally consistent with IceCube neutrino IC240105A but shows no strict temporal γ-ray–ν coincidence.</a:t>
            </a:r>
            <a:endParaRPr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11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>
                <a:solidFill>
                  <a:schemeClr val="dk1"/>
                </a:solidFill>
              </a:rPr>
              <a:t>The source was still in an elevated state at the neutrino epoch, highlights the complexity of linking neutrino emission with blazar activity.</a:t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>
                <a:solidFill>
                  <a:schemeClr val="dk1"/>
                </a:solidFill>
              </a:rPr>
              <a:t>SED modeling:</a:t>
            </a:r>
            <a:endParaRPr>
              <a:solidFill>
                <a:schemeClr val="dk1"/>
              </a:solidFill>
            </a:endParaRPr>
          </a:p>
          <a:p>
            <a:pPr indent="0" lvl="0" marL="18288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-3048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Best explained by </a:t>
            </a:r>
            <a:r>
              <a:rPr b="1" lang="en-GB" sz="1200">
                <a:solidFill>
                  <a:schemeClr val="dk1"/>
                </a:solidFill>
              </a:rPr>
              <a:t>leptonic scenario</a:t>
            </a:r>
            <a:r>
              <a:rPr lang="en-GB" sz="1200">
                <a:solidFill>
                  <a:schemeClr val="dk1"/>
                </a:solidFill>
              </a:rPr>
              <a:t> (synchrotron + external Compton from BLR/torus).</a:t>
            </a:r>
            <a:endParaRPr sz="1200">
              <a:solidFill>
                <a:schemeClr val="dk1"/>
              </a:solidFill>
            </a:endParaRPr>
          </a:p>
          <a:p>
            <a:pPr indent="-3048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Hadronic models underpredict flux and place the ν peak outside IceCube’s most sensitive range.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>
                <a:solidFill>
                  <a:schemeClr val="dk1"/>
                </a:solidFill>
              </a:rPr>
              <a:t>I</a:t>
            </a:r>
            <a:r>
              <a:rPr b="1" lang="en-GB">
                <a:solidFill>
                  <a:schemeClr val="dk1"/>
                </a:solidFill>
              </a:rPr>
              <a:t>mplication:</a:t>
            </a:r>
            <a:r>
              <a:rPr lang="en-GB">
                <a:solidFill>
                  <a:schemeClr val="dk1"/>
                </a:solidFill>
              </a:rPr>
              <a:t> PKS 0446+11 unlikely to be dominant source of IC240105A, but remains a key case study for ν–blazar connections.</a:t>
            </a:r>
            <a:endParaRPr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b="1" lang="en-GB">
                <a:solidFill>
                  <a:schemeClr val="dk1"/>
                </a:solidFill>
              </a:rPr>
              <a:t>Future outlook:</a:t>
            </a:r>
            <a:r>
              <a:rPr lang="en-GB">
                <a:solidFill>
                  <a:schemeClr val="dk1"/>
                </a:solidFill>
              </a:rPr>
              <a:t> deeper MeV–X-ray coverage, population studies of high-z blazars, CTA + IceCube-Gen2 essential to constrain hadronic emission and clarify blazars’ role in diffuse astrophysical ν flux.</a:t>
            </a:r>
            <a:endParaRPr sz="22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2000"/>
              <a:buFont typeface="Arial"/>
              <a:buNone/>
            </a:pPr>
            <a:r>
              <a:t/>
            </a:r>
            <a:endParaRPr sz="2200">
              <a:latin typeface="Alegreya"/>
              <a:ea typeface="Alegreya"/>
              <a:cs typeface="Alegreya"/>
              <a:sym typeface="Alegreya"/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8"/>
          <p:cNvSpPr txBox="1"/>
          <p:nvPr/>
        </p:nvSpPr>
        <p:spPr>
          <a:xfrm>
            <a:off x="3840700" y="4501575"/>
            <a:ext cx="17628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75" name="Google Shape;175;p28"/>
          <p:cNvSpPr txBox="1"/>
          <p:nvPr/>
        </p:nvSpPr>
        <p:spPr>
          <a:xfrm>
            <a:off x="3863025" y="4331625"/>
            <a:ext cx="18633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>
                <a:solidFill>
                  <a:srgbClr val="980000"/>
                </a:solidFill>
                <a:latin typeface="Alegreya"/>
                <a:ea typeface="Alegreya"/>
                <a:cs typeface="Alegreya"/>
                <a:sym typeface="Alegreya"/>
              </a:rPr>
              <a:t>Thank You !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/>
          <p:nvPr/>
        </p:nvSpPr>
        <p:spPr>
          <a:xfrm>
            <a:off x="0" y="0"/>
            <a:ext cx="9182100" cy="456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0" i="0" lang="en-GB" sz="1800" u="none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Overview of Blazar :</a:t>
            </a:r>
            <a:endParaRPr b="0" i="0" sz="18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6"/>
          <p:cNvSpPr/>
          <p:nvPr/>
        </p:nvSpPr>
        <p:spPr>
          <a:xfrm>
            <a:off x="253800" y="551150"/>
            <a:ext cx="4686000" cy="20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-32292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➢"/>
            </a:pPr>
            <a:r>
              <a:rPr b="0" i="0" lang="en-GB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Class of AGN for which the relativistic jet is pointed towards the observer.</a:t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2292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➢"/>
            </a:pPr>
            <a:r>
              <a:rPr lang="en-GB" sz="1500">
                <a:solidFill>
                  <a:schemeClr val="dk1"/>
                </a:solidFill>
              </a:rPr>
              <a:t>Blazars include two main categories: </a:t>
            </a:r>
            <a:r>
              <a:rPr b="1" lang="en-GB" sz="1500">
                <a:solidFill>
                  <a:schemeClr val="dk1"/>
                </a:solidFill>
              </a:rPr>
              <a:t>Flat Spectrum Radio Quasars (FSRQs)</a:t>
            </a:r>
            <a:r>
              <a:rPr lang="en-GB" sz="1500">
                <a:solidFill>
                  <a:schemeClr val="dk1"/>
                </a:solidFill>
              </a:rPr>
              <a:t>, which have strong optical emission lines, and </a:t>
            </a:r>
            <a:r>
              <a:rPr b="1" lang="en-GB" sz="1500">
                <a:solidFill>
                  <a:schemeClr val="dk1"/>
                </a:solidFill>
              </a:rPr>
              <a:t>BL Lacertae objects (BL Lacs)</a:t>
            </a:r>
            <a:r>
              <a:rPr lang="en-GB" sz="1500">
                <a:solidFill>
                  <a:schemeClr val="dk1"/>
                </a:solidFill>
              </a:rPr>
              <a:t>, which have weak or no optical emission lines</a:t>
            </a:r>
            <a:r>
              <a:rPr b="0" i="0" lang="en-GB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6"/>
          <p:cNvSpPr/>
          <p:nvPr/>
        </p:nvSpPr>
        <p:spPr>
          <a:xfrm>
            <a:off x="204925" y="2620673"/>
            <a:ext cx="26232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dk2"/>
                </a:solidFill>
              </a:rPr>
              <a:t>Blazar properties</a:t>
            </a:r>
            <a:endParaRPr b="1" i="0" sz="1800" u="none" cap="none" strike="noStrike"/>
          </a:p>
        </p:txBody>
      </p:sp>
      <p:sp>
        <p:nvSpPr>
          <p:cNvPr id="79" name="Google Shape;79;p16"/>
          <p:cNvSpPr/>
          <p:nvPr/>
        </p:nvSpPr>
        <p:spPr>
          <a:xfrm>
            <a:off x="253800" y="2983483"/>
            <a:ext cx="1930338" cy="18738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p16"/>
          <p:cNvSpPr/>
          <p:nvPr/>
        </p:nvSpPr>
        <p:spPr>
          <a:xfrm>
            <a:off x="143825" y="3088500"/>
            <a:ext cx="4409400" cy="18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-32292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➢"/>
            </a:pPr>
            <a:r>
              <a:rPr b="0" i="0" lang="en-GB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Non-thermal spectrum extending from radio to GeV/TeV Gamma rays</a:t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2292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➢"/>
            </a:pPr>
            <a:r>
              <a:rPr lang="en-GB" sz="1500">
                <a:solidFill>
                  <a:schemeClr val="dk1"/>
                </a:solidFill>
              </a:rPr>
              <a:t>Rapid variability - both spectral and flux</a:t>
            </a:r>
            <a:endParaRPr sz="15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-32292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➢"/>
            </a:pPr>
            <a:r>
              <a:rPr lang="en-GB" sz="1500">
                <a:solidFill>
                  <a:schemeClr val="dk1"/>
                </a:solidFill>
              </a:rPr>
              <a:t>Typical double hump spectral energy distribution</a:t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52725" y="633675"/>
            <a:ext cx="3257430" cy="2057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97300" y="2869150"/>
            <a:ext cx="2892024" cy="167162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4" name="Google Shape;84;p16"/>
          <p:cNvSpPr/>
          <p:nvPr/>
        </p:nvSpPr>
        <p:spPr>
          <a:xfrm>
            <a:off x="5352725" y="4540775"/>
            <a:ext cx="3140100" cy="4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-GB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1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Broadband SED of Mkn 421 </a:t>
            </a:r>
            <a:r>
              <a:rPr b="0" i="1" lang="en-GB" sz="1100" u="none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(Abdo et al. 2011)</a:t>
            </a:r>
            <a:r>
              <a:rPr b="0" i="1" lang="en-GB" sz="1600" u="none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/>
          <p:nvPr/>
        </p:nvSpPr>
        <p:spPr>
          <a:xfrm>
            <a:off x="0" y="0"/>
            <a:ext cx="9182400" cy="456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GB" sz="1800">
                <a:solidFill>
                  <a:srgbClr val="980000"/>
                </a:solidFill>
              </a:rPr>
              <a:t>Leptonic </a:t>
            </a:r>
            <a:r>
              <a:rPr lang="en-GB" sz="1800">
                <a:solidFill>
                  <a:srgbClr val="980000"/>
                </a:solidFill>
              </a:rPr>
              <a:t>blazar model :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7"/>
          <p:cNvSpPr/>
          <p:nvPr/>
        </p:nvSpPr>
        <p:spPr>
          <a:xfrm>
            <a:off x="4860000" y="2182680"/>
            <a:ext cx="73488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1" name="Google Shape;9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94175" y="1293475"/>
            <a:ext cx="3385649" cy="231877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/>
          <p:nvPr/>
        </p:nvSpPr>
        <p:spPr>
          <a:xfrm>
            <a:off x="4756050" y="562263"/>
            <a:ext cx="43248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Radio/Microwave     IR   optical/UV    X-rays      Gamma-rays (MeV - TeV) </a:t>
            </a: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7"/>
          <p:cNvSpPr/>
          <p:nvPr/>
        </p:nvSpPr>
        <p:spPr>
          <a:xfrm>
            <a:off x="4654500" y="1066925"/>
            <a:ext cx="4527900" cy="1209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B3A77D"/>
          </a:solidFill>
          <a:ln cap="flat" cmpd="sng" w="9525">
            <a:solidFill>
              <a:srgbClr val="695D4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7"/>
          <p:cNvSpPr txBox="1"/>
          <p:nvPr/>
        </p:nvSpPr>
        <p:spPr>
          <a:xfrm>
            <a:off x="179175" y="1718575"/>
            <a:ext cx="5115000" cy="27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500">
                <a:solidFill>
                  <a:schemeClr val="dk1"/>
                </a:solidFill>
              </a:rPr>
              <a:t>Relativistic electrons spiraling in magnetic fields, producing</a:t>
            </a:r>
            <a:r>
              <a:rPr b="1" lang="en-GB" sz="1500">
                <a:solidFill>
                  <a:schemeClr val="dk1"/>
                </a:solidFill>
              </a:rPr>
              <a:t> synchrotron radiation</a:t>
            </a:r>
            <a:endParaRPr b="1" sz="15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-GB" sz="1500">
                <a:solidFill>
                  <a:schemeClr val="dk1"/>
                </a:solidFill>
              </a:rPr>
              <a:t>Seed photons</a:t>
            </a:r>
            <a:r>
              <a:rPr lang="en-GB" sz="1500">
                <a:solidFill>
                  <a:schemeClr val="dk1"/>
                </a:solidFill>
              </a:rPr>
              <a:t> for inverse Compton scattering originate either from:</a:t>
            </a:r>
            <a:endParaRPr sz="18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-GB" sz="1300">
                <a:solidFill>
                  <a:schemeClr val="dk1"/>
                </a:solidFill>
              </a:rPr>
              <a:t>Synchrotron emission</a:t>
            </a:r>
            <a:r>
              <a:rPr lang="en-GB" sz="1300">
                <a:solidFill>
                  <a:schemeClr val="dk1"/>
                </a:solidFill>
              </a:rPr>
              <a:t> within the jet itself (</a:t>
            </a:r>
            <a:r>
              <a:rPr i="1" lang="en-GB" sz="1300">
                <a:solidFill>
                  <a:schemeClr val="dk1"/>
                </a:solidFill>
              </a:rPr>
              <a:t>Synchrotron Self-Compton – SSC</a:t>
            </a:r>
            <a:r>
              <a:rPr lang="en-GB" sz="1300">
                <a:solidFill>
                  <a:schemeClr val="dk1"/>
                </a:solidFill>
              </a:rPr>
              <a:t>), or </a:t>
            </a:r>
            <a:endParaRPr sz="1300">
              <a:solidFill>
                <a:schemeClr val="dk1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-GB" sz="1300">
                <a:solidFill>
                  <a:schemeClr val="dk1"/>
                </a:solidFill>
              </a:rPr>
              <a:t>External photon fields</a:t>
            </a:r>
            <a:r>
              <a:rPr lang="en-GB" sz="1300">
                <a:solidFill>
                  <a:schemeClr val="dk1"/>
                </a:solidFill>
              </a:rPr>
              <a:t>, such as from the </a:t>
            </a:r>
            <a:r>
              <a:rPr b="1" lang="en-GB" sz="1300">
                <a:solidFill>
                  <a:schemeClr val="dk1"/>
                </a:solidFill>
              </a:rPr>
              <a:t>accretion disk</a:t>
            </a:r>
            <a:r>
              <a:rPr lang="en-GB" sz="1300">
                <a:solidFill>
                  <a:schemeClr val="dk1"/>
                </a:solidFill>
              </a:rPr>
              <a:t>, </a:t>
            </a:r>
            <a:r>
              <a:rPr b="1" lang="en-GB" sz="1300">
                <a:solidFill>
                  <a:schemeClr val="dk1"/>
                </a:solidFill>
              </a:rPr>
              <a:t>broad-line region (BLR)</a:t>
            </a:r>
            <a:r>
              <a:rPr lang="en-GB" sz="1300">
                <a:solidFill>
                  <a:schemeClr val="dk1"/>
                </a:solidFill>
              </a:rPr>
              <a:t>, or </a:t>
            </a:r>
            <a:r>
              <a:rPr b="1" lang="en-GB" sz="1300">
                <a:solidFill>
                  <a:schemeClr val="dk1"/>
                </a:solidFill>
              </a:rPr>
              <a:t>dust torus</a:t>
            </a:r>
            <a:r>
              <a:rPr lang="en-GB" sz="1300">
                <a:solidFill>
                  <a:schemeClr val="dk1"/>
                </a:solidFill>
              </a:rPr>
              <a:t> (</a:t>
            </a:r>
            <a:r>
              <a:rPr i="1" lang="en-GB" sz="1300">
                <a:solidFill>
                  <a:schemeClr val="dk1"/>
                </a:solidFill>
              </a:rPr>
              <a:t>External Compton – EC</a:t>
            </a:r>
            <a:r>
              <a:rPr lang="en-GB" sz="1300">
                <a:solidFill>
                  <a:schemeClr val="dk1"/>
                </a:solidFill>
              </a:rPr>
              <a:t>)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           </a:t>
            </a:r>
            <a:r>
              <a:rPr baseline="-25000" lang="en-GB">
                <a:solidFill>
                  <a:schemeClr val="dk1"/>
                </a:solidFill>
              </a:rPr>
              <a:t>          </a:t>
            </a:r>
            <a:endParaRPr baseline="-250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/>
          <p:nvPr/>
        </p:nvSpPr>
        <p:spPr>
          <a:xfrm>
            <a:off x="0" y="0"/>
            <a:ext cx="9182400" cy="456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GB" sz="1800">
                <a:solidFill>
                  <a:srgbClr val="980000"/>
                </a:solidFill>
              </a:rPr>
              <a:t>Hadronic blazar model :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8"/>
          <p:cNvSpPr/>
          <p:nvPr/>
        </p:nvSpPr>
        <p:spPr>
          <a:xfrm>
            <a:off x="4860000" y="2182680"/>
            <a:ext cx="73488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 txBox="1"/>
          <p:nvPr/>
        </p:nvSpPr>
        <p:spPr>
          <a:xfrm>
            <a:off x="256550" y="400200"/>
            <a:ext cx="8222100" cy="45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>
                <a:solidFill>
                  <a:schemeClr val="dk1"/>
                </a:solidFill>
              </a:rPr>
              <a:t>If </a:t>
            </a:r>
            <a:r>
              <a:rPr b="1" lang="en-GB">
                <a:solidFill>
                  <a:schemeClr val="dk1"/>
                </a:solidFill>
              </a:rPr>
              <a:t>protons</a:t>
            </a:r>
            <a:r>
              <a:rPr lang="en-GB">
                <a:solidFill>
                  <a:schemeClr val="dk1"/>
                </a:solidFill>
              </a:rPr>
              <a:t> are accelerated to ultra-relativistic energies, they can: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➢"/>
            </a:pPr>
            <a:r>
              <a:rPr lang="en-GB" sz="1300">
                <a:solidFill>
                  <a:schemeClr val="dk1"/>
                </a:solidFill>
              </a:rPr>
              <a:t>Radiate via </a:t>
            </a:r>
            <a:r>
              <a:rPr b="1" lang="en-GB" sz="1300">
                <a:solidFill>
                  <a:schemeClr val="dk1"/>
                </a:solidFill>
              </a:rPr>
              <a:t>proton synchrotron</a:t>
            </a:r>
            <a:r>
              <a:rPr lang="en-GB" sz="1300">
                <a:solidFill>
                  <a:schemeClr val="dk1"/>
                </a:solidFill>
              </a:rPr>
              <a:t> emission (like electrons, but at higher energies)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Interact with photon fields (internal synchrotron or external disk/BLR/torus photons) through </a:t>
            </a:r>
            <a:r>
              <a:rPr b="1" lang="en-GB" sz="1300">
                <a:solidFill>
                  <a:schemeClr val="dk1"/>
                </a:solidFill>
              </a:rPr>
              <a:t>photo-hadronic (p</a:t>
            </a:r>
            <a:r>
              <a:rPr b="1" lang="en-GB" sz="1300">
                <a:solidFill>
                  <a:schemeClr val="dk1"/>
                </a:solidFill>
              </a:rPr>
              <a:t>𝛾</a:t>
            </a:r>
            <a:r>
              <a:rPr b="1" lang="en-GB" sz="1300">
                <a:solidFill>
                  <a:schemeClr val="dk1"/>
                </a:solidFill>
              </a:rPr>
              <a:t>) </a:t>
            </a:r>
            <a:r>
              <a:rPr lang="en-GB" sz="1300">
                <a:solidFill>
                  <a:schemeClr val="dk1"/>
                </a:solidFill>
              </a:rPr>
              <a:t>interactions</a:t>
            </a:r>
            <a:endParaRPr sz="1100">
              <a:solidFill>
                <a:schemeClr val="dk1"/>
              </a:solidFill>
            </a:endParaRPr>
          </a:p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 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980000"/>
                </a:solidFill>
              </a:rPr>
              <a:t>p</a:t>
            </a:r>
            <a:r>
              <a:rPr b="1" lang="en-GB" sz="1500">
                <a:solidFill>
                  <a:srgbClr val="980000"/>
                </a:solidFill>
              </a:rPr>
              <a:t>𝛾</a:t>
            </a:r>
            <a:r>
              <a:rPr lang="en-GB" sz="1500">
                <a:solidFill>
                  <a:srgbClr val="980000"/>
                </a:solidFill>
              </a:rPr>
              <a:t> Interaction Pathways: </a:t>
            </a:r>
            <a:endParaRPr b="1" sz="13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b="1" lang="en-GB" sz="1300">
                <a:solidFill>
                  <a:schemeClr val="dk1"/>
                </a:solidFill>
              </a:rPr>
              <a:t>Neutral pion channel:</a:t>
            </a:r>
            <a:endParaRPr b="1"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p + 𝛾 →p + 𝜋</a:t>
            </a:r>
            <a:r>
              <a:rPr baseline="30000" lang="en-GB" sz="1300">
                <a:solidFill>
                  <a:schemeClr val="dk1"/>
                </a:solidFill>
              </a:rPr>
              <a:t>0</a:t>
            </a:r>
            <a:r>
              <a:rPr lang="en-GB" sz="1300">
                <a:solidFill>
                  <a:schemeClr val="dk1"/>
                </a:solidFill>
              </a:rPr>
              <a:t> </a:t>
            </a:r>
            <a:endParaRPr sz="1300">
              <a:solidFill>
                <a:schemeClr val="dk1"/>
              </a:solidFill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➢"/>
            </a:pPr>
            <a:r>
              <a:rPr lang="en-GB" sz="1300">
                <a:solidFill>
                  <a:schemeClr val="dk1"/>
                </a:solidFill>
              </a:rPr>
              <a:t>𝜋</a:t>
            </a:r>
            <a:r>
              <a:rPr baseline="30000" lang="en-GB" sz="1300">
                <a:solidFill>
                  <a:schemeClr val="dk1"/>
                </a:solidFill>
              </a:rPr>
              <a:t>0 </a:t>
            </a:r>
            <a:r>
              <a:rPr lang="en-GB" sz="1300">
                <a:solidFill>
                  <a:schemeClr val="dk1"/>
                </a:solidFill>
              </a:rPr>
              <a:t>→2𝛾</a:t>
            </a:r>
            <a:endParaRPr sz="1300">
              <a:solidFill>
                <a:schemeClr val="dk1"/>
              </a:solidFill>
            </a:endParaRPr>
          </a:p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➔"/>
            </a:pPr>
            <a:r>
              <a:rPr lang="en-GB" sz="1300">
                <a:solidFill>
                  <a:schemeClr val="dk1"/>
                </a:solidFill>
              </a:rPr>
              <a:t>Produces </a:t>
            </a:r>
            <a:r>
              <a:rPr b="1" lang="en-GB" sz="1300">
                <a:solidFill>
                  <a:schemeClr val="dk1"/>
                </a:solidFill>
              </a:rPr>
              <a:t>very high-energy gamma rays</a:t>
            </a:r>
            <a:endParaRPr sz="1500">
              <a:solidFill>
                <a:schemeClr val="dk1"/>
              </a:solidFill>
            </a:endParaRPr>
          </a:p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b="1" lang="en-GB" sz="1300">
                <a:solidFill>
                  <a:schemeClr val="dk1"/>
                </a:solidFill>
              </a:rPr>
              <a:t>Charged pion channel:</a:t>
            </a:r>
            <a:endParaRPr b="1"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p + 𝛾 →n + 𝜋</a:t>
            </a:r>
            <a:r>
              <a:rPr baseline="30000" lang="en-GB" sz="1300">
                <a:solidFill>
                  <a:schemeClr val="dk1"/>
                </a:solidFill>
              </a:rPr>
              <a:t>+</a:t>
            </a:r>
            <a:r>
              <a:rPr lang="en-GB" sz="1300">
                <a:solidFill>
                  <a:schemeClr val="dk1"/>
                </a:solidFill>
              </a:rPr>
              <a:t> </a:t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𝜋</a:t>
            </a:r>
            <a:r>
              <a:rPr baseline="30000" lang="en-GB" sz="1300">
                <a:solidFill>
                  <a:schemeClr val="dk1"/>
                </a:solidFill>
              </a:rPr>
              <a:t>+</a:t>
            </a:r>
            <a:r>
              <a:rPr lang="en-GB" sz="1300">
                <a:solidFill>
                  <a:schemeClr val="dk1"/>
                </a:solidFill>
              </a:rPr>
              <a:t>→ 𝜇</a:t>
            </a:r>
            <a:r>
              <a:rPr baseline="30000" lang="en-GB" sz="1300">
                <a:solidFill>
                  <a:schemeClr val="dk1"/>
                </a:solidFill>
              </a:rPr>
              <a:t>+ </a:t>
            </a:r>
            <a:r>
              <a:rPr lang="en-GB" sz="1300">
                <a:solidFill>
                  <a:schemeClr val="dk1"/>
                </a:solidFill>
              </a:rPr>
              <a:t>+ 𝜈</a:t>
            </a:r>
            <a:r>
              <a:rPr baseline="-25000" lang="en-GB" sz="1300">
                <a:solidFill>
                  <a:schemeClr val="dk1"/>
                </a:solidFill>
              </a:rPr>
              <a:t>𝜇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𝜇</a:t>
            </a:r>
            <a:r>
              <a:rPr baseline="30000" lang="en-GB" sz="1300">
                <a:solidFill>
                  <a:schemeClr val="dk1"/>
                </a:solidFill>
              </a:rPr>
              <a:t>+  </a:t>
            </a:r>
            <a:r>
              <a:rPr lang="en-GB" sz="1300">
                <a:solidFill>
                  <a:schemeClr val="dk1"/>
                </a:solidFill>
              </a:rPr>
              <a:t>→ e</a:t>
            </a:r>
            <a:r>
              <a:rPr baseline="30000" lang="en-GB" sz="1300">
                <a:solidFill>
                  <a:schemeClr val="dk1"/>
                </a:solidFill>
              </a:rPr>
              <a:t>+ </a:t>
            </a:r>
            <a:r>
              <a:rPr lang="en-GB" sz="1300">
                <a:solidFill>
                  <a:schemeClr val="dk1"/>
                </a:solidFill>
              </a:rPr>
              <a:t>+ 𝜈</a:t>
            </a:r>
            <a:r>
              <a:rPr baseline="-25000" lang="en-GB" sz="1300">
                <a:solidFill>
                  <a:schemeClr val="dk1"/>
                </a:solidFill>
              </a:rPr>
              <a:t>e</a:t>
            </a:r>
            <a:r>
              <a:rPr lang="en-GB" sz="1300">
                <a:solidFill>
                  <a:schemeClr val="dk1"/>
                </a:solidFill>
              </a:rPr>
              <a:t>+ 𝜈</a:t>
            </a:r>
            <a:r>
              <a:rPr baseline="-25000" lang="en-GB" sz="1300">
                <a:solidFill>
                  <a:schemeClr val="dk1"/>
                </a:solidFill>
              </a:rPr>
              <a:t>𝜇</a:t>
            </a:r>
            <a:endParaRPr sz="13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➔"/>
            </a:pPr>
            <a:r>
              <a:rPr lang="en-GB" sz="1300">
                <a:solidFill>
                  <a:schemeClr val="dk1"/>
                </a:solidFill>
              </a:rPr>
              <a:t> Produces </a:t>
            </a:r>
            <a:r>
              <a:rPr b="1" lang="en-GB" sz="1300">
                <a:solidFill>
                  <a:schemeClr val="dk1"/>
                </a:solidFill>
              </a:rPr>
              <a:t>secondary leptons </a:t>
            </a:r>
            <a:r>
              <a:rPr lang="en-GB" sz="1300">
                <a:solidFill>
                  <a:schemeClr val="dk1"/>
                </a:solidFill>
              </a:rPr>
              <a:t>that can radiate via synchrotron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➔"/>
            </a:pPr>
            <a:r>
              <a:rPr lang="en-GB" sz="1300">
                <a:solidFill>
                  <a:schemeClr val="dk1"/>
                </a:solidFill>
              </a:rPr>
              <a:t> results in a flux of </a:t>
            </a:r>
            <a:r>
              <a:rPr b="1" lang="en-GB" sz="1300">
                <a:solidFill>
                  <a:schemeClr val="dk1"/>
                </a:solidFill>
              </a:rPr>
              <a:t>𝜈</a:t>
            </a:r>
            <a:r>
              <a:rPr b="1" baseline="-25000" lang="en-GB" sz="1300">
                <a:solidFill>
                  <a:schemeClr val="dk1"/>
                </a:solidFill>
              </a:rPr>
              <a:t>𝑒</a:t>
            </a:r>
            <a:r>
              <a:rPr b="1" lang="en-GB" sz="1300">
                <a:solidFill>
                  <a:schemeClr val="dk1"/>
                </a:solidFill>
              </a:rPr>
              <a:t> and 𝜈</a:t>
            </a:r>
            <a:r>
              <a:rPr b="1" baseline="-25000" lang="en-GB" sz="1300">
                <a:solidFill>
                  <a:schemeClr val="dk1"/>
                </a:solidFill>
              </a:rPr>
              <a:t>𝜇</a:t>
            </a:r>
            <a:endParaRPr b="1" baseline="-25000" sz="1300">
              <a:solidFill>
                <a:schemeClr val="dk1"/>
              </a:solidFill>
            </a:endParaRPr>
          </a:p>
        </p:txBody>
      </p:sp>
      <p:sp>
        <p:nvSpPr>
          <p:cNvPr id="102" name="Google Shape;102;p18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3" name="Google Shape;103;p18"/>
          <p:cNvCxnSpPr/>
          <p:nvPr/>
        </p:nvCxnSpPr>
        <p:spPr>
          <a:xfrm rot="10800000">
            <a:off x="2256225" y="4247550"/>
            <a:ext cx="122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/>
          <p:nvPr/>
        </p:nvSpPr>
        <p:spPr>
          <a:xfrm>
            <a:off x="0" y="0"/>
            <a:ext cx="9182400" cy="456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GB" sz="1800">
                <a:solidFill>
                  <a:srgbClr val="980000"/>
                </a:solidFill>
              </a:rPr>
              <a:t>Hadronic blazar model :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9"/>
          <p:cNvSpPr/>
          <p:nvPr/>
        </p:nvSpPr>
        <p:spPr>
          <a:xfrm>
            <a:off x="4860000" y="2182680"/>
            <a:ext cx="73488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9"/>
          <p:cNvSpPr txBox="1"/>
          <p:nvPr/>
        </p:nvSpPr>
        <p:spPr>
          <a:xfrm>
            <a:off x="256550" y="400200"/>
            <a:ext cx="8222100" cy="45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The high-energy γ-rays from </a:t>
            </a:r>
            <a:r>
              <a:rPr lang="en-GB" sz="1300">
                <a:solidFill>
                  <a:schemeClr val="dk1"/>
                </a:solidFill>
              </a:rPr>
              <a:t>𝜋</a:t>
            </a:r>
            <a:r>
              <a:rPr baseline="30000" lang="en-GB" sz="1300">
                <a:solidFill>
                  <a:schemeClr val="dk1"/>
                </a:solidFill>
              </a:rPr>
              <a:t>0 </a:t>
            </a:r>
            <a:r>
              <a:rPr lang="en-GB" sz="1300">
                <a:solidFill>
                  <a:schemeClr val="dk1"/>
                </a:solidFill>
              </a:rPr>
              <a:t>decay or from synchrotron of secondaries often </a:t>
            </a:r>
            <a:r>
              <a:rPr b="1" lang="en-GB" sz="1300">
                <a:solidFill>
                  <a:schemeClr val="dk1"/>
                </a:solidFill>
              </a:rPr>
              <a:t>cannot escape directly</a:t>
            </a:r>
            <a:r>
              <a:rPr lang="en-GB" sz="1300">
                <a:solidFill>
                  <a:schemeClr val="dk1"/>
                </a:solidFill>
              </a:rPr>
              <a:t>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They interact with low-energy ambient photons via </a:t>
            </a:r>
            <a:r>
              <a:rPr lang="en-GB" sz="1300">
                <a:solidFill>
                  <a:schemeClr val="dk1"/>
                </a:solidFill>
              </a:rPr>
              <a:t>𝛾𝛾</a:t>
            </a:r>
            <a:r>
              <a:rPr lang="en-GB" sz="1300">
                <a:solidFill>
                  <a:schemeClr val="dk1"/>
                </a:solidFill>
              </a:rPr>
              <a:t>→</a:t>
            </a:r>
            <a:r>
              <a:rPr lang="en-GB" sz="1300">
                <a:solidFill>
                  <a:schemeClr val="dk1"/>
                </a:solidFill>
              </a:rPr>
              <a:t>e</a:t>
            </a:r>
            <a:r>
              <a:rPr baseline="30000" lang="en-GB" sz="1300">
                <a:solidFill>
                  <a:schemeClr val="dk1"/>
                </a:solidFill>
              </a:rPr>
              <a:t>+ </a:t>
            </a:r>
            <a:r>
              <a:rPr lang="en-GB" sz="1300">
                <a:solidFill>
                  <a:schemeClr val="dk1"/>
                </a:solidFill>
              </a:rPr>
              <a:t>e</a:t>
            </a:r>
            <a:r>
              <a:rPr baseline="30000" lang="en-GB" sz="1300">
                <a:solidFill>
                  <a:schemeClr val="dk1"/>
                </a:solidFill>
              </a:rPr>
              <a:t>-  </a:t>
            </a:r>
            <a:r>
              <a:rPr lang="en-GB" sz="1300">
                <a:solidFill>
                  <a:schemeClr val="dk1"/>
                </a:solidFill>
              </a:rPr>
              <a:t>pair production.</a:t>
            </a:r>
            <a:endParaRPr sz="1300">
              <a:solidFill>
                <a:schemeClr val="dk1"/>
              </a:solidFill>
            </a:endParaRPr>
          </a:p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-GB">
                <a:solidFill>
                  <a:schemeClr val="dk1"/>
                </a:solidFill>
              </a:rPr>
              <a:t>Electromagnetic Cascades:</a:t>
            </a:r>
            <a:r>
              <a:rPr lang="en-GB">
                <a:solidFill>
                  <a:schemeClr val="dk1"/>
                </a:solidFill>
              </a:rPr>
              <a:t> </a:t>
            </a:r>
            <a:endParaRPr sz="1300">
              <a:solidFill>
                <a:schemeClr val="dk1"/>
              </a:solidFill>
            </a:endParaRPr>
          </a:p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These pairs produced in 𝛾𝛾 pair production, 𝜋</a:t>
            </a:r>
            <a:r>
              <a:rPr baseline="30000" lang="en-GB" sz="1300">
                <a:solidFill>
                  <a:schemeClr val="dk1"/>
                </a:solidFill>
              </a:rPr>
              <a:t>+</a:t>
            </a:r>
            <a:r>
              <a:rPr lang="en-GB" sz="1300">
                <a:solidFill>
                  <a:schemeClr val="dk1"/>
                </a:solidFill>
              </a:rPr>
              <a:t> decay</a:t>
            </a:r>
            <a:endParaRPr sz="1300">
              <a:solidFill>
                <a:schemeClr val="dk1"/>
              </a:solidFill>
            </a:endParaRPr>
          </a:p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can initiate cascade → these pairs emit synchrotron radiation → more high-energy photons → more absorption →electromagnetic cascades</a:t>
            </a:r>
            <a:endParaRPr sz="1300">
              <a:solidFill>
                <a:schemeClr val="dk1"/>
              </a:solidFill>
            </a:endParaRPr>
          </a:p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Each step of the cascade lowers the photon energy</a:t>
            </a:r>
            <a:endParaRPr sz="1300">
              <a:solidFill>
                <a:schemeClr val="dk1"/>
              </a:solidFill>
            </a:endParaRPr>
          </a:p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➢"/>
            </a:pPr>
            <a:r>
              <a:rPr lang="en-GB" sz="1300">
                <a:solidFill>
                  <a:schemeClr val="dk1"/>
                </a:solidFill>
              </a:rPr>
              <a:t>The cascade reprocesses the high-energy gamma-ray photons down into the X-ray band or MeV band. </a:t>
            </a:r>
            <a:endParaRPr b="1"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baseline="-25000" sz="1300">
              <a:solidFill>
                <a:schemeClr val="dk1"/>
              </a:solidFill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/>
          <p:nvPr/>
        </p:nvSpPr>
        <p:spPr>
          <a:xfrm>
            <a:off x="0" y="0"/>
            <a:ext cx="9182400" cy="456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GB" sz="1800">
                <a:solidFill>
                  <a:srgbClr val="980000"/>
                </a:solidFill>
              </a:rPr>
              <a:t>Multi-messenger view :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0"/>
          <p:cNvSpPr/>
          <p:nvPr/>
        </p:nvSpPr>
        <p:spPr>
          <a:xfrm>
            <a:off x="-1542600" y="1154160"/>
            <a:ext cx="73488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0"/>
          <p:cNvSpPr/>
          <p:nvPr/>
        </p:nvSpPr>
        <p:spPr>
          <a:xfrm>
            <a:off x="4860000" y="2182680"/>
            <a:ext cx="73488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183" y="593025"/>
            <a:ext cx="3670851" cy="210609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 txBox="1"/>
          <p:nvPr/>
        </p:nvSpPr>
        <p:spPr>
          <a:xfrm>
            <a:off x="248425" y="2801347"/>
            <a:ext cx="84177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Energy flux from </a:t>
            </a:r>
            <a:r>
              <a:rPr b="1" i="0" lang="en-GB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TXS 0506+056</a:t>
            </a:r>
            <a:r>
              <a:rPr b="0" i="0" lang="en-GB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across the electromagnetic spectrum and for neutrinos. Here the energy spectrum is modeled in </a:t>
            </a:r>
            <a:r>
              <a:rPr lang="en-GB" sz="1500">
                <a:solidFill>
                  <a:schemeClr val="dk1"/>
                </a:solidFill>
              </a:rPr>
              <a:t>the</a:t>
            </a:r>
            <a:r>
              <a:rPr b="0" i="0" lang="en-GB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hybrid scenario with both leptonic and hadronic contributions.</a:t>
            </a:r>
            <a:r>
              <a:rPr b="0" i="0" lang="en-GB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b="0" i="0" lang="en-GB" sz="1500" u="none" cap="none" strike="noStrike">
                <a:solidFill>
                  <a:srgbClr val="85200C"/>
                </a:solidFill>
                <a:latin typeface="Arial"/>
                <a:ea typeface="Arial"/>
                <a:cs typeface="Arial"/>
                <a:sym typeface="Arial"/>
              </a:rPr>
              <a:t>Gao et al., 2019)</a:t>
            </a:r>
            <a:endParaRPr b="0" i="0" sz="1500" u="none" cap="none" strike="noStrike">
              <a:solidFill>
                <a:srgbClr val="85200C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0"/>
          <p:cNvSpPr txBox="1"/>
          <p:nvPr/>
        </p:nvSpPr>
        <p:spPr>
          <a:xfrm>
            <a:off x="544950" y="3873175"/>
            <a:ext cx="8243400" cy="9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●"/>
            </a:pPr>
            <a:r>
              <a:rPr b="0" i="0" lang="en-GB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few more possible associations of blazars with IceCube events are proposed such as PKS 1424+240 (Kadler et al. 2016, Padovani et al. 2022) and PKS 0735+178 (Sahakyan et al. 2023, Acharyya et al. 2023, Prince et al. 2024)</a:t>
            </a:r>
            <a:r>
              <a:rPr lang="en-GB" sz="1500">
                <a:solidFill>
                  <a:schemeClr val="dk1"/>
                </a:solidFill>
              </a:rPr>
              <a:t>, etc.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/>
          <p:nvPr/>
        </p:nvSpPr>
        <p:spPr>
          <a:xfrm>
            <a:off x="0" y="0"/>
            <a:ext cx="9182100" cy="456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980000"/>
                </a:solidFill>
              </a:rPr>
              <a:t>Neutrino IC240105A</a:t>
            </a:r>
            <a:r>
              <a:rPr b="0" i="0" lang="en-GB" sz="1800" u="none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1"/>
          <p:cNvSpPr/>
          <p:nvPr/>
        </p:nvSpPr>
        <p:spPr>
          <a:xfrm>
            <a:off x="253800" y="551125"/>
            <a:ext cx="8105700" cy="23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-3365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b="1" lang="en-GB" sz="1700"/>
              <a:t>IceCube Neutrino Alert — IC240105A (GCN Circular 35485)</a:t>
            </a:r>
            <a:endParaRPr>
              <a:solidFill>
                <a:schemeClr val="dk1"/>
              </a:solidFill>
            </a:endParaRPr>
          </a:p>
          <a:p>
            <a:pPr indent="0" lvl="0" marL="1371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238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Detected by IceCube on </a:t>
            </a:r>
            <a:r>
              <a:rPr b="1" lang="en-GB" sz="1500">
                <a:solidFill>
                  <a:schemeClr val="dk1"/>
                </a:solidFill>
              </a:rPr>
              <a:t>2024-01-05</a:t>
            </a:r>
            <a:r>
              <a:rPr lang="en-GB" sz="1500">
                <a:solidFill>
                  <a:schemeClr val="dk1"/>
                </a:solidFill>
              </a:rPr>
              <a:t>, 12:27:42.57 UT.</a:t>
            </a:r>
            <a:endParaRPr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-GB" sz="1500">
                <a:solidFill>
                  <a:schemeClr val="dk1"/>
                </a:solidFill>
              </a:rPr>
              <a:t>Single track-like event</a:t>
            </a:r>
            <a:r>
              <a:rPr lang="en-GB" sz="1500">
                <a:solidFill>
                  <a:schemeClr val="dk1"/>
                </a:solidFill>
              </a:rPr>
              <a:t> — likely a muon neutrino.</a:t>
            </a:r>
            <a:endParaRPr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-3238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-GB" sz="1500">
                <a:solidFill>
                  <a:schemeClr val="dk1"/>
                </a:solidFill>
              </a:rPr>
              <a:t>Best-fit position</a:t>
            </a:r>
            <a:r>
              <a:rPr lang="en-GB" sz="1500">
                <a:solidFill>
                  <a:schemeClr val="dk1"/>
                </a:solidFill>
              </a:rPr>
              <a:t>: RA = 72.69°, Dec = +11.42° (±1–2° uncertainty)</a:t>
            </a:r>
            <a:endParaRPr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GB" sz="1500">
                <a:solidFill>
                  <a:schemeClr val="dk1"/>
                </a:solidFill>
              </a:rPr>
              <a:t>No significant </a:t>
            </a:r>
            <a:r>
              <a:rPr b="1" lang="en-GB" sz="1500">
                <a:solidFill>
                  <a:schemeClr val="dk1"/>
                </a:solidFill>
              </a:rPr>
              <a:t>neutrino excess</a:t>
            </a:r>
            <a:r>
              <a:rPr lang="en-GB" sz="1500">
                <a:solidFill>
                  <a:schemeClr val="dk1"/>
                </a:solidFill>
              </a:rPr>
              <a:t> from the region.</a:t>
            </a:r>
            <a:endParaRPr sz="1800"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/>
          <p:nvPr/>
        </p:nvSpPr>
        <p:spPr>
          <a:xfrm>
            <a:off x="0" y="0"/>
            <a:ext cx="9182100" cy="456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980000"/>
                </a:solidFill>
              </a:rPr>
              <a:t>PKS 0446+11 Activity</a:t>
            </a:r>
            <a:endParaRPr b="0" i="0" sz="18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2"/>
          <p:cNvSpPr/>
          <p:nvPr/>
        </p:nvSpPr>
        <p:spPr>
          <a:xfrm>
            <a:off x="266025" y="644075"/>
            <a:ext cx="8105700" cy="3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-330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b="1" lang="en-GB" sz="1600"/>
              <a:t>Fermi-LAT Follow-up (ATel 16398)</a:t>
            </a:r>
            <a:endParaRPr b="1" sz="1600"/>
          </a:p>
          <a:p>
            <a:pPr indent="0" lvl="0" marL="1371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</a:endParaRPr>
          </a:p>
          <a:p>
            <a:pPr indent="-3238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-GB" sz="1500">
                <a:solidFill>
                  <a:schemeClr val="dk1"/>
                </a:solidFill>
              </a:rPr>
              <a:t>Two known gamma-ray sources (4FGL-DR4 catalog) within 90% IceCube error region:</a:t>
            </a:r>
            <a:endParaRPr b="1"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-311150" lvl="0" marL="13716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-GB" sz="1300">
                <a:solidFill>
                  <a:schemeClr val="dk1"/>
                </a:solidFill>
              </a:rPr>
              <a:t>4FGL J0449.1+1121</a:t>
            </a:r>
            <a:r>
              <a:rPr lang="en-GB" sz="1300">
                <a:solidFill>
                  <a:schemeClr val="dk1"/>
                </a:solidFill>
              </a:rPr>
              <a:t> — FSRQ, PKS 0446+11 (z = 2.15), 0.4° away.</a:t>
            </a:r>
            <a:endParaRPr sz="1300">
              <a:solidFill>
                <a:schemeClr val="dk1"/>
              </a:solidFill>
            </a:endParaRPr>
          </a:p>
          <a:p>
            <a:pPr indent="-31115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-GB" sz="1300">
                <a:solidFill>
                  <a:schemeClr val="dk1"/>
                </a:solidFill>
              </a:rPr>
              <a:t>4FGL J0458.0+1152</a:t>
            </a:r>
            <a:r>
              <a:rPr lang="en-GB" sz="1300">
                <a:solidFill>
                  <a:schemeClr val="dk1"/>
                </a:solidFill>
              </a:rPr>
              <a:t> — Blazar of uncertain type, 1.9° away.</a:t>
            </a:r>
            <a:endParaRPr sz="13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Analyzed </a:t>
            </a:r>
            <a:r>
              <a:rPr b="1" lang="en-GB">
                <a:solidFill>
                  <a:schemeClr val="dk1"/>
                </a:solidFill>
              </a:rPr>
              <a:t>all-sky gamma-ray data</a:t>
            </a:r>
            <a:r>
              <a:rPr lang="en-GB">
                <a:solidFill>
                  <a:schemeClr val="dk1"/>
                </a:solidFill>
              </a:rPr>
              <a:t> around T₀ ± 1 day.</a:t>
            </a:r>
            <a:endParaRPr sz="1800">
              <a:solidFill>
                <a:schemeClr val="dk1"/>
              </a:solidFill>
            </a:endParaRPr>
          </a:p>
          <a:p>
            <a:pPr indent="0" lvl="0" marL="1371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Neither source showed </a:t>
            </a:r>
            <a:r>
              <a:rPr b="1" lang="en-GB" sz="1500">
                <a:solidFill>
                  <a:schemeClr val="dk1"/>
                </a:solidFill>
              </a:rPr>
              <a:t>&gt;5σ detection</a:t>
            </a:r>
            <a:r>
              <a:rPr lang="en-GB" sz="1500">
                <a:solidFill>
                  <a:schemeClr val="dk1"/>
                </a:solidFill>
              </a:rPr>
              <a:t> in the </a:t>
            </a:r>
            <a:r>
              <a:rPr b="1" lang="en-GB" sz="1500">
                <a:solidFill>
                  <a:schemeClr val="dk1"/>
                </a:solidFill>
              </a:rPr>
              <a:t>1-day window prior to T₀.</a:t>
            </a:r>
            <a:endParaRPr b="1"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-GB" sz="1500">
                <a:solidFill>
                  <a:schemeClr val="dk1"/>
                </a:solidFill>
              </a:rPr>
              <a:t>1-month integration prior to T₀</a:t>
            </a:r>
            <a:r>
              <a:rPr lang="en-GB" sz="1500">
                <a:solidFill>
                  <a:schemeClr val="dk1"/>
                </a:solidFill>
              </a:rPr>
              <a:t>: only PKS 0446+11 is significantly detected (</a:t>
            </a:r>
            <a:r>
              <a:rPr lang="en-GB" sz="1500">
                <a:solidFill>
                  <a:schemeClr val="dk1"/>
                </a:solidFill>
              </a:rPr>
              <a:t>&gt;5σ </a:t>
            </a:r>
            <a:r>
              <a:rPr lang="en-GB" sz="1500">
                <a:solidFill>
                  <a:schemeClr val="dk1"/>
                </a:solidFill>
              </a:rPr>
              <a:t>)</a:t>
            </a:r>
            <a:endParaRPr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-31115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Flux (E&gt;100 MeV): (1.9 ± 0.3) × 10⁻⁷ ph cm⁻² s⁻¹</a:t>
            </a:r>
            <a:endParaRPr sz="1300">
              <a:solidFill>
                <a:schemeClr val="dk1"/>
              </a:solidFill>
            </a:endParaRPr>
          </a:p>
          <a:p>
            <a:pPr indent="-31115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3× higher than catalog average </a:t>
            </a:r>
            <a:endParaRPr b="1" sz="13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</a:endParaRPr>
          </a:p>
          <a:p>
            <a:pPr indent="0" lvl="0" marL="1371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/>
          <p:nvPr/>
        </p:nvSpPr>
        <p:spPr>
          <a:xfrm>
            <a:off x="0" y="0"/>
            <a:ext cx="9182100" cy="456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980000"/>
                </a:solidFill>
              </a:rPr>
              <a:t>PKS 0446+11 Activity</a:t>
            </a:r>
            <a:r>
              <a:rPr b="0" i="0" lang="en-GB" sz="1800" u="none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3"/>
          <p:cNvSpPr/>
          <p:nvPr/>
        </p:nvSpPr>
        <p:spPr>
          <a:xfrm>
            <a:off x="266025" y="644075"/>
            <a:ext cx="8105700" cy="39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500">
                <a:solidFill>
                  <a:schemeClr val="dk1"/>
                </a:solidFill>
              </a:rPr>
              <a:t>LAT: </a:t>
            </a:r>
            <a:r>
              <a:rPr b="1" lang="en-GB" sz="1500">
                <a:solidFill>
                  <a:schemeClr val="dk1"/>
                </a:solidFill>
              </a:rPr>
              <a:t>Major flare on November 10, 2023</a:t>
            </a:r>
            <a:r>
              <a:rPr lang="en-GB" sz="1500">
                <a:solidFill>
                  <a:schemeClr val="dk1"/>
                </a:solidFill>
              </a:rPr>
              <a:t> (ATel #16332): </a:t>
            </a:r>
            <a:endParaRPr sz="1500">
              <a:solidFill>
                <a:schemeClr val="dk1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</a:rPr>
              <a:t>		</a:t>
            </a:r>
            <a:endParaRPr sz="1100">
              <a:solidFill>
                <a:schemeClr val="dk1"/>
              </a:solidFill>
            </a:endParaRPr>
          </a:p>
          <a:p>
            <a:pPr indent="-317500" lvl="0" marL="13716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Flux (E&gt;100 MeV): (1.1 ± 0.2) × 10</a:t>
            </a:r>
            <a:r>
              <a:rPr baseline="30000" lang="en-GB">
                <a:solidFill>
                  <a:schemeClr val="dk1"/>
                </a:solidFill>
              </a:rPr>
              <a:t>⁻6</a:t>
            </a:r>
            <a:r>
              <a:rPr lang="en-GB">
                <a:solidFill>
                  <a:schemeClr val="dk1"/>
                </a:solidFill>
              </a:rPr>
              <a:t> ph cm⁻² s⁻¹</a:t>
            </a:r>
            <a:endParaRPr>
              <a:solidFill>
                <a:schemeClr val="dk1"/>
              </a:solidFill>
            </a:endParaRPr>
          </a:p>
          <a:p>
            <a:pPr indent="-311150" lvl="0" marL="13716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>
                <a:solidFill>
                  <a:schemeClr val="dk1"/>
                </a:solidFill>
              </a:rPr>
              <a:t>18× brighter than catalog average</a:t>
            </a:r>
            <a:r>
              <a:rPr lang="en-GB" sz="1300">
                <a:solidFill>
                  <a:schemeClr val="dk1"/>
                </a:solidFill>
              </a:rPr>
              <a:t> </a:t>
            </a:r>
            <a:endParaRPr b="1" sz="13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238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-GB" sz="1500">
                <a:solidFill>
                  <a:schemeClr val="dk1"/>
                </a:solidFill>
              </a:rPr>
              <a:t>Swift-XRT observations (</a:t>
            </a:r>
            <a:r>
              <a:rPr lang="en-GB" sz="1500">
                <a:solidFill>
                  <a:schemeClr val="dk1"/>
                </a:solidFill>
              </a:rPr>
              <a:t>Jan 06 &amp; 08, 2024</a:t>
            </a:r>
            <a:r>
              <a:rPr b="1" lang="en-GB" sz="1500">
                <a:solidFill>
                  <a:schemeClr val="dk1"/>
                </a:solidFill>
              </a:rPr>
              <a:t>, </a:t>
            </a:r>
            <a:r>
              <a:rPr b="1" lang="en-GB" sz="1500">
                <a:solidFill>
                  <a:schemeClr val="dk1"/>
                </a:solidFill>
              </a:rPr>
              <a:t>ATel 16397</a:t>
            </a:r>
            <a:r>
              <a:rPr b="1" lang="en-GB" sz="1500">
                <a:solidFill>
                  <a:schemeClr val="dk1"/>
                </a:solidFill>
              </a:rPr>
              <a:t>)</a:t>
            </a:r>
            <a:r>
              <a:rPr b="1" lang="en-GB" sz="1600">
                <a:solidFill>
                  <a:schemeClr val="dk1"/>
                </a:solidFill>
              </a:rPr>
              <a:t>:</a:t>
            </a:r>
            <a:endParaRPr b="1" sz="16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311150" lvl="0" marL="13716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-GB" sz="1300">
                <a:solidFill>
                  <a:schemeClr val="dk1"/>
                </a:solidFill>
              </a:rPr>
              <a:t>Flux (0.3–10 keV): ~4.0–4.4 × 10⁻¹² erg cm⁻² s⁻¹</a:t>
            </a:r>
            <a:endParaRPr b="1" sz="1300">
              <a:solidFill>
                <a:schemeClr val="dk1"/>
              </a:solidFill>
            </a:endParaRPr>
          </a:p>
          <a:p>
            <a:pPr indent="0" lvl="0" marL="1371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</a:endParaRPr>
          </a:p>
          <a:p>
            <a:pPr indent="-31115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-GB" sz="1300">
                <a:solidFill>
                  <a:schemeClr val="dk1"/>
                </a:solidFill>
              </a:rPr>
              <a:t>Archival 2015 value: 2.5 × 10⁻¹³ erg cm⁻² s⁻¹</a:t>
            </a:r>
            <a:endParaRPr b="1" sz="13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</a:endParaRPr>
          </a:p>
          <a:p>
            <a:pPr indent="-31115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-GB" sz="1300">
                <a:solidFill>
                  <a:schemeClr val="dk1"/>
                </a:solidFill>
              </a:rPr>
              <a:t>Harder-when-brighter</a:t>
            </a:r>
            <a:r>
              <a:rPr lang="en-GB" sz="1300">
                <a:solidFill>
                  <a:schemeClr val="dk1"/>
                </a:solidFill>
              </a:rPr>
              <a:t> trend confirmed (Γ ~1.4–1.2)</a:t>
            </a:r>
            <a:endParaRPr sz="13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1371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