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5"/>
  </p:sldMasterIdLst>
  <p:notesMasterIdLst>
    <p:notesMasterId r:id="rId24"/>
  </p:notesMasterIdLst>
  <p:sldIdLst>
    <p:sldId id="261" r:id="rId6"/>
    <p:sldId id="262" r:id="rId7"/>
    <p:sldId id="263" r:id="rId8"/>
    <p:sldId id="267" r:id="rId9"/>
    <p:sldId id="271" r:id="rId10"/>
    <p:sldId id="272" r:id="rId11"/>
    <p:sldId id="274" r:id="rId12"/>
    <p:sldId id="275" r:id="rId13"/>
    <p:sldId id="277" r:id="rId14"/>
    <p:sldId id="293" r:id="rId15"/>
    <p:sldId id="294" r:id="rId16"/>
    <p:sldId id="295" r:id="rId17"/>
    <p:sldId id="296" r:id="rId18"/>
    <p:sldId id="297" r:id="rId19"/>
    <p:sldId id="298" r:id="rId20"/>
    <p:sldId id="273" r:id="rId21"/>
    <p:sldId id="299" r:id="rId22"/>
    <p:sldId id="300" r:id="rId23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719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5200" autoAdjust="0"/>
  </p:normalViewPr>
  <p:slideViewPr>
    <p:cSldViewPr>
      <p:cViewPr varScale="1">
        <p:scale>
          <a:sx n="104" d="100"/>
          <a:sy n="104" d="100"/>
        </p:scale>
        <p:origin x="158" y="7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notesMaster" Target="notesMasters/notesMaster1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tableStyles" Target="tableStyle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Z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32D6B4A-9C15-4F38-A32E-291B52ADD740}" type="datetimeFigureOut">
              <a:rPr lang="en-ZA" smtClean="0"/>
              <a:t>2025/09/17</a:t>
            </a:fld>
            <a:endParaRPr lang="en-Z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Z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A63ADBB-D8CC-472C-9BE3-2D85FD2EA6C0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9904998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21"/>
            <a:ext cx="7772400" cy="110251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EADC51-BA1A-4A58-A325-FFF2E7AC2367}" type="datetimeFigureOut">
              <a:rPr lang="en-ZA" smtClean="0"/>
              <a:t>2025/09/17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7388AF-5871-411C-8AC2-D2D8F5469041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2714560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EADC51-BA1A-4A58-A325-FFF2E7AC2367}" type="datetimeFigureOut">
              <a:rPr lang="en-ZA" smtClean="0"/>
              <a:t>2025/09/17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7388AF-5871-411C-8AC2-D2D8F5469041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1906823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205979"/>
            <a:ext cx="2057400" cy="43886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EADC51-BA1A-4A58-A325-FFF2E7AC2367}" type="datetimeFigureOut">
              <a:rPr lang="en-ZA" smtClean="0"/>
              <a:t>2025/09/17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7388AF-5871-411C-8AC2-D2D8F5469041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7656362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EADC51-BA1A-4A58-A325-FFF2E7AC2367}" type="datetimeFigureOut">
              <a:rPr lang="en-ZA" smtClean="0"/>
              <a:t>2025/09/17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7388AF-5871-411C-8AC2-D2D8F5469041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3013576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4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4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EADC51-BA1A-4A58-A325-FFF2E7AC2367}" type="datetimeFigureOut">
              <a:rPr lang="en-ZA" smtClean="0"/>
              <a:t>2025/09/17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7388AF-5871-411C-8AC2-D2D8F5469041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7494610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1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EADC51-BA1A-4A58-A325-FFF2E7AC2367}" type="datetimeFigureOut">
              <a:rPr lang="en-ZA" smtClean="0"/>
              <a:t>2025/09/17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7388AF-5871-411C-8AC2-D2D8F5469041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5114591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EADC51-BA1A-4A58-A325-FFF2E7AC2367}" type="datetimeFigureOut">
              <a:rPr lang="en-ZA" smtClean="0"/>
              <a:t>2025/09/17</a:t>
            </a:fld>
            <a:endParaRPr lang="en-Z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7388AF-5871-411C-8AC2-D2D8F5469041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40225125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EADC51-BA1A-4A58-A325-FFF2E7AC2367}" type="datetimeFigureOut">
              <a:rPr lang="en-ZA" smtClean="0"/>
              <a:t>2025/09/17</a:t>
            </a:fld>
            <a:endParaRPr lang="en-Z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7388AF-5871-411C-8AC2-D2D8F5469041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8216777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EADC51-BA1A-4A58-A325-FFF2E7AC2367}" type="datetimeFigureOut">
              <a:rPr lang="en-ZA" smtClean="0"/>
              <a:t>2025/09/17</a:t>
            </a:fld>
            <a:endParaRPr lang="en-Z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7388AF-5871-411C-8AC2-D2D8F5469041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7312173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1" y="204790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076328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EADC51-BA1A-4A58-A325-FFF2E7AC2367}" type="datetimeFigureOut">
              <a:rPr lang="en-ZA" smtClean="0"/>
              <a:t>2025/09/17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7388AF-5871-411C-8AC2-D2D8F5469041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4708790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Z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5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EADC51-BA1A-4A58-A325-FFF2E7AC2367}" type="datetimeFigureOut">
              <a:rPr lang="en-ZA" smtClean="0"/>
              <a:t>2025/09/17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7388AF-5871-411C-8AC2-D2D8F5469041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3026215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567428"/>
            <a:ext cx="9144000" cy="576072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2438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EADC51-BA1A-4A58-A325-FFF2E7AC2367}" type="datetimeFigureOut">
              <a:rPr lang="en-ZA" smtClean="0"/>
              <a:t>2025/09/17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1" y="4767263"/>
            <a:ext cx="755103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7388AF-5871-411C-8AC2-D2D8F5469041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4814108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https://doi.org/10.1038/s41550-023-01995-x" TargetMode="Externa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46CC3F05-F4CE-50FA-0CF4-B79620DAA5E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042"/>
            <a:ext cx="9144000" cy="51414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252971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EC8E9856-2963-0F55-FDF0-DB964608F478}"/>
              </a:ext>
            </a:extLst>
          </p:cNvPr>
          <p:cNvSpPr txBox="1"/>
          <p:nvPr/>
        </p:nvSpPr>
        <p:spPr>
          <a:xfrm>
            <a:off x="107504" y="195486"/>
            <a:ext cx="68407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ZA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Fermi-LAT Observations of J0317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873279EF-530C-4819-05C0-B1B92CE0D153}"/>
                  </a:ext>
                </a:extLst>
              </p:cNvPr>
              <p:cNvSpPr txBox="1"/>
              <p:nvPr/>
            </p:nvSpPr>
            <p:spPr>
              <a:xfrm>
                <a:off x="107504" y="564818"/>
                <a:ext cx="4824536" cy="222548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ZA" sz="15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Periodic analysis in 0.5-10 GeV range using ROI=0.6° utilizing the Rayleigh Test (</a:t>
                </a:r>
                <a:r>
                  <a:rPr lang="en-ZA" sz="15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Mardia</a:t>
                </a:r>
                <a:r>
                  <a:rPr lang="en-ZA" sz="15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1972)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ZA" sz="15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Phase-folded light curve created using the spin ephemeris of Ferrario et al. (1997)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ZA" sz="15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Period at P=724.64±0.54s at ~4.01</a:t>
                </a:r>
                <a:r>
                  <a:rPr lang="el-GR" sz="15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σ</a:t>
                </a:r>
                <a:endParaRPr lang="en-US" sz="15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15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H-test TS~23 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15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Probability of uniformity ~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50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sz="15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15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−4</m:t>
                        </m:r>
                      </m:sup>
                    </m:sSup>
                  </m:oMath>
                </a14:m>
                <a:r>
                  <a:rPr lang="en-US" sz="15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(~3.72</a:t>
                </a:r>
                <a:r>
                  <a:rPr lang="el-GR" sz="15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σ</a:t>
                </a:r>
                <a:r>
                  <a:rPr lang="en-US" sz="15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ZA" sz="15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ZA" sz="15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873279EF-530C-4819-05C0-B1B92CE0D15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7504" y="564818"/>
                <a:ext cx="4824536" cy="2225481"/>
              </a:xfrm>
              <a:prstGeom prst="rect">
                <a:avLst/>
              </a:prstGeom>
              <a:blipFill>
                <a:blip r:embed="rId2"/>
                <a:stretch>
                  <a:fillRect l="-379" t="-822"/>
                </a:stretch>
              </a:blipFill>
            </p:spPr>
            <p:txBody>
              <a:bodyPr/>
              <a:lstStyle/>
              <a:p>
                <a:r>
                  <a:rPr lang="en-ZA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4" descr="A graph of a graph&#10;&#10;AI-generated content may be incorrect.">
            <a:extLst>
              <a:ext uri="{FF2B5EF4-FFF2-40B4-BE49-F238E27FC236}">
                <a16:creationId xmlns:a16="http://schemas.microsoft.com/office/drawing/2014/main" id="{01696000-76A2-21C2-1BA3-148BEBFEE5D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2258447"/>
            <a:ext cx="3096344" cy="2073507"/>
          </a:xfrm>
          <a:prstGeom prst="rect">
            <a:avLst/>
          </a:prstGeom>
        </p:spPr>
      </p:pic>
      <p:pic>
        <p:nvPicPr>
          <p:cNvPr id="7" name="Picture 6" descr="A collage of graphs and diagrams&#10;&#10;AI-generated content may be incorrect.">
            <a:extLst>
              <a:ext uri="{FF2B5EF4-FFF2-40B4-BE49-F238E27FC236}">
                <a16:creationId xmlns:a16="http://schemas.microsoft.com/office/drawing/2014/main" id="{751FA592-7A2F-0F6D-4830-DAA17575974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32144" y="380152"/>
            <a:ext cx="3881251" cy="40889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3416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D26AAAA-ED3F-3C91-0652-B7EF0E9E31E3}"/>
              </a:ext>
            </a:extLst>
          </p:cNvPr>
          <p:cNvSpPr txBox="1"/>
          <p:nvPr/>
        </p:nvSpPr>
        <p:spPr>
          <a:xfrm>
            <a:off x="179512" y="195486"/>
            <a:ext cx="65527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ZA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TS Gating</a:t>
            </a:r>
          </a:p>
        </p:txBody>
      </p:sp>
      <p:pic>
        <p:nvPicPr>
          <p:cNvPr id="4" name="Picture 3" descr="A screenshot of a computer generated image&#10;&#10;AI-generated content may be incorrect.">
            <a:extLst>
              <a:ext uri="{FF2B5EF4-FFF2-40B4-BE49-F238E27FC236}">
                <a16:creationId xmlns:a16="http://schemas.microsoft.com/office/drawing/2014/main" id="{5754364E-954F-FC0E-B79B-7C6BF5886D4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2" y="609515"/>
            <a:ext cx="6395254" cy="3395192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380BAB1F-CEFB-F348-1B02-D5DC516F794D}"/>
              </a:ext>
            </a:extLst>
          </p:cNvPr>
          <p:cNvSpPr txBox="1"/>
          <p:nvPr/>
        </p:nvSpPr>
        <p:spPr>
          <a:xfrm>
            <a:off x="1547664" y="4083918"/>
            <a:ext cx="59766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ZA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Binned TS map and residual map of J0317 in the 0.1-500 GeV energy range</a:t>
            </a:r>
          </a:p>
        </p:txBody>
      </p:sp>
    </p:spTree>
    <p:extLst>
      <p:ext uri="{BB962C8B-B14F-4D97-AF65-F5344CB8AC3E}">
        <p14:creationId xmlns:p14="http://schemas.microsoft.com/office/powerpoint/2010/main" val="340160937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6CF4FB78-55DA-EEDA-6AD1-8BA905225529}"/>
              </a:ext>
            </a:extLst>
          </p:cNvPr>
          <p:cNvSpPr txBox="1"/>
          <p:nvPr/>
        </p:nvSpPr>
        <p:spPr>
          <a:xfrm>
            <a:off x="179512" y="195486"/>
            <a:ext cx="64807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ZA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Spectral Energy Distribution (SED)</a:t>
            </a:r>
          </a:p>
        </p:txBody>
      </p:sp>
      <p:pic>
        <p:nvPicPr>
          <p:cNvPr id="4" name="Picture 3" descr="A graph of energy and energy&#10;&#10;AI-generated content may be incorrect.">
            <a:extLst>
              <a:ext uri="{FF2B5EF4-FFF2-40B4-BE49-F238E27FC236}">
                <a16:creationId xmlns:a16="http://schemas.microsoft.com/office/drawing/2014/main" id="{116E1A6E-0260-511A-EA33-258C2A64B58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987574"/>
            <a:ext cx="6727836" cy="3476317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5BA1A777-90DC-C464-DE89-7BC49B85C128}"/>
                  </a:ext>
                </a:extLst>
              </p:cNvPr>
              <p:cNvSpPr txBox="1"/>
              <p:nvPr/>
            </p:nvSpPr>
            <p:spPr>
              <a:xfrm>
                <a:off x="395536" y="606048"/>
                <a:ext cx="6984776" cy="7848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ZA" sz="15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Spectral index of </a:t>
                </a:r>
                <a:r>
                  <a:rPr lang="el-GR" sz="15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Γ</a:t>
                </a:r>
                <a:r>
                  <a:rPr lang="en-ZA" sz="15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=3.26±0.20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ZA" sz="15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Flux (0.1-500 GeV) = (2.95±0.22)×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ZA" sz="15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ZA" sz="15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10</m:t>
                        </m:r>
                      </m:e>
                      <m:sup>
                        <m:r>
                          <a:rPr lang="en-ZA" sz="15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ZA" sz="15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8</m:t>
                        </m:r>
                      </m:sup>
                    </m:sSup>
                  </m:oMath>
                </a14:m>
                <a:r>
                  <a:rPr lang="en-ZA" sz="15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photons/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ZA" sz="15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ZA" sz="15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𝑐𝑚</m:t>
                        </m:r>
                      </m:e>
                      <m:sup>
                        <m:r>
                          <a:rPr lang="en-ZA" sz="15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sup>
                    </m:sSup>
                    <m:r>
                      <a:rPr lang="en-ZA" sz="15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/</m:t>
                    </m:r>
                    <m:r>
                      <a:rPr lang="en-ZA" sz="15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𝑠</m:t>
                    </m:r>
                  </m:oMath>
                </a14:m>
                <a:endParaRPr lang="en-ZA" sz="15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ZA" sz="15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5BA1A777-90DC-C464-DE89-7BC49B85C12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5536" y="606048"/>
                <a:ext cx="6984776" cy="784830"/>
              </a:xfrm>
              <a:prstGeom prst="rect">
                <a:avLst/>
              </a:prstGeom>
              <a:blipFill>
                <a:blip r:embed="rId3"/>
                <a:stretch>
                  <a:fillRect l="-262" t="-1550"/>
                </a:stretch>
              </a:blipFill>
            </p:spPr>
            <p:txBody>
              <a:bodyPr/>
              <a:lstStyle/>
              <a:p>
                <a:r>
                  <a:rPr lang="en-ZA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59808469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E37EF85F-BC5F-DBB5-FE06-F9C87B510D41}"/>
              </a:ext>
            </a:extLst>
          </p:cNvPr>
          <p:cNvSpPr txBox="1"/>
          <p:nvPr/>
        </p:nvSpPr>
        <p:spPr>
          <a:xfrm>
            <a:off x="179512" y="195486"/>
            <a:ext cx="61206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ZA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Conclusions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9084B68-D241-AAB0-8192-AAD906E86D4C}"/>
              </a:ext>
            </a:extLst>
          </p:cNvPr>
          <p:cNvSpPr txBox="1"/>
          <p:nvPr/>
        </p:nvSpPr>
        <p:spPr>
          <a:xfrm>
            <a:off x="148423" y="771550"/>
            <a:ext cx="8712968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ZA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From both the binary J1912 and isolated J0317 white dwarfs we detect </a:t>
            </a:r>
            <a:r>
              <a:rPr lang="en-ZA" sz="1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possible</a:t>
            </a:r>
            <a:r>
              <a:rPr lang="en-ZA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ZA" sz="1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low-level pulsed </a:t>
            </a:r>
            <a:r>
              <a:rPr lang="el-GR" sz="1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γ</a:t>
            </a:r>
            <a:r>
              <a:rPr lang="en-ZA" sz="1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-ray emission</a:t>
            </a:r>
            <a:r>
              <a:rPr lang="en-ZA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in the 0.5-10 GeV modulated at the spin period of both white dwarfs.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ZA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We attribute these possible pulsed </a:t>
            </a:r>
            <a:r>
              <a:rPr lang="el-GR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γ</a:t>
            </a:r>
            <a:r>
              <a:rPr lang="en-ZA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-ray emission from both fast spinning, highly magnetized white dwarfs to the curvature radiation mechanism (Usov 1988 and references therein)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ZA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We don’t exclude ICS in the binary J1912 since there has been detection of residual mass transfer from the secondary.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ZA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By using the TS gating method, we aim to increase the visibility of both J1912 and J0317 and confirm that both are well described by a power-law model.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ZA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Based on a study by Meintjes et al. (2023) and references therein, these “white dwarf pulsars” can indeed emit </a:t>
            </a:r>
            <a:r>
              <a:rPr lang="en-ZA" sz="1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low-level pulsed </a:t>
            </a:r>
            <a:r>
              <a:rPr lang="el-GR" sz="1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γ</a:t>
            </a:r>
            <a:r>
              <a:rPr lang="en-ZA" sz="1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-ray emission modulated at their spin period &lt;50 GeV.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ZA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Future research will indeed explore more fast rotating, highly magnetized white dwarfs searching for pulsed </a:t>
            </a:r>
            <a:r>
              <a:rPr lang="el-GR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γ</a:t>
            </a:r>
            <a:r>
              <a:rPr lang="en-ZA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-ray emission modulated at their spin periods using Fermi-LAT observations.</a:t>
            </a:r>
          </a:p>
        </p:txBody>
      </p:sp>
    </p:spTree>
    <p:extLst>
      <p:ext uri="{BB962C8B-B14F-4D97-AF65-F5344CB8AC3E}">
        <p14:creationId xmlns:p14="http://schemas.microsoft.com/office/powerpoint/2010/main" val="354347633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63CCE384-9237-6F15-14EC-8BB7D74A2FE3}"/>
              </a:ext>
            </a:extLst>
          </p:cNvPr>
          <p:cNvSpPr txBox="1"/>
          <p:nvPr/>
        </p:nvSpPr>
        <p:spPr>
          <a:xfrm>
            <a:off x="179512" y="195486"/>
            <a:ext cx="59046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ZA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References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F8F5C5F-C42C-34C8-9FC0-D639A3B8061E}"/>
              </a:ext>
            </a:extLst>
          </p:cNvPr>
          <p:cNvSpPr txBox="1"/>
          <p:nvPr/>
        </p:nvSpPr>
        <p:spPr>
          <a:xfrm>
            <a:off x="201962" y="600723"/>
            <a:ext cx="8834533" cy="36625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en-ZA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M.A. Barstow, S. Jordan, D. O’Donoghue, M.R. Burleigh, R. </a:t>
            </a:r>
            <a:r>
              <a:rPr lang="en-ZA" sz="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Napiwotzki</a:t>
            </a:r>
            <a:r>
              <a:rPr lang="en-ZA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and M.K. Harrop-Allin, RE J0317 – 853: the hottest known highly magnetic DA white dwarf, Monthly Notices of the Royal Astronomical Society 277 (1995) 971</a:t>
            </a:r>
          </a:p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en-ZA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L. Ferrario, S. Vennes, D.T. Wickramasinghe, J.A. Bailey and D.J. Christian, EUVE J0317 — 855: a rapidly rotating, high-field magnetic white dwarf, Monthly Notices of the Royal Astronomical Society 292 (1997) 205.</a:t>
            </a:r>
          </a:p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en-ZA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P. Goldreich and W.H. Julian, Pulsar Electrodynamics, 157 (1969) 869</a:t>
            </a:r>
          </a:p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en-ZA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M.A. Ruderman and P.G. Sutherland, Theory of pulsars: polar gaps, sparks, and coherent microwave radiation., 196 (1975) 51</a:t>
            </a:r>
          </a:p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en-ZA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P.J. Meintjes, S.T. </a:t>
            </a:r>
            <a:r>
              <a:rPr lang="en-ZA" sz="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Madzime</a:t>
            </a:r>
            <a:r>
              <a:rPr lang="en-ZA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Q. Kaplan and H.J. van Heerden, Spun-up rotation-powered magnetized white dwarfs in close binaries as possible gamma-ray sources: Signatures of pulsed modulation from ae </a:t>
            </a:r>
            <a:r>
              <a:rPr lang="en-ZA" sz="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aquarii</a:t>
            </a:r>
            <a:r>
              <a:rPr lang="en-ZA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and </a:t>
            </a:r>
            <a:r>
              <a:rPr lang="en-ZA" sz="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ar</a:t>
            </a:r>
            <a:r>
              <a:rPr lang="en-ZA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ZA" sz="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scorpii</a:t>
            </a:r>
            <a:r>
              <a:rPr lang="en-ZA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in fermi-</a:t>
            </a:r>
            <a:r>
              <a:rPr lang="en-ZA" sz="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lat</a:t>
            </a:r>
            <a:r>
              <a:rPr lang="en-ZA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data, Galaxies 11 (2023) </a:t>
            </a:r>
          </a:p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en-ZA" sz="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Madzime</a:t>
            </a:r>
            <a:r>
              <a:rPr lang="en-ZA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S. T. (2021). The search for pulsed radio and gamma-ray emission from the cataclysmic variable system ae </a:t>
            </a:r>
            <a:r>
              <a:rPr lang="en-ZA" sz="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aquarii</a:t>
            </a:r>
            <a:r>
              <a:rPr lang="en-ZA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using meerkat and fermi-</a:t>
            </a:r>
            <a:r>
              <a:rPr lang="en-ZA" sz="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lat</a:t>
            </a:r>
            <a:r>
              <a:rPr lang="en-ZA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data (Master’s thesis). University of the Free State.</a:t>
            </a:r>
          </a:p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en-ZA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P.A. Sturrock, A Model of Pulsars, 164 (1971) 529.</a:t>
            </a:r>
          </a:p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en-ZA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D.L. Cáceres, S.M. de Carvalho, J.G. Coelho, R.C.R. de Lima and J.A. Rueda, Thermal X-ray emission from massive, fast rotating, highly magnetized white dwarfs, Monthly Notices of the Royal Astronomical Society 465 (2016) 4434.</a:t>
            </a:r>
          </a:p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en-ZA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J. </a:t>
            </a:r>
            <a:r>
              <a:rPr lang="en-ZA" sz="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Trümper</a:t>
            </a:r>
            <a:r>
              <a:rPr lang="en-ZA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The </a:t>
            </a:r>
            <a:r>
              <a:rPr lang="en-ZA" sz="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rosat</a:t>
            </a:r>
            <a:r>
              <a:rPr lang="en-ZA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mission, Advances in Space Research 2 (1982) 241.</a:t>
            </a:r>
          </a:p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en-ZA" sz="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Külebi</a:t>
            </a:r>
            <a:r>
              <a:rPr lang="en-ZA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B., Jordan, S., Nelan, E., Bastian, U. and Altmann, M., Constraints on the origin of the massive, hot, and rapidly rotating magnetic white dwarf </a:t>
            </a:r>
            <a:r>
              <a:rPr lang="en-ZA" sz="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rej</a:t>
            </a:r>
            <a:r>
              <a:rPr lang="en-ZA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0317-853 from an </a:t>
            </a:r>
            <a:r>
              <a:rPr lang="en-ZA" sz="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hst</a:t>
            </a:r>
            <a:r>
              <a:rPr lang="en-ZA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parallax measurement, AA 524 (2010) A36</a:t>
            </a:r>
          </a:p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en-ZA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Zechmeister, M. and </a:t>
            </a:r>
            <a:r>
              <a:rPr lang="en-ZA" sz="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Kürster</a:t>
            </a:r>
            <a:r>
              <a:rPr lang="en-ZA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M., The generalised </a:t>
            </a:r>
            <a:r>
              <a:rPr lang="en-ZA" sz="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lomb-scargle</a:t>
            </a:r>
            <a:r>
              <a:rPr lang="en-ZA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periodogram - a new formalism for the floating-mean and </a:t>
            </a:r>
            <a:r>
              <a:rPr lang="en-ZA" sz="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keplerian</a:t>
            </a:r>
            <a:r>
              <a:rPr lang="en-ZA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periodograms, AA 496 (2009) 577.</a:t>
            </a:r>
          </a:p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en-ZA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N.R. Lomb, Least-squares frequency analysis of unequally spaced data, Astrophysics and space science 39 (1976) 447.</a:t>
            </a:r>
          </a:p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en-ZA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J.D. </a:t>
            </a:r>
            <a:r>
              <a:rPr lang="en-ZA" sz="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Scargle</a:t>
            </a:r>
            <a:r>
              <a:rPr lang="en-ZA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Studies in astronomical time series analysis. I - </a:t>
            </a:r>
            <a:r>
              <a:rPr lang="en-ZA" sz="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Modeling</a:t>
            </a:r>
            <a:r>
              <a:rPr lang="en-ZA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random processes in the time domain, 45 (1981) 1.</a:t>
            </a:r>
          </a:p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en-ZA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M. Ackermann, M. Ajello, A. Albert, A. </a:t>
            </a:r>
            <a:r>
              <a:rPr lang="en-ZA" sz="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Allafort</a:t>
            </a:r>
            <a:r>
              <a:rPr lang="en-ZA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W.B. Atwood, M. Axelsson et al., The fermi large area telescope on orbit: Event classification, instrument response functions, and calibration, The Astrophysical Journal Supplement Series 203 (2012) 4.</a:t>
            </a:r>
          </a:p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en-ZA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Usov, V. V. (1988, March). Generation of Gamma-Rays by a Rotating Magnetic White Dwarf. Soviet Astronomy Letters, 14 , 258.</a:t>
            </a:r>
          </a:p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en-ZA" sz="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Pelisoli</a:t>
            </a:r>
            <a:r>
              <a:rPr lang="en-ZA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I., Marsh, T., Buckley, D. A., Heywood, I., Potter, S. B., Schwope, A., . . . others (2023). A 5.3-min-period pulsing white dwarf in a binary detected from radio to x-rays. Nature Astronomy, 7 (8), 931–942. </a:t>
            </a:r>
            <a:r>
              <a:rPr lang="en-ZA" sz="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doi</a:t>
            </a:r>
            <a:r>
              <a:rPr lang="en-ZA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ZA" sz="800" dirty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https://doi.org/10.1038/s41550-023-01995-x</a:t>
            </a:r>
            <a:endParaRPr lang="en-ZA" sz="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en-ZA" sz="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Pelisoli</a:t>
            </a:r>
            <a:r>
              <a:rPr lang="en-ZA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I., Marsh, T. R., Dhillon, V. S., </a:t>
            </a:r>
            <a:r>
              <a:rPr lang="en-ZA" sz="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Breedt</a:t>
            </a:r>
            <a:r>
              <a:rPr lang="en-ZA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E., Brown, A. J., Dyer, M. J., . . . Wild, J. F. (2021, 11). Found: a rapidly spinning white dwarf in </a:t>
            </a:r>
            <a:r>
              <a:rPr lang="en-ZA" sz="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lamost</a:t>
            </a:r>
            <a:r>
              <a:rPr lang="en-ZA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j024048.51+195226.9. Monthly Notices of the Royal Astronomical Society: Letters, 509 (1), L31-L36. Retrieved from https://doi.org/ 10.1093/</a:t>
            </a:r>
            <a:r>
              <a:rPr lang="en-ZA" sz="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mnrasl</a:t>
            </a:r>
            <a:r>
              <a:rPr lang="en-ZA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/slab116 </a:t>
            </a:r>
            <a:r>
              <a:rPr lang="en-ZA" sz="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doi</a:t>
            </a:r>
            <a:r>
              <a:rPr lang="en-ZA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10.1093/</a:t>
            </a:r>
            <a:r>
              <a:rPr lang="en-ZA" sz="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mnrasl</a:t>
            </a:r>
            <a:r>
              <a:rPr lang="en-ZA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/slab116</a:t>
            </a:r>
          </a:p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en-ZA" sz="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Mardia</a:t>
            </a:r>
            <a:r>
              <a:rPr lang="en-ZA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K. V. (1972). Statistics of directional data. London: Academic Press.</a:t>
            </a:r>
          </a:p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en-ZA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 Jager, O. C., </a:t>
            </a:r>
            <a:r>
              <a:rPr lang="en-ZA" sz="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Raubenheimer</a:t>
            </a:r>
            <a:r>
              <a:rPr lang="en-ZA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B. C., &amp; Swanepoel, J. W. H. (1989, August). A powerful test for weak periodic signals with unknown light curve shape in sparse data. AAP, 221 , 180-190</a:t>
            </a:r>
          </a:p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en-ZA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 Jager, O. C., &amp; </a:t>
            </a:r>
            <a:r>
              <a:rPr lang="en-ZA" sz="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B¨usching</a:t>
            </a:r>
            <a:r>
              <a:rPr lang="en-ZA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I. (2010). The h-test probability distribution revisited: improved </a:t>
            </a:r>
            <a:r>
              <a:rPr lang="en-ZA" sz="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sensitivity</a:t>
            </a:r>
            <a:r>
              <a:rPr lang="en-ZA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A&amp;A, 517 , L9. Retrieved from https://doi.org/10.1051/0004-6361/201014362 </a:t>
            </a:r>
            <a:r>
              <a:rPr lang="en-ZA" sz="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doi</a:t>
            </a:r>
            <a:r>
              <a:rPr lang="en-ZA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10.1051/0004-6361/201014362</a:t>
            </a:r>
          </a:p>
        </p:txBody>
      </p:sp>
    </p:spTree>
    <p:extLst>
      <p:ext uri="{BB962C8B-B14F-4D97-AF65-F5344CB8AC3E}">
        <p14:creationId xmlns:p14="http://schemas.microsoft.com/office/powerpoint/2010/main" val="76142705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060A5747-C8B7-D9E6-71FF-461966547014}"/>
              </a:ext>
            </a:extLst>
          </p:cNvPr>
          <p:cNvSpPr txBox="1"/>
          <p:nvPr/>
        </p:nvSpPr>
        <p:spPr>
          <a:xfrm>
            <a:off x="3563888" y="1995686"/>
            <a:ext cx="36724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ZA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Thank You!</a:t>
            </a:r>
          </a:p>
        </p:txBody>
      </p:sp>
    </p:spTree>
    <p:extLst>
      <p:ext uri="{BB962C8B-B14F-4D97-AF65-F5344CB8AC3E}">
        <p14:creationId xmlns:p14="http://schemas.microsoft.com/office/powerpoint/2010/main" val="11511206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F11DA631-F872-A1EA-E377-C4DD22A4848F}"/>
              </a:ext>
            </a:extLst>
          </p:cNvPr>
          <p:cNvSpPr txBox="1"/>
          <p:nvPr/>
        </p:nvSpPr>
        <p:spPr>
          <a:xfrm>
            <a:off x="225918" y="785341"/>
            <a:ext cx="3744416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ZA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Even WITHOUT using the </a:t>
            </a:r>
            <a:r>
              <a:rPr lang="en-ZA" sz="13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gtsrcprob</a:t>
            </a:r>
            <a:r>
              <a:rPr lang="en-ZA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tool we still get predominant </a:t>
            </a:r>
            <a:r>
              <a:rPr lang="el-GR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γ</a:t>
            </a:r>
            <a:r>
              <a:rPr lang="en-ZA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-ray pulsations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ZA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H-test TS value ~ 30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7687F71-EC11-132B-347B-ED466A620DEA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41527" y="1477838"/>
            <a:ext cx="4464496" cy="2715902"/>
          </a:xfrm>
          <a:prstGeom prst="rect">
            <a:avLst/>
          </a:prstGeom>
          <a:ln>
            <a:noFill/>
          </a:ln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1745C5BE-543D-6417-12C8-6B5F8A34065E}"/>
              </a:ext>
            </a:extLst>
          </p:cNvPr>
          <p:cNvPicPr/>
          <p:nvPr/>
        </p:nvPicPr>
        <p:blipFill>
          <a:blip r:embed="rId3"/>
          <a:stretch/>
        </p:blipFill>
        <p:spPr>
          <a:xfrm>
            <a:off x="4860032" y="547152"/>
            <a:ext cx="4176464" cy="3559750"/>
          </a:xfrm>
          <a:prstGeom prst="rect">
            <a:avLst/>
          </a:prstGeom>
          <a:ln>
            <a:noFill/>
          </a:ln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71BE21DC-2B04-3134-7ECB-BFD077E685EC}"/>
              </a:ext>
            </a:extLst>
          </p:cNvPr>
          <p:cNvSpPr txBox="1"/>
          <p:nvPr/>
        </p:nvSpPr>
        <p:spPr>
          <a:xfrm>
            <a:off x="225918" y="195486"/>
            <a:ext cx="52821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Back-up Slide</a:t>
            </a:r>
            <a:endParaRPr lang="en-ZA" b="1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839256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3C198932-7276-187C-AABA-17C65149976C}"/>
              </a:ext>
            </a:extLst>
          </p:cNvPr>
          <p:cNvSpPr txBox="1"/>
          <p:nvPr/>
        </p:nvSpPr>
        <p:spPr>
          <a:xfrm>
            <a:off x="179512" y="195486"/>
            <a:ext cx="53285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u="sng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Unbinned</a:t>
            </a:r>
            <a:r>
              <a:rPr lang="en-US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TS and Residual Maps J0137</a:t>
            </a:r>
            <a:endParaRPr lang="en-ZA" b="1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3" descr="A screenshot of a computer screen&#10;&#10;AI-generated content may be incorrect.">
            <a:extLst>
              <a:ext uri="{FF2B5EF4-FFF2-40B4-BE49-F238E27FC236}">
                <a16:creationId xmlns:a16="http://schemas.microsoft.com/office/drawing/2014/main" id="{E81A9C0F-04ED-4B8F-6588-723AEC6B30A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5656" y="627534"/>
            <a:ext cx="5664480" cy="36724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518131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98091A84-8703-FEB8-1EA1-330A2490D45B}"/>
              </a:ext>
            </a:extLst>
          </p:cNvPr>
          <p:cNvSpPr txBox="1"/>
          <p:nvPr/>
        </p:nvSpPr>
        <p:spPr>
          <a:xfrm>
            <a:off x="107504" y="195486"/>
            <a:ext cx="4572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u="sng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Unbinned</a:t>
            </a:r>
            <a:r>
              <a:rPr lang="en-US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TS and Residual Maps J1912</a:t>
            </a:r>
            <a:endParaRPr lang="en-ZA" b="1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4" descr="A screenshot of a computer screen&#10;&#10;AI-generated content may be incorrect.">
            <a:extLst>
              <a:ext uri="{FF2B5EF4-FFF2-40B4-BE49-F238E27FC236}">
                <a16:creationId xmlns:a16="http://schemas.microsoft.com/office/drawing/2014/main" id="{E6AD1F0F-8043-5B2A-259B-7BE9DB8C2DE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7704" y="771550"/>
            <a:ext cx="5151226" cy="33172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18551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2A0B21FE-260D-F381-448A-FBB3BFF10D34}"/>
              </a:ext>
            </a:extLst>
          </p:cNvPr>
          <p:cNvSpPr txBox="1"/>
          <p:nvPr/>
        </p:nvSpPr>
        <p:spPr>
          <a:xfrm>
            <a:off x="35496" y="42266"/>
            <a:ext cx="64807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ZA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White Dwarf Binary System J1912 (J191213.72−441045.1)</a:t>
            </a:r>
          </a:p>
          <a:p>
            <a:endParaRPr lang="en-ZA" b="1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Picture 6" descr="A bright star and a comet&#10;&#10;AI-generated content may be incorrect.">
            <a:extLst>
              <a:ext uri="{FF2B5EF4-FFF2-40B4-BE49-F238E27FC236}">
                <a16:creationId xmlns:a16="http://schemas.microsoft.com/office/drawing/2014/main" id="{69F0CB22-73AE-AAF9-1D4B-E6F5E66CFC1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9993" y="555526"/>
            <a:ext cx="3813381" cy="2870436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A7165894-2917-5FB2-EB4A-26C98E21324B}"/>
              </a:ext>
            </a:extLst>
          </p:cNvPr>
          <p:cNvSpPr txBox="1"/>
          <p:nvPr/>
        </p:nvSpPr>
        <p:spPr>
          <a:xfrm>
            <a:off x="5309993" y="3365932"/>
            <a:ext cx="36004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ZA" sz="1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Credit: Mark Garlick, University of Warwick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17FCD5F6-74E4-E3F7-6DC4-7B4D5A636D42}"/>
                  </a:ext>
                </a:extLst>
              </p:cNvPr>
              <p:cNvSpPr txBox="1"/>
              <p:nvPr/>
            </p:nvSpPr>
            <p:spPr>
              <a:xfrm>
                <a:off x="35496" y="555526"/>
                <a:ext cx="5149080" cy="28900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 algn="just">
                  <a:buFont typeface="Arial" panose="020B0604020202020204" pitchFamily="34" charset="0"/>
                  <a:buChar char="•"/>
                </a:pPr>
                <a:r>
                  <a:rPr lang="en-ZA" sz="15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White dwarf and M-dwarf binary system discovered in 2023 (Schwope et al. 2023, </a:t>
                </a:r>
                <a:r>
                  <a:rPr lang="en-ZA" sz="15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Pelisoli</a:t>
                </a:r>
                <a:r>
                  <a:rPr lang="en-ZA" sz="15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et al. 2023a)</a:t>
                </a:r>
              </a:p>
              <a:p>
                <a:pPr marL="285750" indent="-285750" algn="just">
                  <a:buFont typeface="Arial" panose="020B0604020202020204" pitchFamily="34" charset="0"/>
                  <a:buChar char="•"/>
                </a:pPr>
                <a:r>
                  <a:rPr lang="en-ZA" sz="15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M-dwarf has spectral type M4.5±0.5 with mass 0.25±0.5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ZA" sz="150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ZA" sz="15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𝑀</m:t>
                        </m:r>
                      </m:e>
                      <m:sub>
                        <m:r>
                          <a:rPr lang="en-ZA" sz="15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⊙</m:t>
                        </m:r>
                      </m:sub>
                    </m:sSub>
                  </m:oMath>
                </a14:m>
                <a:r>
                  <a:rPr lang="en-ZA" sz="15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</a:t>
                </a:r>
                <a:r>
                  <a:rPr lang="en-ZA" sz="15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Pelisoli</a:t>
                </a:r>
                <a:r>
                  <a:rPr lang="en-ZA" sz="15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et al. 2023a)</a:t>
                </a:r>
              </a:p>
              <a:p>
                <a:pPr marL="285750" indent="-285750" algn="just">
                  <a:buFont typeface="Arial" panose="020B0604020202020204" pitchFamily="34" charset="0"/>
                  <a:buChar char="•"/>
                </a:pPr>
                <a:r>
                  <a:rPr lang="en-ZA" sz="15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White dwarf rotates at period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ZA" sz="150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ZA" sz="15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𝑃</m:t>
                        </m:r>
                      </m:e>
                      <m:sub>
                        <m:r>
                          <a:rPr lang="en-ZA" sz="15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𝑠𝑝𝑖𝑛</m:t>
                        </m:r>
                      </m:sub>
                    </m:sSub>
                  </m:oMath>
                </a14:m>
                <a:r>
                  <a:rPr lang="en-ZA" sz="15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=319.34903(8)s (</a:t>
                </a:r>
                <a:r>
                  <a:rPr lang="en-ZA" sz="15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Pelisoli</a:t>
                </a:r>
                <a:r>
                  <a:rPr lang="en-ZA" sz="15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et al. 2023a)</a:t>
                </a:r>
              </a:p>
              <a:p>
                <a:pPr marL="285750" indent="-285750" algn="just">
                  <a:buFont typeface="Arial" panose="020B0604020202020204" pitchFamily="34" charset="0"/>
                  <a:buChar char="•"/>
                </a:pPr>
                <a:r>
                  <a:rPr lang="en-ZA" sz="15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This binary system has orbital period of ~4.03h</a:t>
                </a:r>
              </a:p>
              <a:p>
                <a:pPr marL="285750" indent="-285750" algn="just">
                  <a:buFont typeface="Arial" panose="020B0604020202020204" pitchFamily="34" charset="0"/>
                  <a:buChar char="•"/>
                </a:pPr>
                <a:r>
                  <a:rPr lang="en-ZA" sz="15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And an orbital inclination of </a:t>
                </a:r>
                <a14:m>
                  <m:oMath xmlns:m="http://schemas.openxmlformats.org/officeDocument/2006/math">
                    <m:r>
                      <a:rPr lang="en-ZA" sz="15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𝑖</m:t>
                    </m:r>
                  </m:oMath>
                </a14:m>
                <a:r>
                  <a:rPr lang="en-ZA" sz="15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=59±6°</a:t>
                </a:r>
              </a:p>
              <a:p>
                <a:pPr marL="285750" indent="-285750" algn="just">
                  <a:buFont typeface="Arial" panose="020B0604020202020204" pitchFamily="34" charset="0"/>
                  <a:buChar char="•"/>
                </a:pPr>
                <a:r>
                  <a:rPr lang="en-ZA" sz="15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 M-dwarf fills ~90% of its Roche lobe (</a:t>
                </a:r>
                <a:r>
                  <a:rPr lang="en-ZA" sz="15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Pelisoli</a:t>
                </a:r>
                <a:r>
                  <a:rPr lang="en-ZA" sz="15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et al. 2023a)</a:t>
                </a:r>
              </a:p>
              <a:p>
                <a:pPr marL="285750" indent="-285750" algn="just">
                  <a:buFont typeface="Arial" panose="020B0604020202020204" pitchFamily="34" charset="0"/>
                  <a:buChar char="•"/>
                </a:pPr>
                <a:r>
                  <a:rPr lang="en-ZA" sz="15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 white dwarf has a magnetic field of ≤ 50 MG (</a:t>
                </a:r>
                <a:r>
                  <a:rPr lang="en-ZA" sz="15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Pelisoli</a:t>
                </a:r>
                <a:r>
                  <a:rPr lang="en-ZA" sz="15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et al. 2023b)</a:t>
                </a:r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17FCD5F6-74E4-E3F7-6DC4-7B4D5A636D4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496" y="555526"/>
                <a:ext cx="5149080" cy="2890087"/>
              </a:xfrm>
              <a:prstGeom prst="rect">
                <a:avLst/>
              </a:prstGeom>
              <a:blipFill>
                <a:blip r:embed="rId3"/>
                <a:stretch>
                  <a:fillRect l="-355" t="-422" r="-592" b="-1477"/>
                </a:stretch>
              </a:blipFill>
            </p:spPr>
            <p:txBody>
              <a:bodyPr/>
              <a:lstStyle/>
              <a:p>
                <a:r>
                  <a:rPr lang="en-ZA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3898766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F6E86E6E-CBF8-1CB9-CCF6-7BA064FB6EDC}"/>
              </a:ext>
            </a:extLst>
          </p:cNvPr>
          <p:cNvSpPr txBox="1"/>
          <p:nvPr/>
        </p:nvSpPr>
        <p:spPr>
          <a:xfrm>
            <a:off x="179512" y="123478"/>
            <a:ext cx="4320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ZA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Multi-Wavelength Observations of J1912</a:t>
            </a:r>
          </a:p>
        </p:txBody>
      </p:sp>
      <p:pic>
        <p:nvPicPr>
          <p:cNvPr id="10" name="Picture 9" descr="A group of graphs showing different colors&#10;&#10;AI-generated content may be incorrect.">
            <a:extLst>
              <a:ext uri="{FF2B5EF4-FFF2-40B4-BE49-F238E27FC236}">
                <a16:creationId xmlns:a16="http://schemas.microsoft.com/office/drawing/2014/main" id="{90610751-5CFC-BF11-11B4-10DA66CA4DF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15" y="915566"/>
            <a:ext cx="3885720" cy="2554097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789E6604-D33A-DD8B-AEFD-A3CD18408729}"/>
              </a:ext>
            </a:extLst>
          </p:cNvPr>
          <p:cNvSpPr txBox="1"/>
          <p:nvPr/>
        </p:nvSpPr>
        <p:spPr>
          <a:xfrm>
            <a:off x="178807" y="3585103"/>
            <a:ext cx="50405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ZA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Pelisoli</a:t>
            </a:r>
            <a:r>
              <a:rPr lang="en-ZA" dirty="0">
                <a:latin typeface="Times New Roman" panose="02020603050405020304" pitchFamily="18" charset="0"/>
                <a:cs typeface="Times New Roman" panose="02020603050405020304" pitchFamily="18" charset="0"/>
              </a:rPr>
              <a:t> et al. 2023a</a:t>
            </a:r>
          </a:p>
        </p:txBody>
      </p:sp>
      <p:pic>
        <p:nvPicPr>
          <p:cNvPr id="3" name="Picture 2" descr="A graph of different colored lines&#10;&#10;AI-generated content may be incorrect.">
            <a:extLst>
              <a:ext uri="{FF2B5EF4-FFF2-40B4-BE49-F238E27FC236}">
                <a16:creationId xmlns:a16="http://schemas.microsoft.com/office/drawing/2014/main" id="{A09135F7-10E6-03B1-265F-25F7DCB65AF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58321" y="865112"/>
            <a:ext cx="2674585" cy="2904657"/>
          </a:xfrm>
          <a:prstGeom prst="rect">
            <a:avLst/>
          </a:prstGeom>
        </p:spPr>
      </p:pic>
      <p:pic>
        <p:nvPicPr>
          <p:cNvPr id="4" name="Picture 3" descr="A graph of different colored lines&#10;&#10;AI-generated content may be incorrect.">
            <a:extLst>
              <a:ext uri="{FF2B5EF4-FFF2-40B4-BE49-F238E27FC236}">
                <a16:creationId xmlns:a16="http://schemas.microsoft.com/office/drawing/2014/main" id="{0C0C28AB-EF4F-42B8-6C4B-9019C8BFE9A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4195" y="987574"/>
            <a:ext cx="2799692" cy="2016224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5BA752E7-985E-5D33-894D-1521C03EC173}"/>
              </a:ext>
            </a:extLst>
          </p:cNvPr>
          <p:cNvSpPr txBox="1"/>
          <p:nvPr/>
        </p:nvSpPr>
        <p:spPr>
          <a:xfrm>
            <a:off x="6542898" y="2948442"/>
            <a:ext cx="32403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ZA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Pelisoli</a:t>
            </a:r>
            <a:r>
              <a:rPr lang="en-ZA" dirty="0">
                <a:latin typeface="Times New Roman" panose="02020603050405020304" pitchFamily="18" charset="0"/>
                <a:cs typeface="Times New Roman" panose="02020603050405020304" pitchFamily="18" charset="0"/>
              </a:rPr>
              <a:t> et al. 2023b</a:t>
            </a:r>
          </a:p>
        </p:txBody>
      </p:sp>
    </p:spTree>
    <p:extLst>
      <p:ext uri="{BB962C8B-B14F-4D97-AF65-F5344CB8AC3E}">
        <p14:creationId xmlns:p14="http://schemas.microsoft.com/office/powerpoint/2010/main" val="39685106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D4DFC037-3DC6-8080-EA1C-4D5403D60869}"/>
              </a:ext>
            </a:extLst>
          </p:cNvPr>
          <p:cNvSpPr txBox="1"/>
          <p:nvPr/>
        </p:nvSpPr>
        <p:spPr>
          <a:xfrm>
            <a:off x="107504" y="195486"/>
            <a:ext cx="49685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ZA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Geometric “Seeding” Model</a:t>
            </a:r>
          </a:p>
        </p:txBody>
      </p:sp>
      <p:pic>
        <p:nvPicPr>
          <p:cNvPr id="4" name="Picture 3" descr="Diagram of an electrical diagram&#10;&#10;AI-generated content may be incorrect.">
            <a:extLst>
              <a:ext uri="{FF2B5EF4-FFF2-40B4-BE49-F238E27FC236}">
                <a16:creationId xmlns:a16="http://schemas.microsoft.com/office/drawing/2014/main" id="{CDE64A0B-AC00-1017-373B-058EAF47D7E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1680" y="627534"/>
            <a:ext cx="5064354" cy="345635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B21B4246-DE5C-E4E1-1BB1-062278E905C8}"/>
              </a:ext>
            </a:extLst>
          </p:cNvPr>
          <p:cNvSpPr txBox="1"/>
          <p:nvPr/>
        </p:nvSpPr>
        <p:spPr>
          <a:xfrm>
            <a:off x="2790056" y="4083884"/>
            <a:ext cx="4572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ZA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Pelisoli</a:t>
            </a:r>
            <a:r>
              <a:rPr lang="en-ZA" dirty="0">
                <a:latin typeface="Times New Roman" panose="02020603050405020304" pitchFamily="18" charset="0"/>
                <a:cs typeface="Times New Roman" panose="02020603050405020304" pitchFamily="18" charset="0"/>
              </a:rPr>
              <a:t> et al. 2023b</a:t>
            </a:r>
          </a:p>
        </p:txBody>
      </p:sp>
    </p:spTree>
    <p:extLst>
      <p:ext uri="{BB962C8B-B14F-4D97-AF65-F5344CB8AC3E}">
        <p14:creationId xmlns:p14="http://schemas.microsoft.com/office/powerpoint/2010/main" val="390464239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E6BC2FA2-2B43-42BF-E18D-02DDD529C76D}"/>
              </a:ext>
            </a:extLst>
          </p:cNvPr>
          <p:cNvSpPr txBox="1"/>
          <p:nvPr/>
        </p:nvSpPr>
        <p:spPr>
          <a:xfrm>
            <a:off x="251520" y="195486"/>
            <a:ext cx="5472608" cy="20467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ZA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Periodic Analysis of J1912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ZA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Focussing on energies 0.5-10 GeV and ROI=0.6°, a Rayleigh Test Periodogram (</a:t>
            </a:r>
            <a:r>
              <a:rPr lang="en-ZA" sz="13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Mardia</a:t>
            </a:r>
            <a:r>
              <a:rPr lang="en-ZA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1972) was performed using </a:t>
            </a:r>
            <a:r>
              <a:rPr lang="en-ZA" sz="13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gtpsearch</a:t>
            </a:r>
            <a:r>
              <a:rPr lang="en-ZA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(FermiScience tool).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ZA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Using </a:t>
            </a:r>
            <a:r>
              <a:rPr lang="en-ZA" sz="13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gtsrcprob</a:t>
            </a:r>
            <a:r>
              <a:rPr lang="en-ZA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only 80% probability photons from J1912’s ROI are considered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ZA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Same spin ephemeris is used for the phase-folded light curve (</a:t>
            </a:r>
            <a:r>
              <a:rPr lang="en-ZA" sz="13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Pelisoli</a:t>
            </a:r>
            <a:r>
              <a:rPr lang="en-ZA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et al. 2023a)</a:t>
            </a:r>
          </a:p>
          <a:p>
            <a:endParaRPr lang="en-ZA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3" descr="A graph of a graph showing a number of waves&#10;&#10;AI-generated content may be incorrect.">
            <a:extLst>
              <a:ext uri="{FF2B5EF4-FFF2-40B4-BE49-F238E27FC236}">
                <a16:creationId xmlns:a16="http://schemas.microsoft.com/office/drawing/2014/main" id="{39B2D520-4A67-B322-0EF5-489CE33B2C4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3077" y="1723979"/>
            <a:ext cx="3816424" cy="2754754"/>
          </a:xfrm>
          <a:prstGeom prst="rect">
            <a:avLst/>
          </a:prstGeom>
        </p:spPr>
      </p:pic>
      <p:pic>
        <p:nvPicPr>
          <p:cNvPr id="6" name="Picture 5" descr="A graph of a pulse and a pulse&#10;&#10;AI-generated content may be incorrect.">
            <a:extLst>
              <a:ext uri="{FF2B5EF4-FFF2-40B4-BE49-F238E27FC236}">
                <a16:creationId xmlns:a16="http://schemas.microsoft.com/office/drawing/2014/main" id="{85699A33-26DC-8476-AF54-DABF8CBF065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18307" y="267494"/>
            <a:ext cx="3146181" cy="40119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98902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353FD687-71FF-8A7A-D428-6A4985A852CF}"/>
                  </a:ext>
                </a:extLst>
              </p:cNvPr>
              <p:cNvSpPr txBox="1"/>
              <p:nvPr/>
            </p:nvSpPr>
            <p:spPr>
              <a:xfrm>
                <a:off x="109692" y="123477"/>
                <a:ext cx="4828466" cy="240065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ZA" b="1" u="sng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RA and DEC Restriction</a:t>
                </a:r>
              </a:p>
              <a:p>
                <a:pPr marL="285750" indent="-285750" algn="just">
                  <a:buFont typeface="Arial" panose="020B0604020202020204" pitchFamily="34" charset="0"/>
                  <a:buChar char="•"/>
                </a:pPr>
                <a:r>
                  <a:rPr lang="en-ZA" sz="13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Still using a ROI=0.6° and the </a:t>
                </a:r>
                <a:r>
                  <a:rPr lang="en-ZA" sz="13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gtsrcprob</a:t>
                </a:r>
                <a:r>
                  <a:rPr lang="en-ZA" sz="13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tool, we can further restrict the photons to a region having declination of </a:t>
                </a:r>
                <a:r>
                  <a:rPr lang="en-ZA" sz="1300" dirty="0">
                    <a:highlight>
                      <a:srgbClr val="00FF00"/>
                    </a:highlight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-45°≤DEC≤-44°</a:t>
                </a:r>
                <a:r>
                  <a:rPr lang="en-ZA" sz="13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and from that we can select photons with right ascension of</a:t>
                </a:r>
                <a:r>
                  <a:rPr lang="en-ZA" sz="1400" dirty="0"/>
                  <a:t> </a:t>
                </a:r>
                <a:r>
                  <a:rPr lang="en-ZA" sz="1400" dirty="0">
                    <a:highlight>
                      <a:srgbClr val="00FF00"/>
                    </a:highlight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288°≤RA≤289°</a:t>
                </a:r>
              </a:p>
              <a:p>
                <a:pPr marL="285750" indent="-285750" algn="just">
                  <a:buFont typeface="Arial" panose="020B0604020202020204" pitchFamily="34" charset="0"/>
                  <a:buChar char="•"/>
                </a:pPr>
                <a:r>
                  <a:rPr lang="en-ZA" sz="13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Using that final RA and DEC restricted event file we run the Rayleigh Test (</a:t>
                </a:r>
                <a:r>
                  <a:rPr lang="en-ZA" sz="13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gtpsearch</a:t>
                </a:r>
                <a:r>
                  <a:rPr lang="en-ZA" sz="13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Fermi tool) and get a period of P=319.99±0.35s at ~5.74</a:t>
                </a:r>
                <a:r>
                  <a:rPr lang="el-GR" sz="13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σ</a:t>
                </a:r>
                <a:endParaRPr lang="en-ZA" sz="13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285750" indent="-285750" algn="just">
                  <a:buFont typeface="Arial" panose="020B0604020202020204" pitchFamily="34" charset="0"/>
                  <a:buChar char="•"/>
                </a:pPr>
                <a:r>
                  <a:rPr lang="en-ZA" sz="13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H-test TS (de Jager et al. 1989, de Jager et al. 2010) value of </a:t>
                </a:r>
              </a:p>
              <a:p>
                <a:pPr algn="just"/>
                <a:r>
                  <a:rPr lang="en-ZA" sz="13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   TS ~ 30</a:t>
                </a:r>
              </a:p>
              <a:p>
                <a:pPr marL="285750" indent="-285750" algn="just">
                  <a:buFont typeface="Arial" panose="020B0604020202020204" pitchFamily="34" charset="0"/>
                  <a:buChar char="•"/>
                </a:pPr>
                <a:r>
                  <a:rPr lang="en-ZA" sz="13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Probability of uniformity ~6.14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ZA" sz="130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sz="13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𝑥</m:t>
                        </m:r>
                        <m:r>
                          <a:rPr lang="en-US" sz="13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13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−6</m:t>
                        </m:r>
                      </m:sup>
                    </m:sSup>
                  </m:oMath>
                </a14:m>
                <a:r>
                  <a:rPr lang="en-ZA" sz="13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(~4.37</a:t>
                </a:r>
                <a:r>
                  <a:rPr lang="el-GR" sz="13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σ</a:t>
                </a:r>
                <a:r>
                  <a:rPr lang="en-US" sz="13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</a:t>
                </a:r>
                <a:endParaRPr lang="en-ZA" sz="13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353FD687-71FF-8A7A-D428-6A4985A852C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9692" y="123477"/>
                <a:ext cx="4828466" cy="2400657"/>
              </a:xfrm>
              <a:prstGeom prst="rect">
                <a:avLst/>
              </a:prstGeom>
              <a:blipFill>
                <a:blip r:embed="rId2"/>
                <a:stretch>
                  <a:fillRect l="-1136" t="-1269" r="-126" b="-1269"/>
                </a:stretch>
              </a:blipFill>
            </p:spPr>
            <p:txBody>
              <a:bodyPr/>
              <a:lstStyle/>
              <a:p>
                <a:r>
                  <a:rPr lang="en-ZA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 descr="A graph showing a number of data&#10;&#10;AI-generated content may be incorrect.">
            <a:extLst>
              <a:ext uri="{FF2B5EF4-FFF2-40B4-BE49-F238E27FC236}">
                <a16:creationId xmlns:a16="http://schemas.microsoft.com/office/drawing/2014/main" id="{4D446E4D-2E3F-B7A4-6D6D-69D4EC8F257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2474069"/>
            <a:ext cx="2980353" cy="1979188"/>
          </a:xfrm>
          <a:prstGeom prst="rect">
            <a:avLst/>
          </a:prstGeom>
        </p:spPr>
      </p:pic>
      <p:pic>
        <p:nvPicPr>
          <p:cNvPr id="6" name="Picture 5" descr="A screenshot of a graph&#10;&#10;AI-generated content may be incorrect.">
            <a:extLst>
              <a:ext uri="{FF2B5EF4-FFF2-40B4-BE49-F238E27FC236}">
                <a16:creationId xmlns:a16="http://schemas.microsoft.com/office/drawing/2014/main" id="{1A9EF22A-1AB3-A47A-7C50-4D4FBB0F9B2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24299" y="195486"/>
            <a:ext cx="4110009" cy="41764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71507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B306513-D72A-4844-3844-5507FC48B28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2A62B02B-E7E1-51EC-1875-7BF99F3BC594}"/>
              </a:ext>
            </a:extLst>
          </p:cNvPr>
          <p:cNvSpPr txBox="1"/>
          <p:nvPr/>
        </p:nvSpPr>
        <p:spPr>
          <a:xfrm>
            <a:off x="179512" y="117167"/>
            <a:ext cx="49685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ZA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TS gating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5C5BE81-E649-9D2B-D43E-663C49888F00}"/>
              </a:ext>
            </a:extLst>
          </p:cNvPr>
          <p:cNvSpPr txBox="1"/>
          <p:nvPr/>
        </p:nvSpPr>
        <p:spPr>
          <a:xfrm>
            <a:off x="251520" y="625356"/>
            <a:ext cx="8424936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ZA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 order to </a:t>
            </a:r>
            <a:r>
              <a:rPr lang="en-ZA" sz="1300" dirty="0">
                <a:highlight>
                  <a:srgbClr val="00FF0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increase the visibility in </a:t>
            </a:r>
            <a:r>
              <a:rPr lang="el-GR" sz="1300" dirty="0">
                <a:highlight>
                  <a:srgbClr val="00FF0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γ</a:t>
            </a:r>
            <a:r>
              <a:rPr lang="en-ZA" sz="1300" dirty="0">
                <a:highlight>
                  <a:srgbClr val="00FF0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-rays </a:t>
            </a:r>
            <a:r>
              <a:rPr lang="en-ZA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we introduce the TS gating method (</a:t>
            </a:r>
            <a:r>
              <a:rPr lang="en-ZA" sz="13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Madzime</a:t>
            </a:r>
            <a:r>
              <a:rPr lang="en-ZA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et al. 2021, </a:t>
            </a:r>
            <a:r>
              <a:rPr lang="en-ZA" sz="13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Madzime</a:t>
            </a:r>
            <a:r>
              <a:rPr lang="en-ZA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and </a:t>
            </a:r>
            <a:r>
              <a:rPr lang="en-ZA" sz="13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Meintjes</a:t>
            </a:r>
            <a:r>
              <a:rPr lang="en-ZA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2023)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ZA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 the TS gating we only consider time bins with TS&gt;0.</a:t>
            </a:r>
          </a:p>
        </p:txBody>
      </p:sp>
      <p:pic>
        <p:nvPicPr>
          <p:cNvPr id="9" name="Picture 8" descr="A screenshot of a computer generated image&#10;&#10;AI-generated content may be incorrect.">
            <a:extLst>
              <a:ext uri="{FF2B5EF4-FFF2-40B4-BE49-F238E27FC236}">
                <a16:creationId xmlns:a16="http://schemas.microsoft.com/office/drawing/2014/main" id="{B7935A90-5461-D548-F63D-1AEAAF0A139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2432" y="1456710"/>
            <a:ext cx="5243112" cy="2736304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F356A19F-27B8-248C-8959-3953D0F356FB}"/>
              </a:ext>
            </a:extLst>
          </p:cNvPr>
          <p:cNvSpPr txBox="1"/>
          <p:nvPr/>
        </p:nvSpPr>
        <p:spPr>
          <a:xfrm>
            <a:off x="1979712" y="4299942"/>
            <a:ext cx="496855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ZA" sz="1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Binned TS and residual maps of J1912</a:t>
            </a:r>
          </a:p>
        </p:txBody>
      </p:sp>
    </p:spTree>
    <p:extLst>
      <p:ext uri="{BB962C8B-B14F-4D97-AF65-F5344CB8AC3E}">
        <p14:creationId xmlns:p14="http://schemas.microsoft.com/office/powerpoint/2010/main" val="192099390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17BCA5D-68C0-B569-D2EF-C79D48652FB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501395F2-8CB5-393B-5EFB-6B10616B8655}"/>
              </a:ext>
            </a:extLst>
          </p:cNvPr>
          <p:cNvSpPr txBox="1"/>
          <p:nvPr/>
        </p:nvSpPr>
        <p:spPr>
          <a:xfrm>
            <a:off x="179512" y="51470"/>
            <a:ext cx="51125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ZA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Spectral Energy Distribution (SED) of J1912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443B2735-CFC7-B2C9-693E-E9EFA22CC785}"/>
                  </a:ext>
                </a:extLst>
              </p:cNvPr>
              <p:cNvSpPr txBox="1"/>
              <p:nvPr/>
            </p:nvSpPr>
            <p:spPr>
              <a:xfrm>
                <a:off x="251520" y="446576"/>
                <a:ext cx="8064896" cy="110799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ZA" sz="13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We construct a SED for J1912 using </a:t>
                </a:r>
                <a:r>
                  <a:rPr lang="en-ZA" sz="13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FermiPy</a:t>
                </a:r>
                <a:r>
                  <a:rPr lang="en-ZA" sz="13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(Wood et al. 2017) in 0.1-500 GeV energy range.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ZA" sz="13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Spectral index of Γ=3.40±0.50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ZA" sz="13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Flux (0.1-500 GeV) = </a:t>
                </a:r>
                <a:r>
                  <a:rPr lang="en-ZA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(4.62±0.38)×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ZA" sz="140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ZA" sz="14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10</m:t>
                        </m:r>
                      </m:e>
                      <m:sup>
                        <m:r>
                          <a:rPr lang="en-ZA" sz="14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−9</m:t>
                        </m:r>
                      </m:sup>
                    </m:sSup>
                  </m:oMath>
                </a14:m>
                <a:r>
                  <a:rPr lang="en-ZA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photons/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ZA" sz="140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ZA" sz="14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𝑐𝑚</m:t>
                        </m:r>
                      </m:e>
                      <m:sup>
                        <m:r>
                          <a:rPr lang="en-ZA" sz="14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sup>
                    </m:sSup>
                    <m:r>
                      <a:rPr lang="en-ZA" sz="14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/</m:t>
                    </m:r>
                    <m:r>
                      <a:rPr lang="en-ZA" sz="14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𝑠</m:t>
                    </m:r>
                  </m:oMath>
                </a14:m>
                <a:endParaRPr lang="en-ZA" sz="1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ZA" sz="13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ZA" sz="13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443B2735-CFC7-B2C9-693E-E9EFA22CC78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1520" y="446576"/>
                <a:ext cx="8064896" cy="1107996"/>
              </a:xfrm>
              <a:prstGeom prst="rect">
                <a:avLst/>
              </a:prstGeom>
              <a:blipFill>
                <a:blip r:embed="rId2"/>
                <a:stretch>
                  <a:fillRect t="-549"/>
                </a:stretch>
              </a:blipFill>
            </p:spPr>
            <p:txBody>
              <a:bodyPr/>
              <a:lstStyle/>
              <a:p>
                <a:r>
                  <a:rPr lang="en-ZA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4" descr="A graph of energy and energy&#10;&#10;AI-generated content may be incorrect.">
            <a:extLst>
              <a:ext uri="{FF2B5EF4-FFF2-40B4-BE49-F238E27FC236}">
                <a16:creationId xmlns:a16="http://schemas.microsoft.com/office/drawing/2014/main" id="{8FF19AF3-A56F-6E9B-8E96-315FC3958B8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1131590"/>
            <a:ext cx="6671799" cy="33435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00834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5A7279C-9ADE-113D-5B7B-E342FE2DCF5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D79B8422-FD66-3FDD-876D-086D52E6D4F1}"/>
              </a:ext>
            </a:extLst>
          </p:cNvPr>
          <p:cNvSpPr txBox="1"/>
          <p:nvPr/>
        </p:nvSpPr>
        <p:spPr>
          <a:xfrm>
            <a:off x="251520" y="226844"/>
            <a:ext cx="56886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ZA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Isolated J0317 (EUVE J0317-855)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8B9ED4D-9B35-E419-24DB-9D283889C7A1}"/>
              </a:ext>
            </a:extLst>
          </p:cNvPr>
          <p:cNvSpPr txBox="1"/>
          <p:nvPr/>
        </p:nvSpPr>
        <p:spPr>
          <a:xfrm>
            <a:off x="395536" y="627534"/>
            <a:ext cx="3883555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ZA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Discovered by Barstow et al. (1995) emitting optical pulsed emission at a period of P~725.4s with white dwarf having a B-field of ~340 MG.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ZA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Ultraviolet studies done by Ferrario et al. (1997) revealed pulsations at P=725.5±0.8s with B-field of ~450 MG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ZA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Ferrario et al. (1997) also detected pulsed emission at the first harmonic of the spin period</a:t>
            </a:r>
          </a:p>
        </p:txBody>
      </p:sp>
      <p:pic>
        <p:nvPicPr>
          <p:cNvPr id="5" name="Picture 4" descr="A graph of a function&#10;&#10;AI-generated content may be incorrect.">
            <a:extLst>
              <a:ext uri="{FF2B5EF4-FFF2-40B4-BE49-F238E27FC236}">
                <a16:creationId xmlns:a16="http://schemas.microsoft.com/office/drawing/2014/main" id="{7E312E18-B394-1353-D19C-72AF8AA8BDA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1728" y="411510"/>
            <a:ext cx="4326805" cy="1787179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4361A53C-5B9C-5615-8EE1-65E9274F0F9C}"/>
              </a:ext>
            </a:extLst>
          </p:cNvPr>
          <p:cNvSpPr txBox="1"/>
          <p:nvPr/>
        </p:nvSpPr>
        <p:spPr>
          <a:xfrm>
            <a:off x="4864910" y="2214658"/>
            <a:ext cx="39604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ZA" sz="1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Optical Fourier transform and phase folded light curve adopted from Barstow et al. (1995)</a:t>
            </a:r>
          </a:p>
        </p:txBody>
      </p:sp>
      <p:pic>
        <p:nvPicPr>
          <p:cNvPr id="8" name="Picture 7" descr="A graph of a graph of a graph&#10;&#10;AI-generated content may be incorrect.">
            <a:extLst>
              <a:ext uri="{FF2B5EF4-FFF2-40B4-BE49-F238E27FC236}">
                <a16:creationId xmlns:a16="http://schemas.microsoft.com/office/drawing/2014/main" id="{426B933E-1C43-39AA-5FD5-B35AE63C670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1699" y="2598799"/>
            <a:ext cx="4226834" cy="1633871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E7E3C554-D240-8507-ED78-1E2D0EE499D5}"/>
              </a:ext>
            </a:extLst>
          </p:cNvPr>
          <p:cNvSpPr txBox="1"/>
          <p:nvPr/>
        </p:nvSpPr>
        <p:spPr>
          <a:xfrm>
            <a:off x="4934479" y="4204074"/>
            <a:ext cx="382130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ZA" sz="1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FUV power spectrum and phase folded light curves on the spin period and its first harmonic (Ferrario et al. 1997)</a:t>
            </a:r>
          </a:p>
        </p:txBody>
      </p:sp>
    </p:spTree>
    <p:extLst>
      <p:ext uri="{BB962C8B-B14F-4D97-AF65-F5344CB8AC3E}">
        <p14:creationId xmlns:p14="http://schemas.microsoft.com/office/powerpoint/2010/main" val="204131398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UFS Primary">
      <a:dk1>
        <a:sysClr val="windowText" lastClr="000000"/>
      </a:dk1>
      <a:lt1>
        <a:sysClr val="window" lastClr="FFFFFF"/>
      </a:lt1>
      <a:dk2>
        <a:srgbClr val="7F7F7F"/>
      </a:dk2>
      <a:lt2>
        <a:srgbClr val="FFFFFF"/>
      </a:lt2>
      <a:accent1>
        <a:srgbClr val="0F204B"/>
      </a:accent1>
      <a:accent2>
        <a:srgbClr val="A71930"/>
      </a:accent2>
      <a:accent3>
        <a:srgbClr val="00675A"/>
      </a:accent3>
      <a:accent4>
        <a:srgbClr val="490E6F"/>
      </a:accent4>
      <a:accent5>
        <a:srgbClr val="0039A7"/>
      </a:accent5>
      <a:accent6>
        <a:srgbClr val="EA8400"/>
      </a:accent6>
      <a:hlink>
        <a:srgbClr val="A71930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055C5E6CDE09C4EB40A0C0482D2EF3D" ma:contentTypeVersion="87" ma:contentTypeDescription="Create a new document." ma:contentTypeScope="" ma:versionID="c53c0caca4d7a6c40af9adac960413c4">
  <xsd:schema xmlns:xsd="http://www.w3.org/2001/XMLSchema" xmlns:xs="http://www.w3.org/2001/XMLSchema" xmlns:p="http://schemas.microsoft.com/office/2006/metadata/properties" xmlns:ns2="2e17b6d9-a30c-4ee1-b521-635a6477c378" xmlns:ns3="c6ec084a-b98f-4399-b421-8b05f7ba3a93" targetNamespace="http://schemas.microsoft.com/office/2006/metadata/properties" ma:root="true" ma:fieldsID="b405cfe3ad021d077f2f58e1dba6333a" ns2:_="" ns3:_="">
    <xsd:import namespace="2e17b6d9-a30c-4ee1-b521-635a6477c378"/>
    <xsd:import namespace="c6ec084a-b98f-4399-b421-8b05f7ba3a93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3:Sort_x0020_order" minOccurs="0"/>
                <xsd:element ref="ns3:Language" minOccurs="0"/>
                <xsd:element ref="ns3:Titel" minOccurs="0"/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  <xsd:element ref="ns2:SharedWithUsers" minOccurs="0"/>
                <xsd:element ref="ns2:SharedWithDetails" minOccurs="0"/>
                <xsd:element ref="ns3:MediaLengthInSeconds" minOccurs="0"/>
                <xsd:element ref="ns3:lcf76f155ced4ddcb4097134ff3c332f" minOccurs="0"/>
                <xsd:element ref="ns2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e17b6d9-a30c-4ee1-b521-635a6477c378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9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  <xsd:element name="SharedWithUsers" ma:index="23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4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8" nillable="true" ma:displayName="Taxonomy Catch All Column" ma:hidden="true" ma:list="{e105e2bf-d8c5-4182-a752-8d28c4832cec}" ma:internalName="TaxCatchAll" ma:showField="CatchAllData" ma:web="2e17b6d9-a30c-4ee1-b521-635a6477c378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6ec084a-b98f-4399-b421-8b05f7ba3a93" elementFormDefault="qualified">
    <xsd:import namespace="http://schemas.microsoft.com/office/2006/documentManagement/types"/>
    <xsd:import namespace="http://schemas.microsoft.com/office/infopath/2007/PartnerControls"/>
    <xsd:element name="Sort_x0020_order" ma:index="11" nillable="true" ma:displayName="Sort Order" ma:internalName="Sort_x0020_order" ma:readOnly="false">
      <xsd:simpleType>
        <xsd:restriction base="dms:Text">
          <xsd:maxLength value="5"/>
        </xsd:restriction>
      </xsd:simpleType>
    </xsd:element>
    <xsd:element name="Language" ma:index="12" nillable="true" ma:displayName="Language" ma:default="Afrikaans" ma:format="Dropdown" ma:internalName="Language" ma:readOnly="false">
      <xsd:simpleType>
        <xsd:restriction base="dms:Choice">
          <xsd:enumeration value="Afrikaans"/>
          <xsd:enumeration value="Bilingual"/>
          <xsd:enumeration value="English"/>
        </xsd:restriction>
      </xsd:simpleType>
    </xsd:element>
    <xsd:element name="Titel" ma:index="13" nillable="true" ma:displayName="Titel" ma:internalName="Titel" ma:readOnly="false">
      <xsd:simpleType>
        <xsd:restriction base="dms:Text">
          <xsd:maxLength value="255"/>
        </xsd:restriction>
      </xsd:simpleType>
    </xsd:element>
    <xsd:element name="MediaServiceMetadata" ma:index="14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5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6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7" nillable="true" ma:displayName="Tags" ma:internalName="MediaServiceAutoTags" ma:readOnly="true">
      <xsd:simpleType>
        <xsd:restriction base="dms:Text"/>
      </xsd:simpleType>
    </xsd:element>
    <xsd:element name="MediaServiceOCR" ma:index="18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9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20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21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2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5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7" nillable="true" ma:taxonomy="true" ma:internalName="lcf76f155ced4ddcb4097134ff3c332f" ma:taxonomyFieldName="MediaServiceImageTags" ma:displayName="Image Tags" ma:readOnly="false" ma:fieldId="{5cf76f15-5ced-4ddc-b409-7134ff3c332f}" ma:taxonomyMulti="true" ma:sspId="2386c9f1-85a7-427c-99b8-c162cb69bdd6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spe:Receivers xmlns:spe="http://schemas.microsoft.com/sharepoint/events"/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4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anguage xmlns="c6ec084a-b98f-4399-b421-8b05f7ba3a93">Afrikaans</Language>
    <lcf76f155ced4ddcb4097134ff3c332f xmlns="c6ec084a-b98f-4399-b421-8b05f7ba3a93">
      <Terms xmlns="http://schemas.microsoft.com/office/infopath/2007/PartnerControls"/>
    </lcf76f155ced4ddcb4097134ff3c332f>
    <Sort_x0020_order xmlns="c6ec084a-b98f-4399-b421-8b05f7ba3a93" xsi:nil="true"/>
    <TaxCatchAll xmlns="2e17b6d9-a30c-4ee1-b521-635a6477c378" xsi:nil="true"/>
    <Titel xmlns="c6ec084a-b98f-4399-b421-8b05f7ba3a93" xsi:nil="true"/>
  </documentManagement>
</p:properties>
</file>

<file path=customXml/itemProps1.xml><?xml version="1.0" encoding="utf-8"?>
<ds:datastoreItem xmlns:ds="http://schemas.openxmlformats.org/officeDocument/2006/customXml" ds:itemID="{E1C8DDD2-D552-43CD-B8BF-8CF0DF2B4EA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2e17b6d9-a30c-4ee1-b521-635a6477c378"/>
    <ds:schemaRef ds:uri="c6ec084a-b98f-4399-b421-8b05f7ba3a9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C5058152-C4BA-4240-BA57-64EA4D170517}">
  <ds:schemaRefs>
    <ds:schemaRef ds:uri="http://schemas.microsoft.com/sharepoint/events"/>
  </ds:schemaRefs>
</ds:datastoreItem>
</file>

<file path=customXml/itemProps3.xml><?xml version="1.0" encoding="utf-8"?>
<ds:datastoreItem xmlns:ds="http://schemas.openxmlformats.org/officeDocument/2006/customXml" ds:itemID="{EF26D461-7049-4DE6-A3E2-94FCB6810971}">
  <ds:schemaRefs>
    <ds:schemaRef ds:uri="http://schemas.microsoft.com/sharepoint/v3/contenttype/forms"/>
  </ds:schemaRefs>
</ds:datastoreItem>
</file>

<file path=customXml/itemProps4.xml><?xml version="1.0" encoding="utf-8"?>
<ds:datastoreItem xmlns:ds="http://schemas.openxmlformats.org/officeDocument/2006/customXml" ds:itemID="{3C98D983-B04D-4881-A87C-17E1B866E051}">
  <ds:schemaRefs>
    <ds:schemaRef ds:uri="http://schemas.microsoft.com/office/2006/metadata/properties"/>
    <ds:schemaRef ds:uri="http://schemas.microsoft.com/office/infopath/2007/PartnerControls"/>
    <ds:schemaRef ds:uri="c6ec084a-b98f-4399-b421-8b05f7ba3a93"/>
    <ds:schemaRef ds:uri="2e17b6d9-a30c-4ee1-b521-635a6477c378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64105</TotalTime>
  <Words>1713</Words>
  <Application>Microsoft Office PowerPoint</Application>
  <PresentationFormat>On-screen Show (16:9)</PresentationFormat>
  <Paragraphs>83</Paragraphs>
  <Slides>18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3" baseType="lpstr">
      <vt:lpstr>Aptos</vt:lpstr>
      <vt:lpstr>Arial</vt:lpstr>
      <vt:lpstr>Cambria Math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Arno</dc:creator>
  <cp:lastModifiedBy>Lurgasho Minnie</cp:lastModifiedBy>
  <cp:revision>98</cp:revision>
  <dcterms:created xsi:type="dcterms:W3CDTF">2020-01-27T07:13:27Z</dcterms:created>
  <dcterms:modified xsi:type="dcterms:W3CDTF">2025-09-18T10:21:38Z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0x0101004055C5E6CDE09C4EB40A0C0482D2EF3D</vt:lpwstr>
  </property>
</Properties>
</file>