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2"/>
  </p:notesMasterIdLst>
  <p:sldIdLst>
    <p:sldId id="288" r:id="rId5"/>
    <p:sldId id="440" r:id="rId6"/>
    <p:sldId id="654" r:id="rId7"/>
    <p:sldId id="655" r:id="rId8"/>
    <p:sldId id="656" r:id="rId9"/>
    <p:sldId id="659" r:id="rId10"/>
    <p:sldId id="657" r:id="rId11"/>
    <p:sldId id="658" r:id="rId12"/>
    <p:sldId id="643" r:id="rId13"/>
    <p:sldId id="638" r:id="rId14"/>
    <p:sldId id="619" r:id="rId15"/>
    <p:sldId id="507" r:id="rId16"/>
    <p:sldId id="359" r:id="rId17"/>
    <p:sldId id="662" r:id="rId18"/>
    <p:sldId id="661" r:id="rId19"/>
    <p:sldId id="647" r:id="rId20"/>
    <p:sldId id="646" r:id="rId21"/>
    <p:sldId id="475" r:id="rId22"/>
    <p:sldId id="651" r:id="rId23"/>
    <p:sldId id="652" r:id="rId24"/>
    <p:sldId id="653" r:id="rId25"/>
    <p:sldId id="660" r:id="rId26"/>
    <p:sldId id="664" r:id="rId27"/>
    <p:sldId id="663" r:id="rId28"/>
    <p:sldId id="640" r:id="rId29"/>
    <p:sldId id="296" r:id="rId30"/>
    <p:sldId id="340" r:id="rId31"/>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DC0FF"/>
    <a:srgbClr val="FDF1D3"/>
    <a:srgbClr val="FFD85D"/>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4" d="100"/>
          <a:sy n="54" d="100"/>
        </p:scale>
        <p:origin x="1176" y="75"/>
      </p:cViewPr>
      <p:guideLst>
        <p:guide orient="horz" pos="2160"/>
        <p:guide pos="2880"/>
      </p:guideLst>
    </p:cSldViewPr>
  </p:slideViewPr>
  <p:notesTextViewPr>
    <p:cViewPr>
      <p:scale>
        <a:sx n="100" d="100"/>
        <a:sy n="100" d="100"/>
      </p:scale>
      <p:origin x="0" y="0"/>
    </p:cViewPr>
  </p:notesTextViewPr>
  <p:sorterViewPr>
    <p:cViewPr>
      <p:scale>
        <a:sx n="70" d="100"/>
        <a:sy n="70" d="100"/>
      </p:scale>
      <p:origin x="0" y="-1814"/>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heme" Target="theme/theme1.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en-US"/>
          </a:p>
        </p:txBody>
      </p:sp>
      <p:sp>
        <p:nvSpPr>
          <p:cNvPr id="512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en-US"/>
          </a:p>
        </p:txBody>
      </p:sp>
      <p:sp>
        <p:nvSpPr>
          <p:cNvPr id="410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12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en-US"/>
          </a:p>
        </p:txBody>
      </p:sp>
      <p:sp>
        <p:nvSpPr>
          <p:cNvPr id="512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E008C6FA-939B-4B03-BF3B-25EED2E915A9}"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6" name="Rectangle 2"/>
          <p:cNvSpPr>
            <a:spLocks noGrp="1" noRot="1" noChangeAspect="1" noChangeArrowheads="1" noTextEdit="1"/>
          </p:cNvSpPr>
          <p:nvPr>
            <p:ph type="sldImg"/>
          </p:nvPr>
        </p:nvSpPr>
        <p:spPr>
          <a:xfrm>
            <a:off x="0" y="327025"/>
            <a:ext cx="1588" cy="1588"/>
          </a:xfrm>
          <a:ln/>
        </p:spPr>
      </p:sp>
      <p:sp>
        <p:nvSpPr>
          <p:cNvPr id="6147" name="Rectangle 3"/>
          <p:cNvSpPr>
            <a:spLocks noGrp="1" noChangeArrowheads="1"/>
          </p:cNvSpPr>
          <p:nvPr>
            <p:ph type="body" idx="1"/>
          </p:nvPr>
        </p:nvSpPr>
        <p:spPr>
          <a:xfrm>
            <a:off x="495300" y="4652963"/>
            <a:ext cx="5748338" cy="43783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en-US" altLang="en-US">
              <a:latin typeface="Arial" panose="020B0604020202020204"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3426" name="Rectangle 2"/>
          <p:cNvSpPr>
            <a:spLocks noGrp="1" noRot="1" noChangeAspect="1" noChangeArrowheads="1" noTextEdit="1"/>
          </p:cNvSpPr>
          <p:nvPr>
            <p:ph type="sldImg"/>
          </p:nvPr>
        </p:nvSpPr>
        <p:spPr>
          <a:xfrm>
            <a:off x="-10315575" y="327025"/>
            <a:ext cx="20632738" cy="15476538"/>
          </a:xfrm>
          <a:solidFill>
            <a:srgbClr val="FFFFFF"/>
          </a:solidFill>
          <a:ln/>
        </p:spPr>
      </p:sp>
      <p:sp>
        <p:nvSpPr>
          <p:cNvPr id="103427" name="Text Box 3"/>
          <p:cNvSpPr>
            <a:spLocks noGrp="1" noChangeArrowheads="1"/>
          </p:cNvSpPr>
          <p:nvPr>
            <p:ph type="body" idx="1"/>
          </p:nvPr>
        </p:nvSpPr>
        <p:spPr>
          <a:xfrm>
            <a:off x="495300" y="4652963"/>
            <a:ext cx="5748338" cy="43783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GB" altLang="en-US">
              <a:latin typeface="Arial" panose="020B0604020202020204" pitchFamily="34" charset="0"/>
            </a:endParaRPr>
          </a:p>
        </p:txBody>
      </p:sp>
    </p:spTree>
    <p:extLst>
      <p:ext uri="{BB962C8B-B14F-4D97-AF65-F5344CB8AC3E}">
        <p14:creationId xmlns:p14="http://schemas.microsoft.com/office/powerpoint/2010/main" val="2837529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2466" name="Rectangle 2"/>
          <p:cNvSpPr>
            <a:spLocks noGrp="1" noRot="1" noChangeAspect="1" noChangeArrowheads="1" noTextEdit="1"/>
          </p:cNvSpPr>
          <p:nvPr>
            <p:ph type="sldImg"/>
          </p:nvPr>
        </p:nvSpPr>
        <p:spPr>
          <a:xfrm>
            <a:off x="-9571038" y="303213"/>
            <a:ext cx="19143663" cy="14357350"/>
          </a:xfrm>
          <a:ln/>
        </p:spPr>
      </p:sp>
      <p:sp>
        <p:nvSpPr>
          <p:cNvPr id="62467" name="Rectangle 3"/>
          <p:cNvSpPr>
            <a:spLocks noGrp="1" noChangeArrowheads="1"/>
          </p:cNvSpPr>
          <p:nvPr>
            <p:ph type="body" idx="1"/>
          </p:nvPr>
        </p:nvSpPr>
        <p:spPr>
          <a:xfrm>
            <a:off x="504825" y="4316413"/>
            <a:ext cx="5854700" cy="406241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en-US" altLang="en-US">
              <a:latin typeface="Arial" panose="020B0604020202020204" pitchFamily="34" charset="0"/>
              <a:ea typeface="SimSun" panose="02010600030101010101" pitchFamily="2" charset="-122"/>
            </a:endParaRPr>
          </a:p>
        </p:txBody>
      </p:sp>
    </p:spTree>
    <p:extLst>
      <p:ext uri="{BB962C8B-B14F-4D97-AF65-F5344CB8AC3E}">
        <p14:creationId xmlns:p14="http://schemas.microsoft.com/office/powerpoint/2010/main" val="289482018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2"/>
          <p:cNvSpPr>
            <a:spLocks noGrp="1" noRot="1" noChangeAspect="1" noChangeArrowheads="1" noTextEdit="1"/>
          </p:cNvSpPr>
          <p:nvPr>
            <p:ph type="sldImg"/>
          </p:nvPr>
        </p:nvSpPr>
        <p:spPr>
          <a:xfrm>
            <a:off x="-9571038" y="303213"/>
            <a:ext cx="19143663" cy="14357350"/>
          </a:xfrm>
          <a:ln/>
        </p:spPr>
      </p:sp>
      <p:sp>
        <p:nvSpPr>
          <p:cNvPr id="17203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latin typeface="Arial" panose="020B0604020202020204" pitchFamily="34" charset="0"/>
                <a:ea typeface="SimSun" panose="02010600030101010101" pitchFamily="2" charset="-122"/>
              </a:rPr>
              <a:t>CR</a:t>
            </a:r>
          </a:p>
        </p:txBody>
      </p:sp>
    </p:spTree>
    <p:extLst>
      <p:ext uri="{BB962C8B-B14F-4D97-AF65-F5344CB8AC3E}">
        <p14:creationId xmlns:p14="http://schemas.microsoft.com/office/powerpoint/2010/main" val="30234955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2"/>
          <p:cNvSpPr>
            <a:spLocks noGrp="1" noRot="1" noChangeAspect="1" noChangeArrowheads="1" noTextEdit="1"/>
          </p:cNvSpPr>
          <p:nvPr>
            <p:ph type="sldImg"/>
          </p:nvPr>
        </p:nvSpPr>
        <p:spPr>
          <a:xfrm>
            <a:off x="-9571038" y="303213"/>
            <a:ext cx="19143663" cy="14357350"/>
          </a:xfrm>
          <a:ln/>
        </p:spPr>
      </p:sp>
      <p:sp>
        <p:nvSpPr>
          <p:cNvPr id="17203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latin typeface="Arial" panose="020B0604020202020204" pitchFamily="34" charset="0"/>
                <a:ea typeface="SimSun" panose="02010600030101010101" pitchFamily="2" charset="-122"/>
              </a:rPr>
              <a:t>CR</a:t>
            </a:r>
          </a:p>
        </p:txBody>
      </p:sp>
    </p:spTree>
    <p:extLst>
      <p:ext uri="{BB962C8B-B14F-4D97-AF65-F5344CB8AC3E}">
        <p14:creationId xmlns:p14="http://schemas.microsoft.com/office/powerpoint/2010/main" val="318167975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2"/>
          <p:cNvSpPr>
            <a:spLocks noGrp="1" noRot="1" noChangeAspect="1" noChangeArrowheads="1" noTextEdit="1"/>
          </p:cNvSpPr>
          <p:nvPr>
            <p:ph type="sldImg"/>
          </p:nvPr>
        </p:nvSpPr>
        <p:spPr>
          <a:xfrm>
            <a:off x="-9571038" y="303213"/>
            <a:ext cx="19143663" cy="14357350"/>
          </a:xfrm>
          <a:ln/>
        </p:spPr>
      </p:sp>
      <p:sp>
        <p:nvSpPr>
          <p:cNvPr id="17203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latin typeface="Arial" panose="020B0604020202020204" pitchFamily="34" charset="0"/>
                <a:ea typeface="SimSun" panose="02010600030101010101" pitchFamily="2" charset="-122"/>
              </a:rPr>
              <a:t>CR</a:t>
            </a:r>
          </a:p>
        </p:txBody>
      </p:sp>
    </p:spTree>
    <p:extLst>
      <p:ext uri="{BB962C8B-B14F-4D97-AF65-F5344CB8AC3E}">
        <p14:creationId xmlns:p14="http://schemas.microsoft.com/office/powerpoint/2010/main" val="8343406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9330" name="Rectangle 2"/>
          <p:cNvSpPr>
            <a:spLocks noGrp="1" noRot="1" noChangeAspect="1" noChangeArrowheads="1" noTextEdit="1"/>
          </p:cNvSpPr>
          <p:nvPr>
            <p:ph type="sldImg"/>
          </p:nvPr>
        </p:nvSpPr>
        <p:spPr>
          <a:xfrm>
            <a:off x="-10315575" y="327025"/>
            <a:ext cx="20632738" cy="15476538"/>
          </a:xfrm>
          <a:solidFill>
            <a:srgbClr val="FFFFFF"/>
          </a:solidFill>
          <a:ln/>
        </p:spPr>
      </p:sp>
      <p:sp>
        <p:nvSpPr>
          <p:cNvPr id="99331" name="Text Box 3"/>
          <p:cNvSpPr>
            <a:spLocks noGrp="1" noChangeArrowheads="1"/>
          </p:cNvSpPr>
          <p:nvPr>
            <p:ph type="body" idx="1"/>
          </p:nvPr>
        </p:nvSpPr>
        <p:spPr>
          <a:xfrm>
            <a:off x="495300" y="4652963"/>
            <a:ext cx="5748338" cy="43783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GB" altLang="en-US">
              <a:latin typeface="Arial" panose="020B0604020202020204"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3426" name="Rectangle 2"/>
          <p:cNvSpPr>
            <a:spLocks noGrp="1" noRot="1" noChangeAspect="1" noChangeArrowheads="1" noTextEdit="1"/>
          </p:cNvSpPr>
          <p:nvPr>
            <p:ph type="sldImg"/>
          </p:nvPr>
        </p:nvSpPr>
        <p:spPr>
          <a:xfrm>
            <a:off x="-10315575" y="327025"/>
            <a:ext cx="20632738" cy="15476538"/>
          </a:xfrm>
          <a:solidFill>
            <a:srgbClr val="FFFFFF"/>
          </a:solidFill>
          <a:ln/>
        </p:spPr>
      </p:sp>
      <p:sp>
        <p:nvSpPr>
          <p:cNvPr id="103427" name="Text Box 3"/>
          <p:cNvSpPr>
            <a:spLocks noGrp="1" noChangeArrowheads="1"/>
          </p:cNvSpPr>
          <p:nvPr>
            <p:ph type="body" idx="1"/>
          </p:nvPr>
        </p:nvSpPr>
        <p:spPr>
          <a:xfrm>
            <a:off x="495300" y="4652963"/>
            <a:ext cx="5748338" cy="43783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GB" altLang="en-US">
              <a:latin typeface="Arial" panose="020B0604020202020204" pitchFamily="34" charset="0"/>
            </a:endParaRPr>
          </a:p>
        </p:txBody>
      </p:sp>
    </p:spTree>
    <p:extLst>
      <p:ext uri="{BB962C8B-B14F-4D97-AF65-F5344CB8AC3E}">
        <p14:creationId xmlns:p14="http://schemas.microsoft.com/office/powerpoint/2010/main" val="10880512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3426" name="Rectangle 2"/>
          <p:cNvSpPr>
            <a:spLocks noGrp="1" noRot="1" noChangeAspect="1" noChangeArrowheads="1" noTextEdit="1"/>
          </p:cNvSpPr>
          <p:nvPr>
            <p:ph type="sldImg"/>
          </p:nvPr>
        </p:nvSpPr>
        <p:spPr>
          <a:xfrm>
            <a:off x="-10315575" y="327025"/>
            <a:ext cx="20632738" cy="15476538"/>
          </a:xfrm>
          <a:solidFill>
            <a:srgbClr val="FFFFFF"/>
          </a:solidFill>
          <a:ln/>
        </p:spPr>
      </p:sp>
      <p:sp>
        <p:nvSpPr>
          <p:cNvPr id="103427" name="Text Box 3"/>
          <p:cNvSpPr>
            <a:spLocks noGrp="1" noChangeArrowheads="1"/>
          </p:cNvSpPr>
          <p:nvPr>
            <p:ph type="body" idx="1"/>
          </p:nvPr>
        </p:nvSpPr>
        <p:spPr>
          <a:xfrm>
            <a:off x="495300" y="4652963"/>
            <a:ext cx="5748338" cy="43783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GB" altLang="en-US">
              <a:latin typeface="Arial" panose="020B0604020202020204" pitchFamily="34" charset="0"/>
            </a:endParaRPr>
          </a:p>
        </p:txBody>
      </p:sp>
    </p:spTree>
    <p:extLst>
      <p:ext uri="{BB962C8B-B14F-4D97-AF65-F5344CB8AC3E}">
        <p14:creationId xmlns:p14="http://schemas.microsoft.com/office/powerpoint/2010/main" val="56925806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3426" name="Rectangle 2"/>
          <p:cNvSpPr>
            <a:spLocks noGrp="1" noRot="1" noChangeAspect="1" noChangeArrowheads="1" noTextEdit="1"/>
          </p:cNvSpPr>
          <p:nvPr>
            <p:ph type="sldImg"/>
          </p:nvPr>
        </p:nvSpPr>
        <p:spPr>
          <a:xfrm>
            <a:off x="-10315575" y="327025"/>
            <a:ext cx="20632738" cy="15476538"/>
          </a:xfrm>
          <a:solidFill>
            <a:srgbClr val="FFFFFF"/>
          </a:solidFill>
          <a:ln/>
        </p:spPr>
      </p:sp>
      <p:sp>
        <p:nvSpPr>
          <p:cNvPr id="103427" name="Text Box 3"/>
          <p:cNvSpPr>
            <a:spLocks noGrp="1" noChangeArrowheads="1"/>
          </p:cNvSpPr>
          <p:nvPr>
            <p:ph type="body" idx="1"/>
          </p:nvPr>
        </p:nvSpPr>
        <p:spPr>
          <a:xfrm>
            <a:off x="495300" y="4652963"/>
            <a:ext cx="5748338" cy="43783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GB" altLang="en-US">
              <a:latin typeface="Arial" panose="020B0604020202020204" pitchFamily="34" charset="0"/>
            </a:endParaRPr>
          </a:p>
        </p:txBody>
      </p:sp>
    </p:spTree>
    <p:extLst>
      <p:ext uri="{BB962C8B-B14F-4D97-AF65-F5344CB8AC3E}">
        <p14:creationId xmlns:p14="http://schemas.microsoft.com/office/powerpoint/2010/main" val="416902915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3426" name="Rectangle 2"/>
          <p:cNvSpPr>
            <a:spLocks noGrp="1" noRot="1" noChangeAspect="1" noChangeArrowheads="1" noTextEdit="1"/>
          </p:cNvSpPr>
          <p:nvPr>
            <p:ph type="sldImg"/>
          </p:nvPr>
        </p:nvSpPr>
        <p:spPr>
          <a:xfrm>
            <a:off x="-10315575" y="327025"/>
            <a:ext cx="20632738" cy="15476538"/>
          </a:xfrm>
          <a:solidFill>
            <a:srgbClr val="FFFFFF"/>
          </a:solidFill>
          <a:ln/>
        </p:spPr>
      </p:sp>
      <p:sp>
        <p:nvSpPr>
          <p:cNvPr id="103427" name="Text Box 3"/>
          <p:cNvSpPr>
            <a:spLocks noGrp="1" noChangeArrowheads="1"/>
          </p:cNvSpPr>
          <p:nvPr>
            <p:ph type="body" idx="1"/>
          </p:nvPr>
        </p:nvSpPr>
        <p:spPr>
          <a:xfrm>
            <a:off x="495300" y="4652963"/>
            <a:ext cx="5748338" cy="43783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GB" altLang="en-US">
              <a:latin typeface="Arial" panose="020B0604020202020204" pitchFamily="34" charset="0"/>
            </a:endParaRPr>
          </a:p>
        </p:txBody>
      </p:sp>
    </p:spTree>
    <p:extLst>
      <p:ext uri="{BB962C8B-B14F-4D97-AF65-F5344CB8AC3E}">
        <p14:creationId xmlns:p14="http://schemas.microsoft.com/office/powerpoint/2010/main" val="12645071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2"/>
          <p:cNvSpPr>
            <a:spLocks noGrp="1" noRot="1" noChangeAspect="1" noChangeArrowheads="1" noTextEdit="1"/>
          </p:cNvSpPr>
          <p:nvPr>
            <p:ph type="sldImg"/>
          </p:nvPr>
        </p:nvSpPr>
        <p:spPr>
          <a:xfrm>
            <a:off x="-9571038" y="303213"/>
            <a:ext cx="19143663" cy="14357350"/>
          </a:xfrm>
          <a:ln/>
        </p:spPr>
      </p:sp>
      <p:sp>
        <p:nvSpPr>
          <p:cNvPr id="17203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latin typeface="Arial" panose="020B0604020202020204" pitchFamily="34" charset="0"/>
                <a:ea typeface="SimSun" panose="02010600030101010101" pitchFamily="2" charset="-122"/>
              </a:rPr>
              <a:t>CR</a:t>
            </a:r>
          </a:p>
        </p:txBody>
      </p:sp>
    </p:spTree>
    <p:extLst>
      <p:ext uri="{BB962C8B-B14F-4D97-AF65-F5344CB8AC3E}">
        <p14:creationId xmlns:p14="http://schemas.microsoft.com/office/powerpoint/2010/main" val="115523083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3426" name="Rectangle 2"/>
          <p:cNvSpPr>
            <a:spLocks noGrp="1" noRot="1" noChangeAspect="1" noChangeArrowheads="1" noTextEdit="1"/>
          </p:cNvSpPr>
          <p:nvPr>
            <p:ph type="sldImg"/>
          </p:nvPr>
        </p:nvSpPr>
        <p:spPr>
          <a:xfrm>
            <a:off x="-10315575" y="327025"/>
            <a:ext cx="20632738" cy="15476538"/>
          </a:xfrm>
          <a:solidFill>
            <a:srgbClr val="FFFFFF"/>
          </a:solidFill>
          <a:ln/>
        </p:spPr>
      </p:sp>
      <p:sp>
        <p:nvSpPr>
          <p:cNvPr id="103427" name="Text Box 3"/>
          <p:cNvSpPr>
            <a:spLocks noGrp="1" noChangeArrowheads="1"/>
          </p:cNvSpPr>
          <p:nvPr>
            <p:ph type="body" idx="1"/>
          </p:nvPr>
        </p:nvSpPr>
        <p:spPr>
          <a:xfrm>
            <a:off x="495300" y="4652963"/>
            <a:ext cx="5748338" cy="43783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GB" altLang="en-US">
              <a:latin typeface="Arial" panose="020B0604020202020204" pitchFamily="34" charset="0"/>
            </a:endParaRPr>
          </a:p>
        </p:txBody>
      </p:sp>
    </p:spTree>
    <p:extLst>
      <p:ext uri="{BB962C8B-B14F-4D97-AF65-F5344CB8AC3E}">
        <p14:creationId xmlns:p14="http://schemas.microsoft.com/office/powerpoint/2010/main" val="256841364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3426" name="Rectangle 2"/>
          <p:cNvSpPr>
            <a:spLocks noGrp="1" noRot="1" noChangeAspect="1" noChangeArrowheads="1" noTextEdit="1"/>
          </p:cNvSpPr>
          <p:nvPr>
            <p:ph type="sldImg"/>
          </p:nvPr>
        </p:nvSpPr>
        <p:spPr>
          <a:xfrm>
            <a:off x="-10315575" y="327025"/>
            <a:ext cx="20632738" cy="15476538"/>
          </a:xfrm>
          <a:solidFill>
            <a:srgbClr val="FFFFFF"/>
          </a:solidFill>
          <a:ln/>
        </p:spPr>
      </p:sp>
      <p:sp>
        <p:nvSpPr>
          <p:cNvPr id="103427" name="Text Box 3"/>
          <p:cNvSpPr>
            <a:spLocks noGrp="1" noChangeArrowheads="1"/>
          </p:cNvSpPr>
          <p:nvPr>
            <p:ph type="body" idx="1"/>
          </p:nvPr>
        </p:nvSpPr>
        <p:spPr>
          <a:xfrm>
            <a:off x="495300" y="4652963"/>
            <a:ext cx="5748338" cy="43783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GB" altLang="en-US">
              <a:latin typeface="Arial" panose="020B0604020202020204" pitchFamily="34" charset="0"/>
            </a:endParaRPr>
          </a:p>
        </p:txBody>
      </p:sp>
    </p:spTree>
    <p:extLst>
      <p:ext uri="{BB962C8B-B14F-4D97-AF65-F5344CB8AC3E}">
        <p14:creationId xmlns:p14="http://schemas.microsoft.com/office/powerpoint/2010/main" val="171575011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3426" name="Rectangle 2"/>
          <p:cNvSpPr>
            <a:spLocks noGrp="1" noRot="1" noChangeAspect="1" noChangeArrowheads="1" noTextEdit="1"/>
          </p:cNvSpPr>
          <p:nvPr>
            <p:ph type="sldImg"/>
          </p:nvPr>
        </p:nvSpPr>
        <p:spPr>
          <a:xfrm>
            <a:off x="-10315575" y="327025"/>
            <a:ext cx="20632738" cy="15476538"/>
          </a:xfrm>
          <a:solidFill>
            <a:srgbClr val="FFFFFF"/>
          </a:solidFill>
          <a:ln/>
        </p:spPr>
      </p:sp>
      <p:sp>
        <p:nvSpPr>
          <p:cNvPr id="103427" name="Text Box 3"/>
          <p:cNvSpPr>
            <a:spLocks noGrp="1" noChangeArrowheads="1"/>
          </p:cNvSpPr>
          <p:nvPr>
            <p:ph type="body" idx="1"/>
          </p:nvPr>
        </p:nvSpPr>
        <p:spPr>
          <a:xfrm>
            <a:off x="495300" y="4652963"/>
            <a:ext cx="5748338" cy="43783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GB" altLang="en-US">
              <a:latin typeface="Arial" panose="020B0604020202020204" pitchFamily="34" charset="0"/>
            </a:endParaRPr>
          </a:p>
        </p:txBody>
      </p:sp>
    </p:spTree>
    <p:extLst>
      <p:ext uri="{BB962C8B-B14F-4D97-AF65-F5344CB8AC3E}">
        <p14:creationId xmlns:p14="http://schemas.microsoft.com/office/powerpoint/2010/main" val="149972373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F8EA5455-7692-C267-448A-99F9D5468B00}" type="slidenum">
              <a:rPr/>
              <a:t>26</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4" name="Slide Image Placeholder 1"/>
          <p:cNvSpPr>
            <a:spLocks noGrp="1" noRot="1" noChangeAspect="1" noTextEdit="1"/>
          </p:cNvSpPr>
          <p:nvPr>
            <p:ph type="sldImg"/>
          </p:nvPr>
        </p:nvSpPr>
        <p:spPr>
          <a:xfrm>
            <a:off x="-10315575" y="327025"/>
            <a:ext cx="20632738" cy="15476538"/>
          </a:xfrm>
          <a:ln/>
        </p:spPr>
      </p:sp>
      <p:sp>
        <p:nvSpPr>
          <p:cNvPr id="20275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2"/>
          <p:cNvSpPr>
            <a:spLocks noGrp="1" noRot="1" noChangeAspect="1" noChangeArrowheads="1" noTextEdit="1"/>
          </p:cNvSpPr>
          <p:nvPr>
            <p:ph type="sldImg"/>
          </p:nvPr>
        </p:nvSpPr>
        <p:spPr>
          <a:xfrm>
            <a:off x="-9571038" y="303213"/>
            <a:ext cx="19143663" cy="14357350"/>
          </a:xfrm>
          <a:ln/>
        </p:spPr>
      </p:sp>
      <p:sp>
        <p:nvSpPr>
          <p:cNvPr id="17203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latin typeface="Arial" panose="020B0604020202020204" pitchFamily="34" charset="0"/>
                <a:ea typeface="SimSun" panose="02010600030101010101" pitchFamily="2" charset="-122"/>
              </a:rPr>
              <a:t>CR</a:t>
            </a:r>
          </a:p>
        </p:txBody>
      </p:sp>
    </p:spTree>
    <p:extLst>
      <p:ext uri="{BB962C8B-B14F-4D97-AF65-F5344CB8AC3E}">
        <p14:creationId xmlns:p14="http://schemas.microsoft.com/office/powerpoint/2010/main" val="25328094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2"/>
          <p:cNvSpPr>
            <a:spLocks noGrp="1" noRot="1" noChangeAspect="1" noChangeArrowheads="1" noTextEdit="1"/>
          </p:cNvSpPr>
          <p:nvPr>
            <p:ph type="sldImg"/>
          </p:nvPr>
        </p:nvSpPr>
        <p:spPr>
          <a:xfrm>
            <a:off x="-9571038" y="303213"/>
            <a:ext cx="19143663" cy="14357350"/>
          </a:xfrm>
          <a:ln/>
        </p:spPr>
      </p:sp>
      <p:sp>
        <p:nvSpPr>
          <p:cNvPr id="17203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latin typeface="Arial" panose="020B0604020202020204" pitchFamily="34" charset="0"/>
                <a:ea typeface="SimSun" panose="02010600030101010101" pitchFamily="2" charset="-122"/>
              </a:rPr>
              <a:t>CR</a:t>
            </a:r>
          </a:p>
        </p:txBody>
      </p:sp>
    </p:spTree>
    <p:extLst>
      <p:ext uri="{BB962C8B-B14F-4D97-AF65-F5344CB8AC3E}">
        <p14:creationId xmlns:p14="http://schemas.microsoft.com/office/powerpoint/2010/main" val="37090080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2"/>
          <p:cNvSpPr>
            <a:spLocks noGrp="1" noRot="1" noChangeAspect="1" noChangeArrowheads="1" noTextEdit="1"/>
          </p:cNvSpPr>
          <p:nvPr>
            <p:ph type="sldImg"/>
          </p:nvPr>
        </p:nvSpPr>
        <p:spPr>
          <a:xfrm>
            <a:off x="-9571038" y="303213"/>
            <a:ext cx="19143663" cy="14357350"/>
          </a:xfrm>
          <a:ln/>
        </p:spPr>
      </p:sp>
      <p:sp>
        <p:nvSpPr>
          <p:cNvPr id="17203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latin typeface="Arial" panose="020B0604020202020204" pitchFamily="34" charset="0"/>
                <a:ea typeface="SimSun" panose="02010600030101010101" pitchFamily="2" charset="-122"/>
              </a:rPr>
              <a:t>CR</a:t>
            </a:r>
          </a:p>
        </p:txBody>
      </p:sp>
    </p:spTree>
    <p:extLst>
      <p:ext uri="{BB962C8B-B14F-4D97-AF65-F5344CB8AC3E}">
        <p14:creationId xmlns:p14="http://schemas.microsoft.com/office/powerpoint/2010/main" val="5638403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2"/>
          <p:cNvSpPr>
            <a:spLocks noGrp="1" noRot="1" noChangeAspect="1" noChangeArrowheads="1" noTextEdit="1"/>
          </p:cNvSpPr>
          <p:nvPr>
            <p:ph type="sldImg"/>
          </p:nvPr>
        </p:nvSpPr>
        <p:spPr>
          <a:xfrm>
            <a:off x="-9571038" y="303213"/>
            <a:ext cx="19143663" cy="14357350"/>
          </a:xfrm>
          <a:ln/>
        </p:spPr>
      </p:sp>
      <p:sp>
        <p:nvSpPr>
          <p:cNvPr id="17203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latin typeface="Arial" panose="020B0604020202020204" pitchFamily="34" charset="0"/>
                <a:ea typeface="SimSun" panose="02010600030101010101" pitchFamily="2" charset="-122"/>
              </a:rPr>
              <a:t>CR</a:t>
            </a:r>
          </a:p>
        </p:txBody>
      </p:sp>
    </p:spTree>
    <p:extLst>
      <p:ext uri="{BB962C8B-B14F-4D97-AF65-F5344CB8AC3E}">
        <p14:creationId xmlns:p14="http://schemas.microsoft.com/office/powerpoint/2010/main" val="15320033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2"/>
          <p:cNvSpPr>
            <a:spLocks noGrp="1" noRot="1" noChangeAspect="1" noChangeArrowheads="1" noTextEdit="1"/>
          </p:cNvSpPr>
          <p:nvPr>
            <p:ph type="sldImg"/>
          </p:nvPr>
        </p:nvSpPr>
        <p:spPr>
          <a:xfrm>
            <a:off x="-9571038" y="303213"/>
            <a:ext cx="19143663" cy="14357350"/>
          </a:xfrm>
          <a:ln/>
        </p:spPr>
      </p:sp>
      <p:sp>
        <p:nvSpPr>
          <p:cNvPr id="17203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latin typeface="Arial" panose="020B0604020202020204" pitchFamily="34" charset="0"/>
                <a:ea typeface="SimSun" panose="02010600030101010101" pitchFamily="2" charset="-122"/>
              </a:rPr>
              <a:t>CR</a:t>
            </a:r>
          </a:p>
        </p:txBody>
      </p:sp>
    </p:spTree>
    <p:extLst>
      <p:ext uri="{BB962C8B-B14F-4D97-AF65-F5344CB8AC3E}">
        <p14:creationId xmlns:p14="http://schemas.microsoft.com/office/powerpoint/2010/main" val="12057935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2"/>
          <p:cNvSpPr>
            <a:spLocks noGrp="1" noRot="1" noChangeAspect="1" noChangeArrowheads="1" noTextEdit="1"/>
          </p:cNvSpPr>
          <p:nvPr>
            <p:ph type="sldImg"/>
          </p:nvPr>
        </p:nvSpPr>
        <p:spPr>
          <a:xfrm>
            <a:off x="-9571038" y="303213"/>
            <a:ext cx="19143663" cy="14357350"/>
          </a:xfrm>
          <a:ln/>
        </p:spPr>
      </p:sp>
      <p:sp>
        <p:nvSpPr>
          <p:cNvPr id="17203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latin typeface="Arial" panose="020B0604020202020204" pitchFamily="34" charset="0"/>
                <a:ea typeface="SimSun" panose="02010600030101010101" pitchFamily="2" charset="-122"/>
              </a:rPr>
              <a:t>CR</a:t>
            </a:r>
          </a:p>
        </p:txBody>
      </p:sp>
    </p:spTree>
    <p:extLst>
      <p:ext uri="{BB962C8B-B14F-4D97-AF65-F5344CB8AC3E}">
        <p14:creationId xmlns:p14="http://schemas.microsoft.com/office/powerpoint/2010/main" val="37550533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2"/>
          <p:cNvSpPr>
            <a:spLocks noGrp="1" noRot="1" noChangeAspect="1" noChangeArrowheads="1" noTextEdit="1"/>
          </p:cNvSpPr>
          <p:nvPr>
            <p:ph type="sldImg"/>
          </p:nvPr>
        </p:nvSpPr>
        <p:spPr>
          <a:xfrm>
            <a:off x="-9571038" y="303213"/>
            <a:ext cx="19143663" cy="14357350"/>
          </a:xfrm>
          <a:ln/>
        </p:spPr>
      </p:sp>
      <p:sp>
        <p:nvSpPr>
          <p:cNvPr id="17203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latin typeface="Arial" panose="020B0604020202020204" pitchFamily="34" charset="0"/>
                <a:ea typeface="SimSun" panose="02010600030101010101" pitchFamily="2" charset="-122"/>
              </a:rPr>
              <a:t>CR</a:t>
            </a:r>
          </a:p>
        </p:txBody>
      </p:sp>
    </p:spTree>
    <p:extLst>
      <p:ext uri="{BB962C8B-B14F-4D97-AF65-F5344CB8AC3E}">
        <p14:creationId xmlns:p14="http://schemas.microsoft.com/office/powerpoint/2010/main" val="28165095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8F7374D-454F-469D-9CE7-E3CD65F86100}" type="slidenum">
              <a:rPr lang="en-US" altLang="en-US"/>
              <a:pPr>
                <a:defRPr/>
              </a:pPr>
              <a:t>‹#›</a:t>
            </a:fld>
            <a:endParaRPr lang="en-US" altLang="en-US"/>
          </a:p>
        </p:txBody>
      </p:sp>
    </p:spTree>
    <p:extLst>
      <p:ext uri="{BB962C8B-B14F-4D97-AF65-F5344CB8AC3E}">
        <p14:creationId xmlns:p14="http://schemas.microsoft.com/office/powerpoint/2010/main" val="40924711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B2EC26B-0754-4731-9B2A-95FB8D94A08A}" type="slidenum">
              <a:rPr lang="en-US" altLang="en-US"/>
              <a:pPr>
                <a:defRPr/>
              </a:pPr>
              <a:t>‹#›</a:t>
            </a:fld>
            <a:endParaRPr lang="en-US" altLang="en-US"/>
          </a:p>
        </p:txBody>
      </p:sp>
    </p:spTree>
    <p:extLst>
      <p:ext uri="{BB962C8B-B14F-4D97-AF65-F5344CB8AC3E}">
        <p14:creationId xmlns:p14="http://schemas.microsoft.com/office/powerpoint/2010/main" val="13625506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4906D5B-9065-4C73-9486-38ABB22EEC9D}" type="slidenum">
              <a:rPr lang="en-US" altLang="en-US"/>
              <a:pPr>
                <a:defRPr/>
              </a:pPr>
              <a:t>‹#›</a:t>
            </a:fld>
            <a:endParaRPr lang="en-US" altLang="en-US"/>
          </a:p>
        </p:txBody>
      </p:sp>
    </p:spTree>
    <p:extLst>
      <p:ext uri="{BB962C8B-B14F-4D97-AF65-F5344CB8AC3E}">
        <p14:creationId xmlns:p14="http://schemas.microsoft.com/office/powerpoint/2010/main" val="14284054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130300" y="100013"/>
            <a:ext cx="7429500" cy="657225"/>
          </a:xfrm>
        </p:spPr>
        <p:txBody>
          <a:bodyPr/>
          <a:lstStyle/>
          <a:p>
            <a:r>
              <a:rPr lang="en-US"/>
              <a:t>Click to edit Master title style</a:t>
            </a:r>
          </a:p>
        </p:txBody>
      </p:sp>
      <p:sp>
        <p:nvSpPr>
          <p:cNvPr id="3" name="Footer Placeholder 2"/>
          <p:cNvSpPr>
            <a:spLocks noGrp="1"/>
          </p:cNvSpPr>
          <p:nvPr>
            <p:ph type="ftr" sz="quarter" idx="10"/>
          </p:nvPr>
        </p:nvSpPr>
        <p:spPr>
          <a:xfrm>
            <a:off x="3124200" y="6400800"/>
            <a:ext cx="2895600" cy="365125"/>
          </a:xfrm>
        </p:spPr>
        <p:txBody>
          <a:bodyPr/>
          <a:lstStyle>
            <a:lvl1pPr>
              <a:defRPr/>
            </a:lvl1pPr>
          </a:lstStyle>
          <a:p>
            <a:pPr>
              <a:defRPr/>
            </a:pPr>
            <a:endParaRPr lang="en-US"/>
          </a:p>
        </p:txBody>
      </p:sp>
      <p:sp>
        <p:nvSpPr>
          <p:cNvPr id="4" name="Slide Number Placeholder 3"/>
          <p:cNvSpPr>
            <a:spLocks noGrp="1"/>
          </p:cNvSpPr>
          <p:nvPr>
            <p:ph type="sldNum" sz="quarter" idx="11"/>
          </p:nvPr>
        </p:nvSpPr>
        <p:spPr>
          <a:xfrm>
            <a:off x="6553200" y="6356350"/>
            <a:ext cx="2133600" cy="365125"/>
          </a:xfrm>
        </p:spPr>
        <p:txBody>
          <a:bodyPr/>
          <a:lstStyle>
            <a:lvl1pPr>
              <a:defRPr/>
            </a:lvl1pPr>
          </a:lstStyle>
          <a:p>
            <a:pPr>
              <a:defRPr/>
            </a:pPr>
            <a:fld id="{9490E4FB-4E82-47ED-9EAD-C1B8F2EB690D}" type="slidenum">
              <a:rPr lang="en-GB"/>
              <a:pPr>
                <a:defRPr/>
              </a:pPr>
              <a:t>‹#›</a:t>
            </a:fld>
            <a:endParaRPr lang="en-GB"/>
          </a:p>
        </p:txBody>
      </p:sp>
    </p:spTree>
    <p:extLst>
      <p:ext uri="{BB962C8B-B14F-4D97-AF65-F5344CB8AC3E}">
        <p14:creationId xmlns:p14="http://schemas.microsoft.com/office/powerpoint/2010/main" val="3856229825"/>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PhAnim="0" type="blank" userDrawn="1">
  <p:cSld name="Blank Slide">
    <p:spTree>
      <p:nvGrpSpPr>
        <p:cNvPr id="1" name=""/>
        <p:cNvGrpSpPr/>
        <p:nvPr/>
      </p:nvGrpSpPr>
      <p:grpSpPr bwMode="auto">
        <a:xfrm>
          <a:off x="0" y="0"/>
          <a:ext cx="0" cy="0"/>
          <a:chOff x="0" y="0"/>
          <a:chExt cx="0" cy="0"/>
        </a:xfrm>
      </p:grpSpPr>
      <p:sp>
        <p:nvSpPr>
          <p:cNvPr id="1027" name="Shape 1027"/>
          <p:cNvSpPr>
            <a:spLocks noGrp="1" noChangeShapeType="1"/>
          </p:cNvSpPr>
          <p:nvPr>
            <p:ph type="title"/>
          </p:nvPr>
        </p:nvSpPr>
        <p:spPr bwMode="auto">
          <a:xfrm>
            <a:off x="0" y="290512"/>
            <a:ext cx="9144000" cy="647700"/>
          </a:xfrm>
          <a:prstGeom prst="rect">
            <a:avLst/>
          </a:prstGeom>
          <a:noFill/>
        </p:spPr>
        <p:txBody>
          <a:bodyPr lIns="91440" tIns="45720" rIns="91440" bIns="45720" anchor="ctr" anchorCtr="0"/>
          <a:lstStyle/>
          <a:p>
            <a:pPr marL="0" lvl="0" indent="0">
              <a:spcBef>
                <a:spcPts val="0"/>
              </a:spcBef>
              <a:buNone/>
              <a:defRPr/>
            </a:pPr>
            <a:r>
              <a:rPr lang="en-US"/>
              <a:t>Click to edit Master title style</a:t>
            </a:r>
            <a:endParaRPr/>
          </a:p>
        </p:txBody>
      </p:sp>
    </p:spTree>
    <p:extLst>
      <p:ext uri="{BB962C8B-B14F-4D97-AF65-F5344CB8AC3E}">
        <p14:creationId xmlns:p14="http://schemas.microsoft.com/office/powerpoint/2010/main" val="18541032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AD7E282-416F-4D55-B7E3-C01B89171695}" type="slidenum">
              <a:rPr lang="en-US" altLang="en-US"/>
              <a:pPr>
                <a:defRPr/>
              </a:pPr>
              <a:t>‹#›</a:t>
            </a:fld>
            <a:endParaRPr lang="en-US" altLang="en-US"/>
          </a:p>
        </p:txBody>
      </p:sp>
    </p:spTree>
    <p:extLst>
      <p:ext uri="{BB962C8B-B14F-4D97-AF65-F5344CB8AC3E}">
        <p14:creationId xmlns:p14="http://schemas.microsoft.com/office/powerpoint/2010/main" val="630209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0D7037F-D907-44FE-8664-8B15C99B9371}" type="slidenum">
              <a:rPr lang="en-US" altLang="en-US"/>
              <a:pPr>
                <a:defRPr/>
              </a:pPr>
              <a:t>‹#›</a:t>
            </a:fld>
            <a:endParaRPr lang="en-US" altLang="en-US"/>
          </a:p>
        </p:txBody>
      </p:sp>
    </p:spTree>
    <p:extLst>
      <p:ext uri="{BB962C8B-B14F-4D97-AF65-F5344CB8AC3E}">
        <p14:creationId xmlns:p14="http://schemas.microsoft.com/office/powerpoint/2010/main" val="24110827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80B0E224-2DF4-490E-9E76-D3710D16F094}" type="slidenum">
              <a:rPr lang="en-US" altLang="en-US"/>
              <a:pPr>
                <a:defRPr/>
              </a:pPr>
              <a:t>‹#›</a:t>
            </a:fld>
            <a:endParaRPr lang="en-US" altLang="en-US"/>
          </a:p>
        </p:txBody>
      </p:sp>
    </p:spTree>
    <p:extLst>
      <p:ext uri="{BB962C8B-B14F-4D97-AF65-F5344CB8AC3E}">
        <p14:creationId xmlns:p14="http://schemas.microsoft.com/office/powerpoint/2010/main" val="6441830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92D32A2E-F14C-4DE6-8D92-88ED0BBB23F4}" type="slidenum">
              <a:rPr lang="en-US" altLang="en-US"/>
              <a:pPr>
                <a:defRPr/>
              </a:pPr>
              <a:t>‹#›</a:t>
            </a:fld>
            <a:endParaRPr lang="en-US" altLang="en-US"/>
          </a:p>
        </p:txBody>
      </p:sp>
    </p:spTree>
    <p:extLst>
      <p:ext uri="{BB962C8B-B14F-4D97-AF65-F5344CB8AC3E}">
        <p14:creationId xmlns:p14="http://schemas.microsoft.com/office/powerpoint/2010/main" val="27914426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A5DEFDD1-A5C9-4C61-9220-8FC1CC8985D8}" type="slidenum">
              <a:rPr lang="en-US" altLang="en-US"/>
              <a:pPr>
                <a:defRPr/>
              </a:pPr>
              <a:t>‹#›</a:t>
            </a:fld>
            <a:endParaRPr lang="en-US" altLang="en-US"/>
          </a:p>
        </p:txBody>
      </p:sp>
    </p:spTree>
    <p:extLst>
      <p:ext uri="{BB962C8B-B14F-4D97-AF65-F5344CB8AC3E}">
        <p14:creationId xmlns:p14="http://schemas.microsoft.com/office/powerpoint/2010/main" val="31794225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4EE1EA7D-E420-4F5C-A5D9-579DA5C3525D}" type="slidenum">
              <a:rPr lang="en-US" altLang="en-US"/>
              <a:pPr>
                <a:defRPr/>
              </a:pPr>
              <a:t>‹#›</a:t>
            </a:fld>
            <a:endParaRPr lang="en-US" altLang="en-US"/>
          </a:p>
        </p:txBody>
      </p:sp>
    </p:spTree>
    <p:extLst>
      <p:ext uri="{BB962C8B-B14F-4D97-AF65-F5344CB8AC3E}">
        <p14:creationId xmlns:p14="http://schemas.microsoft.com/office/powerpoint/2010/main" val="28981040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7DF4B69A-9A31-4F68-AEED-46744B35B0B3}" type="slidenum">
              <a:rPr lang="en-US" altLang="en-US"/>
              <a:pPr>
                <a:defRPr/>
              </a:pPr>
              <a:t>‹#›</a:t>
            </a:fld>
            <a:endParaRPr lang="en-US" altLang="en-US"/>
          </a:p>
        </p:txBody>
      </p:sp>
    </p:spTree>
    <p:extLst>
      <p:ext uri="{BB962C8B-B14F-4D97-AF65-F5344CB8AC3E}">
        <p14:creationId xmlns:p14="http://schemas.microsoft.com/office/powerpoint/2010/main" val="15846969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1C72CCD-D9F9-42C0-982B-6500726FC589}" type="slidenum">
              <a:rPr lang="en-US" altLang="en-US"/>
              <a:pPr>
                <a:defRPr/>
              </a:pPr>
              <a:t>‹#›</a:t>
            </a:fld>
            <a:endParaRPr lang="en-US" altLang="en-US"/>
          </a:p>
        </p:txBody>
      </p:sp>
    </p:spTree>
    <p:extLst>
      <p:ext uri="{BB962C8B-B14F-4D97-AF65-F5344CB8AC3E}">
        <p14:creationId xmlns:p14="http://schemas.microsoft.com/office/powerpoint/2010/main" val="32944722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atin typeface="Arial" charset="0"/>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atin typeface="Arial" charset="0"/>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vl1pPr>
          </a:lstStyle>
          <a:p>
            <a:pPr>
              <a:defRPr/>
            </a:pPr>
            <a:fld id="{7515A6AE-D89B-4EBF-8EF0-89BEF4F83D2F}"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 id="2147483750" r:id="rId12"/>
    <p:sldLayoutId id="2147483752" r:id="rId13"/>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4.gif"/><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1.xml"/><Relationship Id="rId1" Type="http://schemas.openxmlformats.org/officeDocument/2006/relationships/slideLayout" Target="../slideLayouts/slideLayout7.xml"/><Relationship Id="rId5" Type="http://schemas.openxmlformats.org/officeDocument/2006/relationships/image" Target="../media/image24.png"/><Relationship Id="rId4" Type="http://schemas.openxmlformats.org/officeDocument/2006/relationships/image" Target="../media/image23.png"/></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7" Type="http://schemas.openxmlformats.org/officeDocument/2006/relationships/image" Target="../media/image30.jpeg"/><Relationship Id="rId2" Type="http://schemas.openxmlformats.org/officeDocument/2006/relationships/image" Target="../media/image25.png"/><Relationship Id="rId1" Type="http://schemas.openxmlformats.org/officeDocument/2006/relationships/slideLayout" Target="../slideLayouts/slideLayout6.xml"/><Relationship Id="rId6" Type="http://schemas.openxmlformats.org/officeDocument/2006/relationships/image" Target="../media/image29.jpeg"/><Relationship Id="rId5" Type="http://schemas.openxmlformats.org/officeDocument/2006/relationships/image" Target="../media/image28.png"/><Relationship Id="rId4" Type="http://schemas.openxmlformats.org/officeDocument/2006/relationships/image" Target="../media/image27.jpeg"/></Relationships>
</file>

<file path=ppt/slides/_rels/slide13.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35.gif"/><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36.gif"/><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37.gif"/><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38.gif"/><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9.xml"/><Relationship Id="rId1" Type="http://schemas.openxmlformats.org/officeDocument/2006/relationships/slideLayout" Target="../slideLayouts/slideLayout7.xml"/><Relationship Id="rId5" Type="http://schemas.openxmlformats.org/officeDocument/2006/relationships/image" Target="../media/image41.png"/><Relationship Id="rId4" Type="http://schemas.openxmlformats.org/officeDocument/2006/relationships/image" Target="../media/image40.png"/></Relationships>
</file>

<file path=ppt/slides/_rels/slide2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44.png"/></Relationships>
</file>

<file path=ppt/slides/_rels/slide2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image" Target="../media/image47.jpeg"/><Relationship Id="rId7" Type="http://schemas.openxmlformats.org/officeDocument/2006/relationships/image" Target="../media/image50.png"/><Relationship Id="rId2" Type="http://schemas.openxmlformats.org/officeDocument/2006/relationships/notesSlide" Target="../notesSlides/notesSlide24.xml"/><Relationship Id="rId1" Type="http://schemas.openxmlformats.org/officeDocument/2006/relationships/slideLayout" Target="../slideLayouts/slideLayout6.xml"/><Relationship Id="rId6" Type="http://schemas.openxmlformats.org/officeDocument/2006/relationships/image" Target="../media/image3.jpeg"/><Relationship Id="rId5" Type="http://schemas.openxmlformats.org/officeDocument/2006/relationships/image" Target="../media/image49.png"/><Relationship Id="rId4" Type="http://schemas.openxmlformats.org/officeDocument/2006/relationships/image" Target="../media/image48.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6.xml"/><Relationship Id="rId5" Type="http://schemas.openxmlformats.org/officeDocument/2006/relationships/image" Target="../media/image11.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60C11CBB-6AF0-F09B-3C97-EA8A81760C88}"/>
              </a:ext>
            </a:extLst>
          </p:cNvPr>
          <p:cNvSpPr/>
          <p:nvPr/>
        </p:nvSpPr>
        <p:spPr>
          <a:xfrm>
            <a:off x="-10160" y="0"/>
            <a:ext cx="9164320" cy="6885384"/>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5124" name="AutoShape 5"/>
          <p:cNvSpPr>
            <a:spLocks noChangeArrowheads="1"/>
          </p:cNvSpPr>
          <p:nvPr/>
        </p:nvSpPr>
        <p:spPr bwMode="auto">
          <a:xfrm>
            <a:off x="0" y="0"/>
            <a:ext cx="9144000" cy="990600"/>
          </a:xfrm>
          <a:prstGeom prst="roundRect">
            <a:avLst>
              <a:gd name="adj" fmla="val 125"/>
            </a:avLst>
          </a:prstGeom>
          <a:solidFill>
            <a:srgbClr val="FFFFFF"/>
          </a:solidFill>
          <a:ln w="9360">
            <a:solidFill>
              <a:srgbClr val="FFFFFF"/>
            </a:solidFill>
            <a:round/>
            <a:headEnd/>
            <a:tailEnd/>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1800"/>
          </a:p>
        </p:txBody>
      </p:sp>
      <p:sp>
        <p:nvSpPr>
          <p:cNvPr id="846854" name="Rectangle 6"/>
          <p:cNvSpPr>
            <a:spLocks noChangeArrowheads="1"/>
          </p:cNvSpPr>
          <p:nvPr/>
        </p:nvSpPr>
        <p:spPr bwMode="auto">
          <a:xfrm>
            <a:off x="35496" y="1092750"/>
            <a:ext cx="5576195" cy="3992434"/>
          </a:xfrm>
          <a:prstGeom prst="rect">
            <a:avLst/>
          </a:prstGeom>
          <a:noFill/>
          <a:ln w="9525">
            <a:noFill/>
            <a:miter lim="800000"/>
            <a:headEnd/>
            <a:tailEnd/>
          </a:ln>
          <a:effectLst/>
        </p:spPr>
        <p:txBody>
          <a:bodyPr lIns="90000" tIns="46800" rIns="90000" bIns="46800" anchor="b"/>
          <a:lstStyle/>
          <a:p>
            <a:pPr algn="ctr" defTabSz="457200" eaLnBrk="1" hangingPunct="1">
              <a:lnSpc>
                <a:spcPct val="93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4400" b="1" i="1" dirty="0">
                <a:solidFill>
                  <a:srgbClr val="FFFF00"/>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rPr>
              <a:t>Modelling </a:t>
            </a:r>
            <a:r>
              <a:rPr lang="en-SA" sz="4400" b="1" i="1" dirty="0">
                <a:solidFill>
                  <a:srgbClr val="FFFF00"/>
                </a:solidFill>
                <a:effectLst>
                  <a:outerShdw blurRad="38100" dist="38100" dir="2700000" algn="tl">
                    <a:srgbClr val="000000">
                      <a:alpha val="43137"/>
                    </a:srgbClr>
                  </a:outerShdw>
                </a:effectLst>
                <a:latin typeface="Symbol" panose="05050102010706020507" pitchFamily="18" charset="2"/>
                <a:ea typeface="Verdana" panose="020B0604030504040204" pitchFamily="34" charset="0"/>
              </a:rPr>
              <a:t>g</a:t>
            </a:r>
            <a:r>
              <a:rPr lang="en-GB" sz="4400" b="1" i="1" dirty="0">
                <a:solidFill>
                  <a:srgbClr val="FFFF00"/>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rPr>
              <a:t>-ray Pulsar Light Curves using </a:t>
            </a:r>
            <a:endParaRPr lang="en-SA" sz="4400" b="1" i="1" dirty="0">
              <a:solidFill>
                <a:srgbClr val="FFFF00"/>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endParaRPr>
          </a:p>
          <a:p>
            <a:pPr algn="ctr" defTabSz="457200" eaLnBrk="1" hangingPunct="1">
              <a:lnSpc>
                <a:spcPct val="93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4400" b="1" i="1" dirty="0">
                <a:solidFill>
                  <a:srgbClr val="FFFF00"/>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rPr>
              <a:t>a Geometric Current Sheet Model </a:t>
            </a:r>
            <a:endParaRPr lang="en-GB" sz="4400" b="1" dirty="0">
              <a:solidFill>
                <a:srgbClr val="FFFF00"/>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endParaRPr>
          </a:p>
        </p:txBody>
      </p:sp>
      <p:pic>
        <p:nvPicPr>
          <p:cNvPr id="5126" name="Picture 12" descr="fermi-logo"/>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7981950" y="34925"/>
            <a:ext cx="1066800" cy="938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7" name="Rectangle 4"/>
          <p:cNvSpPr txBox="1">
            <a:spLocks noChangeArrowheads="1"/>
          </p:cNvSpPr>
          <p:nvPr/>
        </p:nvSpPr>
        <p:spPr bwMode="auto">
          <a:xfrm>
            <a:off x="1476375" y="152400"/>
            <a:ext cx="28194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lstStyle>
            <a:lvl1pPr defTabSz="45720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3200">
                <a:solidFill>
                  <a:schemeClr val="tx1"/>
                </a:solidFill>
                <a:latin typeface="Arial" panose="020B0604020202020204" pitchFamily="34" charset="0"/>
              </a:defRPr>
            </a:lvl1pPr>
            <a:lvl2pPr marL="742950" indent="-285750" defTabSz="45720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chemeClr val="tx1"/>
                </a:solidFill>
                <a:latin typeface="Arial" panose="020B0604020202020204" pitchFamily="34" charset="0"/>
              </a:defRPr>
            </a:lvl2pPr>
            <a:lvl3pPr marL="1143000" indent="-228600" defTabSz="45720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Arial" panose="020B0604020202020204" pitchFamily="34" charset="0"/>
              </a:defRPr>
            </a:lvl3pPr>
            <a:lvl4pPr marL="1600200" indent="-228600" defTabSz="45720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4pPr>
            <a:lvl5pPr marL="2057400" indent="-228600" defTabSz="45720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5pPr>
            <a:lvl6pPr marL="2514600" indent="-228600" defTabSz="4572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6pPr>
            <a:lvl7pPr marL="2971800" indent="-228600" defTabSz="4572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7pPr>
            <a:lvl8pPr marL="3429000" indent="-228600" defTabSz="4572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8pPr>
            <a:lvl9pPr marL="3886200" indent="-228600" defTabSz="4572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9pPr>
          </a:lstStyle>
          <a:p>
            <a:pPr algn="ctr" eaLnBrk="1" hangingPunct="1">
              <a:lnSpc>
                <a:spcPct val="83000"/>
              </a:lnSpc>
              <a:buClr>
                <a:schemeClr val="accent1"/>
              </a:buClr>
              <a:buSzPct val="70000"/>
              <a:buFontTx/>
              <a:buNone/>
            </a:pPr>
            <a:r>
              <a:rPr lang="en-GB" altLang="en-US" sz="2100" b="1" dirty="0">
                <a:solidFill>
                  <a:srgbClr val="C00000"/>
                </a:solidFill>
                <a:latin typeface="Verdana" panose="020B0604030504040204" pitchFamily="34" charset="0"/>
                <a:ea typeface="Verdana" panose="020B0604030504040204" pitchFamily="34" charset="0"/>
                <a:cs typeface="Arial" panose="020B0604020202020204" pitchFamily="34" charset="0"/>
              </a:rPr>
              <a:t>Centre for</a:t>
            </a:r>
          </a:p>
          <a:p>
            <a:pPr algn="ctr" eaLnBrk="1" hangingPunct="1">
              <a:lnSpc>
                <a:spcPct val="83000"/>
              </a:lnSpc>
              <a:buClr>
                <a:schemeClr val="accent1"/>
              </a:buClr>
              <a:buSzPct val="70000"/>
              <a:buFontTx/>
              <a:buNone/>
            </a:pPr>
            <a:r>
              <a:rPr lang="en-GB" altLang="en-US" sz="2100" b="1" dirty="0">
                <a:solidFill>
                  <a:srgbClr val="C00000"/>
                </a:solidFill>
                <a:latin typeface="Verdana" panose="020B0604030504040204" pitchFamily="34" charset="0"/>
                <a:ea typeface="Verdana" panose="020B0604030504040204" pitchFamily="34" charset="0"/>
                <a:cs typeface="Arial" panose="020B0604020202020204" pitchFamily="34" charset="0"/>
              </a:rPr>
              <a:t>Space Research</a:t>
            </a:r>
          </a:p>
          <a:p>
            <a:pPr algn="ctr" eaLnBrk="1" hangingPunct="1">
              <a:lnSpc>
                <a:spcPct val="83000"/>
              </a:lnSpc>
              <a:buClr>
                <a:schemeClr val="accent1"/>
              </a:buClr>
              <a:buSzPct val="70000"/>
              <a:buFontTx/>
              <a:buNone/>
            </a:pPr>
            <a:endParaRPr lang="en-GB" altLang="en-US" sz="1600" b="1" dirty="0">
              <a:solidFill>
                <a:srgbClr val="C00000"/>
              </a:solidFill>
              <a:latin typeface="Verdana" panose="020B0604030504040204" pitchFamily="34" charset="0"/>
              <a:ea typeface="Verdana" panose="020B0604030504040204" pitchFamily="34" charset="0"/>
              <a:cs typeface="Arial" panose="020B0604020202020204" pitchFamily="34" charset="0"/>
            </a:endParaRPr>
          </a:p>
        </p:txBody>
      </p:sp>
      <p:pic>
        <p:nvPicPr>
          <p:cNvPr id="5128" name="Picture 1"/>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95250" y="34925"/>
            <a:ext cx="971550" cy="938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9" name="Picture 2"/>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4419600" y="76200"/>
            <a:ext cx="262255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46852" name="Rectangle 4"/>
          <p:cNvSpPr>
            <a:spLocks noGrp="1" noChangeArrowheads="1"/>
          </p:cNvSpPr>
          <p:nvPr>
            <p:ph type="subTitle" idx="4294967295"/>
          </p:nvPr>
        </p:nvSpPr>
        <p:spPr>
          <a:xfrm>
            <a:off x="95250" y="5517232"/>
            <a:ext cx="5462955" cy="720080"/>
          </a:xfrm>
        </p:spPr>
        <p:txBody>
          <a:bodyPr lIns="90000" tIns="46800" rIns="90000" bIns="46800">
            <a:noAutofit/>
          </a:bodyPr>
          <a:lstStyle/>
          <a:p>
            <a:pPr marL="0" indent="0" algn="ctr" defTabSz="457200" fontAlgn="auto">
              <a:lnSpc>
                <a:spcPct val="83000"/>
              </a:lnSpc>
              <a:spcAft>
                <a:spcPts val="0"/>
              </a:spcAft>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1700" b="1" dirty="0">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Arial" pitchFamily="34" charset="0"/>
              </a:rPr>
              <a:t>Christo Venter</a:t>
            </a:r>
            <a:r>
              <a:rPr lang="en-SA" sz="1700" b="1" dirty="0">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Arial" pitchFamily="34" charset="0"/>
              </a:rPr>
              <a:t>, AK Harding, </a:t>
            </a:r>
            <a:br>
              <a:rPr lang="en-SA" sz="1700" b="1" dirty="0">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Arial" pitchFamily="34" charset="0"/>
              </a:rPr>
            </a:br>
            <a:r>
              <a:rPr lang="en-SA" sz="1700" b="1" dirty="0">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Arial" pitchFamily="34" charset="0"/>
              </a:rPr>
              <a:t>C </a:t>
            </a:r>
            <a:r>
              <a:rPr lang="en-SA" sz="1700" b="1" dirty="0" err="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Arial" pitchFamily="34" charset="0"/>
              </a:rPr>
              <a:t>Kalapotharakos</a:t>
            </a:r>
            <a:r>
              <a:rPr lang="en-SA" sz="1700" b="1" dirty="0">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Arial" pitchFamily="34" charset="0"/>
              </a:rPr>
              <a:t>, M Barnard</a:t>
            </a:r>
          </a:p>
        </p:txBody>
      </p:sp>
      <p:pic>
        <p:nvPicPr>
          <p:cNvPr id="3" name="Picture 2" descr="A blue planet with light beams&#10;&#10;Description automatically generated">
            <a:extLst>
              <a:ext uri="{FF2B5EF4-FFF2-40B4-BE49-F238E27FC236}">
                <a16:creationId xmlns:a16="http://schemas.microsoft.com/office/drawing/2014/main" id="{E92D907F-3A04-74A8-FF97-47AA2A0C76F2}"/>
              </a:ext>
            </a:extLst>
          </p:cNvPr>
          <p:cNvPicPr>
            <a:picLocks noChangeAspect="1"/>
          </p:cNvPicPr>
          <p:nvPr/>
        </p:nvPicPr>
        <p:blipFill rotWithShape="1">
          <a:blip r:embed="rId6">
            <a:extLst>
              <a:ext uri="{28A0092B-C50C-407E-A947-70E740481C1C}">
                <a14:useLocalDpi xmlns:a14="http://schemas.microsoft.com/office/drawing/2010/main" val="0"/>
              </a:ext>
            </a:extLst>
          </a:blip>
          <a:srcRect l="15575" r="12606"/>
          <a:stretch/>
        </p:blipFill>
        <p:spPr>
          <a:xfrm>
            <a:off x="5611691" y="4059718"/>
            <a:ext cx="3329109" cy="2673265"/>
          </a:xfrm>
          <a:prstGeom prst="rect">
            <a:avLst/>
          </a:prstGeom>
        </p:spPr>
      </p:pic>
      <p:sp>
        <p:nvSpPr>
          <p:cNvPr id="6" name="TextBox 5">
            <a:extLst>
              <a:ext uri="{FF2B5EF4-FFF2-40B4-BE49-F238E27FC236}">
                <a16:creationId xmlns:a16="http://schemas.microsoft.com/office/drawing/2014/main" id="{5F3B84BC-C593-46F9-35E4-8EBDA1538CF6}"/>
              </a:ext>
            </a:extLst>
          </p:cNvPr>
          <p:cNvSpPr txBox="1"/>
          <p:nvPr/>
        </p:nvSpPr>
        <p:spPr>
          <a:xfrm>
            <a:off x="6660232" y="6505024"/>
            <a:ext cx="2317845" cy="276999"/>
          </a:xfrm>
          <a:prstGeom prst="rect">
            <a:avLst/>
          </a:prstGeom>
          <a:noFill/>
        </p:spPr>
        <p:txBody>
          <a:bodyPr wrap="square">
            <a:spAutoFit/>
          </a:bodyPr>
          <a:lstStyle/>
          <a:p>
            <a:pPr algn="l"/>
            <a:r>
              <a:rPr lang="en-ZA" sz="1200" b="0" i="0" dirty="0">
                <a:solidFill>
                  <a:schemeClr val="accent2"/>
                </a:solidFill>
                <a:effectLst/>
                <a:latin typeface="+mj-lt"/>
              </a:rPr>
              <a:t>https://svs.gsfc.nasa.gov/14434</a:t>
            </a:r>
          </a:p>
        </p:txBody>
      </p:sp>
      <p:sp>
        <p:nvSpPr>
          <p:cNvPr id="9" name="TextBox 8">
            <a:extLst>
              <a:ext uri="{FF2B5EF4-FFF2-40B4-BE49-F238E27FC236}">
                <a16:creationId xmlns:a16="http://schemas.microsoft.com/office/drawing/2014/main" id="{3E371685-AA08-3726-AFED-BA042953D2D2}"/>
              </a:ext>
            </a:extLst>
          </p:cNvPr>
          <p:cNvSpPr txBox="1"/>
          <p:nvPr/>
        </p:nvSpPr>
        <p:spPr>
          <a:xfrm>
            <a:off x="-36512" y="6261174"/>
            <a:ext cx="5594717" cy="526554"/>
          </a:xfrm>
          <a:prstGeom prst="rect">
            <a:avLst/>
          </a:prstGeom>
          <a:noFill/>
        </p:spPr>
        <p:txBody>
          <a:bodyPr wrap="square">
            <a:spAutoFit/>
          </a:bodyPr>
          <a:lstStyle/>
          <a:p>
            <a:pPr marL="0" indent="0" algn="ctr" defTabSz="457200" fontAlgn="auto">
              <a:lnSpc>
                <a:spcPct val="83000"/>
              </a:lnSpc>
              <a:spcAft>
                <a:spcPts val="0"/>
              </a:spcAft>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SA" sz="1700" b="1" dirty="0">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Arial" pitchFamily="34" charset="0"/>
              </a:rPr>
              <a:t>18</a:t>
            </a:r>
            <a:r>
              <a:rPr lang="en-GB" sz="1700" b="1" dirty="0">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Arial" pitchFamily="34" charset="0"/>
              </a:rPr>
              <a:t> </a:t>
            </a:r>
            <a:r>
              <a:rPr lang="en-SA" sz="1700" b="1" dirty="0">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Arial" pitchFamily="34" charset="0"/>
              </a:rPr>
              <a:t>September </a:t>
            </a:r>
            <a:r>
              <a:rPr lang="en-GB" sz="1700" b="1" dirty="0">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Arial" pitchFamily="34" charset="0"/>
              </a:rPr>
              <a:t>2025</a:t>
            </a:r>
            <a:endParaRPr lang="en-SA" sz="1700" b="1" dirty="0">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Arial" pitchFamily="34" charset="0"/>
            </a:endParaRPr>
          </a:p>
          <a:p>
            <a:pPr marL="0" indent="0" algn="ctr" defTabSz="457200" fontAlgn="auto">
              <a:lnSpc>
                <a:spcPct val="83000"/>
              </a:lnSpc>
              <a:spcAft>
                <a:spcPts val="0"/>
              </a:spcAft>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SA" sz="1700" b="1" dirty="0">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Arial" pitchFamily="34" charset="0"/>
              </a:rPr>
              <a:t>HEASA, Johannesburg, South Africa</a:t>
            </a:r>
          </a:p>
        </p:txBody>
      </p:sp>
      <p:pic>
        <p:nvPicPr>
          <p:cNvPr id="4" name="Picture 3">
            <a:extLst>
              <a:ext uri="{FF2B5EF4-FFF2-40B4-BE49-F238E27FC236}">
                <a16:creationId xmlns:a16="http://schemas.microsoft.com/office/drawing/2014/main" id="{AA1EBB37-1AD3-432B-2F11-87F2B4ACC059}"/>
              </a:ext>
            </a:extLst>
          </p:cNvPr>
          <p:cNvPicPr>
            <a:picLocks noChangeAspect="1"/>
          </p:cNvPicPr>
          <p:nvPr/>
        </p:nvPicPr>
        <p:blipFill>
          <a:blip r:embed="rId7"/>
          <a:stretch>
            <a:fillRect/>
          </a:stretch>
        </p:blipFill>
        <p:spPr>
          <a:xfrm>
            <a:off x="5611692" y="1183684"/>
            <a:ext cx="3339268" cy="2697684"/>
          </a:xfrm>
          <a:prstGeom prst="rect">
            <a:avLst/>
          </a:prstGeom>
        </p:spPr>
      </p:pic>
      <p:sp>
        <p:nvSpPr>
          <p:cNvPr id="8" name="TextBox 7">
            <a:extLst>
              <a:ext uri="{FF2B5EF4-FFF2-40B4-BE49-F238E27FC236}">
                <a16:creationId xmlns:a16="http://schemas.microsoft.com/office/drawing/2014/main" id="{25EF206B-45E9-D40A-3598-1E2A01735ED9}"/>
              </a:ext>
            </a:extLst>
          </p:cNvPr>
          <p:cNvSpPr txBox="1"/>
          <p:nvPr/>
        </p:nvSpPr>
        <p:spPr>
          <a:xfrm>
            <a:off x="6827643" y="1185704"/>
            <a:ext cx="2168213" cy="261610"/>
          </a:xfrm>
          <a:prstGeom prst="rect">
            <a:avLst/>
          </a:prstGeom>
          <a:noFill/>
        </p:spPr>
        <p:txBody>
          <a:bodyPr wrap="square">
            <a:spAutoFit/>
          </a:bodyPr>
          <a:lstStyle/>
          <a:p>
            <a:r>
              <a:rPr lang="en-ZA" sz="1100" dirty="0">
                <a:solidFill>
                  <a:schemeClr val="tx1">
                    <a:lumMod val="75000"/>
                    <a:lumOff val="25000"/>
                  </a:schemeClr>
                </a:solidFill>
              </a:rPr>
              <a:t>https://svs.gsfc.nasa.gov/4648/</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Text Box 2"/>
          <p:cNvSpPr txBox="1">
            <a:spLocks noChangeArrowheads="1"/>
          </p:cNvSpPr>
          <p:nvPr/>
        </p:nvSpPr>
        <p:spPr bwMode="auto">
          <a:xfrm>
            <a:off x="0" y="30776"/>
            <a:ext cx="9144000" cy="953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chor="ctr">
            <a:spAutoFit/>
          </a:bodyPr>
          <a:lstStyle>
            <a:lvl1pPr>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3200">
                <a:solidFill>
                  <a:schemeClr val="tx1"/>
                </a:solidFill>
                <a:latin typeface="Arial" panose="020B0604020202020204" pitchFamily="34" charset="0"/>
              </a:defRPr>
            </a:lvl1pPr>
            <a:lvl2pPr marL="742950" indent="-28575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chemeClr val="tx1"/>
                </a:solidFill>
                <a:latin typeface="Arial" panose="020B0604020202020204" pitchFamily="34" charset="0"/>
              </a:defRPr>
            </a:lvl2pPr>
            <a:lvl3pPr marL="1143000" indent="-22860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Arial" panose="020B0604020202020204" pitchFamily="34" charset="0"/>
              </a:defRPr>
            </a:lvl3pPr>
            <a:lvl4pPr marL="1600200" indent="-22860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4pPr>
            <a:lvl5pPr marL="2057400" indent="-22860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9pPr>
          </a:lstStyle>
          <a:p>
            <a:pPr algn="ctr" eaLnBrk="1" hangingPunct="1">
              <a:lnSpc>
                <a:spcPct val="93000"/>
              </a:lnSpc>
              <a:spcBef>
                <a:spcPct val="0"/>
              </a:spcBef>
              <a:buClr>
                <a:srgbClr val="FFFF00"/>
              </a:buClr>
              <a:buFont typeface="Tahoma" panose="020B0604030504040204" pitchFamily="34" charset="0"/>
              <a:buNone/>
            </a:pPr>
            <a:r>
              <a:rPr lang="en-SA" altLang="en-US" sz="6000" b="1" dirty="0">
                <a:solidFill>
                  <a:srgbClr val="7030A0"/>
                </a:solidFill>
                <a:latin typeface="Verdana" panose="020B0604030504040204" pitchFamily="34" charset="0"/>
                <a:ea typeface="Verdana" panose="020B0604030504040204" pitchFamily="34" charset="0"/>
              </a:rPr>
              <a:t>Geometric Models</a:t>
            </a:r>
            <a:endParaRPr lang="en-GB" altLang="en-US" sz="6000" b="1" dirty="0">
              <a:solidFill>
                <a:srgbClr val="7030A0"/>
              </a:solidFill>
              <a:latin typeface="Symbol" panose="05050102010706020507" pitchFamily="18" charset="2"/>
              <a:ea typeface="Verdana" panose="020B0604030504040204" pitchFamily="34" charset="0"/>
            </a:endParaRPr>
          </a:p>
        </p:txBody>
      </p:sp>
      <p:pic>
        <p:nvPicPr>
          <p:cNvPr id="5" name="Picture 4">
            <a:extLst>
              <a:ext uri="{FF2B5EF4-FFF2-40B4-BE49-F238E27FC236}">
                <a16:creationId xmlns:a16="http://schemas.microsoft.com/office/drawing/2014/main" id="{C00E5347-ABB1-5C50-72B7-ABAEB16F9181}"/>
              </a:ext>
            </a:extLst>
          </p:cNvPr>
          <p:cNvPicPr>
            <a:picLocks noChangeAspect="1"/>
          </p:cNvPicPr>
          <p:nvPr/>
        </p:nvPicPr>
        <p:blipFill>
          <a:blip r:embed="rId3"/>
          <a:stretch>
            <a:fillRect/>
          </a:stretch>
        </p:blipFill>
        <p:spPr>
          <a:xfrm>
            <a:off x="1351381" y="1340768"/>
            <a:ext cx="6737526" cy="4697339"/>
          </a:xfrm>
          <a:prstGeom prst="rect">
            <a:avLst/>
          </a:prstGeom>
        </p:spPr>
      </p:pic>
      <p:sp>
        <p:nvSpPr>
          <p:cNvPr id="7" name="TextBox 6">
            <a:extLst>
              <a:ext uri="{FF2B5EF4-FFF2-40B4-BE49-F238E27FC236}">
                <a16:creationId xmlns:a16="http://schemas.microsoft.com/office/drawing/2014/main" id="{87E5A256-2D36-38CB-E955-343AB1FB9F41}"/>
              </a:ext>
            </a:extLst>
          </p:cNvPr>
          <p:cNvSpPr txBox="1"/>
          <p:nvPr/>
        </p:nvSpPr>
        <p:spPr>
          <a:xfrm>
            <a:off x="107504" y="6490199"/>
            <a:ext cx="4612640" cy="369332"/>
          </a:xfrm>
          <a:prstGeom prst="rect">
            <a:avLst/>
          </a:prstGeom>
          <a:noFill/>
        </p:spPr>
        <p:txBody>
          <a:bodyPr wrap="square">
            <a:spAutoFit/>
          </a:bodyPr>
          <a:lstStyle/>
          <a:p>
            <a:pPr algn="l"/>
            <a:r>
              <a:rPr lang="en-ZA" b="1" i="0" dirty="0">
                <a:solidFill>
                  <a:srgbClr val="C00000"/>
                </a:solidFill>
                <a:effectLst/>
                <a:latin typeface="Roboto" panose="02000000000000000000" pitchFamily="2" charset="0"/>
              </a:rPr>
              <a:t>Harding (2019)</a:t>
            </a:r>
          </a:p>
        </p:txBody>
      </p:sp>
    </p:spTree>
    <p:extLst>
      <p:ext uri="{BB962C8B-B14F-4D97-AF65-F5344CB8AC3E}">
        <p14:creationId xmlns:p14="http://schemas.microsoft.com/office/powerpoint/2010/main" val="18224550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123958F-2F35-78E1-F73B-0FA97E49BD63}"/>
              </a:ext>
            </a:extLst>
          </p:cNvPr>
          <p:cNvSpPr/>
          <p:nvPr/>
        </p:nvSpPr>
        <p:spPr>
          <a:xfrm>
            <a:off x="0" y="0"/>
            <a:ext cx="9144000" cy="917654"/>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61442" name="Text Box 9"/>
          <p:cNvSpPr txBox="1">
            <a:spLocks noChangeArrowheads="1"/>
          </p:cNvSpPr>
          <p:nvPr/>
        </p:nvSpPr>
        <p:spPr bwMode="auto">
          <a:xfrm>
            <a:off x="0" y="38171"/>
            <a:ext cx="9144000" cy="858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3200">
                <a:solidFill>
                  <a:schemeClr val="tx1"/>
                </a:solidFill>
                <a:latin typeface="Arial" panose="020B0604020202020204" pitchFamily="34" charset="0"/>
              </a:defRPr>
            </a:lvl1pPr>
            <a:lvl2pPr marL="742950" indent="-28575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chemeClr val="tx1"/>
                </a:solidFill>
                <a:latin typeface="Arial" panose="020B0604020202020204" pitchFamily="34" charset="0"/>
              </a:defRPr>
            </a:lvl2pPr>
            <a:lvl3pPr marL="1143000" indent="-22860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Arial" panose="020B0604020202020204" pitchFamily="34" charset="0"/>
              </a:defRPr>
            </a:lvl3pPr>
            <a:lvl4pPr marL="1600200" indent="-22860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4pPr>
            <a:lvl5pPr marL="2057400" indent="-22860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9pPr>
          </a:lstStyle>
          <a:p>
            <a:pPr algn="ctr" eaLnBrk="1" hangingPunct="1">
              <a:lnSpc>
                <a:spcPct val="93000"/>
              </a:lnSpc>
              <a:spcBef>
                <a:spcPct val="0"/>
              </a:spcBef>
              <a:buClr>
                <a:srgbClr val="EAEAEA"/>
              </a:buClr>
              <a:buFont typeface="Tahoma" panose="020B0604030504040204" pitchFamily="34" charset="0"/>
              <a:buNone/>
            </a:pPr>
            <a:r>
              <a:rPr lang="en-SA" altLang="en-US" sz="6000" b="1" dirty="0">
                <a:solidFill>
                  <a:schemeClr val="bg1"/>
                </a:solidFill>
                <a:latin typeface="Verdana" panose="020B0604030504040204" pitchFamily="34" charset="0"/>
                <a:ea typeface="Verdana" panose="020B0604030504040204" pitchFamily="34" charset="0"/>
                <a:sym typeface="Calibri" panose="020F0502020204030204" pitchFamily="34" charset="0"/>
              </a:rPr>
              <a:t>Ideal (FF) MHD</a:t>
            </a:r>
            <a:endParaRPr lang="en-GB" altLang="en-US" sz="6000" b="1" dirty="0">
              <a:solidFill>
                <a:schemeClr val="bg1"/>
              </a:solidFill>
              <a:latin typeface="Verdana" panose="020B0604030504040204" pitchFamily="34" charset="0"/>
              <a:ea typeface="Verdana" panose="020B0604030504040204" pitchFamily="34" charset="0"/>
              <a:sym typeface="Calibri" panose="020F0502020204030204" pitchFamily="34" charset="0"/>
            </a:endParaRPr>
          </a:p>
        </p:txBody>
      </p:sp>
      <p:sp>
        <p:nvSpPr>
          <p:cNvPr id="5" name="TextBox 4">
            <a:extLst>
              <a:ext uri="{FF2B5EF4-FFF2-40B4-BE49-F238E27FC236}">
                <a16:creationId xmlns:a16="http://schemas.microsoft.com/office/drawing/2014/main" id="{2B6BB080-02BA-D01F-3CC4-790F5BABA39A}"/>
              </a:ext>
            </a:extLst>
          </p:cNvPr>
          <p:cNvSpPr txBox="1"/>
          <p:nvPr/>
        </p:nvSpPr>
        <p:spPr>
          <a:xfrm>
            <a:off x="65144" y="5301208"/>
            <a:ext cx="2534027" cy="338554"/>
          </a:xfrm>
          <a:prstGeom prst="rect">
            <a:avLst/>
          </a:prstGeom>
          <a:noFill/>
        </p:spPr>
        <p:txBody>
          <a:bodyPr wrap="square">
            <a:spAutoFit/>
          </a:bodyPr>
          <a:lstStyle/>
          <a:p>
            <a:r>
              <a:rPr lang="en-ZA" sz="1600" b="1" dirty="0" err="1">
                <a:solidFill>
                  <a:srgbClr val="C00000"/>
                </a:solidFill>
              </a:rPr>
              <a:t>Spitkovsky</a:t>
            </a:r>
            <a:r>
              <a:rPr lang="en-ZA" sz="1600" b="1" dirty="0">
                <a:solidFill>
                  <a:srgbClr val="C00000"/>
                </a:solidFill>
              </a:rPr>
              <a:t> (2006)</a:t>
            </a:r>
          </a:p>
        </p:txBody>
      </p:sp>
      <p:pic>
        <p:nvPicPr>
          <p:cNvPr id="8" name="Picture 7">
            <a:extLst>
              <a:ext uri="{FF2B5EF4-FFF2-40B4-BE49-F238E27FC236}">
                <a16:creationId xmlns:a16="http://schemas.microsoft.com/office/drawing/2014/main" id="{9AF10199-FAD2-C852-77B2-39991C8B1B5E}"/>
              </a:ext>
            </a:extLst>
          </p:cNvPr>
          <p:cNvPicPr>
            <a:picLocks noChangeAspect="1"/>
          </p:cNvPicPr>
          <p:nvPr/>
        </p:nvPicPr>
        <p:blipFill>
          <a:blip r:embed="rId3"/>
          <a:stretch>
            <a:fillRect/>
          </a:stretch>
        </p:blipFill>
        <p:spPr>
          <a:xfrm>
            <a:off x="2113569" y="909819"/>
            <a:ext cx="7030431" cy="5992061"/>
          </a:xfrm>
          <a:prstGeom prst="rect">
            <a:avLst/>
          </a:prstGeom>
        </p:spPr>
      </p:pic>
      <p:grpSp>
        <p:nvGrpSpPr>
          <p:cNvPr id="11" name="Group 10">
            <a:extLst>
              <a:ext uri="{FF2B5EF4-FFF2-40B4-BE49-F238E27FC236}">
                <a16:creationId xmlns:a16="http://schemas.microsoft.com/office/drawing/2014/main" id="{22030783-1DDC-8A2E-9D5D-523BAD8A7377}"/>
              </a:ext>
            </a:extLst>
          </p:cNvPr>
          <p:cNvGrpSpPr/>
          <p:nvPr/>
        </p:nvGrpSpPr>
        <p:grpSpPr>
          <a:xfrm>
            <a:off x="251520" y="1588565"/>
            <a:ext cx="6886415" cy="2632523"/>
            <a:chOff x="251520" y="1588565"/>
            <a:chExt cx="6886415" cy="2632523"/>
          </a:xfrm>
        </p:grpSpPr>
        <p:pic>
          <p:nvPicPr>
            <p:cNvPr id="6" name="Picture 5">
              <a:extLst>
                <a:ext uri="{FF2B5EF4-FFF2-40B4-BE49-F238E27FC236}">
                  <a16:creationId xmlns:a16="http://schemas.microsoft.com/office/drawing/2014/main" id="{E45249E9-EA5C-56AF-B1E8-ED3D8564BBC1}"/>
                </a:ext>
              </a:extLst>
            </p:cNvPr>
            <p:cNvPicPr>
              <a:picLocks noChangeAspect="1"/>
            </p:cNvPicPr>
            <p:nvPr/>
          </p:nvPicPr>
          <p:blipFill rotWithShape="1">
            <a:blip r:embed="rId4"/>
            <a:srcRect l="2049" t="4447"/>
            <a:stretch/>
          </p:blipFill>
          <p:spPr>
            <a:xfrm>
              <a:off x="251520" y="1588565"/>
              <a:ext cx="6886415" cy="1547468"/>
            </a:xfrm>
            <a:prstGeom prst="rect">
              <a:avLst/>
            </a:prstGeom>
            <a:ln>
              <a:noFill/>
            </a:ln>
            <a:effectLst>
              <a:outerShdw blurRad="292100" dist="139700" dir="2700000" algn="tl" rotWithShape="0">
                <a:srgbClr val="333333">
                  <a:alpha val="65000"/>
                </a:srgbClr>
              </a:outerShdw>
            </a:effectLst>
          </p:spPr>
        </p:pic>
        <p:pic>
          <p:nvPicPr>
            <p:cNvPr id="10" name="Picture 9">
              <a:extLst>
                <a:ext uri="{FF2B5EF4-FFF2-40B4-BE49-F238E27FC236}">
                  <a16:creationId xmlns:a16="http://schemas.microsoft.com/office/drawing/2014/main" id="{F8F248A2-847B-6BE4-358D-C06849F587C4}"/>
                </a:ext>
              </a:extLst>
            </p:cNvPr>
            <p:cNvPicPr>
              <a:picLocks noChangeAspect="1"/>
            </p:cNvPicPr>
            <p:nvPr/>
          </p:nvPicPr>
          <p:blipFill>
            <a:blip r:embed="rId5"/>
            <a:stretch>
              <a:fillRect/>
            </a:stretch>
          </p:blipFill>
          <p:spPr>
            <a:xfrm>
              <a:off x="251520" y="3393440"/>
              <a:ext cx="4987669" cy="827648"/>
            </a:xfrm>
            <a:prstGeom prst="rect">
              <a:avLst/>
            </a:prstGeom>
            <a:ln>
              <a:noFill/>
            </a:ln>
            <a:effectLst>
              <a:outerShdw blurRad="292100" dist="139700" dir="2700000" algn="tl" rotWithShape="0">
                <a:srgbClr val="333333">
                  <a:alpha val="65000"/>
                </a:srgbClr>
              </a:outerShdw>
            </a:effectLst>
          </p:spPr>
        </p:pic>
      </p:grpSp>
    </p:spTree>
    <p:extLst>
      <p:ext uri="{BB962C8B-B14F-4D97-AF65-F5344CB8AC3E}">
        <p14:creationId xmlns:p14="http://schemas.microsoft.com/office/powerpoint/2010/main" val="40184690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1BE45C9-54C8-A856-5DA9-FC2DFB2042A6}"/>
              </a:ext>
            </a:extLst>
          </p:cNvPr>
          <p:cNvSpPr/>
          <p:nvPr/>
        </p:nvSpPr>
        <p:spPr>
          <a:xfrm>
            <a:off x="0" y="0"/>
            <a:ext cx="9144000" cy="990600"/>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7" name="Rectangle 16"/>
          <p:cNvSpPr/>
          <p:nvPr/>
        </p:nvSpPr>
        <p:spPr>
          <a:xfrm>
            <a:off x="0" y="908720"/>
            <a:ext cx="9144000" cy="596515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Liberation Sans" pitchFamily="34" charset="0"/>
              <a:buNone/>
              <a:defRPr/>
            </a:pPr>
            <a:endParaRPr lang="en-US"/>
          </a:p>
        </p:txBody>
      </p:sp>
      <p:sp>
        <p:nvSpPr>
          <p:cNvPr id="11" name="TextBox 10"/>
          <p:cNvSpPr txBox="1">
            <a:spLocks noChangeArrowheads="1"/>
          </p:cNvSpPr>
          <p:nvPr/>
        </p:nvSpPr>
        <p:spPr bwMode="auto">
          <a:xfrm>
            <a:off x="0" y="6515462"/>
            <a:ext cx="9067800" cy="338554"/>
          </a:xfrm>
          <a:prstGeom prst="rect">
            <a:avLst/>
          </a:prstGeom>
          <a:solidFill>
            <a:srgbClr val="FFFFFF"/>
          </a:solidFill>
          <a:ln>
            <a:noFill/>
          </a:ln>
          <a:extLst>
            <a:ext uri="{91240B29-F687-4F45-9708-019B960494DF}">
              <a14:hiddenLine xmlns:a14="http://schemas.microsoft.com/office/drawing/2010/main" w="19050" algn="ctr">
                <a:solidFill>
                  <a:srgbClr val="000000"/>
                </a:solidFill>
                <a:round/>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 typeface="Liberation Sans"/>
              <a:buNone/>
            </a:pPr>
            <a:endParaRPr lang="en-US" altLang="en-US" sz="1600" b="1" i="1" dirty="0">
              <a:solidFill>
                <a:srgbClr val="C00000"/>
              </a:solidFill>
              <a:latin typeface="Verdana" panose="020B0604030504040204" pitchFamily="34" charset="0"/>
              <a:ea typeface="Verdana" panose="020B0604030504040204" pitchFamily="34" charset="0"/>
              <a:cs typeface="Tahoma" panose="020B0604030504040204" pitchFamily="34" charset="0"/>
              <a:sym typeface="Calibri" panose="020F0502020204030204" pitchFamily="34" charset="0"/>
            </a:endParaRPr>
          </a:p>
        </p:txBody>
      </p:sp>
      <p:grpSp>
        <p:nvGrpSpPr>
          <p:cNvPr id="2" name="Group 22"/>
          <p:cNvGrpSpPr>
            <a:grpSpLocks/>
          </p:cNvGrpSpPr>
          <p:nvPr/>
        </p:nvGrpSpPr>
        <p:grpSpPr bwMode="auto">
          <a:xfrm>
            <a:off x="36513" y="1030089"/>
            <a:ext cx="4391025" cy="3811588"/>
            <a:chOff x="-76201" y="609600"/>
            <a:chExt cx="4390901" cy="3811588"/>
          </a:xfrm>
        </p:grpSpPr>
        <p:sp>
          <p:nvSpPr>
            <p:cNvPr id="74768" name="TextBox 6"/>
            <p:cNvSpPr txBox="1">
              <a:spLocks noChangeArrowheads="1"/>
            </p:cNvSpPr>
            <p:nvPr/>
          </p:nvSpPr>
          <p:spPr bwMode="auto">
            <a:xfrm>
              <a:off x="-76201" y="609600"/>
              <a:ext cx="439090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 typeface="Liberation Sans"/>
                <a:buNone/>
              </a:pPr>
              <a:r>
                <a:rPr lang="en-US" altLang="en-US" sz="1800" b="1" dirty="0">
                  <a:solidFill>
                    <a:srgbClr val="0000FF"/>
                  </a:solidFill>
                  <a:latin typeface="Verdana" panose="020B0604030504040204" pitchFamily="34" charset="0"/>
                  <a:ea typeface="Verdana" panose="020B0604030504040204" pitchFamily="34" charset="0"/>
                  <a:cs typeface="Tahoma" panose="020B0604030504040204" pitchFamily="34" charset="0"/>
                  <a:sym typeface="Calibri" panose="020F0502020204030204" pitchFamily="34" charset="0"/>
                </a:rPr>
                <a:t>Vacuum retarded dipole (VRD) </a:t>
              </a:r>
            </a:p>
            <a:p>
              <a:pPr eaLnBrk="1" hangingPunct="1">
                <a:spcBef>
                  <a:spcPct val="0"/>
                </a:spcBef>
                <a:buFont typeface="Liberation Sans"/>
                <a:buNone/>
              </a:pPr>
              <a:r>
                <a:rPr lang="en-US" altLang="en-US" sz="1800" b="1" dirty="0">
                  <a:solidFill>
                    <a:srgbClr val="0000FF"/>
                  </a:solidFill>
                  <a:latin typeface="Verdana" panose="020B0604030504040204" pitchFamily="34" charset="0"/>
                  <a:ea typeface="Verdana" panose="020B0604030504040204" pitchFamily="34" charset="0"/>
                  <a:cs typeface="Tahoma" panose="020B0604030504040204" pitchFamily="34" charset="0"/>
                  <a:sym typeface="Calibri" panose="020F0502020204030204" pitchFamily="34" charset="0"/>
                </a:rPr>
                <a:t>(Deutsch 1955)</a:t>
              </a:r>
            </a:p>
            <a:p>
              <a:pPr eaLnBrk="1" hangingPunct="1">
                <a:spcBef>
                  <a:spcPct val="0"/>
                </a:spcBef>
                <a:buFont typeface="Liberation Sans"/>
                <a:buNone/>
              </a:pPr>
              <a:r>
                <a:rPr lang="en-US" altLang="en-US" sz="1800" b="1" dirty="0">
                  <a:solidFill>
                    <a:srgbClr val="C00000"/>
                  </a:solidFill>
                  <a:latin typeface="Verdana" panose="020B0604030504040204" pitchFamily="34" charset="0"/>
                  <a:ea typeface="Verdana" panose="020B0604030504040204" pitchFamily="34" charset="0"/>
                  <a:cs typeface="Tahoma" panose="020B0604030504040204" pitchFamily="34" charset="0"/>
                  <a:sym typeface="Calibri" panose="020F0502020204030204" pitchFamily="34" charset="0"/>
                </a:rPr>
                <a:t>No charges, no currents</a:t>
              </a:r>
            </a:p>
          </p:txBody>
        </p:sp>
        <p:pic>
          <p:nvPicPr>
            <p:cNvPr id="74769" name="Picture 2"/>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114300" y="1590675"/>
              <a:ext cx="2857500" cy="283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4757" name="Text Box 9"/>
          <p:cNvSpPr txBox="1">
            <a:spLocks noChangeArrowheads="1"/>
          </p:cNvSpPr>
          <p:nvPr/>
        </p:nvSpPr>
        <p:spPr bwMode="auto">
          <a:xfrm>
            <a:off x="0" y="21601"/>
            <a:ext cx="9144000" cy="858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3200">
                <a:solidFill>
                  <a:schemeClr val="tx1"/>
                </a:solidFill>
                <a:latin typeface="Arial" panose="020B0604020202020204" pitchFamily="34" charset="0"/>
              </a:defRPr>
            </a:lvl1pPr>
            <a:lvl2pPr marL="742950" indent="-28575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chemeClr val="tx1"/>
                </a:solidFill>
                <a:latin typeface="Arial" panose="020B0604020202020204" pitchFamily="34" charset="0"/>
              </a:defRPr>
            </a:lvl2pPr>
            <a:lvl3pPr marL="1143000" indent="-22860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Arial" panose="020B0604020202020204" pitchFamily="34" charset="0"/>
              </a:defRPr>
            </a:lvl3pPr>
            <a:lvl4pPr marL="1600200" indent="-22860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4pPr>
            <a:lvl5pPr marL="2057400" indent="-22860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9pPr>
          </a:lstStyle>
          <a:p>
            <a:pPr algn="ctr" eaLnBrk="1" hangingPunct="1">
              <a:lnSpc>
                <a:spcPct val="93000"/>
              </a:lnSpc>
              <a:spcBef>
                <a:spcPct val="0"/>
              </a:spcBef>
              <a:buClr>
                <a:srgbClr val="EAEAEA"/>
              </a:buClr>
              <a:buFont typeface="Tahoma" panose="020B0604030504040204" pitchFamily="34" charset="0"/>
              <a:buNone/>
            </a:pPr>
            <a:r>
              <a:rPr lang="en-GB" altLang="en-US" sz="6000" b="1" dirty="0">
                <a:solidFill>
                  <a:schemeClr val="bg1"/>
                </a:solidFill>
                <a:latin typeface="Verdana" panose="020B0604030504040204" pitchFamily="34" charset="0"/>
                <a:ea typeface="Verdana" panose="020B0604030504040204" pitchFamily="34" charset="0"/>
                <a:sym typeface="Calibri" panose="020F0502020204030204" pitchFamily="34" charset="0"/>
              </a:rPr>
              <a:t>Different Regimes</a:t>
            </a:r>
          </a:p>
        </p:txBody>
      </p:sp>
      <p:grpSp>
        <p:nvGrpSpPr>
          <p:cNvPr id="3" name="Group 20"/>
          <p:cNvGrpSpPr>
            <a:grpSpLocks/>
          </p:cNvGrpSpPr>
          <p:nvPr/>
        </p:nvGrpSpPr>
        <p:grpSpPr bwMode="auto">
          <a:xfrm>
            <a:off x="907316" y="2009160"/>
            <a:ext cx="6246812" cy="4476282"/>
            <a:chOff x="845840" y="1857865"/>
            <a:chExt cx="6246440" cy="4476755"/>
          </a:xfrm>
        </p:grpSpPr>
        <p:sp>
          <p:nvSpPr>
            <p:cNvPr id="74765" name="TextBox 7"/>
            <p:cNvSpPr txBox="1">
              <a:spLocks noChangeArrowheads="1"/>
            </p:cNvSpPr>
            <p:nvPr/>
          </p:nvSpPr>
          <p:spPr bwMode="auto">
            <a:xfrm>
              <a:off x="845840" y="4666228"/>
              <a:ext cx="6246440" cy="923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 typeface="Liberation Sans"/>
                <a:buNone/>
              </a:pPr>
              <a:r>
                <a:rPr lang="en-US" altLang="en-US" sz="1800" b="1" dirty="0">
                  <a:solidFill>
                    <a:srgbClr val="0000FF"/>
                  </a:solidFill>
                  <a:latin typeface="Verdana" panose="020B0604030504040204" pitchFamily="34" charset="0"/>
                  <a:ea typeface="Verdana" panose="020B0604030504040204" pitchFamily="34" charset="0"/>
                  <a:cs typeface="Tahoma" panose="020B0604030504040204" pitchFamily="34" charset="0"/>
                  <a:sym typeface="Calibri" panose="020F0502020204030204" pitchFamily="34" charset="0"/>
                </a:rPr>
                <a:t>Non-ideal MHD magnetosphere</a:t>
              </a:r>
            </a:p>
            <a:p>
              <a:pPr eaLnBrk="1" hangingPunct="1">
                <a:spcBef>
                  <a:spcPct val="0"/>
                </a:spcBef>
                <a:buFont typeface="Liberation Sans"/>
                <a:buNone/>
              </a:pPr>
              <a:r>
                <a:rPr lang="en-US" altLang="en-US" sz="1800" b="1" dirty="0">
                  <a:solidFill>
                    <a:srgbClr val="0000FF"/>
                  </a:solidFill>
                  <a:latin typeface="Verdana" panose="020B0604030504040204" pitchFamily="34" charset="0"/>
                  <a:ea typeface="Verdana" panose="020B0604030504040204" pitchFamily="34" charset="0"/>
                  <a:cs typeface="Tahoma" panose="020B0604030504040204" pitchFamily="34" charset="0"/>
                  <a:sym typeface="Calibri" panose="020F0502020204030204" pitchFamily="34" charset="0"/>
                </a:rPr>
                <a:t>(</a:t>
              </a:r>
              <a:r>
                <a:rPr lang="en-US" altLang="en-US" sz="1800" b="1" dirty="0" err="1">
                  <a:solidFill>
                    <a:srgbClr val="0000FF"/>
                  </a:solidFill>
                  <a:latin typeface="Verdana" panose="020B0604030504040204" pitchFamily="34" charset="0"/>
                  <a:ea typeface="Verdana" panose="020B0604030504040204" pitchFamily="34" charset="0"/>
                  <a:cs typeface="Tahoma" panose="020B0604030504040204" pitchFamily="34" charset="0"/>
                  <a:sym typeface="Calibri" panose="020F0502020204030204" pitchFamily="34" charset="0"/>
                </a:rPr>
                <a:t>Kalapotharakos</a:t>
              </a:r>
              <a:r>
                <a:rPr lang="en-US" altLang="en-US" sz="1800" b="1" dirty="0">
                  <a:solidFill>
                    <a:srgbClr val="0000FF"/>
                  </a:solidFill>
                  <a:latin typeface="Verdana" panose="020B0604030504040204" pitchFamily="34" charset="0"/>
                  <a:ea typeface="Verdana" panose="020B0604030504040204" pitchFamily="34" charset="0"/>
                  <a:cs typeface="Tahoma" panose="020B0604030504040204" pitchFamily="34" charset="0"/>
                  <a:sym typeface="Calibri" panose="020F0502020204030204" pitchFamily="34" charset="0"/>
                </a:rPr>
                <a:t> et al. 2012, Li et al. 2012)</a:t>
              </a:r>
            </a:p>
            <a:p>
              <a:pPr eaLnBrk="1" hangingPunct="1">
                <a:spcBef>
                  <a:spcPct val="0"/>
                </a:spcBef>
                <a:buFont typeface="Liberation Sans"/>
                <a:buNone/>
              </a:pPr>
              <a:r>
                <a:rPr lang="en-US" altLang="en-US" sz="1800" b="1" dirty="0">
                  <a:solidFill>
                    <a:srgbClr val="C00000"/>
                  </a:solidFill>
                  <a:latin typeface="Verdana" panose="020B0604030504040204" pitchFamily="34" charset="0"/>
                  <a:ea typeface="Verdana" panose="020B0604030504040204" pitchFamily="34" charset="0"/>
                  <a:cs typeface="Tahoma" panose="020B0604030504040204" pitchFamily="34" charset="0"/>
                  <a:sym typeface="Calibri" panose="020F0502020204030204" pitchFamily="34" charset="0"/>
                </a:rPr>
                <a:t>Charges, currents + acceleration!</a:t>
              </a:r>
            </a:p>
          </p:txBody>
        </p:sp>
        <p:pic>
          <p:nvPicPr>
            <p:cNvPr id="74766" name="Picture 16" descr="figureA7.tif"/>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3135313" y="1857865"/>
              <a:ext cx="2971800" cy="2795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7" descr="M2.jp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276157" y="5563013"/>
              <a:ext cx="1823929" cy="771607"/>
            </a:xfrm>
            <a:prstGeom prst="rect">
              <a:avLst/>
            </a:prstGeom>
            <a:ln>
              <a:noFill/>
            </a:ln>
            <a:effectLst>
              <a:outerShdw blurRad="190500" algn="tl" rotWithShape="0">
                <a:srgbClr val="000000">
                  <a:alpha val="70000"/>
                </a:srgbClr>
              </a:outerShdw>
            </a:effectLst>
          </p:spPr>
        </p:pic>
      </p:grpSp>
      <p:grpSp>
        <p:nvGrpSpPr>
          <p:cNvPr id="4" name="Group 21"/>
          <p:cNvGrpSpPr>
            <a:grpSpLocks/>
          </p:cNvGrpSpPr>
          <p:nvPr/>
        </p:nvGrpSpPr>
        <p:grpSpPr bwMode="auto">
          <a:xfrm>
            <a:off x="5292725" y="1026368"/>
            <a:ext cx="3932238" cy="5715000"/>
            <a:chOff x="5292080" y="609600"/>
            <a:chExt cx="3932312" cy="5715000"/>
          </a:xfrm>
        </p:grpSpPr>
        <p:sp>
          <p:nvSpPr>
            <p:cNvPr id="74760" name="TextBox 9"/>
            <p:cNvSpPr txBox="1">
              <a:spLocks noChangeArrowheads="1"/>
            </p:cNvSpPr>
            <p:nvPr/>
          </p:nvSpPr>
          <p:spPr bwMode="auto">
            <a:xfrm>
              <a:off x="5292080" y="609600"/>
              <a:ext cx="3932312"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 typeface="Liberation Sans"/>
                <a:buNone/>
              </a:pPr>
              <a:r>
                <a:rPr lang="en-US" altLang="en-US" sz="1800" b="1" dirty="0">
                  <a:solidFill>
                    <a:srgbClr val="0000FF"/>
                  </a:solidFill>
                  <a:latin typeface="Verdana" panose="020B0604030504040204" pitchFamily="34" charset="0"/>
                  <a:ea typeface="Verdana" panose="020B0604030504040204" pitchFamily="34" charset="0"/>
                  <a:cs typeface="Tahoma" panose="020B0604030504040204" pitchFamily="34" charset="0"/>
                  <a:sym typeface="Calibri" panose="020F0502020204030204" pitchFamily="34" charset="0"/>
                </a:rPr>
                <a:t>Force-free magnetosphere</a:t>
              </a:r>
            </a:p>
            <a:p>
              <a:pPr eaLnBrk="1" hangingPunct="1">
                <a:spcBef>
                  <a:spcPct val="0"/>
                </a:spcBef>
                <a:buFont typeface="Liberation Sans"/>
                <a:buNone/>
              </a:pPr>
              <a:r>
                <a:rPr lang="en-US" altLang="en-US" sz="1800" b="1" dirty="0">
                  <a:solidFill>
                    <a:srgbClr val="0000FF"/>
                  </a:solidFill>
                  <a:latin typeface="Verdana" panose="020B0604030504040204" pitchFamily="34" charset="0"/>
                  <a:ea typeface="Verdana" panose="020B0604030504040204" pitchFamily="34" charset="0"/>
                  <a:cs typeface="Tahoma" panose="020B0604030504040204" pitchFamily="34" charset="0"/>
                  <a:sym typeface="Calibri" panose="020F0502020204030204" pitchFamily="34" charset="0"/>
                </a:rPr>
                <a:t>(E.g., </a:t>
              </a:r>
              <a:r>
                <a:rPr lang="en-US" altLang="en-US" sz="1800" b="1" dirty="0" err="1">
                  <a:solidFill>
                    <a:srgbClr val="0000FF"/>
                  </a:solidFill>
                  <a:latin typeface="Verdana" panose="020B0604030504040204" pitchFamily="34" charset="0"/>
                  <a:ea typeface="Verdana" panose="020B0604030504040204" pitchFamily="34" charset="0"/>
                  <a:cs typeface="Tahoma" panose="020B0604030504040204" pitchFamily="34" charset="0"/>
                  <a:sym typeface="Calibri" panose="020F0502020204030204" pitchFamily="34" charset="0"/>
                </a:rPr>
                <a:t>Spitkovsky</a:t>
              </a:r>
              <a:r>
                <a:rPr lang="en-US" altLang="en-US" sz="1800" b="1" dirty="0">
                  <a:solidFill>
                    <a:srgbClr val="0000FF"/>
                  </a:solidFill>
                  <a:latin typeface="Verdana" panose="020B0604030504040204" pitchFamily="34" charset="0"/>
                  <a:ea typeface="Verdana" panose="020B0604030504040204" pitchFamily="34" charset="0"/>
                  <a:cs typeface="Tahoma" panose="020B0604030504040204" pitchFamily="34" charset="0"/>
                  <a:sym typeface="Calibri" panose="020F0502020204030204" pitchFamily="34" charset="0"/>
                </a:rPr>
                <a:t> 2006)</a:t>
              </a:r>
            </a:p>
            <a:p>
              <a:pPr eaLnBrk="1" hangingPunct="1">
                <a:spcBef>
                  <a:spcPct val="0"/>
                </a:spcBef>
                <a:buFont typeface="Liberation Sans"/>
                <a:buNone/>
              </a:pPr>
              <a:r>
                <a:rPr lang="en-US" altLang="en-US" sz="1800" b="1" dirty="0">
                  <a:solidFill>
                    <a:srgbClr val="C00000"/>
                  </a:solidFill>
                  <a:latin typeface="Verdana" panose="020B0604030504040204" pitchFamily="34" charset="0"/>
                  <a:ea typeface="Verdana" panose="020B0604030504040204" pitchFamily="34" charset="0"/>
                  <a:cs typeface="Tahoma" panose="020B0604030504040204" pitchFamily="34" charset="0"/>
                  <a:sym typeface="Calibri" panose="020F0502020204030204" pitchFamily="34" charset="0"/>
                </a:rPr>
                <a:t>No particle acceleration</a:t>
              </a:r>
            </a:p>
          </p:txBody>
        </p:sp>
        <p:pic>
          <p:nvPicPr>
            <p:cNvPr id="74761" name="Picture 2"/>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6257925" y="1600200"/>
              <a:ext cx="2728913" cy="2779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15" descr="M1.jpg"/>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7009787" y="4495800"/>
              <a:ext cx="1668494" cy="712788"/>
            </a:xfrm>
            <a:prstGeom prst="rect">
              <a:avLst/>
            </a:prstGeom>
            <a:ln>
              <a:noFill/>
            </a:ln>
            <a:effectLst>
              <a:outerShdw blurRad="190500" algn="tl" rotWithShape="0">
                <a:srgbClr val="000000">
                  <a:alpha val="70000"/>
                </a:srgbClr>
              </a:outerShdw>
            </a:effectLst>
          </p:spPr>
        </p:pic>
        <p:sp>
          <p:nvSpPr>
            <p:cNvPr id="74763" name="Rectangle 18"/>
            <p:cNvSpPr>
              <a:spLocks noChangeArrowheads="1"/>
            </p:cNvSpPr>
            <p:nvPr/>
          </p:nvSpPr>
          <p:spPr bwMode="auto">
            <a:xfrm>
              <a:off x="6660232" y="5254228"/>
              <a:ext cx="254754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 typeface="Liberation Sans"/>
                <a:buNone/>
              </a:pPr>
              <a:r>
                <a:rPr lang="en-US" altLang="en-US" sz="1800" b="1" dirty="0">
                  <a:solidFill>
                    <a:srgbClr val="C00000"/>
                  </a:solidFill>
                  <a:latin typeface="Verdana" panose="020B0604030504040204" pitchFamily="34" charset="0"/>
                  <a:ea typeface="Verdana" panose="020B0604030504040204" pitchFamily="34" charset="0"/>
                  <a:cs typeface="Tahoma" panose="020B0604030504040204" pitchFamily="34" charset="0"/>
                </a:rPr>
                <a:t>Filled with plasma</a:t>
              </a:r>
            </a:p>
          </p:txBody>
        </p:sp>
        <p:pic>
          <p:nvPicPr>
            <p:cNvPr id="20" name="Picture 19" descr="M3.jpg"/>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7068526" y="5699125"/>
              <a:ext cx="1389088" cy="625475"/>
            </a:xfrm>
            <a:prstGeom prst="rect">
              <a:avLst/>
            </a:prstGeom>
            <a:ln>
              <a:noFill/>
            </a:ln>
            <a:effectLst>
              <a:outerShdw blurRad="190500" algn="tl" rotWithShape="0">
                <a:srgbClr val="000000">
                  <a:alpha val="70000"/>
                </a:srgbClr>
              </a:outerShdw>
            </a:effectLst>
          </p:spPr>
        </p:pic>
      </p:grpSp>
      <p:sp>
        <p:nvSpPr>
          <p:cNvPr id="6" name="TextBox 5">
            <a:extLst>
              <a:ext uri="{FF2B5EF4-FFF2-40B4-BE49-F238E27FC236}">
                <a16:creationId xmlns:a16="http://schemas.microsoft.com/office/drawing/2014/main" id="{E470BACA-2719-89D3-C4C1-5F7F44817F41}"/>
              </a:ext>
            </a:extLst>
          </p:cNvPr>
          <p:cNvSpPr txBox="1"/>
          <p:nvPr/>
        </p:nvSpPr>
        <p:spPr>
          <a:xfrm>
            <a:off x="43121" y="6478143"/>
            <a:ext cx="2440647" cy="307777"/>
          </a:xfrm>
          <a:prstGeom prst="rect">
            <a:avLst/>
          </a:prstGeom>
          <a:noFill/>
        </p:spPr>
        <p:txBody>
          <a:bodyPr wrap="square">
            <a:spAutoFit/>
          </a:bodyPr>
          <a:lstStyle/>
          <a:p>
            <a:r>
              <a:rPr lang="en-GB" sz="1400" b="1" i="0" dirty="0">
                <a:solidFill>
                  <a:srgbClr val="C00000"/>
                </a:solidFill>
                <a:effectLst/>
                <a:latin typeface="Roboto" panose="02000000000000000000" pitchFamily="2" charset="0"/>
              </a:rPr>
              <a:t>Credit: </a:t>
            </a:r>
            <a:r>
              <a:rPr lang="en-GB" sz="1400" b="1" dirty="0">
                <a:solidFill>
                  <a:srgbClr val="C00000"/>
                </a:solidFill>
                <a:latin typeface="Roboto" panose="02000000000000000000" pitchFamily="2" charset="0"/>
              </a:rPr>
              <a:t>AK Harding</a:t>
            </a:r>
            <a:endParaRPr lang="en-ZA" sz="1400" b="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blinds(horizontal)">
                                      <p:cBhvr>
                                        <p:cTn id="17" dur="500"/>
                                        <p:tgtEl>
                                          <p:spTgt spid="3"/>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blinds(horizontal)">
                                      <p:cBhvr>
                                        <p:cTn id="2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822317" y="4020965"/>
            <a:ext cx="8242170" cy="1932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5" name="Subtitle 3"/>
          <p:cNvSpPr>
            <a:spLocks noGrp="1"/>
          </p:cNvSpPr>
          <p:nvPr>
            <p:ph type="subTitle" idx="1"/>
          </p:nvPr>
        </p:nvSpPr>
        <p:spPr>
          <a:xfrm>
            <a:off x="6408712" y="3955302"/>
            <a:ext cx="2843808" cy="2137994"/>
          </a:xfrm>
          <a:noFill/>
        </p:spPr>
        <p:txBody>
          <a:bodyPr>
            <a:noAutofit/>
          </a:bodyPr>
          <a:lstStyle/>
          <a:p>
            <a:pPr marL="342900" indent="-342900" algn="l">
              <a:buFont typeface="Arial"/>
              <a:buChar char="•"/>
            </a:pPr>
            <a:r>
              <a:rPr lang="en-ZA" sz="1725" b="1" dirty="0">
                <a:solidFill>
                  <a:srgbClr val="0070C0"/>
                </a:solidFill>
              </a:rPr>
              <a:t>Most dissipation takes place near separatrix and CS</a:t>
            </a:r>
          </a:p>
          <a:p>
            <a:pPr marL="342900" indent="-342900" algn="l">
              <a:buFont typeface="Arial"/>
              <a:buChar char="•"/>
            </a:pPr>
            <a:r>
              <a:rPr lang="en-ZA" sz="1725" b="1" i="1" dirty="0">
                <a:solidFill>
                  <a:srgbClr val="0070C0"/>
                </a:solidFill>
              </a:rPr>
              <a:t>E</a:t>
            </a:r>
            <a:r>
              <a:rPr lang="en-ZA" sz="1725" b="1" dirty="0">
                <a:solidFill>
                  <a:srgbClr val="0070C0"/>
                </a:solidFill>
              </a:rPr>
              <a:t>-field shrinks to CS as injection rate increases</a:t>
            </a:r>
          </a:p>
          <a:p>
            <a:pPr marL="342900" indent="-342900" algn="l">
              <a:buFont typeface="Arial"/>
              <a:buChar char="•"/>
            </a:pPr>
            <a:r>
              <a:rPr lang="en-ZA" sz="1725" b="1" dirty="0">
                <a:solidFill>
                  <a:srgbClr val="0070C0"/>
                </a:solidFill>
              </a:rPr>
              <a:t>Scaling up of </a:t>
            </a:r>
            <a:br>
              <a:rPr lang="en-SA" sz="1725" b="1" dirty="0">
                <a:solidFill>
                  <a:srgbClr val="0070C0"/>
                </a:solidFill>
              </a:rPr>
            </a:br>
            <a:r>
              <a:rPr lang="en-ZA" sz="1725" b="1" i="1" dirty="0">
                <a:solidFill>
                  <a:srgbClr val="0070C0"/>
                </a:solidFill>
              </a:rPr>
              <a:t>B</a:t>
            </a:r>
            <a:r>
              <a:rPr lang="en-ZA" sz="1725" b="1" dirty="0">
                <a:solidFill>
                  <a:srgbClr val="0070C0"/>
                </a:solidFill>
              </a:rPr>
              <a:t> &lt; 10</a:t>
            </a:r>
            <a:r>
              <a:rPr lang="en-ZA" sz="1725" b="1" baseline="30000" dirty="0">
                <a:solidFill>
                  <a:srgbClr val="0070C0"/>
                </a:solidFill>
              </a:rPr>
              <a:t>6</a:t>
            </a:r>
            <a:r>
              <a:rPr lang="en-ZA" sz="1725" b="1" dirty="0">
                <a:solidFill>
                  <a:srgbClr val="0070C0"/>
                </a:solidFill>
              </a:rPr>
              <a:t> G and </a:t>
            </a:r>
            <a:r>
              <a:rPr lang="en-ZA" sz="1725" b="1" i="1" dirty="0">
                <a:solidFill>
                  <a:srgbClr val="0070C0"/>
                </a:solidFill>
                <a:latin typeface="Symbol" panose="05050102010706020507" pitchFamily="18" charset="2"/>
              </a:rPr>
              <a:t>g</a:t>
            </a:r>
            <a:r>
              <a:rPr lang="en-ZA" sz="1725" b="1" dirty="0">
                <a:solidFill>
                  <a:srgbClr val="0070C0"/>
                </a:solidFill>
              </a:rPr>
              <a:t> &lt; 10</a:t>
            </a:r>
            <a:r>
              <a:rPr lang="en-ZA" sz="1725" b="1" baseline="30000" dirty="0">
                <a:solidFill>
                  <a:srgbClr val="0070C0"/>
                </a:solidFill>
              </a:rPr>
              <a:t>3</a:t>
            </a:r>
            <a:r>
              <a:rPr lang="en-ZA" sz="1725" b="1" dirty="0">
                <a:solidFill>
                  <a:srgbClr val="0070C0"/>
                </a:solidFill>
              </a:rPr>
              <a:t> </a:t>
            </a:r>
            <a:br>
              <a:rPr lang="en-ZA" sz="1725" b="1" dirty="0">
                <a:solidFill>
                  <a:srgbClr val="0070C0"/>
                </a:solidFill>
              </a:rPr>
            </a:br>
            <a:r>
              <a:rPr lang="en-ZA" sz="1725" b="1" dirty="0">
                <a:solidFill>
                  <a:srgbClr val="0070C0"/>
                </a:solidFill>
              </a:rPr>
              <a:t>[or hybrid models]</a:t>
            </a:r>
          </a:p>
        </p:txBody>
      </p:sp>
      <p:sp>
        <p:nvSpPr>
          <p:cNvPr id="11" name="Rectangle 10">
            <a:extLst>
              <a:ext uri="{FF2B5EF4-FFF2-40B4-BE49-F238E27FC236}">
                <a16:creationId xmlns:a16="http://schemas.microsoft.com/office/drawing/2014/main" id="{1057A508-1068-40FC-8052-2041E94966DB}"/>
              </a:ext>
            </a:extLst>
          </p:cNvPr>
          <p:cNvSpPr/>
          <p:nvPr/>
        </p:nvSpPr>
        <p:spPr>
          <a:xfrm>
            <a:off x="0" y="5704100"/>
            <a:ext cx="9022933" cy="300082"/>
          </a:xfrm>
          <a:prstGeom prst="rect">
            <a:avLst/>
          </a:prstGeom>
        </p:spPr>
        <p:txBody>
          <a:bodyPr wrap="square">
            <a:spAutoFit/>
          </a:bodyPr>
          <a:lstStyle/>
          <a:p>
            <a:r>
              <a:rPr lang="en-ZA" sz="1350" b="1" i="1" dirty="0">
                <a:solidFill>
                  <a:schemeClr val="bg1"/>
                </a:solidFill>
                <a:latin typeface="Bodoni MT" panose="02070603080606020203" pitchFamily="18" charset="0"/>
              </a:rPr>
              <a:t>HONEST3: The High End of the Pulsar Spectra, 26 – 28 November 2024, Online</a:t>
            </a:r>
            <a:endParaRPr lang="en-ZA" sz="1350" dirty="0">
              <a:solidFill>
                <a:schemeClr val="bg1"/>
              </a:solidFill>
            </a:endParaRPr>
          </a:p>
        </p:txBody>
      </p:sp>
      <p:sp>
        <p:nvSpPr>
          <p:cNvPr id="4" name="TextBox 3">
            <a:extLst>
              <a:ext uri="{FF2B5EF4-FFF2-40B4-BE49-F238E27FC236}">
                <a16:creationId xmlns:a16="http://schemas.microsoft.com/office/drawing/2014/main" id="{C94757D0-AF51-AF28-3814-550DC30E0EC8}"/>
              </a:ext>
            </a:extLst>
          </p:cNvPr>
          <p:cNvSpPr txBox="1"/>
          <p:nvPr/>
        </p:nvSpPr>
        <p:spPr>
          <a:xfrm>
            <a:off x="6771487" y="2026439"/>
            <a:ext cx="2150740" cy="1546577"/>
          </a:xfrm>
          <a:prstGeom prst="rect">
            <a:avLst/>
          </a:prstGeom>
          <a:noFill/>
        </p:spPr>
        <p:txBody>
          <a:bodyPr wrap="square">
            <a:spAutoFit/>
          </a:bodyPr>
          <a:lstStyle/>
          <a:p>
            <a:pPr algn="ctr"/>
            <a:r>
              <a:rPr lang="da-DK" sz="1350" b="1" dirty="0">
                <a:solidFill>
                  <a:srgbClr val="C00000"/>
                </a:solidFill>
                <a:latin typeface="Calibri" panose="020F0502020204030204" pitchFamily="34" charset="0"/>
              </a:rPr>
              <a:t>Chen &amp; Belodorodov (2014)</a:t>
            </a:r>
          </a:p>
          <a:p>
            <a:pPr algn="ctr"/>
            <a:r>
              <a:rPr lang="da-DK" sz="1350" b="1" dirty="0">
                <a:solidFill>
                  <a:srgbClr val="C00000"/>
                </a:solidFill>
                <a:latin typeface="Calibri" panose="020F0502020204030204" pitchFamily="34" charset="0"/>
              </a:rPr>
              <a:t>Philippov &amp; Spitkovsky (2014, 2018)</a:t>
            </a:r>
          </a:p>
          <a:p>
            <a:pPr algn="ctr"/>
            <a:r>
              <a:rPr lang="da-DK" sz="1350" b="1" dirty="0">
                <a:solidFill>
                  <a:srgbClr val="C00000"/>
                </a:solidFill>
                <a:latin typeface="Calibri" panose="020F0502020204030204" pitchFamily="34" charset="0"/>
              </a:rPr>
              <a:t>Cerutti et al. (2016)</a:t>
            </a:r>
          </a:p>
          <a:p>
            <a:pPr algn="ctr"/>
            <a:r>
              <a:rPr lang="da-DK" sz="1350" b="1" dirty="0">
                <a:solidFill>
                  <a:srgbClr val="C00000"/>
                </a:solidFill>
                <a:latin typeface="Calibri" panose="020F0502020204030204" pitchFamily="34" charset="0"/>
              </a:rPr>
              <a:t>Kalapotharakos et al. (2018, 2023)</a:t>
            </a:r>
          </a:p>
        </p:txBody>
      </p:sp>
      <p:pic>
        <p:nvPicPr>
          <p:cNvPr id="6" name="Picture 5">
            <a:extLst>
              <a:ext uri="{FF2B5EF4-FFF2-40B4-BE49-F238E27FC236}">
                <a16:creationId xmlns:a16="http://schemas.microsoft.com/office/drawing/2014/main" id="{E9C13CC3-996C-687E-CCE5-F9D12D0BCBA3}"/>
              </a:ext>
            </a:extLst>
          </p:cNvPr>
          <p:cNvPicPr>
            <a:picLocks noChangeAspect="1"/>
          </p:cNvPicPr>
          <p:nvPr/>
        </p:nvPicPr>
        <p:blipFill>
          <a:blip r:embed="rId2"/>
          <a:stretch>
            <a:fillRect/>
          </a:stretch>
        </p:blipFill>
        <p:spPr>
          <a:xfrm>
            <a:off x="1" y="30776"/>
            <a:ext cx="6434679" cy="6808689"/>
          </a:xfrm>
          <a:prstGeom prst="rect">
            <a:avLst/>
          </a:prstGeom>
        </p:spPr>
      </p:pic>
      <p:sp>
        <p:nvSpPr>
          <p:cNvPr id="3" name="TextBox 2">
            <a:extLst>
              <a:ext uri="{FF2B5EF4-FFF2-40B4-BE49-F238E27FC236}">
                <a16:creationId xmlns:a16="http://schemas.microsoft.com/office/drawing/2014/main" id="{DAEA3067-0511-0B40-BC6A-CD05472EC868}"/>
              </a:ext>
            </a:extLst>
          </p:cNvPr>
          <p:cNvSpPr txBox="1"/>
          <p:nvPr/>
        </p:nvSpPr>
        <p:spPr>
          <a:xfrm>
            <a:off x="7380313" y="6515072"/>
            <a:ext cx="1763688" cy="276999"/>
          </a:xfrm>
          <a:prstGeom prst="rect">
            <a:avLst/>
          </a:prstGeom>
          <a:noFill/>
        </p:spPr>
        <p:txBody>
          <a:bodyPr wrap="square">
            <a:spAutoFit/>
          </a:bodyPr>
          <a:lstStyle/>
          <a:p>
            <a:r>
              <a:rPr lang="en-ZA" sz="1200" b="1" kern="0" dirty="0">
                <a:solidFill>
                  <a:srgbClr val="C00000"/>
                </a:solidFill>
                <a:latin typeface="+mn-lt"/>
              </a:rPr>
              <a:t>Credit: AK Harding</a:t>
            </a:r>
            <a:endParaRPr lang="en-ZA" sz="1200" dirty="0">
              <a:solidFill>
                <a:srgbClr val="C00000"/>
              </a:solidFill>
            </a:endParaRPr>
          </a:p>
        </p:txBody>
      </p:sp>
      <p:sp>
        <p:nvSpPr>
          <p:cNvPr id="10" name="Text Box 2">
            <a:extLst>
              <a:ext uri="{FF2B5EF4-FFF2-40B4-BE49-F238E27FC236}">
                <a16:creationId xmlns:a16="http://schemas.microsoft.com/office/drawing/2014/main" id="{9A8FCFEB-5F4A-513C-627E-6339480840D3}"/>
              </a:ext>
            </a:extLst>
          </p:cNvPr>
          <p:cNvSpPr txBox="1">
            <a:spLocks noChangeArrowheads="1"/>
          </p:cNvSpPr>
          <p:nvPr/>
        </p:nvSpPr>
        <p:spPr bwMode="auto">
          <a:xfrm>
            <a:off x="4968552" y="89276"/>
            <a:ext cx="4211960" cy="1582870"/>
          </a:xfrm>
          <a:prstGeom prst="rect">
            <a:avLst/>
          </a:prstGeom>
          <a:solidFill>
            <a:schemeClr val="bg1"/>
          </a:solidFill>
          <a:ln>
            <a:noFill/>
          </a:ln>
        </p:spPr>
        <p:txBody>
          <a:bodyPr wrap="square" lIns="90000" tIns="46800" rIns="90000" bIns="46800" anchor="ctr">
            <a:spAutoFit/>
          </a:bodyPr>
          <a:lstStyle>
            <a:lvl1pPr>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3200">
                <a:solidFill>
                  <a:schemeClr val="tx1"/>
                </a:solidFill>
                <a:latin typeface="Arial" panose="020B0604020202020204" pitchFamily="34" charset="0"/>
              </a:defRPr>
            </a:lvl1pPr>
            <a:lvl2pPr marL="742950" indent="-28575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chemeClr val="tx1"/>
                </a:solidFill>
                <a:latin typeface="Arial" panose="020B0604020202020204" pitchFamily="34" charset="0"/>
              </a:defRPr>
            </a:lvl2pPr>
            <a:lvl3pPr marL="1143000" indent="-22860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Arial" panose="020B0604020202020204" pitchFamily="34" charset="0"/>
              </a:defRPr>
            </a:lvl3pPr>
            <a:lvl4pPr marL="1600200" indent="-22860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4pPr>
            <a:lvl5pPr marL="2057400" indent="-22860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9pPr>
          </a:lstStyle>
          <a:p>
            <a:pPr algn="ctr" eaLnBrk="1" hangingPunct="1">
              <a:lnSpc>
                <a:spcPct val="93000"/>
              </a:lnSpc>
              <a:spcBef>
                <a:spcPct val="0"/>
              </a:spcBef>
              <a:buClr>
                <a:srgbClr val="FFFF00"/>
              </a:buClr>
              <a:buFont typeface="Tahoma" panose="020B0604030504040204" pitchFamily="34" charset="0"/>
              <a:buNone/>
            </a:pPr>
            <a:r>
              <a:rPr lang="en-SA" altLang="en-US" sz="5200" b="1" dirty="0">
                <a:solidFill>
                  <a:srgbClr val="7030A0"/>
                </a:solidFill>
                <a:latin typeface="Verdana" panose="020B0604030504040204" pitchFamily="34" charset="0"/>
                <a:ea typeface="Verdana" panose="020B0604030504040204" pitchFamily="34" charset="0"/>
              </a:rPr>
              <a:t>Global PIC Models</a:t>
            </a:r>
            <a:endParaRPr lang="en-GB" altLang="en-US" sz="5200" b="1" dirty="0">
              <a:solidFill>
                <a:srgbClr val="7030A0"/>
              </a:solidFill>
              <a:latin typeface="Symbol" panose="05050102010706020507" pitchFamily="18" charset="2"/>
              <a:ea typeface="Verdana" panose="020B0604030504040204" pitchFamily="34" charset="0"/>
            </a:endParaRPr>
          </a:p>
        </p:txBody>
      </p:sp>
      <p:sp>
        <p:nvSpPr>
          <p:cNvPr id="13" name="TextBox 12">
            <a:extLst>
              <a:ext uri="{FF2B5EF4-FFF2-40B4-BE49-F238E27FC236}">
                <a16:creationId xmlns:a16="http://schemas.microsoft.com/office/drawing/2014/main" id="{B3A8E0E7-12F0-72B1-90E9-3881F5CF711C}"/>
              </a:ext>
            </a:extLst>
          </p:cNvPr>
          <p:cNvSpPr txBox="1"/>
          <p:nvPr/>
        </p:nvSpPr>
        <p:spPr>
          <a:xfrm>
            <a:off x="-84941" y="6004182"/>
            <a:ext cx="1172672" cy="830997"/>
          </a:xfrm>
          <a:prstGeom prst="rect">
            <a:avLst/>
          </a:prstGeom>
          <a:noFill/>
        </p:spPr>
        <p:txBody>
          <a:bodyPr wrap="square">
            <a:spAutoFit/>
          </a:bodyPr>
          <a:lstStyle/>
          <a:p>
            <a:pPr algn="ctr"/>
            <a:r>
              <a:rPr lang="da-DK" sz="1600" b="1" dirty="0">
                <a:solidFill>
                  <a:srgbClr val="C00000"/>
                </a:solidFill>
                <a:latin typeface="Calibri" panose="020F0502020204030204" pitchFamily="34" charset="0"/>
              </a:rPr>
              <a:t>Brambilla et al. (2018)</a:t>
            </a:r>
            <a:endParaRPr lang="en-ZA" sz="1600" b="1" dirty="0">
              <a:solidFill>
                <a:srgbClr val="C00000"/>
              </a:solidFill>
            </a:endParaRPr>
          </a:p>
        </p:txBody>
      </p:sp>
    </p:spTree>
    <p:extLst>
      <p:ext uri="{BB962C8B-B14F-4D97-AF65-F5344CB8AC3E}">
        <p14:creationId xmlns:p14="http://schemas.microsoft.com/office/powerpoint/2010/main" val="12680955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8D8AD188-2A07-A6E1-EBF3-FC1F76372DA5}"/>
              </a:ext>
            </a:extLst>
          </p:cNvPr>
          <p:cNvPicPr>
            <a:picLocks noChangeAspect="1"/>
          </p:cNvPicPr>
          <p:nvPr/>
        </p:nvPicPr>
        <p:blipFill>
          <a:blip r:embed="rId2"/>
          <a:stretch>
            <a:fillRect/>
          </a:stretch>
        </p:blipFill>
        <p:spPr>
          <a:xfrm>
            <a:off x="0" y="1052736"/>
            <a:ext cx="9144000" cy="5481105"/>
          </a:xfrm>
          <a:prstGeom prst="rect">
            <a:avLst/>
          </a:prstGeom>
        </p:spPr>
      </p:pic>
      <p:sp>
        <p:nvSpPr>
          <p:cNvPr id="10" name="Text Box 2">
            <a:extLst>
              <a:ext uri="{FF2B5EF4-FFF2-40B4-BE49-F238E27FC236}">
                <a16:creationId xmlns:a16="http://schemas.microsoft.com/office/drawing/2014/main" id="{9A8FCFEB-5F4A-513C-627E-6339480840D3}"/>
              </a:ext>
            </a:extLst>
          </p:cNvPr>
          <p:cNvSpPr txBox="1">
            <a:spLocks noChangeArrowheads="1"/>
          </p:cNvSpPr>
          <p:nvPr/>
        </p:nvSpPr>
        <p:spPr bwMode="auto">
          <a:xfrm>
            <a:off x="25336" y="116632"/>
            <a:ext cx="9145016" cy="953211"/>
          </a:xfrm>
          <a:prstGeom prst="rect">
            <a:avLst/>
          </a:prstGeom>
          <a:solidFill>
            <a:schemeClr val="bg1"/>
          </a:solidFill>
          <a:ln>
            <a:noFill/>
          </a:ln>
        </p:spPr>
        <p:txBody>
          <a:bodyPr wrap="square" lIns="90000" tIns="46800" rIns="90000" bIns="46800" anchor="ctr">
            <a:spAutoFit/>
          </a:bodyPr>
          <a:lstStyle>
            <a:lvl1pPr>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3200">
                <a:solidFill>
                  <a:schemeClr val="tx1"/>
                </a:solidFill>
                <a:latin typeface="Arial" panose="020B0604020202020204" pitchFamily="34" charset="0"/>
              </a:defRPr>
            </a:lvl1pPr>
            <a:lvl2pPr marL="742950" indent="-28575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chemeClr val="tx1"/>
                </a:solidFill>
                <a:latin typeface="Arial" panose="020B0604020202020204" pitchFamily="34" charset="0"/>
              </a:defRPr>
            </a:lvl2pPr>
            <a:lvl3pPr marL="1143000" indent="-22860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Arial" panose="020B0604020202020204" pitchFamily="34" charset="0"/>
              </a:defRPr>
            </a:lvl3pPr>
            <a:lvl4pPr marL="1600200" indent="-22860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4pPr>
            <a:lvl5pPr marL="2057400" indent="-22860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9pPr>
          </a:lstStyle>
          <a:p>
            <a:pPr algn="ctr" eaLnBrk="1" hangingPunct="1">
              <a:lnSpc>
                <a:spcPct val="93000"/>
              </a:lnSpc>
              <a:spcBef>
                <a:spcPct val="0"/>
              </a:spcBef>
              <a:buClr>
                <a:srgbClr val="FFFF00"/>
              </a:buClr>
              <a:buFont typeface="Tahoma" panose="020B0604030504040204" pitchFamily="34" charset="0"/>
              <a:buNone/>
            </a:pPr>
            <a:r>
              <a:rPr lang="en-SA" altLang="en-US" sz="6000" b="1" dirty="0">
                <a:solidFill>
                  <a:srgbClr val="7030A0"/>
                </a:solidFill>
                <a:latin typeface="Verdana" panose="020B0604030504040204" pitchFamily="34" charset="0"/>
                <a:ea typeface="Verdana" panose="020B0604030504040204" pitchFamily="34" charset="0"/>
              </a:rPr>
              <a:t>Global PIC Models</a:t>
            </a:r>
            <a:endParaRPr lang="en-GB" altLang="en-US" sz="6000" b="1" dirty="0">
              <a:solidFill>
                <a:srgbClr val="7030A0"/>
              </a:solidFill>
              <a:latin typeface="Symbol" panose="05050102010706020507" pitchFamily="18" charset="2"/>
              <a:ea typeface="Verdana" panose="020B0604030504040204" pitchFamily="34" charset="0"/>
            </a:endParaRPr>
          </a:p>
        </p:txBody>
      </p:sp>
      <p:sp>
        <p:nvSpPr>
          <p:cNvPr id="13" name="TextBox 12">
            <a:extLst>
              <a:ext uri="{FF2B5EF4-FFF2-40B4-BE49-F238E27FC236}">
                <a16:creationId xmlns:a16="http://schemas.microsoft.com/office/drawing/2014/main" id="{B3A8E0E7-12F0-72B1-90E9-3881F5CF711C}"/>
              </a:ext>
            </a:extLst>
          </p:cNvPr>
          <p:cNvSpPr txBox="1"/>
          <p:nvPr/>
        </p:nvSpPr>
        <p:spPr>
          <a:xfrm>
            <a:off x="-84941" y="6004182"/>
            <a:ext cx="1172672" cy="830997"/>
          </a:xfrm>
          <a:prstGeom prst="rect">
            <a:avLst/>
          </a:prstGeom>
          <a:noFill/>
        </p:spPr>
        <p:txBody>
          <a:bodyPr wrap="square">
            <a:spAutoFit/>
          </a:bodyPr>
          <a:lstStyle/>
          <a:p>
            <a:pPr algn="ctr"/>
            <a:r>
              <a:rPr lang="en-SA" sz="1600" b="1" dirty="0" err="1">
                <a:solidFill>
                  <a:srgbClr val="C00000"/>
                </a:solidFill>
                <a:latin typeface="Calibri" panose="020F0502020204030204" pitchFamily="34" charset="0"/>
              </a:rPr>
              <a:t>Cerutti</a:t>
            </a:r>
            <a:r>
              <a:rPr lang="en-SA" sz="1600" b="1" dirty="0">
                <a:solidFill>
                  <a:srgbClr val="C00000"/>
                </a:solidFill>
                <a:latin typeface="Calibri" panose="020F0502020204030204" pitchFamily="34" charset="0"/>
              </a:rPr>
              <a:t> </a:t>
            </a:r>
            <a:br>
              <a:rPr lang="en-SA" sz="1600" b="1" dirty="0">
                <a:solidFill>
                  <a:srgbClr val="C00000"/>
                </a:solidFill>
                <a:latin typeface="Calibri" panose="020F0502020204030204" pitchFamily="34" charset="0"/>
              </a:rPr>
            </a:br>
            <a:r>
              <a:rPr lang="da-DK" sz="1600" b="1" dirty="0">
                <a:solidFill>
                  <a:srgbClr val="C00000"/>
                </a:solidFill>
                <a:latin typeface="Calibri" panose="020F0502020204030204" pitchFamily="34" charset="0"/>
              </a:rPr>
              <a:t>et al. (20</a:t>
            </a:r>
            <a:r>
              <a:rPr lang="en-SA" sz="1600" b="1" dirty="0">
                <a:solidFill>
                  <a:srgbClr val="C00000"/>
                </a:solidFill>
                <a:latin typeface="Calibri" panose="020F0502020204030204" pitchFamily="34" charset="0"/>
              </a:rPr>
              <a:t>25</a:t>
            </a:r>
            <a:r>
              <a:rPr lang="da-DK" sz="1600" b="1" dirty="0">
                <a:solidFill>
                  <a:srgbClr val="C00000"/>
                </a:solidFill>
                <a:latin typeface="Calibri" panose="020F0502020204030204" pitchFamily="34" charset="0"/>
              </a:rPr>
              <a:t>)</a:t>
            </a:r>
            <a:endParaRPr lang="en-ZA" sz="1600" b="1" dirty="0">
              <a:solidFill>
                <a:srgbClr val="C00000"/>
              </a:solidFill>
            </a:endParaRPr>
          </a:p>
        </p:txBody>
      </p:sp>
    </p:spTree>
    <p:extLst>
      <p:ext uri="{BB962C8B-B14F-4D97-AF65-F5344CB8AC3E}">
        <p14:creationId xmlns:p14="http://schemas.microsoft.com/office/powerpoint/2010/main" val="21860447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a:xfrm>
            <a:off x="0" y="0"/>
            <a:ext cx="9144000" cy="687387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Liberation Sans" pitchFamily="34" charset="0"/>
              <a:buNone/>
              <a:defRPr/>
            </a:pPr>
            <a:endParaRPr lang="en-US"/>
          </a:p>
        </p:txBody>
      </p:sp>
      <p:sp>
        <p:nvSpPr>
          <p:cNvPr id="2" name="Text Box 2">
            <a:extLst>
              <a:ext uri="{FF2B5EF4-FFF2-40B4-BE49-F238E27FC236}">
                <a16:creationId xmlns:a16="http://schemas.microsoft.com/office/drawing/2014/main" id="{7ABA34BC-814D-E6B7-B96D-745953FF9BD7}"/>
              </a:ext>
            </a:extLst>
          </p:cNvPr>
          <p:cNvSpPr txBox="1">
            <a:spLocks noChangeArrowheads="1"/>
          </p:cNvSpPr>
          <p:nvPr/>
        </p:nvSpPr>
        <p:spPr bwMode="auto">
          <a:xfrm>
            <a:off x="0" y="88035"/>
            <a:ext cx="9144000" cy="838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chor="ctr">
            <a:spAutoFit/>
          </a:bodyPr>
          <a:lstStyle>
            <a:lvl1pPr>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3200">
                <a:solidFill>
                  <a:schemeClr val="tx1"/>
                </a:solidFill>
                <a:latin typeface="Arial" panose="020B0604020202020204" pitchFamily="34" charset="0"/>
              </a:defRPr>
            </a:lvl1pPr>
            <a:lvl2pPr marL="742950" indent="-28575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chemeClr val="tx1"/>
                </a:solidFill>
                <a:latin typeface="Arial" panose="020B0604020202020204" pitchFamily="34" charset="0"/>
              </a:defRPr>
            </a:lvl2pPr>
            <a:lvl3pPr marL="1143000" indent="-22860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Arial" panose="020B0604020202020204" pitchFamily="34" charset="0"/>
              </a:defRPr>
            </a:lvl3pPr>
            <a:lvl4pPr marL="1600200" indent="-22860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4pPr>
            <a:lvl5pPr marL="2057400" indent="-22860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9pPr>
          </a:lstStyle>
          <a:p>
            <a:pPr algn="ctr" eaLnBrk="1" hangingPunct="1">
              <a:lnSpc>
                <a:spcPct val="93000"/>
              </a:lnSpc>
              <a:spcBef>
                <a:spcPct val="0"/>
              </a:spcBef>
              <a:buClr>
                <a:srgbClr val="FFFF00"/>
              </a:buClr>
              <a:buFont typeface="Tahoma" panose="020B0604030504040204" pitchFamily="34" charset="0"/>
              <a:buNone/>
            </a:pPr>
            <a:r>
              <a:rPr lang="en-SA" altLang="en-US" sz="5200" b="1" dirty="0">
                <a:solidFill>
                  <a:srgbClr val="7030A0"/>
                </a:solidFill>
                <a:latin typeface="Verdana" panose="020B0604030504040204" pitchFamily="34" charset="0"/>
                <a:ea typeface="Verdana" panose="020B0604030504040204" pitchFamily="34" charset="0"/>
              </a:rPr>
              <a:t>Why the Current Sheet?</a:t>
            </a:r>
            <a:endParaRPr lang="en-GB" altLang="en-US" sz="5200" b="1" dirty="0">
              <a:solidFill>
                <a:srgbClr val="7030A0"/>
              </a:solidFill>
              <a:latin typeface="Symbol" panose="05050102010706020507" pitchFamily="18" charset="2"/>
              <a:ea typeface="Verdana" panose="020B0604030504040204" pitchFamily="34" charset="0"/>
            </a:endParaRPr>
          </a:p>
        </p:txBody>
      </p:sp>
      <p:sp>
        <p:nvSpPr>
          <p:cNvPr id="3" name="Rectangle 2">
            <a:extLst>
              <a:ext uri="{FF2B5EF4-FFF2-40B4-BE49-F238E27FC236}">
                <a16:creationId xmlns:a16="http://schemas.microsoft.com/office/drawing/2014/main" id="{57E07D95-2686-DCF0-DCF1-032BC3F74CD6}"/>
              </a:ext>
            </a:extLst>
          </p:cNvPr>
          <p:cNvSpPr/>
          <p:nvPr/>
        </p:nvSpPr>
        <p:spPr>
          <a:xfrm>
            <a:off x="1547664" y="6022775"/>
            <a:ext cx="3554178" cy="523220"/>
          </a:xfrm>
          <a:prstGeom prst="rect">
            <a:avLst/>
          </a:prstGeom>
        </p:spPr>
        <p:txBody>
          <a:bodyPr wrap="none">
            <a:spAutoFit/>
          </a:bodyPr>
          <a:lstStyle/>
          <a:p>
            <a:pPr algn="ctr" eaLnBrk="1" hangingPunct="1">
              <a:defRPr/>
            </a:pPr>
            <a:r>
              <a:rPr lang="en-ZA" sz="1400" b="1" i="0" dirty="0">
                <a:solidFill>
                  <a:srgbClr val="C00000"/>
                </a:solidFill>
                <a:effectLst/>
                <a:latin typeface="Arial" panose="020B0604020202020204" pitchFamily="34" charset="0"/>
              </a:rPr>
              <a:t>FIDO (</a:t>
            </a:r>
            <a:r>
              <a:rPr lang="en-ZA" sz="1400" b="1" i="0" dirty="0" err="1">
                <a:solidFill>
                  <a:srgbClr val="C00000"/>
                </a:solidFill>
                <a:effectLst/>
                <a:latin typeface="Arial" panose="020B0604020202020204" pitchFamily="34" charset="0"/>
              </a:rPr>
              <a:t>Kalapotharakos</a:t>
            </a:r>
            <a:r>
              <a:rPr lang="en-ZA" sz="1400" b="1" i="0" dirty="0">
                <a:solidFill>
                  <a:srgbClr val="C00000"/>
                </a:solidFill>
                <a:effectLst/>
                <a:latin typeface="Arial" panose="020B0604020202020204" pitchFamily="34" charset="0"/>
              </a:rPr>
              <a:t> et al. 2014) </a:t>
            </a:r>
            <a:endParaRPr lang="en-SA" sz="1400" b="1" i="0" dirty="0">
              <a:solidFill>
                <a:srgbClr val="C00000"/>
              </a:solidFill>
              <a:effectLst/>
              <a:latin typeface="Arial" panose="020B0604020202020204" pitchFamily="34" charset="0"/>
            </a:endParaRPr>
          </a:p>
          <a:p>
            <a:pPr algn="ctr" eaLnBrk="1" hangingPunct="1">
              <a:defRPr/>
            </a:pPr>
            <a:r>
              <a:rPr lang="en-SA" sz="1400" b="1" i="0" dirty="0">
                <a:solidFill>
                  <a:srgbClr val="C00000"/>
                </a:solidFill>
                <a:effectLst/>
                <a:latin typeface="Arial" panose="020B0604020202020204" pitchFamily="34" charset="0"/>
              </a:rPr>
              <a:t>G</a:t>
            </a:r>
            <a:r>
              <a:rPr lang="en-ZA" sz="1400" b="1" i="0" dirty="0">
                <a:solidFill>
                  <a:srgbClr val="C00000"/>
                </a:solidFill>
                <a:effectLst/>
                <a:latin typeface="Arial" panose="020B0604020202020204" pitchFamily="34" charset="0"/>
              </a:rPr>
              <a:t>lobal PIC (</a:t>
            </a:r>
            <a:r>
              <a:rPr lang="en-ZA" sz="1400" b="1" i="0" dirty="0" err="1">
                <a:solidFill>
                  <a:srgbClr val="C00000"/>
                </a:solidFill>
                <a:effectLst/>
                <a:latin typeface="Arial" panose="020B0604020202020204" pitchFamily="34" charset="0"/>
              </a:rPr>
              <a:t>Kalapotharakos</a:t>
            </a:r>
            <a:r>
              <a:rPr lang="en-ZA" sz="1400" b="1" i="0" dirty="0">
                <a:solidFill>
                  <a:srgbClr val="C00000"/>
                </a:solidFill>
                <a:effectLst/>
                <a:latin typeface="Arial" panose="020B0604020202020204" pitchFamily="34" charset="0"/>
              </a:rPr>
              <a:t> et al. 2023).</a:t>
            </a:r>
            <a:endParaRPr lang="en-ZA" sz="1400" b="1" dirty="0">
              <a:solidFill>
                <a:srgbClr val="C00000"/>
              </a:solidFill>
            </a:endParaRPr>
          </a:p>
        </p:txBody>
      </p:sp>
      <p:pic>
        <p:nvPicPr>
          <p:cNvPr id="10" name="Picture 9">
            <a:extLst>
              <a:ext uri="{FF2B5EF4-FFF2-40B4-BE49-F238E27FC236}">
                <a16:creationId xmlns:a16="http://schemas.microsoft.com/office/drawing/2014/main" id="{F636DA3A-D779-2A12-2704-99A436E0C8B3}"/>
              </a:ext>
            </a:extLst>
          </p:cNvPr>
          <p:cNvPicPr>
            <a:picLocks noChangeAspect="1"/>
          </p:cNvPicPr>
          <p:nvPr/>
        </p:nvPicPr>
        <p:blipFill>
          <a:blip r:embed="rId3"/>
          <a:stretch>
            <a:fillRect/>
          </a:stretch>
        </p:blipFill>
        <p:spPr>
          <a:xfrm>
            <a:off x="-1" y="1340768"/>
            <a:ext cx="5909465" cy="4215122"/>
          </a:xfrm>
          <a:prstGeom prst="rect">
            <a:avLst/>
          </a:prstGeom>
        </p:spPr>
      </p:pic>
      <p:sp>
        <p:nvSpPr>
          <p:cNvPr id="4" name="Rectangle 6">
            <a:extLst>
              <a:ext uri="{FF2B5EF4-FFF2-40B4-BE49-F238E27FC236}">
                <a16:creationId xmlns:a16="http://schemas.microsoft.com/office/drawing/2014/main" id="{7FE60D3C-B478-BE70-B4DA-D2868E51B26B}"/>
              </a:ext>
            </a:extLst>
          </p:cNvPr>
          <p:cNvSpPr>
            <a:spLocks noChangeArrowheads="1"/>
          </p:cNvSpPr>
          <p:nvPr/>
        </p:nvSpPr>
        <p:spPr bwMode="auto">
          <a:xfrm>
            <a:off x="5909464" y="1232781"/>
            <a:ext cx="3122487" cy="5016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285750" indent="-285750">
              <a:spcBef>
                <a:spcPct val="0"/>
              </a:spcBef>
            </a:pPr>
            <a:r>
              <a:rPr lang="en-SA" sz="2000" b="1" i="0" dirty="0">
                <a:solidFill>
                  <a:srgbClr val="0070C0"/>
                </a:solidFill>
                <a:effectLst/>
                <a:latin typeface="Arial" panose="020B0604020202020204" pitchFamily="34" charset="0"/>
              </a:rPr>
              <a:t>Seen as dominant region of emission in dissipative MHD / PIC codes</a:t>
            </a:r>
          </a:p>
          <a:p>
            <a:pPr marL="285750" indent="-285750">
              <a:spcBef>
                <a:spcPct val="0"/>
              </a:spcBef>
            </a:pPr>
            <a:r>
              <a:rPr lang="en-SA" sz="2000" b="1" i="0" dirty="0">
                <a:solidFill>
                  <a:srgbClr val="0070C0"/>
                </a:solidFill>
                <a:effectLst/>
                <a:latin typeface="Arial" panose="020B0604020202020204" pitchFamily="34" charset="0"/>
              </a:rPr>
              <a:t>U</a:t>
            </a:r>
            <a:r>
              <a:rPr lang="en-ZA" sz="2000" b="1" i="0" dirty="0" err="1">
                <a:solidFill>
                  <a:srgbClr val="0070C0"/>
                </a:solidFill>
                <a:effectLst/>
                <a:latin typeface="Arial" panose="020B0604020202020204" pitchFamily="34" charset="0"/>
              </a:rPr>
              <a:t>biquitous</a:t>
            </a:r>
            <a:r>
              <a:rPr lang="en-ZA" sz="2000" b="1" i="0" dirty="0">
                <a:solidFill>
                  <a:srgbClr val="0070C0"/>
                </a:solidFill>
                <a:effectLst/>
                <a:latin typeface="Arial" panose="020B0604020202020204" pitchFamily="34" charset="0"/>
              </a:rPr>
              <a:t> double-peak/caustic </a:t>
            </a:r>
            <a:r>
              <a:rPr lang="en-ZA" sz="2000" b="1" i="0" dirty="0">
                <a:solidFill>
                  <a:srgbClr val="0070C0"/>
                </a:solidFill>
                <a:effectLst/>
                <a:latin typeface="Symbol" panose="05050102010706020507" pitchFamily="18" charset="2"/>
              </a:rPr>
              <a:t>g</a:t>
            </a:r>
            <a:r>
              <a:rPr lang="en-SA" sz="2000" b="1" i="0" dirty="0">
                <a:solidFill>
                  <a:srgbClr val="0070C0"/>
                </a:solidFill>
                <a:effectLst/>
                <a:latin typeface="Arial" panose="020B0604020202020204" pitchFamily="34" charset="0"/>
              </a:rPr>
              <a:t>-ray</a:t>
            </a:r>
            <a:r>
              <a:rPr lang="en-ZA" sz="2000" b="1" i="0" dirty="0">
                <a:solidFill>
                  <a:srgbClr val="0070C0"/>
                </a:solidFill>
                <a:effectLst/>
                <a:latin typeface="Arial" panose="020B0604020202020204" pitchFamily="34" charset="0"/>
              </a:rPr>
              <a:t> light-curve morphologies </a:t>
            </a:r>
            <a:endParaRPr lang="en-SA" sz="2000" b="1" i="0" dirty="0">
              <a:solidFill>
                <a:srgbClr val="0070C0"/>
              </a:solidFill>
              <a:effectLst/>
              <a:latin typeface="Arial" panose="020B0604020202020204" pitchFamily="34" charset="0"/>
            </a:endParaRPr>
          </a:p>
          <a:p>
            <a:pPr marL="285750" indent="-285750">
              <a:spcBef>
                <a:spcPct val="0"/>
              </a:spcBef>
            </a:pPr>
            <a:r>
              <a:rPr lang="en-ZA" sz="2000" b="1" i="0" dirty="0">
                <a:solidFill>
                  <a:srgbClr val="0070C0"/>
                </a:solidFill>
                <a:effectLst/>
              </a:rPr>
              <a:t>d</a:t>
            </a:r>
            <a:r>
              <a:rPr lang="en-ZA" sz="2000" b="1" i="0" dirty="0">
                <a:solidFill>
                  <a:srgbClr val="0070C0"/>
                </a:solidFill>
                <a:effectLst/>
                <a:latin typeface="Arial" panose="020B0604020202020204" pitchFamily="34" charset="0"/>
              </a:rPr>
              <a:t>elta–</a:t>
            </a:r>
            <a:r>
              <a:rPr lang="en-ZA" sz="2000" b="1" i="0" dirty="0">
                <a:solidFill>
                  <a:srgbClr val="0070C0"/>
                </a:solidFill>
                <a:effectLst/>
              </a:rPr>
              <a:t>D</a:t>
            </a:r>
            <a:r>
              <a:rPr lang="en-ZA" sz="2000" b="1" i="0" dirty="0">
                <a:solidFill>
                  <a:srgbClr val="0070C0"/>
                </a:solidFill>
                <a:effectLst/>
                <a:latin typeface="Arial" panose="020B0604020202020204" pitchFamily="34" charset="0"/>
              </a:rPr>
              <a:t>elta correlation (radio-gamma lag vs gamma peak separation). </a:t>
            </a:r>
            <a:endParaRPr lang="en-SA" sz="2000" b="1" i="0" dirty="0">
              <a:solidFill>
                <a:srgbClr val="0070C0"/>
              </a:solidFill>
              <a:effectLst/>
              <a:latin typeface="Arial" panose="020B0604020202020204" pitchFamily="34" charset="0"/>
            </a:endParaRPr>
          </a:p>
          <a:p>
            <a:pPr marL="285750" indent="-285750">
              <a:spcBef>
                <a:spcPct val="0"/>
              </a:spcBef>
            </a:pPr>
            <a:r>
              <a:rPr lang="en-SA" sz="2000" b="1" i="0" dirty="0">
                <a:solidFill>
                  <a:srgbClr val="0070C0"/>
                </a:solidFill>
                <a:effectLst/>
                <a:latin typeface="Arial" panose="020B0604020202020204" pitchFamily="34" charset="0"/>
              </a:rPr>
              <a:t>S</a:t>
            </a:r>
            <a:r>
              <a:rPr lang="en-ZA" sz="2000" b="1" i="0" dirty="0" err="1">
                <a:solidFill>
                  <a:srgbClr val="0070C0"/>
                </a:solidFill>
                <a:effectLst/>
                <a:latin typeface="Arial" panose="020B0604020202020204" pitchFamily="34" charset="0"/>
              </a:rPr>
              <a:t>pectra</a:t>
            </a:r>
            <a:r>
              <a:rPr lang="en-ZA" sz="2000" b="1" i="0" dirty="0">
                <a:solidFill>
                  <a:srgbClr val="0070C0"/>
                </a:solidFill>
                <a:effectLst/>
                <a:latin typeface="Arial" panose="020B0604020202020204" pitchFamily="34" charset="0"/>
              </a:rPr>
              <a:t> and energetics broadly consistent with observations </a:t>
            </a:r>
            <a:endParaRPr lang="en-ZA" altLang="en-US" sz="3600" b="1" dirty="0">
              <a:solidFill>
                <a:srgbClr val="0070C0"/>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13834226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a:xfrm>
            <a:off x="0" y="0"/>
            <a:ext cx="9144000" cy="687387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Liberation Sans" pitchFamily="34" charset="0"/>
              <a:buNone/>
              <a:defRPr/>
            </a:pPr>
            <a:endParaRPr lang="en-US"/>
          </a:p>
        </p:txBody>
      </p:sp>
      <p:sp>
        <p:nvSpPr>
          <p:cNvPr id="2" name="Text Box 2">
            <a:extLst>
              <a:ext uri="{FF2B5EF4-FFF2-40B4-BE49-F238E27FC236}">
                <a16:creationId xmlns:a16="http://schemas.microsoft.com/office/drawing/2014/main" id="{7ABA34BC-814D-E6B7-B96D-745953FF9BD7}"/>
              </a:ext>
            </a:extLst>
          </p:cNvPr>
          <p:cNvSpPr txBox="1">
            <a:spLocks noChangeArrowheads="1"/>
          </p:cNvSpPr>
          <p:nvPr/>
        </p:nvSpPr>
        <p:spPr bwMode="auto">
          <a:xfrm>
            <a:off x="0" y="88035"/>
            <a:ext cx="9144000" cy="838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chor="ctr">
            <a:spAutoFit/>
          </a:bodyPr>
          <a:lstStyle>
            <a:lvl1pPr>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3200">
                <a:solidFill>
                  <a:schemeClr val="tx1"/>
                </a:solidFill>
                <a:latin typeface="Arial" panose="020B0604020202020204" pitchFamily="34" charset="0"/>
              </a:defRPr>
            </a:lvl1pPr>
            <a:lvl2pPr marL="742950" indent="-28575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chemeClr val="tx1"/>
                </a:solidFill>
                <a:latin typeface="Arial" panose="020B0604020202020204" pitchFamily="34" charset="0"/>
              </a:defRPr>
            </a:lvl2pPr>
            <a:lvl3pPr marL="1143000" indent="-22860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Arial" panose="020B0604020202020204" pitchFamily="34" charset="0"/>
              </a:defRPr>
            </a:lvl3pPr>
            <a:lvl4pPr marL="1600200" indent="-22860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4pPr>
            <a:lvl5pPr marL="2057400" indent="-22860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9pPr>
          </a:lstStyle>
          <a:p>
            <a:pPr algn="ctr" eaLnBrk="1" hangingPunct="1">
              <a:lnSpc>
                <a:spcPct val="93000"/>
              </a:lnSpc>
              <a:spcBef>
                <a:spcPct val="0"/>
              </a:spcBef>
              <a:buClr>
                <a:srgbClr val="FFFF00"/>
              </a:buClr>
              <a:buFont typeface="Tahoma" panose="020B0604030504040204" pitchFamily="34" charset="0"/>
              <a:buNone/>
            </a:pPr>
            <a:r>
              <a:rPr lang="en-SA" altLang="en-US" sz="5200" b="1" dirty="0">
                <a:solidFill>
                  <a:srgbClr val="7030A0"/>
                </a:solidFill>
                <a:latin typeface="Verdana" panose="020B0604030504040204" pitchFamily="34" charset="0"/>
                <a:ea typeface="Verdana" panose="020B0604030504040204" pitchFamily="34" charset="0"/>
              </a:rPr>
              <a:t>Enter Machine Learning</a:t>
            </a:r>
            <a:endParaRPr lang="en-GB" altLang="en-US" sz="5200" b="1" dirty="0">
              <a:solidFill>
                <a:srgbClr val="7030A0"/>
              </a:solidFill>
              <a:latin typeface="Symbol" panose="05050102010706020507" pitchFamily="18" charset="2"/>
              <a:ea typeface="Verdana" panose="020B0604030504040204" pitchFamily="34" charset="0"/>
            </a:endParaRPr>
          </a:p>
        </p:txBody>
      </p:sp>
      <p:sp>
        <p:nvSpPr>
          <p:cNvPr id="3" name="Rectangle 2">
            <a:extLst>
              <a:ext uri="{FF2B5EF4-FFF2-40B4-BE49-F238E27FC236}">
                <a16:creationId xmlns:a16="http://schemas.microsoft.com/office/drawing/2014/main" id="{57E07D95-2686-DCF0-DCF1-032BC3F74CD6}"/>
              </a:ext>
            </a:extLst>
          </p:cNvPr>
          <p:cNvSpPr/>
          <p:nvPr/>
        </p:nvSpPr>
        <p:spPr>
          <a:xfrm>
            <a:off x="6300192" y="6237312"/>
            <a:ext cx="2172390" cy="307777"/>
          </a:xfrm>
          <a:prstGeom prst="rect">
            <a:avLst/>
          </a:prstGeom>
        </p:spPr>
        <p:txBody>
          <a:bodyPr wrap="none">
            <a:spAutoFit/>
          </a:bodyPr>
          <a:lstStyle/>
          <a:p>
            <a:pPr eaLnBrk="1" hangingPunct="1">
              <a:defRPr/>
            </a:pPr>
            <a:r>
              <a:rPr lang="en-ZA" sz="1400" b="1" dirty="0" err="1">
                <a:solidFill>
                  <a:srgbClr val="C00000"/>
                </a:solidFill>
              </a:rPr>
              <a:t>Olmschenk</a:t>
            </a:r>
            <a:r>
              <a:rPr lang="en-ZA" sz="1400" b="1" dirty="0">
                <a:solidFill>
                  <a:srgbClr val="C00000"/>
                </a:solidFill>
              </a:rPr>
              <a:t> et al. (2025)</a:t>
            </a:r>
          </a:p>
        </p:txBody>
      </p:sp>
      <p:sp>
        <p:nvSpPr>
          <p:cNvPr id="4" name="Rectangle 6">
            <a:extLst>
              <a:ext uri="{FF2B5EF4-FFF2-40B4-BE49-F238E27FC236}">
                <a16:creationId xmlns:a16="http://schemas.microsoft.com/office/drawing/2014/main" id="{7FE60D3C-B478-BE70-B4DA-D2868E51B26B}"/>
              </a:ext>
            </a:extLst>
          </p:cNvPr>
          <p:cNvSpPr>
            <a:spLocks noChangeArrowheads="1"/>
          </p:cNvSpPr>
          <p:nvPr/>
        </p:nvSpPr>
        <p:spPr bwMode="auto">
          <a:xfrm>
            <a:off x="5541088" y="2222862"/>
            <a:ext cx="3490863"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285750" indent="-285750">
              <a:spcBef>
                <a:spcPct val="0"/>
              </a:spcBef>
            </a:pPr>
            <a:r>
              <a:rPr lang="en-GB" altLang="en-US" sz="1800" b="1" dirty="0">
                <a:solidFill>
                  <a:srgbClr val="0070C0"/>
                </a:solidFill>
                <a:latin typeface="Verdana" panose="020B0604030504040204" pitchFamily="34" charset="0"/>
                <a:ea typeface="Verdana" panose="020B0604030504040204" pitchFamily="34" charset="0"/>
              </a:rPr>
              <a:t>Computing realistic </a:t>
            </a:r>
            <a:br>
              <a:rPr lang="en-GB" altLang="en-US" sz="1800" b="1" dirty="0">
                <a:solidFill>
                  <a:srgbClr val="0070C0"/>
                </a:solidFill>
                <a:latin typeface="Verdana" panose="020B0604030504040204" pitchFamily="34" charset="0"/>
                <a:ea typeface="Verdana" panose="020B0604030504040204" pitchFamily="34" charset="0"/>
              </a:rPr>
            </a:br>
            <a:r>
              <a:rPr lang="en-SA" altLang="en-US" sz="1800" b="1" dirty="0">
                <a:solidFill>
                  <a:srgbClr val="0070C0"/>
                </a:solidFill>
                <a:latin typeface="Verdana" panose="020B0604030504040204" pitchFamily="34" charset="0"/>
                <a:ea typeface="Verdana" panose="020B0604030504040204" pitchFamily="34" charset="0"/>
              </a:rPr>
              <a:t>global magnetosphere models is</a:t>
            </a:r>
            <a:r>
              <a:rPr lang="en-GB" altLang="en-US" sz="1800" b="1" dirty="0">
                <a:solidFill>
                  <a:srgbClr val="0070C0"/>
                </a:solidFill>
                <a:latin typeface="Verdana" panose="020B0604030504040204" pitchFamily="34" charset="0"/>
                <a:ea typeface="Verdana" panose="020B0604030504040204" pitchFamily="34" charset="0"/>
              </a:rPr>
              <a:t> </a:t>
            </a:r>
            <a:r>
              <a:rPr lang="en-GB" altLang="en-US" sz="1800" b="1" dirty="0">
                <a:solidFill>
                  <a:srgbClr val="C00000"/>
                </a:solidFill>
                <a:latin typeface="Verdana" panose="020B0604030504040204" pitchFamily="34" charset="0"/>
                <a:ea typeface="Verdana" panose="020B0604030504040204" pitchFamily="34" charset="0"/>
              </a:rPr>
              <a:t>computationally prohibitive</a:t>
            </a:r>
          </a:p>
          <a:p>
            <a:pPr marL="285750" indent="-285750">
              <a:spcBef>
                <a:spcPct val="0"/>
              </a:spcBef>
            </a:pPr>
            <a:r>
              <a:rPr lang="en-GB" altLang="en-US" sz="1800" b="1" dirty="0">
                <a:solidFill>
                  <a:srgbClr val="0070C0"/>
                </a:solidFill>
                <a:latin typeface="Verdana" panose="020B0604030504040204" pitchFamily="34" charset="0"/>
                <a:ea typeface="Verdana" panose="020B0604030504040204" pitchFamily="34" charset="0"/>
              </a:rPr>
              <a:t>Multi-polar fields</a:t>
            </a:r>
          </a:p>
          <a:p>
            <a:pPr marL="285750" indent="-285750">
              <a:spcBef>
                <a:spcPct val="0"/>
              </a:spcBef>
            </a:pPr>
            <a:r>
              <a:rPr lang="en-GB" altLang="en-US" sz="1800" b="1" dirty="0">
                <a:solidFill>
                  <a:srgbClr val="0070C0"/>
                </a:solidFill>
                <a:latin typeface="Verdana" panose="020B0604030504040204" pitchFamily="34" charset="0"/>
                <a:ea typeface="Verdana" panose="020B0604030504040204" pitchFamily="34" charset="0"/>
              </a:rPr>
              <a:t>X-ray light curves</a:t>
            </a:r>
          </a:p>
          <a:p>
            <a:pPr marL="285750" indent="-285750">
              <a:spcBef>
                <a:spcPct val="0"/>
              </a:spcBef>
            </a:pPr>
            <a:r>
              <a:rPr lang="en-GB" altLang="en-US" sz="1800" b="1" dirty="0">
                <a:solidFill>
                  <a:srgbClr val="0070C0"/>
                </a:solidFill>
                <a:latin typeface="Verdana" panose="020B0604030504040204" pitchFamily="34" charset="0"/>
                <a:ea typeface="Verdana" panose="020B0604030504040204" pitchFamily="34" charset="0"/>
              </a:rPr>
              <a:t>NN emulator</a:t>
            </a:r>
          </a:p>
          <a:p>
            <a:pPr marL="285750" indent="-285750">
              <a:spcBef>
                <a:spcPct val="0"/>
              </a:spcBef>
            </a:pPr>
            <a:r>
              <a:rPr lang="en-GB" altLang="en-US" sz="1800" b="1" dirty="0">
                <a:solidFill>
                  <a:srgbClr val="0070C0"/>
                </a:solidFill>
                <a:latin typeface="Verdana" panose="020B0604030504040204" pitchFamily="34" charset="0"/>
                <a:ea typeface="Verdana" panose="020B0604030504040204" pitchFamily="34" charset="0"/>
              </a:rPr>
              <a:t>Speedup x 400 (SVF)</a:t>
            </a:r>
          </a:p>
          <a:p>
            <a:pPr marL="285750" indent="-285750">
              <a:spcBef>
                <a:spcPct val="0"/>
              </a:spcBef>
            </a:pPr>
            <a:r>
              <a:rPr lang="en-SA" altLang="en-US" sz="1800" b="1" dirty="0">
                <a:solidFill>
                  <a:srgbClr val="0070C0"/>
                </a:solidFill>
                <a:latin typeface="Verdana" panose="020B0604030504040204" pitchFamily="34" charset="0"/>
                <a:ea typeface="Verdana" panose="020B0604030504040204" pitchFamily="34" charset="0"/>
              </a:rPr>
              <a:t>Allows full exploration of </a:t>
            </a:r>
            <a:r>
              <a:rPr lang="en-GB" altLang="en-US" sz="1800" b="1" dirty="0">
                <a:solidFill>
                  <a:srgbClr val="0070C0"/>
                </a:solidFill>
                <a:latin typeface="Verdana" panose="020B0604030504040204" pitchFamily="34" charset="0"/>
                <a:ea typeface="Verdana" panose="020B0604030504040204" pitchFamily="34" charset="0"/>
              </a:rPr>
              <a:t>parameter space</a:t>
            </a:r>
          </a:p>
          <a:p>
            <a:pPr marL="285750" indent="-285750">
              <a:spcBef>
                <a:spcPct val="0"/>
              </a:spcBef>
            </a:pPr>
            <a:endParaRPr lang="en-ZA" altLang="en-US" sz="1800" b="1" dirty="0">
              <a:solidFill>
                <a:srgbClr val="0070C0"/>
              </a:solidFill>
              <a:latin typeface="Verdana" panose="020B0604030504040204" pitchFamily="34" charset="0"/>
              <a:ea typeface="Verdana" panose="020B0604030504040204" pitchFamily="34" charset="0"/>
            </a:endParaRPr>
          </a:p>
        </p:txBody>
      </p:sp>
      <p:pic>
        <p:nvPicPr>
          <p:cNvPr id="5" name="Picture 4">
            <a:extLst>
              <a:ext uri="{FF2B5EF4-FFF2-40B4-BE49-F238E27FC236}">
                <a16:creationId xmlns:a16="http://schemas.microsoft.com/office/drawing/2014/main" id="{A681D336-FD74-FB89-673B-407DD411E808}"/>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950086"/>
            <a:ext cx="5292080" cy="5913807"/>
          </a:xfrm>
          <a:prstGeom prst="rect">
            <a:avLst/>
          </a:prstGeom>
        </p:spPr>
      </p:pic>
    </p:spTree>
    <p:extLst>
      <p:ext uri="{BB962C8B-B14F-4D97-AF65-F5344CB8AC3E}">
        <p14:creationId xmlns:p14="http://schemas.microsoft.com/office/powerpoint/2010/main" val="15040756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a:xfrm>
            <a:off x="0" y="0"/>
            <a:ext cx="9144000" cy="687387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Liberation Sans" pitchFamily="34" charset="0"/>
              <a:buNone/>
              <a:defRPr/>
            </a:pPr>
            <a:endParaRPr lang="en-US"/>
          </a:p>
        </p:txBody>
      </p:sp>
      <p:sp>
        <p:nvSpPr>
          <p:cNvPr id="10" name="Rectangle 9">
            <a:extLst>
              <a:ext uri="{FF2B5EF4-FFF2-40B4-BE49-F238E27FC236}">
                <a16:creationId xmlns:a16="http://schemas.microsoft.com/office/drawing/2014/main" id="{34FB6ACF-46C7-2C37-D167-C51C59F481FA}"/>
              </a:ext>
            </a:extLst>
          </p:cNvPr>
          <p:cNvSpPr/>
          <p:nvPr/>
        </p:nvSpPr>
        <p:spPr>
          <a:xfrm>
            <a:off x="2915816" y="1268761"/>
            <a:ext cx="3240360" cy="5558464"/>
          </a:xfrm>
          <a:prstGeom prst="rect">
            <a:avLst/>
          </a:prstGeom>
          <a:solidFill>
            <a:srgbClr val="FDF1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 name="Text Box 2">
            <a:extLst>
              <a:ext uri="{FF2B5EF4-FFF2-40B4-BE49-F238E27FC236}">
                <a16:creationId xmlns:a16="http://schemas.microsoft.com/office/drawing/2014/main" id="{7ABA34BC-814D-E6B7-B96D-745953FF9BD7}"/>
              </a:ext>
            </a:extLst>
          </p:cNvPr>
          <p:cNvSpPr txBox="1">
            <a:spLocks noChangeArrowheads="1"/>
          </p:cNvSpPr>
          <p:nvPr/>
        </p:nvSpPr>
        <p:spPr bwMode="auto">
          <a:xfrm>
            <a:off x="0" y="30776"/>
            <a:ext cx="9144000" cy="953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chor="ctr">
            <a:spAutoFit/>
          </a:bodyPr>
          <a:lstStyle>
            <a:lvl1pPr>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3200">
                <a:solidFill>
                  <a:schemeClr val="tx1"/>
                </a:solidFill>
                <a:latin typeface="Arial" panose="020B0604020202020204" pitchFamily="34" charset="0"/>
              </a:defRPr>
            </a:lvl1pPr>
            <a:lvl2pPr marL="742950" indent="-28575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chemeClr val="tx1"/>
                </a:solidFill>
                <a:latin typeface="Arial" panose="020B0604020202020204" pitchFamily="34" charset="0"/>
              </a:defRPr>
            </a:lvl2pPr>
            <a:lvl3pPr marL="1143000" indent="-22860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Arial" panose="020B0604020202020204" pitchFamily="34" charset="0"/>
              </a:defRPr>
            </a:lvl3pPr>
            <a:lvl4pPr marL="1600200" indent="-22860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4pPr>
            <a:lvl5pPr marL="2057400" indent="-22860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9pPr>
          </a:lstStyle>
          <a:p>
            <a:pPr algn="ctr" eaLnBrk="1" hangingPunct="1">
              <a:lnSpc>
                <a:spcPct val="93000"/>
              </a:lnSpc>
              <a:spcBef>
                <a:spcPct val="0"/>
              </a:spcBef>
              <a:buClr>
                <a:srgbClr val="FFFF00"/>
              </a:buClr>
              <a:buFont typeface="Tahoma" panose="020B0604030504040204" pitchFamily="34" charset="0"/>
              <a:buNone/>
            </a:pPr>
            <a:r>
              <a:rPr lang="en-SA" altLang="en-US" sz="6000" b="1" dirty="0">
                <a:solidFill>
                  <a:srgbClr val="7030A0"/>
                </a:solidFill>
                <a:latin typeface="Verdana" panose="020B0604030504040204" pitchFamily="34" charset="0"/>
                <a:ea typeface="Verdana" panose="020B0604030504040204" pitchFamily="34" charset="0"/>
              </a:rPr>
              <a:t>Building a Bridge?</a:t>
            </a:r>
            <a:endParaRPr lang="en-GB" altLang="en-US" sz="6000" b="1" dirty="0">
              <a:solidFill>
                <a:srgbClr val="7030A0"/>
              </a:solidFill>
              <a:latin typeface="Symbol" panose="05050102010706020507" pitchFamily="18" charset="2"/>
              <a:ea typeface="Verdana" panose="020B0604030504040204" pitchFamily="34" charset="0"/>
            </a:endParaRPr>
          </a:p>
        </p:txBody>
      </p:sp>
      <p:sp>
        <p:nvSpPr>
          <p:cNvPr id="3" name="Rectangle 2">
            <a:extLst>
              <a:ext uri="{FF2B5EF4-FFF2-40B4-BE49-F238E27FC236}">
                <a16:creationId xmlns:a16="http://schemas.microsoft.com/office/drawing/2014/main" id="{B0B47399-2368-C97C-8373-1259DA0BFDE4}"/>
              </a:ext>
            </a:extLst>
          </p:cNvPr>
          <p:cNvSpPr/>
          <p:nvPr/>
        </p:nvSpPr>
        <p:spPr>
          <a:xfrm>
            <a:off x="2915816" y="1268760"/>
            <a:ext cx="144016" cy="55584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4" name="Rectangle 3">
            <a:extLst>
              <a:ext uri="{FF2B5EF4-FFF2-40B4-BE49-F238E27FC236}">
                <a16:creationId xmlns:a16="http://schemas.microsoft.com/office/drawing/2014/main" id="{79B0F896-FEF7-9E62-7363-27D056467CC8}"/>
              </a:ext>
            </a:extLst>
          </p:cNvPr>
          <p:cNvSpPr/>
          <p:nvPr/>
        </p:nvSpPr>
        <p:spPr>
          <a:xfrm>
            <a:off x="6012160" y="1268760"/>
            <a:ext cx="144016" cy="55584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5" name="Rectangle 4">
            <a:extLst>
              <a:ext uri="{FF2B5EF4-FFF2-40B4-BE49-F238E27FC236}">
                <a16:creationId xmlns:a16="http://schemas.microsoft.com/office/drawing/2014/main" id="{79237025-C98A-CCDE-AC09-DCA797236E83}"/>
              </a:ext>
            </a:extLst>
          </p:cNvPr>
          <p:cNvSpPr/>
          <p:nvPr/>
        </p:nvSpPr>
        <p:spPr>
          <a:xfrm rot="16200000">
            <a:off x="4510340" y="-1924741"/>
            <a:ext cx="123320" cy="9144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6" name="Subtitle 3">
            <a:extLst>
              <a:ext uri="{FF2B5EF4-FFF2-40B4-BE49-F238E27FC236}">
                <a16:creationId xmlns:a16="http://schemas.microsoft.com/office/drawing/2014/main" id="{E6E14E62-D24F-66F9-15C1-3D46E97A6623}"/>
              </a:ext>
            </a:extLst>
          </p:cNvPr>
          <p:cNvSpPr txBox="1">
            <a:spLocks/>
          </p:cNvSpPr>
          <p:nvPr/>
        </p:nvSpPr>
        <p:spPr>
          <a:xfrm>
            <a:off x="-57720" y="1302967"/>
            <a:ext cx="3024336" cy="757881"/>
          </a:xfrm>
          <a:prstGeom prst="rect">
            <a:avLst/>
          </a:prstGeom>
          <a:noFill/>
        </p:spPr>
        <p:txBody>
          <a:bodyPr>
            <a:no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lgn="ctr">
              <a:buNone/>
            </a:pPr>
            <a:r>
              <a:rPr lang="en-SA" sz="2600" b="1" kern="0" dirty="0">
                <a:solidFill>
                  <a:srgbClr val="0070C0"/>
                </a:solidFill>
              </a:rPr>
              <a:t>Older Geometric Radio / OG / TPC Models</a:t>
            </a:r>
            <a:endParaRPr lang="en-ZA" sz="2600" b="1" kern="0" dirty="0">
              <a:solidFill>
                <a:srgbClr val="0070C0"/>
              </a:solidFill>
            </a:endParaRPr>
          </a:p>
        </p:txBody>
      </p:sp>
      <p:sp>
        <p:nvSpPr>
          <p:cNvPr id="7" name="Subtitle 3">
            <a:extLst>
              <a:ext uri="{FF2B5EF4-FFF2-40B4-BE49-F238E27FC236}">
                <a16:creationId xmlns:a16="http://schemas.microsoft.com/office/drawing/2014/main" id="{7C5E33A0-AD0A-521A-058F-36454E89EB24}"/>
              </a:ext>
            </a:extLst>
          </p:cNvPr>
          <p:cNvSpPr txBox="1">
            <a:spLocks/>
          </p:cNvSpPr>
          <p:nvPr/>
        </p:nvSpPr>
        <p:spPr>
          <a:xfrm>
            <a:off x="250148" y="3017708"/>
            <a:ext cx="2665668" cy="2137994"/>
          </a:xfrm>
          <a:prstGeom prst="rect">
            <a:avLst/>
          </a:prstGeom>
          <a:noFill/>
        </p:spPr>
        <p:txBody>
          <a:bodyPr>
            <a:no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a:buFont typeface="Arial"/>
              <a:buChar char="•"/>
            </a:pPr>
            <a:r>
              <a:rPr lang="en-SA" sz="2000" b="1" kern="0" dirty="0">
                <a:solidFill>
                  <a:srgbClr val="0070C0"/>
                </a:solidFill>
              </a:rPr>
              <a:t>Analytic RVD </a:t>
            </a:r>
            <a:br>
              <a:rPr lang="en-SA" sz="2000" b="1" kern="0" dirty="0">
                <a:solidFill>
                  <a:srgbClr val="0070C0"/>
                </a:solidFill>
              </a:rPr>
            </a:br>
            <a:r>
              <a:rPr lang="en-SA" sz="2000" b="1" kern="0" dirty="0">
                <a:solidFill>
                  <a:srgbClr val="0070C0"/>
                </a:solidFill>
              </a:rPr>
              <a:t>B-field</a:t>
            </a:r>
          </a:p>
          <a:p>
            <a:pPr>
              <a:buFont typeface="Arial"/>
              <a:buChar char="•"/>
            </a:pPr>
            <a:r>
              <a:rPr lang="en-SA" sz="2000" b="1" kern="0" dirty="0">
                <a:solidFill>
                  <a:srgbClr val="0070C0"/>
                </a:solidFill>
              </a:rPr>
              <a:t>Calculations in co-rotating frame</a:t>
            </a:r>
          </a:p>
          <a:p>
            <a:pPr>
              <a:buFont typeface="Arial"/>
              <a:buChar char="•"/>
            </a:pPr>
            <a:r>
              <a:rPr lang="en-SA" sz="2000" b="1" kern="0" dirty="0">
                <a:solidFill>
                  <a:srgbClr val="0070C0"/>
                </a:solidFill>
              </a:rPr>
              <a:t>Up to 1 R</a:t>
            </a:r>
            <a:r>
              <a:rPr lang="en-SA" sz="2000" b="1" kern="0" baseline="-25000" dirty="0">
                <a:solidFill>
                  <a:srgbClr val="0070C0"/>
                </a:solidFill>
              </a:rPr>
              <a:t>LC</a:t>
            </a:r>
          </a:p>
          <a:p>
            <a:pPr>
              <a:buFont typeface="Arial"/>
              <a:buChar char="•"/>
            </a:pPr>
            <a:r>
              <a:rPr lang="en-SA" sz="2000" b="1" kern="0" dirty="0">
                <a:solidFill>
                  <a:srgbClr val="0070C0"/>
                </a:solidFill>
              </a:rPr>
              <a:t>No emission physics (no spectra)</a:t>
            </a:r>
          </a:p>
          <a:p>
            <a:pPr>
              <a:buFont typeface="Arial"/>
              <a:buChar char="•"/>
            </a:pPr>
            <a:r>
              <a:rPr lang="en-SA" sz="2000" b="1" kern="0" dirty="0">
                <a:solidFill>
                  <a:srgbClr val="0070C0"/>
                </a:solidFill>
              </a:rPr>
              <a:t>Lorentz transformation to lab frame</a:t>
            </a:r>
            <a:endParaRPr lang="en-ZA" sz="2000" b="1" kern="0" dirty="0">
              <a:solidFill>
                <a:srgbClr val="0070C0"/>
              </a:solidFill>
            </a:endParaRPr>
          </a:p>
        </p:txBody>
      </p:sp>
      <p:sp>
        <p:nvSpPr>
          <p:cNvPr id="8" name="Subtitle 3">
            <a:extLst>
              <a:ext uri="{FF2B5EF4-FFF2-40B4-BE49-F238E27FC236}">
                <a16:creationId xmlns:a16="http://schemas.microsoft.com/office/drawing/2014/main" id="{897D4AD2-558A-E970-9966-62179C5D044D}"/>
              </a:ext>
            </a:extLst>
          </p:cNvPr>
          <p:cNvSpPr txBox="1">
            <a:spLocks/>
          </p:cNvSpPr>
          <p:nvPr/>
        </p:nvSpPr>
        <p:spPr>
          <a:xfrm>
            <a:off x="3123745" y="1528979"/>
            <a:ext cx="2795378" cy="757881"/>
          </a:xfrm>
          <a:prstGeom prst="rect">
            <a:avLst/>
          </a:prstGeom>
          <a:noFill/>
        </p:spPr>
        <p:txBody>
          <a:bodyPr>
            <a:no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lgn="ctr">
              <a:buNone/>
            </a:pPr>
            <a:r>
              <a:rPr lang="en-SA" sz="2600" b="1" kern="0" dirty="0">
                <a:solidFill>
                  <a:srgbClr val="0070C0"/>
                </a:solidFill>
              </a:rPr>
              <a:t>Geometric </a:t>
            </a:r>
            <a:br>
              <a:rPr lang="en-SA" sz="2600" b="1" kern="0" dirty="0">
                <a:solidFill>
                  <a:srgbClr val="0070C0"/>
                </a:solidFill>
              </a:rPr>
            </a:br>
            <a:r>
              <a:rPr lang="en-SA" sz="2600" b="1" kern="0" dirty="0">
                <a:solidFill>
                  <a:srgbClr val="0070C0"/>
                </a:solidFill>
              </a:rPr>
              <a:t>CS Model</a:t>
            </a:r>
            <a:endParaRPr lang="en-ZA" sz="2600" b="1" kern="0" dirty="0">
              <a:solidFill>
                <a:srgbClr val="0070C0"/>
              </a:solidFill>
            </a:endParaRPr>
          </a:p>
        </p:txBody>
      </p:sp>
      <p:sp>
        <p:nvSpPr>
          <p:cNvPr id="9" name="Subtitle 3">
            <a:extLst>
              <a:ext uri="{FF2B5EF4-FFF2-40B4-BE49-F238E27FC236}">
                <a16:creationId xmlns:a16="http://schemas.microsoft.com/office/drawing/2014/main" id="{AC9A8596-0C15-2FEE-346C-56AEE6E028D5}"/>
              </a:ext>
            </a:extLst>
          </p:cNvPr>
          <p:cNvSpPr txBox="1">
            <a:spLocks/>
          </p:cNvSpPr>
          <p:nvPr/>
        </p:nvSpPr>
        <p:spPr>
          <a:xfrm>
            <a:off x="6313126" y="1529151"/>
            <a:ext cx="2795378" cy="757881"/>
          </a:xfrm>
          <a:prstGeom prst="rect">
            <a:avLst/>
          </a:prstGeom>
          <a:noFill/>
        </p:spPr>
        <p:txBody>
          <a:bodyPr>
            <a:no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lgn="ctr">
              <a:buNone/>
            </a:pPr>
            <a:r>
              <a:rPr lang="en-SA" sz="2600" b="1" kern="0" dirty="0">
                <a:solidFill>
                  <a:srgbClr val="0070C0"/>
                </a:solidFill>
              </a:rPr>
              <a:t>Emission</a:t>
            </a:r>
          </a:p>
          <a:p>
            <a:pPr marL="0" indent="0" algn="ctr">
              <a:buNone/>
            </a:pPr>
            <a:r>
              <a:rPr lang="en-SA" sz="2600" b="1" kern="0" dirty="0">
                <a:solidFill>
                  <a:srgbClr val="0070C0"/>
                </a:solidFill>
              </a:rPr>
              <a:t>Models</a:t>
            </a:r>
            <a:endParaRPr lang="en-ZA" sz="2600" b="1" kern="0" dirty="0">
              <a:solidFill>
                <a:srgbClr val="0070C0"/>
              </a:solidFill>
            </a:endParaRPr>
          </a:p>
        </p:txBody>
      </p:sp>
      <p:sp>
        <p:nvSpPr>
          <p:cNvPr id="11" name="Subtitle 3">
            <a:extLst>
              <a:ext uri="{FF2B5EF4-FFF2-40B4-BE49-F238E27FC236}">
                <a16:creationId xmlns:a16="http://schemas.microsoft.com/office/drawing/2014/main" id="{E2556DD1-928F-3FF5-83B3-18557831D603}"/>
              </a:ext>
            </a:extLst>
          </p:cNvPr>
          <p:cNvSpPr txBox="1">
            <a:spLocks/>
          </p:cNvSpPr>
          <p:nvPr/>
        </p:nvSpPr>
        <p:spPr>
          <a:xfrm>
            <a:off x="3275856" y="3019198"/>
            <a:ext cx="2545230" cy="2137994"/>
          </a:xfrm>
          <a:prstGeom prst="rect">
            <a:avLst/>
          </a:prstGeom>
          <a:noFill/>
        </p:spPr>
        <p:txBody>
          <a:bodyPr>
            <a:no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a:buFont typeface="Arial"/>
              <a:buChar char="•"/>
            </a:pPr>
            <a:r>
              <a:rPr lang="en-SA" sz="2000" b="1" kern="0" dirty="0">
                <a:solidFill>
                  <a:srgbClr val="0070C0"/>
                </a:solidFill>
              </a:rPr>
              <a:t>Numerical FF</a:t>
            </a:r>
            <a:br>
              <a:rPr lang="en-SA" sz="2000" b="1" kern="0" dirty="0">
                <a:solidFill>
                  <a:srgbClr val="0070C0"/>
                </a:solidFill>
              </a:rPr>
            </a:br>
            <a:r>
              <a:rPr lang="en-SA" sz="2000" b="1" kern="0" dirty="0">
                <a:solidFill>
                  <a:srgbClr val="0070C0"/>
                </a:solidFill>
              </a:rPr>
              <a:t>B-field</a:t>
            </a:r>
          </a:p>
          <a:p>
            <a:pPr>
              <a:buFont typeface="Arial"/>
              <a:buChar char="•"/>
            </a:pPr>
            <a:r>
              <a:rPr lang="en-SA" sz="2000" b="1" kern="0" dirty="0">
                <a:solidFill>
                  <a:srgbClr val="0070C0"/>
                </a:solidFill>
              </a:rPr>
              <a:t>Calculations in lab frame</a:t>
            </a:r>
          </a:p>
          <a:p>
            <a:pPr>
              <a:buFont typeface="Arial"/>
              <a:buChar char="•"/>
            </a:pPr>
            <a:r>
              <a:rPr lang="en-SA" sz="2000" b="1" kern="0" dirty="0">
                <a:solidFill>
                  <a:srgbClr val="0070C0"/>
                </a:solidFill>
              </a:rPr>
              <a:t>Beyond 1 R</a:t>
            </a:r>
            <a:r>
              <a:rPr lang="en-SA" sz="2000" b="1" kern="0" baseline="-25000" dirty="0">
                <a:solidFill>
                  <a:srgbClr val="0070C0"/>
                </a:solidFill>
              </a:rPr>
              <a:t>LC</a:t>
            </a:r>
          </a:p>
          <a:p>
            <a:pPr>
              <a:buFont typeface="Arial"/>
              <a:buChar char="•"/>
            </a:pPr>
            <a:r>
              <a:rPr lang="en-SA" sz="2000" b="1" kern="0" dirty="0">
                <a:solidFill>
                  <a:srgbClr val="0070C0"/>
                </a:solidFill>
              </a:rPr>
              <a:t>No emission physics (no spectra)</a:t>
            </a:r>
          </a:p>
          <a:p>
            <a:pPr>
              <a:buFont typeface="Arial"/>
              <a:buChar char="•"/>
            </a:pPr>
            <a:r>
              <a:rPr lang="en-SA" sz="2000" b="1" kern="0" dirty="0">
                <a:solidFill>
                  <a:srgbClr val="0070C0"/>
                </a:solidFill>
              </a:rPr>
              <a:t>Beaming effects</a:t>
            </a:r>
            <a:endParaRPr lang="en-ZA" sz="2000" b="1" kern="0" dirty="0">
              <a:solidFill>
                <a:srgbClr val="0070C0"/>
              </a:solidFill>
            </a:endParaRPr>
          </a:p>
        </p:txBody>
      </p:sp>
      <p:sp>
        <p:nvSpPr>
          <p:cNvPr id="12" name="Subtitle 3">
            <a:extLst>
              <a:ext uri="{FF2B5EF4-FFF2-40B4-BE49-F238E27FC236}">
                <a16:creationId xmlns:a16="http://schemas.microsoft.com/office/drawing/2014/main" id="{EDEE4CA5-CDBF-A025-52E0-2F22674D0686}"/>
              </a:ext>
            </a:extLst>
          </p:cNvPr>
          <p:cNvSpPr txBox="1">
            <a:spLocks/>
          </p:cNvSpPr>
          <p:nvPr/>
        </p:nvSpPr>
        <p:spPr>
          <a:xfrm>
            <a:off x="6444208" y="3019198"/>
            <a:ext cx="2545230" cy="2137994"/>
          </a:xfrm>
          <a:prstGeom prst="rect">
            <a:avLst/>
          </a:prstGeom>
          <a:noFill/>
        </p:spPr>
        <p:txBody>
          <a:bodyPr>
            <a:no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a:buFont typeface="Arial"/>
              <a:buChar char="•"/>
            </a:pPr>
            <a:r>
              <a:rPr lang="en-SA" sz="2000" b="1" kern="0" dirty="0">
                <a:solidFill>
                  <a:srgbClr val="0070C0"/>
                </a:solidFill>
              </a:rPr>
              <a:t>Numerical FF</a:t>
            </a:r>
            <a:br>
              <a:rPr lang="en-SA" sz="2000" b="1" kern="0" dirty="0">
                <a:solidFill>
                  <a:srgbClr val="0070C0"/>
                </a:solidFill>
              </a:rPr>
            </a:br>
            <a:r>
              <a:rPr lang="en-SA" sz="2000" b="1" kern="0" dirty="0">
                <a:solidFill>
                  <a:srgbClr val="0070C0"/>
                </a:solidFill>
              </a:rPr>
              <a:t>B-field</a:t>
            </a:r>
          </a:p>
          <a:p>
            <a:pPr>
              <a:buFont typeface="Arial"/>
              <a:buChar char="•"/>
            </a:pPr>
            <a:r>
              <a:rPr lang="en-SA" sz="2000" b="1" kern="0" dirty="0">
                <a:solidFill>
                  <a:srgbClr val="0070C0"/>
                </a:solidFill>
              </a:rPr>
              <a:t>Calculations in lab frame</a:t>
            </a:r>
          </a:p>
          <a:p>
            <a:pPr>
              <a:buFont typeface="Arial"/>
              <a:buChar char="•"/>
            </a:pPr>
            <a:r>
              <a:rPr lang="en-SA" sz="2000" b="1" kern="0" dirty="0">
                <a:solidFill>
                  <a:srgbClr val="0070C0"/>
                </a:solidFill>
              </a:rPr>
              <a:t>Beyond 1 R</a:t>
            </a:r>
            <a:r>
              <a:rPr lang="en-SA" sz="2000" b="1" kern="0" baseline="-25000" dirty="0">
                <a:solidFill>
                  <a:srgbClr val="0070C0"/>
                </a:solidFill>
              </a:rPr>
              <a:t>LC</a:t>
            </a:r>
          </a:p>
          <a:p>
            <a:pPr>
              <a:buFont typeface="Arial"/>
              <a:buChar char="•"/>
            </a:pPr>
            <a:r>
              <a:rPr lang="en-SA" sz="2000" b="1" kern="0" dirty="0">
                <a:solidFill>
                  <a:srgbClr val="0070C0"/>
                </a:solidFill>
              </a:rPr>
              <a:t>FIDO</a:t>
            </a:r>
          </a:p>
          <a:p>
            <a:pPr>
              <a:buFont typeface="Arial"/>
              <a:buChar char="•"/>
            </a:pPr>
            <a:r>
              <a:rPr lang="en-SA" sz="2000" b="1" kern="0" dirty="0">
                <a:solidFill>
                  <a:srgbClr val="0070C0"/>
                </a:solidFill>
              </a:rPr>
              <a:t>Emission physics (spectra and energy- dependent LCs)</a:t>
            </a:r>
          </a:p>
          <a:p>
            <a:pPr>
              <a:buFont typeface="Arial"/>
              <a:buChar char="•"/>
            </a:pPr>
            <a:r>
              <a:rPr lang="en-SA" sz="2000" b="1" kern="0" dirty="0">
                <a:solidFill>
                  <a:srgbClr val="0070C0"/>
                </a:solidFill>
              </a:rPr>
              <a:t>Beaming effects</a:t>
            </a:r>
            <a:endParaRPr lang="en-ZA" sz="2000" b="1" kern="0" dirty="0">
              <a:solidFill>
                <a:srgbClr val="0070C0"/>
              </a:solidFill>
            </a:endParaRPr>
          </a:p>
        </p:txBody>
      </p:sp>
      <p:sp>
        <p:nvSpPr>
          <p:cNvPr id="13" name="Arrow: Curved Down 12">
            <a:extLst>
              <a:ext uri="{FF2B5EF4-FFF2-40B4-BE49-F238E27FC236}">
                <a16:creationId xmlns:a16="http://schemas.microsoft.com/office/drawing/2014/main" id="{EA867A7D-F285-A9D5-5E8C-B152409FA460}"/>
              </a:ext>
            </a:extLst>
          </p:cNvPr>
          <p:cNvSpPr/>
          <p:nvPr/>
        </p:nvSpPr>
        <p:spPr>
          <a:xfrm>
            <a:off x="2267744" y="4682493"/>
            <a:ext cx="1404156" cy="474699"/>
          </a:xfrm>
          <a:prstGeom prst="curvedDown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solidFill>
                <a:schemeClr val="tx1"/>
              </a:solidFill>
            </a:endParaRPr>
          </a:p>
        </p:txBody>
      </p:sp>
      <p:sp>
        <p:nvSpPr>
          <p:cNvPr id="14" name="Arrow: Curved Down 13">
            <a:extLst>
              <a:ext uri="{FF2B5EF4-FFF2-40B4-BE49-F238E27FC236}">
                <a16:creationId xmlns:a16="http://schemas.microsoft.com/office/drawing/2014/main" id="{A0B2DC31-A765-26F0-1112-3CC6E16CF00C}"/>
              </a:ext>
            </a:extLst>
          </p:cNvPr>
          <p:cNvSpPr/>
          <p:nvPr/>
        </p:nvSpPr>
        <p:spPr>
          <a:xfrm flipH="1">
            <a:off x="5371290" y="2737838"/>
            <a:ext cx="1475656" cy="441176"/>
          </a:xfrm>
          <a:prstGeom prst="curvedDown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solidFill>
                <a:schemeClr val="tx1"/>
              </a:solidFill>
            </a:endParaRPr>
          </a:p>
        </p:txBody>
      </p:sp>
      <p:sp>
        <p:nvSpPr>
          <p:cNvPr id="15" name="Arrow: Curved Down 14">
            <a:extLst>
              <a:ext uri="{FF2B5EF4-FFF2-40B4-BE49-F238E27FC236}">
                <a16:creationId xmlns:a16="http://schemas.microsoft.com/office/drawing/2014/main" id="{0D149E8A-3E70-A029-B6C0-A9609F5135D4}"/>
              </a:ext>
            </a:extLst>
          </p:cNvPr>
          <p:cNvSpPr/>
          <p:nvPr/>
        </p:nvSpPr>
        <p:spPr>
          <a:xfrm flipH="1">
            <a:off x="5292080" y="4067944"/>
            <a:ext cx="1475656" cy="441176"/>
          </a:xfrm>
          <a:prstGeom prst="curvedDown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solidFill>
                <a:schemeClr val="tx1"/>
              </a:solidFill>
            </a:endParaRPr>
          </a:p>
        </p:txBody>
      </p:sp>
    </p:spTree>
    <p:extLst>
      <p:ext uri="{BB962C8B-B14F-4D97-AF65-F5344CB8AC3E}">
        <p14:creationId xmlns:p14="http://schemas.microsoft.com/office/powerpoint/2010/main" val="23975025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flipV="1">
            <a:off x="0" y="1145064"/>
            <a:ext cx="9144000" cy="5721634"/>
          </a:xfrm>
          <a:prstGeom prst="rect">
            <a:avLst/>
          </a:prstGeom>
        </p:spPr>
      </p:pic>
      <p:sp>
        <p:nvSpPr>
          <p:cNvPr id="3" name="Rectangle 2"/>
          <p:cNvSpPr/>
          <p:nvPr/>
        </p:nvSpPr>
        <p:spPr>
          <a:xfrm>
            <a:off x="0" y="6466075"/>
            <a:ext cx="1768113" cy="307777"/>
          </a:xfrm>
          <a:prstGeom prst="rect">
            <a:avLst/>
          </a:prstGeom>
        </p:spPr>
        <p:txBody>
          <a:bodyPr wrap="none">
            <a:spAutoFit/>
          </a:bodyPr>
          <a:lstStyle/>
          <a:p>
            <a:r>
              <a:rPr lang="it-IT" altLang="en-US" sz="1400" b="1" i="1" dirty="0">
                <a:solidFill>
                  <a:schemeClr val="bg1"/>
                </a:solidFill>
                <a:ea typeface="SimSun" panose="02010600030101010101" pitchFamily="2" charset="-122"/>
              </a:rPr>
              <a:t>Credit: AS Seyffert</a:t>
            </a:r>
            <a:endParaRPr lang="en-ZA" sz="1400" i="1" dirty="0">
              <a:solidFill>
                <a:schemeClr val="bg1"/>
              </a:solidFill>
            </a:endParaRPr>
          </a:p>
        </p:txBody>
      </p:sp>
      <p:sp>
        <p:nvSpPr>
          <p:cNvPr id="4" name="Text Box 3">
            <a:extLst>
              <a:ext uri="{FF2B5EF4-FFF2-40B4-BE49-F238E27FC236}">
                <a16:creationId xmlns:a16="http://schemas.microsoft.com/office/drawing/2014/main" id="{30535650-2808-8B14-0B2A-C64F034790D0}"/>
              </a:ext>
            </a:extLst>
          </p:cNvPr>
          <p:cNvSpPr txBox="1">
            <a:spLocks noChangeArrowheads="1"/>
          </p:cNvSpPr>
          <p:nvPr/>
        </p:nvSpPr>
        <p:spPr bwMode="auto">
          <a:xfrm>
            <a:off x="0" y="122031"/>
            <a:ext cx="9067800" cy="858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3200">
                <a:solidFill>
                  <a:schemeClr val="tx1"/>
                </a:solidFill>
                <a:latin typeface="Arial" panose="020B0604020202020204" pitchFamily="34" charset="0"/>
              </a:defRPr>
            </a:lvl1pPr>
            <a:lvl2pPr marL="742950" indent="-28575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chemeClr val="tx1"/>
                </a:solidFill>
                <a:latin typeface="Arial" panose="020B0604020202020204" pitchFamily="34" charset="0"/>
              </a:defRPr>
            </a:lvl2pPr>
            <a:lvl3pPr marL="1143000" indent="-22860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Arial" panose="020B0604020202020204" pitchFamily="34" charset="0"/>
              </a:defRPr>
            </a:lvl3pPr>
            <a:lvl4pPr marL="1600200" indent="-22860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4pPr>
            <a:lvl5pPr marL="2057400" indent="-22860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9pPr>
          </a:lstStyle>
          <a:p>
            <a:pPr algn="ctr" eaLnBrk="1" hangingPunct="1">
              <a:lnSpc>
                <a:spcPct val="93000"/>
              </a:lnSpc>
              <a:spcBef>
                <a:spcPct val="0"/>
              </a:spcBef>
              <a:buClr>
                <a:srgbClr val="EAEAEA"/>
              </a:buClr>
              <a:buFont typeface="Tahoma" panose="020B0604030504040204" pitchFamily="34" charset="0"/>
              <a:buNone/>
            </a:pPr>
            <a:r>
              <a:rPr lang="en-SA" altLang="en-US" sz="6000" b="1" dirty="0">
                <a:solidFill>
                  <a:srgbClr val="7030A0"/>
                </a:solidFill>
                <a:latin typeface="Verdana" panose="020B0604030504040204" pitchFamily="34" charset="0"/>
                <a:ea typeface="Verdana" panose="020B0604030504040204" pitchFamily="34" charset="0"/>
              </a:rPr>
              <a:t>(Old) TPC </a:t>
            </a:r>
            <a:r>
              <a:rPr lang="en-SA" altLang="en-US" sz="6000" b="1" dirty="0" err="1">
                <a:solidFill>
                  <a:srgbClr val="7030A0"/>
                </a:solidFill>
                <a:latin typeface="Verdana" panose="020B0604030504040204" pitchFamily="34" charset="0"/>
                <a:ea typeface="Verdana" panose="020B0604030504040204" pitchFamily="34" charset="0"/>
              </a:rPr>
              <a:t>Phaseplot</a:t>
            </a:r>
            <a:endParaRPr lang="en-GB" altLang="en-US" sz="6000" b="1" dirty="0">
              <a:solidFill>
                <a:srgbClr val="7030A0"/>
              </a:solidFill>
              <a:latin typeface="Verdana" panose="020B0604030504040204" pitchFamily="34" charset="0"/>
              <a:ea typeface="Verdana" panose="020B0604030504040204" pitchFamily="34" charset="0"/>
            </a:endParaRPr>
          </a:p>
        </p:txBody>
      </p:sp>
      <p:sp>
        <p:nvSpPr>
          <p:cNvPr id="6" name="TextBox 5">
            <a:extLst>
              <a:ext uri="{FF2B5EF4-FFF2-40B4-BE49-F238E27FC236}">
                <a16:creationId xmlns:a16="http://schemas.microsoft.com/office/drawing/2014/main" id="{6EB1DBD2-3EB0-9237-6209-0283E6974C5F}"/>
              </a:ext>
            </a:extLst>
          </p:cNvPr>
          <p:cNvSpPr txBox="1"/>
          <p:nvPr/>
        </p:nvSpPr>
        <p:spPr>
          <a:xfrm>
            <a:off x="8028384" y="1196752"/>
            <a:ext cx="1293128" cy="646331"/>
          </a:xfrm>
          <a:prstGeom prst="rect">
            <a:avLst/>
          </a:prstGeom>
          <a:noFill/>
        </p:spPr>
        <p:txBody>
          <a:bodyPr wrap="square">
            <a:spAutoFit/>
          </a:bodyPr>
          <a:lstStyle/>
          <a:p>
            <a:r>
              <a:rPr lang="en-SA" altLang="en-US" sz="1800" b="1" i="1" dirty="0">
                <a:solidFill>
                  <a:schemeClr val="bg1"/>
                </a:solidFill>
                <a:latin typeface="Symbol" panose="05050102010706020507" pitchFamily="18" charset="2"/>
                <a:ea typeface="SimSun" panose="02010600030101010101" pitchFamily="2" charset="-122"/>
              </a:rPr>
              <a:t>Da</a:t>
            </a:r>
            <a:r>
              <a:rPr lang="en-SA" altLang="en-US" sz="1800" b="1" i="1" dirty="0">
                <a:solidFill>
                  <a:schemeClr val="bg1"/>
                </a:solidFill>
                <a:ea typeface="SimSun" panose="02010600030101010101" pitchFamily="2" charset="-122"/>
              </a:rPr>
              <a:t> = 1</a:t>
            </a:r>
            <a:r>
              <a:rPr lang="en-SA" altLang="en-US" sz="1800" b="1" i="1" baseline="30000" dirty="0">
                <a:solidFill>
                  <a:schemeClr val="bg1"/>
                </a:solidFill>
                <a:ea typeface="SimSun" panose="02010600030101010101" pitchFamily="2" charset="-122"/>
              </a:rPr>
              <a:t>o</a:t>
            </a:r>
          </a:p>
          <a:p>
            <a:r>
              <a:rPr lang="en-SA" altLang="en-US" sz="1800" b="1" i="1" dirty="0">
                <a:solidFill>
                  <a:schemeClr val="bg1"/>
                </a:solidFill>
                <a:ea typeface="SimSun" panose="02010600030101010101" pitchFamily="2" charset="-122"/>
              </a:rPr>
              <a:t>VRD</a:t>
            </a:r>
            <a:endParaRPr lang="en-ZA" baseline="300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black background with a black square&#10;&#10;Description automatically generated with medium confidence">
            <a:extLst>
              <a:ext uri="{FF2B5EF4-FFF2-40B4-BE49-F238E27FC236}">
                <a16:creationId xmlns:a16="http://schemas.microsoft.com/office/drawing/2014/main" id="{93EA660F-8C77-BDF2-1634-70FEC090BE35}"/>
              </a:ext>
            </a:extLst>
          </p:cNvPr>
          <p:cNvPicPr>
            <a:picLocks noChangeAspect="1"/>
          </p:cNvPicPr>
          <p:nvPr/>
        </p:nvPicPr>
        <p:blipFill rotWithShape="1">
          <a:blip r:embed="rId3">
            <a:extLst>
              <a:ext uri="{28A0092B-C50C-407E-A947-70E740481C1C}">
                <a14:useLocalDpi xmlns:a14="http://schemas.microsoft.com/office/drawing/2010/main" val="0"/>
              </a:ext>
            </a:extLst>
          </a:blip>
          <a:srcRect l="14549" r="14549"/>
          <a:stretch/>
        </p:blipFill>
        <p:spPr>
          <a:xfrm>
            <a:off x="251520" y="942102"/>
            <a:ext cx="7416824" cy="5886450"/>
          </a:xfrm>
          <a:prstGeom prst="rect">
            <a:avLst/>
          </a:prstGeom>
        </p:spPr>
      </p:pic>
      <p:sp>
        <p:nvSpPr>
          <p:cNvPr id="102402" name="Text Box 2"/>
          <p:cNvSpPr txBox="1">
            <a:spLocks noChangeArrowheads="1"/>
          </p:cNvSpPr>
          <p:nvPr/>
        </p:nvSpPr>
        <p:spPr bwMode="auto">
          <a:xfrm>
            <a:off x="0" y="97279"/>
            <a:ext cx="9144000" cy="953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chor="ctr">
            <a:spAutoFit/>
          </a:bodyPr>
          <a:lstStyle>
            <a:lvl1pPr>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3200">
                <a:solidFill>
                  <a:schemeClr val="tx1"/>
                </a:solidFill>
                <a:latin typeface="Arial" panose="020B0604020202020204" pitchFamily="34" charset="0"/>
              </a:defRPr>
            </a:lvl1pPr>
            <a:lvl2pPr marL="742950" indent="-28575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chemeClr val="tx1"/>
                </a:solidFill>
                <a:latin typeface="Arial" panose="020B0604020202020204" pitchFamily="34" charset="0"/>
              </a:defRPr>
            </a:lvl2pPr>
            <a:lvl3pPr marL="1143000" indent="-22860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Arial" panose="020B0604020202020204" pitchFamily="34" charset="0"/>
              </a:defRPr>
            </a:lvl3pPr>
            <a:lvl4pPr marL="1600200" indent="-22860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4pPr>
            <a:lvl5pPr marL="2057400" indent="-22860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9pPr>
          </a:lstStyle>
          <a:p>
            <a:pPr algn="ctr" eaLnBrk="1" hangingPunct="1">
              <a:lnSpc>
                <a:spcPct val="93000"/>
              </a:lnSpc>
              <a:spcBef>
                <a:spcPct val="0"/>
              </a:spcBef>
              <a:buClr>
                <a:srgbClr val="FFFF00"/>
              </a:buClr>
              <a:buFont typeface="Tahoma" panose="020B0604030504040204" pitchFamily="34" charset="0"/>
              <a:buNone/>
            </a:pPr>
            <a:r>
              <a:rPr lang="en-SA" altLang="en-US" sz="6000" b="1" dirty="0">
                <a:solidFill>
                  <a:srgbClr val="7030A0"/>
                </a:solidFill>
                <a:latin typeface="Verdana" panose="020B0604030504040204" pitchFamily="34" charset="0"/>
                <a:ea typeface="Verdana" panose="020B0604030504040204" pitchFamily="34" charset="0"/>
              </a:rPr>
              <a:t>TPC </a:t>
            </a:r>
            <a:r>
              <a:rPr lang="en-SA" altLang="en-US" sz="6000" b="1" dirty="0" err="1">
                <a:solidFill>
                  <a:srgbClr val="7030A0"/>
                </a:solidFill>
                <a:latin typeface="Verdana" panose="020B0604030504040204" pitchFamily="34" charset="0"/>
                <a:ea typeface="Verdana" panose="020B0604030504040204" pitchFamily="34" charset="0"/>
              </a:rPr>
              <a:t>Phaseplot</a:t>
            </a:r>
            <a:endParaRPr lang="en-GB" altLang="en-US" sz="6000" b="1" dirty="0">
              <a:solidFill>
                <a:srgbClr val="7030A0"/>
              </a:solidFill>
              <a:latin typeface="Symbol" panose="05050102010706020507" pitchFamily="18" charset="2"/>
              <a:ea typeface="Verdana" panose="020B0604030504040204" pitchFamily="34" charset="0"/>
            </a:endParaRPr>
          </a:p>
        </p:txBody>
      </p:sp>
      <p:sp>
        <p:nvSpPr>
          <p:cNvPr id="7" name="TextBox 6">
            <a:extLst>
              <a:ext uri="{FF2B5EF4-FFF2-40B4-BE49-F238E27FC236}">
                <a16:creationId xmlns:a16="http://schemas.microsoft.com/office/drawing/2014/main" id="{522E1BE8-CB9A-16DD-4E36-C0D10F596EC5}"/>
              </a:ext>
            </a:extLst>
          </p:cNvPr>
          <p:cNvSpPr txBox="1"/>
          <p:nvPr/>
        </p:nvSpPr>
        <p:spPr>
          <a:xfrm>
            <a:off x="7483688" y="1196752"/>
            <a:ext cx="1810360" cy="1754326"/>
          </a:xfrm>
          <a:prstGeom prst="rect">
            <a:avLst/>
          </a:prstGeom>
          <a:noFill/>
        </p:spPr>
        <p:txBody>
          <a:bodyPr wrap="square">
            <a:spAutoFit/>
          </a:bodyPr>
          <a:lstStyle/>
          <a:p>
            <a:r>
              <a:rPr lang="en-SA" altLang="en-US" sz="1800" b="1" i="1" dirty="0">
                <a:solidFill>
                  <a:srgbClr val="7030A0"/>
                </a:solidFill>
                <a:latin typeface="Symbol" panose="05050102010706020507" pitchFamily="18" charset="2"/>
                <a:ea typeface="SimSun" panose="02010600030101010101" pitchFamily="2" charset="-122"/>
              </a:rPr>
              <a:t>Da</a:t>
            </a:r>
            <a:r>
              <a:rPr lang="en-SA" altLang="en-US" sz="1800" b="1" i="1" dirty="0">
                <a:solidFill>
                  <a:srgbClr val="7030A0"/>
                </a:solidFill>
                <a:ea typeface="SimSun" panose="02010600030101010101" pitchFamily="2" charset="-122"/>
              </a:rPr>
              <a:t> = 15</a:t>
            </a:r>
            <a:r>
              <a:rPr lang="en-SA" altLang="en-US" sz="1800" b="1" i="1" baseline="30000" dirty="0">
                <a:solidFill>
                  <a:srgbClr val="7030A0"/>
                </a:solidFill>
                <a:ea typeface="SimSun" panose="02010600030101010101" pitchFamily="2" charset="-122"/>
              </a:rPr>
              <a:t>o</a:t>
            </a:r>
          </a:p>
          <a:p>
            <a:r>
              <a:rPr lang="en-SA" altLang="en-US" sz="1800" b="1" i="1" dirty="0">
                <a:solidFill>
                  <a:srgbClr val="7030A0"/>
                </a:solidFill>
                <a:ea typeface="SimSun" panose="02010600030101010101" pitchFamily="2" charset="-122"/>
              </a:rPr>
              <a:t>FF</a:t>
            </a:r>
          </a:p>
          <a:p>
            <a:r>
              <a:rPr lang="en-SA" altLang="en-US" sz="1800" b="1" i="1" dirty="0" err="1">
                <a:solidFill>
                  <a:srgbClr val="7030A0"/>
                </a:solidFill>
                <a:latin typeface="Symbol" panose="05050102010706020507" pitchFamily="18" charset="2"/>
                <a:ea typeface="SimSun" panose="02010600030101010101" pitchFamily="2" charset="-122"/>
              </a:rPr>
              <a:t>x</a:t>
            </a:r>
            <a:r>
              <a:rPr lang="en-SA" altLang="en-US" sz="1800" b="1" i="1" baseline="-25000" dirty="0" err="1">
                <a:solidFill>
                  <a:srgbClr val="7030A0"/>
                </a:solidFill>
                <a:ea typeface="SimSun" panose="02010600030101010101" pitchFamily="2" charset="-122"/>
              </a:rPr>
              <a:t>in</a:t>
            </a:r>
            <a:r>
              <a:rPr lang="en-SA" altLang="en-US" sz="1800" b="1" i="1" dirty="0">
                <a:solidFill>
                  <a:srgbClr val="7030A0"/>
                </a:solidFill>
                <a:ea typeface="SimSun" panose="02010600030101010101" pitchFamily="2" charset="-122"/>
              </a:rPr>
              <a:t> = 0.90</a:t>
            </a:r>
          </a:p>
          <a:p>
            <a:r>
              <a:rPr lang="en-SA" altLang="en-US" sz="1800" b="1" i="1" dirty="0" err="1">
                <a:solidFill>
                  <a:srgbClr val="7030A0"/>
                </a:solidFill>
                <a:latin typeface="Symbol" panose="05050102010706020507" pitchFamily="18" charset="2"/>
                <a:ea typeface="SimSun" panose="02010600030101010101" pitchFamily="2" charset="-122"/>
              </a:rPr>
              <a:t>x</a:t>
            </a:r>
            <a:r>
              <a:rPr lang="en-SA" altLang="en-US" sz="1800" b="1" i="1" baseline="-25000" dirty="0" err="1">
                <a:solidFill>
                  <a:srgbClr val="7030A0"/>
                </a:solidFill>
                <a:ea typeface="SimSun" panose="02010600030101010101" pitchFamily="2" charset="-122"/>
              </a:rPr>
              <a:t>out</a:t>
            </a:r>
            <a:r>
              <a:rPr lang="en-SA" altLang="en-US" sz="1800" b="1" i="1" dirty="0">
                <a:solidFill>
                  <a:srgbClr val="7030A0"/>
                </a:solidFill>
                <a:ea typeface="SimSun" panose="02010600030101010101" pitchFamily="2" charset="-122"/>
              </a:rPr>
              <a:t> = 0.96</a:t>
            </a:r>
          </a:p>
          <a:p>
            <a:r>
              <a:rPr lang="en-SA" altLang="en-US" b="1" i="1" dirty="0">
                <a:solidFill>
                  <a:srgbClr val="7030A0"/>
                </a:solidFill>
                <a:ea typeface="SimSun" panose="02010600030101010101" pitchFamily="2" charset="-122"/>
              </a:rPr>
              <a:t>R</a:t>
            </a:r>
            <a:r>
              <a:rPr lang="en-SA" altLang="en-US" b="1" i="1" baseline="-25000" dirty="0">
                <a:solidFill>
                  <a:srgbClr val="7030A0"/>
                </a:solidFill>
                <a:ea typeface="SimSun" panose="02010600030101010101" pitchFamily="2" charset="-122"/>
              </a:rPr>
              <a:t>in</a:t>
            </a:r>
            <a:r>
              <a:rPr lang="en-SA" altLang="en-US" b="1" i="1" dirty="0">
                <a:solidFill>
                  <a:srgbClr val="7030A0"/>
                </a:solidFill>
                <a:ea typeface="SimSun" panose="02010600030101010101" pitchFamily="2" charset="-122"/>
              </a:rPr>
              <a:t> = 0.01R</a:t>
            </a:r>
            <a:r>
              <a:rPr lang="en-SA" altLang="en-US" b="1" i="1" baseline="-25000" dirty="0">
                <a:solidFill>
                  <a:srgbClr val="7030A0"/>
                </a:solidFill>
                <a:ea typeface="SimSun" panose="02010600030101010101" pitchFamily="2" charset="-122"/>
              </a:rPr>
              <a:t>LC</a:t>
            </a:r>
          </a:p>
          <a:p>
            <a:r>
              <a:rPr lang="en-SA" altLang="en-US" sz="1800" b="1" i="1" dirty="0">
                <a:solidFill>
                  <a:srgbClr val="7030A0"/>
                </a:solidFill>
                <a:ea typeface="SimSun" panose="02010600030101010101" pitchFamily="2" charset="-122"/>
              </a:rPr>
              <a:t>R</a:t>
            </a:r>
            <a:r>
              <a:rPr lang="en-SA" altLang="en-US" sz="1800" b="1" i="1" baseline="-25000" dirty="0">
                <a:solidFill>
                  <a:srgbClr val="7030A0"/>
                </a:solidFill>
                <a:ea typeface="SimSun" panose="02010600030101010101" pitchFamily="2" charset="-122"/>
              </a:rPr>
              <a:t>out</a:t>
            </a:r>
            <a:r>
              <a:rPr lang="en-SA" altLang="en-US" sz="1800" b="1" i="1" dirty="0">
                <a:solidFill>
                  <a:srgbClr val="7030A0"/>
                </a:solidFill>
                <a:ea typeface="SimSun" panose="02010600030101010101" pitchFamily="2" charset="-122"/>
              </a:rPr>
              <a:t> = 0.95R</a:t>
            </a:r>
            <a:r>
              <a:rPr lang="en-SA" altLang="en-US" sz="1800" b="1" i="1" baseline="-25000" dirty="0">
                <a:solidFill>
                  <a:srgbClr val="7030A0"/>
                </a:solidFill>
                <a:ea typeface="SimSun" panose="02010600030101010101" pitchFamily="2" charset="-122"/>
              </a:rPr>
              <a:t>LC</a:t>
            </a:r>
          </a:p>
        </p:txBody>
      </p:sp>
    </p:spTree>
    <p:extLst>
      <p:ext uri="{BB962C8B-B14F-4D97-AF65-F5344CB8AC3E}">
        <p14:creationId xmlns:p14="http://schemas.microsoft.com/office/powerpoint/2010/main" val="27581015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a:xfrm>
            <a:off x="0" y="0"/>
            <a:ext cx="9144000" cy="687387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Liberation Sans" pitchFamily="34" charset="0"/>
              <a:buNone/>
              <a:defRPr/>
            </a:pPr>
            <a:endParaRPr lang="en-US"/>
          </a:p>
        </p:txBody>
      </p:sp>
      <p:sp>
        <p:nvSpPr>
          <p:cNvPr id="2" name="Text Box 2">
            <a:extLst>
              <a:ext uri="{FF2B5EF4-FFF2-40B4-BE49-F238E27FC236}">
                <a16:creationId xmlns:a16="http://schemas.microsoft.com/office/drawing/2014/main" id="{7ABA34BC-814D-E6B7-B96D-745953FF9BD7}"/>
              </a:ext>
            </a:extLst>
          </p:cNvPr>
          <p:cNvSpPr txBox="1">
            <a:spLocks noChangeArrowheads="1"/>
          </p:cNvSpPr>
          <p:nvPr/>
        </p:nvSpPr>
        <p:spPr bwMode="auto">
          <a:xfrm>
            <a:off x="0" y="30776"/>
            <a:ext cx="9144000" cy="953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chor="ctr">
            <a:spAutoFit/>
          </a:bodyPr>
          <a:lstStyle>
            <a:lvl1pPr>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3200">
                <a:solidFill>
                  <a:schemeClr val="tx1"/>
                </a:solidFill>
                <a:latin typeface="Arial" panose="020B0604020202020204" pitchFamily="34" charset="0"/>
              </a:defRPr>
            </a:lvl1pPr>
            <a:lvl2pPr marL="742950" indent="-28575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chemeClr val="tx1"/>
                </a:solidFill>
                <a:latin typeface="Arial" panose="020B0604020202020204" pitchFamily="34" charset="0"/>
              </a:defRPr>
            </a:lvl2pPr>
            <a:lvl3pPr marL="1143000" indent="-22860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Arial" panose="020B0604020202020204" pitchFamily="34" charset="0"/>
              </a:defRPr>
            </a:lvl3pPr>
            <a:lvl4pPr marL="1600200" indent="-22860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4pPr>
            <a:lvl5pPr marL="2057400" indent="-22860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9pPr>
          </a:lstStyle>
          <a:p>
            <a:pPr algn="ctr" eaLnBrk="1" hangingPunct="1">
              <a:lnSpc>
                <a:spcPct val="93000"/>
              </a:lnSpc>
              <a:spcBef>
                <a:spcPct val="0"/>
              </a:spcBef>
              <a:buClr>
                <a:srgbClr val="FFFF00"/>
              </a:buClr>
              <a:buFont typeface="Tahoma" panose="020B0604030504040204" pitchFamily="34" charset="0"/>
              <a:buNone/>
            </a:pPr>
            <a:r>
              <a:rPr lang="en-SA" altLang="en-US" sz="6000" b="1" dirty="0">
                <a:solidFill>
                  <a:srgbClr val="7030A0"/>
                </a:solidFill>
                <a:latin typeface="Verdana" panose="020B0604030504040204" pitchFamily="34" charset="0"/>
                <a:ea typeface="Verdana" panose="020B0604030504040204" pitchFamily="34" charset="0"/>
              </a:rPr>
              <a:t>The 3PC Revolution</a:t>
            </a:r>
            <a:endParaRPr lang="en-GB" altLang="en-US" sz="6000" b="1" dirty="0">
              <a:solidFill>
                <a:srgbClr val="7030A0"/>
              </a:solidFill>
              <a:latin typeface="Symbol" panose="05050102010706020507" pitchFamily="18" charset="2"/>
              <a:ea typeface="Verdana" panose="020B0604030504040204" pitchFamily="34" charset="0"/>
            </a:endParaRPr>
          </a:p>
        </p:txBody>
      </p:sp>
      <p:pic>
        <p:nvPicPr>
          <p:cNvPr id="7" name="Picture 6">
            <a:extLst>
              <a:ext uri="{FF2B5EF4-FFF2-40B4-BE49-F238E27FC236}">
                <a16:creationId xmlns:a16="http://schemas.microsoft.com/office/drawing/2014/main" id="{B5C777F9-327B-6716-F8FC-487FB97785B1}"/>
              </a:ext>
            </a:extLst>
          </p:cNvPr>
          <p:cNvPicPr>
            <a:picLocks noChangeAspect="1"/>
          </p:cNvPicPr>
          <p:nvPr/>
        </p:nvPicPr>
        <p:blipFill>
          <a:blip r:embed="rId3"/>
          <a:stretch>
            <a:fillRect/>
          </a:stretch>
        </p:blipFill>
        <p:spPr>
          <a:xfrm>
            <a:off x="0" y="1052736"/>
            <a:ext cx="9144000" cy="4593532"/>
          </a:xfrm>
          <a:prstGeom prst="rect">
            <a:avLst/>
          </a:prstGeom>
        </p:spPr>
      </p:pic>
      <p:sp>
        <p:nvSpPr>
          <p:cNvPr id="10" name="TextBox 7">
            <a:extLst>
              <a:ext uri="{FF2B5EF4-FFF2-40B4-BE49-F238E27FC236}">
                <a16:creationId xmlns:a16="http://schemas.microsoft.com/office/drawing/2014/main" id="{9F0C94B5-08C4-C76F-6D9B-AAA8DEB9EC1B}"/>
              </a:ext>
            </a:extLst>
          </p:cNvPr>
          <p:cNvSpPr txBox="1">
            <a:spLocks noChangeArrowheads="1"/>
          </p:cNvSpPr>
          <p:nvPr/>
        </p:nvSpPr>
        <p:spPr bwMode="auto">
          <a:xfrm>
            <a:off x="0" y="5815424"/>
            <a:ext cx="9144000"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285750" indent="-285750" eaLnBrk="1" hangingPunct="1">
              <a:spcBef>
                <a:spcPct val="0"/>
              </a:spcBef>
            </a:pPr>
            <a:r>
              <a:rPr lang="en-SA" altLang="en-US" sz="2000" b="1" dirty="0">
                <a:solidFill>
                  <a:srgbClr val="7030A0"/>
                </a:solidFill>
                <a:ea typeface="SimSun" panose="02010600030101010101" pitchFamily="2" charset="-122"/>
                <a:cs typeface="Arial" panose="020B0604020202020204" pitchFamily="34" charset="0"/>
                <a:sym typeface="Calibri" panose="020F0502020204030204" pitchFamily="34" charset="0"/>
              </a:rPr>
              <a:t>294 gamma-ray pulsars, 33 candidates (radio searches), and 12 optical / X-ray candidates</a:t>
            </a:r>
          </a:p>
          <a:p>
            <a:pPr marL="285750" indent="-285750" eaLnBrk="1" hangingPunct="1">
              <a:spcBef>
                <a:spcPct val="0"/>
              </a:spcBef>
            </a:pPr>
            <a:r>
              <a:rPr lang="en-SA" altLang="en-US" sz="2000" b="1" dirty="0">
                <a:solidFill>
                  <a:srgbClr val="7030A0"/>
                </a:solidFill>
                <a:ea typeface="SimSun" panose="02010600030101010101" pitchFamily="2" charset="-122"/>
                <a:cs typeface="Arial" panose="020B0604020202020204" pitchFamily="34" charset="0"/>
                <a:sym typeface="Calibri" panose="020F0502020204030204" pitchFamily="34" charset="0"/>
              </a:rPr>
              <a:t>~ 10 known before </a:t>
            </a:r>
            <a:r>
              <a:rPr lang="en-SA" altLang="en-US" sz="2000" b="1" i="1" dirty="0">
                <a:solidFill>
                  <a:srgbClr val="7030A0"/>
                </a:solidFill>
                <a:ea typeface="SimSun" panose="02010600030101010101" pitchFamily="2" charset="-122"/>
                <a:cs typeface="Arial" panose="020B0604020202020204" pitchFamily="34" charset="0"/>
                <a:sym typeface="Calibri" panose="020F0502020204030204" pitchFamily="34" charset="0"/>
              </a:rPr>
              <a:t>Fermi </a:t>
            </a:r>
            <a:r>
              <a:rPr lang="en-SA" altLang="en-US" sz="2000" b="1" dirty="0">
                <a:solidFill>
                  <a:srgbClr val="7030A0"/>
                </a:solidFill>
                <a:ea typeface="SimSun" panose="02010600030101010101" pitchFamily="2" charset="-122"/>
                <a:cs typeface="Arial" panose="020B0604020202020204" pitchFamily="34" charset="0"/>
                <a:sym typeface="Calibri" panose="020F0502020204030204" pitchFamily="34" charset="0"/>
              </a:rPr>
              <a:t>LAT!</a:t>
            </a:r>
          </a:p>
          <a:p>
            <a:pPr marL="285750" indent="-285750" eaLnBrk="1" hangingPunct="1">
              <a:spcBef>
                <a:spcPct val="0"/>
              </a:spcBef>
            </a:pPr>
            <a:endParaRPr lang="en-US" altLang="en-US" sz="2000" b="1" dirty="0">
              <a:solidFill>
                <a:srgbClr val="7030A0"/>
              </a:solidFill>
              <a:ea typeface="SimSun" panose="02010600030101010101" pitchFamily="2" charset="-122"/>
              <a:cs typeface="Arial" panose="020B0604020202020204" pitchFamily="34" charset="0"/>
              <a:sym typeface="Calibri" panose="020F0502020204030204" pitchFamily="34" charset="0"/>
            </a:endParaRPr>
          </a:p>
        </p:txBody>
      </p:sp>
      <p:sp>
        <p:nvSpPr>
          <p:cNvPr id="11" name="TextBox 7">
            <a:extLst>
              <a:ext uri="{FF2B5EF4-FFF2-40B4-BE49-F238E27FC236}">
                <a16:creationId xmlns:a16="http://schemas.microsoft.com/office/drawing/2014/main" id="{C3EE7C22-9AF4-631C-E13C-02FBB81AB643}"/>
              </a:ext>
            </a:extLst>
          </p:cNvPr>
          <p:cNvSpPr txBox="1">
            <a:spLocks noChangeArrowheads="1"/>
          </p:cNvSpPr>
          <p:nvPr/>
        </p:nvSpPr>
        <p:spPr bwMode="auto">
          <a:xfrm>
            <a:off x="7236296" y="1069648"/>
            <a:ext cx="248944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 typeface="Liberation Sans"/>
              <a:buNone/>
            </a:pPr>
            <a:r>
              <a:rPr lang="en-SA" altLang="en-US" sz="1600" b="1" dirty="0">
                <a:solidFill>
                  <a:srgbClr val="C00000"/>
                </a:solidFill>
                <a:ea typeface="SimSun" panose="02010600030101010101" pitchFamily="2" charset="-122"/>
                <a:cs typeface="Arial" panose="020B0604020202020204" pitchFamily="34" charset="0"/>
                <a:sym typeface="Calibri" panose="020F0502020204030204" pitchFamily="34" charset="0"/>
              </a:rPr>
              <a:t>Smith et al. (2023)</a:t>
            </a:r>
            <a:endParaRPr lang="en-US" altLang="en-US" sz="1600" b="1" dirty="0">
              <a:solidFill>
                <a:srgbClr val="C00000"/>
              </a:solidFill>
              <a:ea typeface="SimSun" panose="02010600030101010101" pitchFamily="2" charset="-122"/>
              <a:cs typeface="Arial" panose="020B0604020202020204" pitchFamily="34" charset="0"/>
              <a:sym typeface="Calibri" panose="020F0502020204030204" pitchFamily="34" charset="0"/>
            </a:endParaRPr>
          </a:p>
        </p:txBody>
      </p:sp>
      <p:sp>
        <p:nvSpPr>
          <p:cNvPr id="14" name="TextBox 13">
            <a:extLst>
              <a:ext uri="{FF2B5EF4-FFF2-40B4-BE49-F238E27FC236}">
                <a16:creationId xmlns:a16="http://schemas.microsoft.com/office/drawing/2014/main" id="{EB61E3D4-3D54-BBBE-15B1-D25022FBC89E}"/>
              </a:ext>
            </a:extLst>
          </p:cNvPr>
          <p:cNvSpPr txBox="1"/>
          <p:nvPr/>
        </p:nvSpPr>
        <p:spPr>
          <a:xfrm>
            <a:off x="6156176" y="5657956"/>
            <a:ext cx="3960440" cy="276999"/>
          </a:xfrm>
          <a:prstGeom prst="rect">
            <a:avLst/>
          </a:prstGeom>
          <a:noFill/>
        </p:spPr>
        <p:txBody>
          <a:bodyPr wrap="square">
            <a:spAutoFit/>
          </a:bodyPr>
          <a:lstStyle/>
          <a:p>
            <a:r>
              <a:rPr lang="en-GB" sz="1200" b="0" i="0" dirty="0">
                <a:solidFill>
                  <a:srgbClr val="212529"/>
                </a:solidFill>
                <a:effectLst/>
                <a:latin typeface="Titillium Web" panose="020B0604020202020204" pitchFamily="2" charset="0"/>
              </a:rPr>
              <a:t>Credit: NASA’s Goddard Space Flight </a:t>
            </a:r>
            <a:r>
              <a:rPr lang="en-GB" sz="1200" b="0" i="0" dirty="0" err="1">
                <a:solidFill>
                  <a:srgbClr val="212529"/>
                </a:solidFill>
                <a:effectLst/>
                <a:latin typeface="Titillium Web" panose="020B0604020202020204" pitchFamily="2" charset="0"/>
              </a:rPr>
              <a:t>Center</a:t>
            </a:r>
            <a:endParaRPr lang="en-ZA" sz="1200" dirty="0"/>
          </a:p>
        </p:txBody>
      </p:sp>
    </p:spTree>
    <p:extLst>
      <p:ext uri="{BB962C8B-B14F-4D97-AF65-F5344CB8AC3E}">
        <p14:creationId xmlns:p14="http://schemas.microsoft.com/office/powerpoint/2010/main" val="86603794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Text Box 2"/>
          <p:cNvSpPr txBox="1">
            <a:spLocks noChangeArrowheads="1"/>
          </p:cNvSpPr>
          <p:nvPr/>
        </p:nvSpPr>
        <p:spPr bwMode="auto">
          <a:xfrm>
            <a:off x="0" y="168836"/>
            <a:ext cx="9144000" cy="810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chor="ctr">
            <a:spAutoFit/>
          </a:bodyPr>
          <a:lstStyle>
            <a:lvl1pPr>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3200">
                <a:solidFill>
                  <a:schemeClr val="tx1"/>
                </a:solidFill>
                <a:latin typeface="Arial" panose="020B0604020202020204" pitchFamily="34" charset="0"/>
              </a:defRPr>
            </a:lvl1pPr>
            <a:lvl2pPr marL="742950" indent="-28575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chemeClr val="tx1"/>
                </a:solidFill>
                <a:latin typeface="Arial" panose="020B0604020202020204" pitchFamily="34" charset="0"/>
              </a:defRPr>
            </a:lvl2pPr>
            <a:lvl3pPr marL="1143000" indent="-22860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Arial" panose="020B0604020202020204" pitchFamily="34" charset="0"/>
              </a:defRPr>
            </a:lvl3pPr>
            <a:lvl4pPr marL="1600200" indent="-22860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4pPr>
            <a:lvl5pPr marL="2057400" indent="-22860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9pPr>
          </a:lstStyle>
          <a:p>
            <a:pPr algn="ctr" eaLnBrk="1" hangingPunct="1">
              <a:lnSpc>
                <a:spcPct val="93000"/>
              </a:lnSpc>
              <a:spcBef>
                <a:spcPct val="0"/>
              </a:spcBef>
              <a:buClr>
                <a:srgbClr val="FFFF00"/>
              </a:buClr>
              <a:buFont typeface="Tahoma" panose="020B0604030504040204" pitchFamily="34" charset="0"/>
              <a:buNone/>
            </a:pPr>
            <a:r>
              <a:rPr lang="en-SA" altLang="en-US" sz="5000" b="1" dirty="0">
                <a:solidFill>
                  <a:srgbClr val="7030A0"/>
                </a:solidFill>
                <a:latin typeface="Verdana" panose="020B0604030504040204" pitchFamily="34" charset="0"/>
                <a:ea typeface="Verdana" panose="020B0604030504040204" pitchFamily="34" charset="0"/>
              </a:rPr>
              <a:t>Current Sheet </a:t>
            </a:r>
            <a:r>
              <a:rPr lang="en-SA" altLang="en-US" sz="5000" b="1" dirty="0" err="1">
                <a:solidFill>
                  <a:srgbClr val="7030A0"/>
                </a:solidFill>
                <a:latin typeface="Verdana" panose="020B0604030504040204" pitchFamily="34" charset="0"/>
                <a:ea typeface="Verdana" panose="020B0604030504040204" pitchFamily="34" charset="0"/>
              </a:rPr>
              <a:t>Phaseplot</a:t>
            </a:r>
            <a:endParaRPr lang="en-GB" altLang="en-US" sz="5000" b="1" dirty="0">
              <a:solidFill>
                <a:srgbClr val="7030A0"/>
              </a:solidFill>
              <a:latin typeface="Symbol" panose="05050102010706020507" pitchFamily="18" charset="2"/>
              <a:ea typeface="Verdana" panose="020B0604030504040204" pitchFamily="34" charset="0"/>
            </a:endParaRPr>
          </a:p>
        </p:txBody>
      </p:sp>
      <p:pic>
        <p:nvPicPr>
          <p:cNvPr id="7" name="Picture 6" descr="A black background with a black square&#10;&#10;Description automatically generated with medium confidence">
            <a:extLst>
              <a:ext uri="{FF2B5EF4-FFF2-40B4-BE49-F238E27FC236}">
                <a16:creationId xmlns:a16="http://schemas.microsoft.com/office/drawing/2014/main" id="{26A72974-4743-2EB9-4392-498CAE33C8EF}"/>
              </a:ext>
            </a:extLst>
          </p:cNvPr>
          <p:cNvPicPr>
            <a:picLocks noChangeAspect="1"/>
          </p:cNvPicPr>
          <p:nvPr/>
        </p:nvPicPr>
        <p:blipFill rotWithShape="1">
          <a:blip r:embed="rId3">
            <a:extLst>
              <a:ext uri="{28A0092B-C50C-407E-A947-70E740481C1C}">
                <a14:useLocalDpi xmlns:a14="http://schemas.microsoft.com/office/drawing/2010/main" val="0"/>
              </a:ext>
            </a:extLst>
          </a:blip>
          <a:srcRect l="12652" r="15891"/>
          <a:stretch/>
        </p:blipFill>
        <p:spPr>
          <a:xfrm>
            <a:off x="107504" y="931083"/>
            <a:ext cx="7488832" cy="5897469"/>
          </a:xfrm>
          <a:prstGeom prst="rect">
            <a:avLst/>
          </a:prstGeom>
        </p:spPr>
      </p:pic>
      <p:sp>
        <p:nvSpPr>
          <p:cNvPr id="9" name="TextBox 8">
            <a:extLst>
              <a:ext uri="{FF2B5EF4-FFF2-40B4-BE49-F238E27FC236}">
                <a16:creationId xmlns:a16="http://schemas.microsoft.com/office/drawing/2014/main" id="{298FBA5D-763E-261A-6FDA-550228C8EF6B}"/>
              </a:ext>
            </a:extLst>
          </p:cNvPr>
          <p:cNvSpPr txBox="1"/>
          <p:nvPr/>
        </p:nvSpPr>
        <p:spPr>
          <a:xfrm>
            <a:off x="7586176" y="1196752"/>
            <a:ext cx="1656184" cy="1754326"/>
          </a:xfrm>
          <a:prstGeom prst="rect">
            <a:avLst/>
          </a:prstGeom>
          <a:noFill/>
        </p:spPr>
        <p:txBody>
          <a:bodyPr wrap="square">
            <a:spAutoFit/>
          </a:bodyPr>
          <a:lstStyle/>
          <a:p>
            <a:r>
              <a:rPr lang="en-SA" altLang="en-US" sz="1800" b="1" i="1" dirty="0">
                <a:solidFill>
                  <a:srgbClr val="7030A0"/>
                </a:solidFill>
                <a:latin typeface="Symbol" panose="05050102010706020507" pitchFamily="18" charset="2"/>
                <a:ea typeface="SimSun" panose="02010600030101010101" pitchFamily="2" charset="-122"/>
              </a:rPr>
              <a:t>Da</a:t>
            </a:r>
            <a:r>
              <a:rPr lang="en-SA" altLang="en-US" sz="1800" b="1" i="1" dirty="0">
                <a:solidFill>
                  <a:srgbClr val="7030A0"/>
                </a:solidFill>
                <a:ea typeface="SimSun" panose="02010600030101010101" pitchFamily="2" charset="-122"/>
              </a:rPr>
              <a:t> = 15</a:t>
            </a:r>
            <a:r>
              <a:rPr lang="en-SA" altLang="en-US" sz="1800" b="1" i="1" baseline="30000" dirty="0">
                <a:solidFill>
                  <a:srgbClr val="7030A0"/>
                </a:solidFill>
                <a:ea typeface="SimSun" panose="02010600030101010101" pitchFamily="2" charset="-122"/>
              </a:rPr>
              <a:t>o</a:t>
            </a:r>
            <a:endParaRPr lang="en-SA" altLang="en-US" sz="1800" b="1" i="1" dirty="0">
              <a:solidFill>
                <a:srgbClr val="7030A0"/>
              </a:solidFill>
              <a:ea typeface="SimSun" panose="02010600030101010101" pitchFamily="2" charset="-122"/>
            </a:endParaRPr>
          </a:p>
          <a:p>
            <a:r>
              <a:rPr lang="en-SA" altLang="en-US" sz="1800" b="1" i="1" dirty="0">
                <a:solidFill>
                  <a:srgbClr val="7030A0"/>
                </a:solidFill>
                <a:ea typeface="SimSun" panose="02010600030101010101" pitchFamily="2" charset="-122"/>
              </a:rPr>
              <a:t>FF</a:t>
            </a:r>
          </a:p>
          <a:p>
            <a:r>
              <a:rPr lang="en-SA" altLang="en-US" sz="1800" b="1" i="1" dirty="0" err="1">
                <a:solidFill>
                  <a:srgbClr val="7030A0"/>
                </a:solidFill>
                <a:latin typeface="Symbol" panose="05050102010706020507" pitchFamily="18" charset="2"/>
                <a:ea typeface="SimSun" panose="02010600030101010101" pitchFamily="2" charset="-122"/>
              </a:rPr>
              <a:t>x</a:t>
            </a:r>
            <a:r>
              <a:rPr lang="en-SA" altLang="en-US" sz="1800" b="1" i="1" baseline="-25000" dirty="0" err="1">
                <a:solidFill>
                  <a:srgbClr val="7030A0"/>
                </a:solidFill>
                <a:ea typeface="SimSun" panose="02010600030101010101" pitchFamily="2" charset="-122"/>
              </a:rPr>
              <a:t>in</a:t>
            </a:r>
            <a:r>
              <a:rPr lang="en-SA" altLang="en-US" sz="1800" b="1" i="1" dirty="0">
                <a:solidFill>
                  <a:srgbClr val="7030A0"/>
                </a:solidFill>
                <a:ea typeface="SimSun" panose="02010600030101010101" pitchFamily="2" charset="-122"/>
              </a:rPr>
              <a:t> = 0.90</a:t>
            </a:r>
          </a:p>
          <a:p>
            <a:r>
              <a:rPr lang="en-SA" altLang="en-US" sz="1800" b="1" i="1" dirty="0" err="1">
                <a:solidFill>
                  <a:srgbClr val="7030A0"/>
                </a:solidFill>
                <a:latin typeface="Symbol" panose="05050102010706020507" pitchFamily="18" charset="2"/>
                <a:ea typeface="SimSun" panose="02010600030101010101" pitchFamily="2" charset="-122"/>
              </a:rPr>
              <a:t>x</a:t>
            </a:r>
            <a:r>
              <a:rPr lang="en-SA" altLang="en-US" sz="1800" b="1" i="1" baseline="-25000" dirty="0" err="1">
                <a:solidFill>
                  <a:srgbClr val="7030A0"/>
                </a:solidFill>
                <a:ea typeface="SimSun" panose="02010600030101010101" pitchFamily="2" charset="-122"/>
              </a:rPr>
              <a:t>out</a:t>
            </a:r>
            <a:r>
              <a:rPr lang="en-SA" altLang="en-US" sz="1800" b="1" i="1" dirty="0">
                <a:solidFill>
                  <a:srgbClr val="7030A0"/>
                </a:solidFill>
                <a:ea typeface="SimSun" panose="02010600030101010101" pitchFamily="2" charset="-122"/>
              </a:rPr>
              <a:t> = 0.96</a:t>
            </a:r>
          </a:p>
          <a:p>
            <a:r>
              <a:rPr lang="en-SA" altLang="en-US" b="1" i="1" dirty="0">
                <a:solidFill>
                  <a:srgbClr val="7030A0"/>
                </a:solidFill>
                <a:ea typeface="SimSun" panose="02010600030101010101" pitchFamily="2" charset="-122"/>
              </a:rPr>
              <a:t>R</a:t>
            </a:r>
            <a:r>
              <a:rPr lang="en-SA" altLang="en-US" b="1" i="1" baseline="-25000" dirty="0">
                <a:solidFill>
                  <a:srgbClr val="7030A0"/>
                </a:solidFill>
                <a:ea typeface="SimSun" panose="02010600030101010101" pitchFamily="2" charset="-122"/>
              </a:rPr>
              <a:t>in</a:t>
            </a:r>
            <a:r>
              <a:rPr lang="en-SA" altLang="en-US" b="1" i="1" dirty="0">
                <a:solidFill>
                  <a:srgbClr val="7030A0"/>
                </a:solidFill>
                <a:ea typeface="SimSun" panose="02010600030101010101" pitchFamily="2" charset="-122"/>
              </a:rPr>
              <a:t> = 1.0R</a:t>
            </a:r>
            <a:r>
              <a:rPr lang="en-SA" altLang="en-US" b="1" i="1" baseline="-25000" dirty="0">
                <a:solidFill>
                  <a:srgbClr val="7030A0"/>
                </a:solidFill>
                <a:ea typeface="SimSun" panose="02010600030101010101" pitchFamily="2" charset="-122"/>
              </a:rPr>
              <a:t>LC</a:t>
            </a:r>
          </a:p>
          <a:p>
            <a:r>
              <a:rPr lang="en-SA" altLang="en-US" sz="1800" b="1" i="1" dirty="0">
                <a:solidFill>
                  <a:srgbClr val="7030A0"/>
                </a:solidFill>
                <a:ea typeface="SimSun" panose="02010600030101010101" pitchFamily="2" charset="-122"/>
              </a:rPr>
              <a:t>R</a:t>
            </a:r>
            <a:r>
              <a:rPr lang="en-SA" altLang="en-US" sz="1800" b="1" i="1" baseline="-25000" dirty="0">
                <a:solidFill>
                  <a:srgbClr val="7030A0"/>
                </a:solidFill>
                <a:ea typeface="SimSun" panose="02010600030101010101" pitchFamily="2" charset="-122"/>
              </a:rPr>
              <a:t>out</a:t>
            </a:r>
            <a:r>
              <a:rPr lang="en-SA" altLang="en-US" sz="1800" b="1" i="1" dirty="0">
                <a:solidFill>
                  <a:srgbClr val="7030A0"/>
                </a:solidFill>
                <a:ea typeface="SimSun" panose="02010600030101010101" pitchFamily="2" charset="-122"/>
              </a:rPr>
              <a:t> = 1.5R</a:t>
            </a:r>
            <a:r>
              <a:rPr lang="en-SA" altLang="en-US" sz="1800" b="1" i="1" baseline="-25000" dirty="0">
                <a:solidFill>
                  <a:srgbClr val="7030A0"/>
                </a:solidFill>
                <a:ea typeface="SimSun" panose="02010600030101010101" pitchFamily="2" charset="-122"/>
              </a:rPr>
              <a:t>LC</a:t>
            </a:r>
          </a:p>
        </p:txBody>
      </p:sp>
    </p:spTree>
    <p:extLst>
      <p:ext uri="{BB962C8B-B14F-4D97-AF65-F5344CB8AC3E}">
        <p14:creationId xmlns:p14="http://schemas.microsoft.com/office/powerpoint/2010/main" val="1944261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Text Box 2"/>
          <p:cNvSpPr txBox="1">
            <a:spLocks noChangeArrowheads="1"/>
          </p:cNvSpPr>
          <p:nvPr/>
        </p:nvSpPr>
        <p:spPr bwMode="auto">
          <a:xfrm>
            <a:off x="0" y="168836"/>
            <a:ext cx="9144000" cy="810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chor="ctr">
            <a:spAutoFit/>
          </a:bodyPr>
          <a:lstStyle>
            <a:lvl1pPr>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3200">
                <a:solidFill>
                  <a:schemeClr val="tx1"/>
                </a:solidFill>
                <a:latin typeface="Arial" panose="020B0604020202020204" pitchFamily="34" charset="0"/>
              </a:defRPr>
            </a:lvl1pPr>
            <a:lvl2pPr marL="742950" indent="-28575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chemeClr val="tx1"/>
                </a:solidFill>
                <a:latin typeface="Arial" panose="020B0604020202020204" pitchFamily="34" charset="0"/>
              </a:defRPr>
            </a:lvl2pPr>
            <a:lvl3pPr marL="1143000" indent="-22860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Arial" panose="020B0604020202020204" pitchFamily="34" charset="0"/>
              </a:defRPr>
            </a:lvl3pPr>
            <a:lvl4pPr marL="1600200" indent="-22860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4pPr>
            <a:lvl5pPr marL="2057400" indent="-22860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9pPr>
          </a:lstStyle>
          <a:p>
            <a:pPr algn="ctr" eaLnBrk="1" hangingPunct="1">
              <a:lnSpc>
                <a:spcPct val="93000"/>
              </a:lnSpc>
              <a:spcBef>
                <a:spcPct val="0"/>
              </a:spcBef>
              <a:buClr>
                <a:srgbClr val="FFFF00"/>
              </a:buClr>
              <a:buFont typeface="Tahoma" panose="020B0604030504040204" pitchFamily="34" charset="0"/>
              <a:buNone/>
            </a:pPr>
            <a:r>
              <a:rPr lang="en-SA" altLang="en-US" sz="5000" b="1" dirty="0">
                <a:solidFill>
                  <a:srgbClr val="7030A0"/>
                </a:solidFill>
                <a:latin typeface="Verdana" panose="020B0604030504040204" pitchFamily="34" charset="0"/>
                <a:ea typeface="Verdana" panose="020B0604030504040204" pitchFamily="34" charset="0"/>
              </a:rPr>
              <a:t>Current Sheet </a:t>
            </a:r>
            <a:r>
              <a:rPr lang="en-SA" altLang="en-US" sz="5000" b="1" dirty="0" err="1">
                <a:solidFill>
                  <a:srgbClr val="7030A0"/>
                </a:solidFill>
                <a:latin typeface="Verdana" panose="020B0604030504040204" pitchFamily="34" charset="0"/>
                <a:ea typeface="Verdana" panose="020B0604030504040204" pitchFamily="34" charset="0"/>
              </a:rPr>
              <a:t>Phaseplot</a:t>
            </a:r>
            <a:endParaRPr lang="en-GB" altLang="en-US" sz="5000" b="1" dirty="0">
              <a:solidFill>
                <a:srgbClr val="7030A0"/>
              </a:solidFill>
              <a:latin typeface="Symbol" panose="05050102010706020507" pitchFamily="18" charset="2"/>
              <a:ea typeface="Verdana" panose="020B0604030504040204" pitchFamily="34" charset="0"/>
            </a:endParaRPr>
          </a:p>
        </p:txBody>
      </p:sp>
      <p:pic>
        <p:nvPicPr>
          <p:cNvPr id="4" name="Picture 3" descr="A black background with a black square&#10;&#10;Description automatically generated with medium confidence">
            <a:extLst>
              <a:ext uri="{FF2B5EF4-FFF2-40B4-BE49-F238E27FC236}">
                <a16:creationId xmlns:a16="http://schemas.microsoft.com/office/drawing/2014/main" id="{875BF06E-27FB-2E87-8EEB-2EA292096F5D}"/>
              </a:ext>
            </a:extLst>
          </p:cNvPr>
          <p:cNvPicPr>
            <a:picLocks noChangeAspect="1"/>
          </p:cNvPicPr>
          <p:nvPr/>
        </p:nvPicPr>
        <p:blipFill rotWithShape="1">
          <a:blip r:embed="rId3">
            <a:extLst>
              <a:ext uri="{28A0092B-C50C-407E-A947-70E740481C1C}">
                <a14:useLocalDpi xmlns:a14="http://schemas.microsoft.com/office/drawing/2010/main" val="0"/>
              </a:ext>
            </a:extLst>
          </a:blip>
          <a:srcRect l="12777" r="14549"/>
          <a:stretch/>
        </p:blipFill>
        <p:spPr>
          <a:xfrm>
            <a:off x="35496" y="968770"/>
            <a:ext cx="7625456" cy="5904423"/>
          </a:xfrm>
          <a:prstGeom prst="rect">
            <a:avLst/>
          </a:prstGeom>
        </p:spPr>
      </p:pic>
      <p:sp>
        <p:nvSpPr>
          <p:cNvPr id="5" name="TextBox 4">
            <a:extLst>
              <a:ext uri="{FF2B5EF4-FFF2-40B4-BE49-F238E27FC236}">
                <a16:creationId xmlns:a16="http://schemas.microsoft.com/office/drawing/2014/main" id="{196751E9-3A56-C04E-0C20-662624D1AD69}"/>
              </a:ext>
            </a:extLst>
          </p:cNvPr>
          <p:cNvSpPr txBox="1"/>
          <p:nvPr/>
        </p:nvSpPr>
        <p:spPr>
          <a:xfrm>
            <a:off x="7586176" y="1196752"/>
            <a:ext cx="1656184" cy="2215991"/>
          </a:xfrm>
          <a:prstGeom prst="rect">
            <a:avLst/>
          </a:prstGeom>
          <a:noFill/>
        </p:spPr>
        <p:txBody>
          <a:bodyPr wrap="square">
            <a:spAutoFit/>
          </a:bodyPr>
          <a:lstStyle/>
          <a:p>
            <a:r>
              <a:rPr lang="en-SA" altLang="en-US" sz="1800" b="1" i="1" dirty="0">
                <a:solidFill>
                  <a:srgbClr val="7030A0"/>
                </a:solidFill>
                <a:latin typeface="Symbol" panose="05050102010706020507" pitchFamily="18" charset="2"/>
                <a:ea typeface="SimSun" panose="02010600030101010101" pitchFamily="2" charset="-122"/>
              </a:rPr>
              <a:t>Da</a:t>
            </a:r>
            <a:r>
              <a:rPr lang="en-SA" altLang="en-US" sz="1800" b="1" i="1" dirty="0">
                <a:solidFill>
                  <a:srgbClr val="7030A0"/>
                </a:solidFill>
                <a:ea typeface="SimSun" panose="02010600030101010101" pitchFamily="2" charset="-122"/>
              </a:rPr>
              <a:t> = 15</a:t>
            </a:r>
            <a:r>
              <a:rPr lang="en-SA" altLang="en-US" sz="1800" b="1" i="1" baseline="30000" dirty="0">
                <a:solidFill>
                  <a:srgbClr val="7030A0"/>
                </a:solidFill>
                <a:ea typeface="SimSun" panose="02010600030101010101" pitchFamily="2" charset="-122"/>
              </a:rPr>
              <a:t>o</a:t>
            </a:r>
          </a:p>
          <a:p>
            <a:r>
              <a:rPr lang="en-SA" altLang="en-US" sz="1800" b="1" i="1" dirty="0">
                <a:solidFill>
                  <a:srgbClr val="7030A0"/>
                </a:solidFill>
                <a:ea typeface="SimSun" panose="02010600030101010101" pitchFamily="2" charset="-122"/>
              </a:rPr>
              <a:t>FF</a:t>
            </a:r>
          </a:p>
          <a:p>
            <a:r>
              <a:rPr lang="en-SA" altLang="en-US" sz="1800" b="1" i="1" dirty="0" err="1">
                <a:solidFill>
                  <a:srgbClr val="7030A0"/>
                </a:solidFill>
                <a:latin typeface="Symbol" panose="05050102010706020507" pitchFamily="18" charset="2"/>
                <a:ea typeface="SimSun" panose="02010600030101010101" pitchFamily="2" charset="-122"/>
              </a:rPr>
              <a:t>x</a:t>
            </a:r>
            <a:r>
              <a:rPr lang="en-SA" altLang="en-US" sz="1800" b="1" i="1" baseline="-25000" dirty="0" err="1">
                <a:solidFill>
                  <a:srgbClr val="7030A0"/>
                </a:solidFill>
                <a:ea typeface="SimSun" panose="02010600030101010101" pitchFamily="2" charset="-122"/>
              </a:rPr>
              <a:t>in</a:t>
            </a:r>
            <a:r>
              <a:rPr lang="en-SA" altLang="en-US" sz="1800" b="1" i="1" dirty="0">
                <a:solidFill>
                  <a:srgbClr val="7030A0"/>
                </a:solidFill>
                <a:ea typeface="SimSun" panose="02010600030101010101" pitchFamily="2" charset="-122"/>
              </a:rPr>
              <a:t> = 0.90</a:t>
            </a:r>
          </a:p>
          <a:p>
            <a:r>
              <a:rPr lang="en-SA" altLang="en-US" sz="1800" b="1" i="1" dirty="0" err="1">
                <a:solidFill>
                  <a:srgbClr val="7030A0"/>
                </a:solidFill>
                <a:latin typeface="Symbol" panose="05050102010706020507" pitchFamily="18" charset="2"/>
                <a:ea typeface="SimSun" panose="02010600030101010101" pitchFamily="2" charset="-122"/>
              </a:rPr>
              <a:t>x</a:t>
            </a:r>
            <a:r>
              <a:rPr lang="en-SA" altLang="en-US" sz="1800" b="1" i="1" baseline="-25000" dirty="0" err="1">
                <a:solidFill>
                  <a:srgbClr val="7030A0"/>
                </a:solidFill>
                <a:ea typeface="SimSun" panose="02010600030101010101" pitchFamily="2" charset="-122"/>
              </a:rPr>
              <a:t>out</a:t>
            </a:r>
            <a:r>
              <a:rPr lang="en-SA" altLang="en-US" sz="1800" b="1" i="1" dirty="0">
                <a:solidFill>
                  <a:srgbClr val="7030A0"/>
                </a:solidFill>
                <a:ea typeface="SimSun" panose="02010600030101010101" pitchFamily="2" charset="-122"/>
              </a:rPr>
              <a:t> = 0.96</a:t>
            </a:r>
          </a:p>
          <a:p>
            <a:r>
              <a:rPr lang="en-SA" altLang="en-US" b="1" i="1" dirty="0">
                <a:solidFill>
                  <a:srgbClr val="7030A0"/>
                </a:solidFill>
                <a:ea typeface="SimSun" panose="02010600030101010101" pitchFamily="2" charset="-122"/>
              </a:rPr>
              <a:t>R</a:t>
            </a:r>
            <a:r>
              <a:rPr lang="en-SA" altLang="en-US" b="1" i="1" baseline="-25000" dirty="0">
                <a:solidFill>
                  <a:srgbClr val="7030A0"/>
                </a:solidFill>
                <a:ea typeface="SimSun" panose="02010600030101010101" pitchFamily="2" charset="-122"/>
              </a:rPr>
              <a:t>in</a:t>
            </a:r>
            <a:r>
              <a:rPr lang="en-SA" altLang="en-US" b="1" i="1" dirty="0">
                <a:solidFill>
                  <a:srgbClr val="7030A0"/>
                </a:solidFill>
                <a:ea typeface="SimSun" panose="02010600030101010101" pitchFamily="2" charset="-122"/>
              </a:rPr>
              <a:t> = 1.0R</a:t>
            </a:r>
            <a:r>
              <a:rPr lang="en-SA" altLang="en-US" b="1" i="1" baseline="-25000" dirty="0">
                <a:solidFill>
                  <a:srgbClr val="7030A0"/>
                </a:solidFill>
                <a:ea typeface="SimSun" panose="02010600030101010101" pitchFamily="2" charset="-122"/>
              </a:rPr>
              <a:t>LC</a:t>
            </a:r>
          </a:p>
          <a:p>
            <a:r>
              <a:rPr lang="en-SA" altLang="en-US" sz="1800" b="1" i="1" dirty="0">
                <a:solidFill>
                  <a:srgbClr val="7030A0"/>
                </a:solidFill>
                <a:ea typeface="SimSun" panose="02010600030101010101" pitchFamily="2" charset="-122"/>
              </a:rPr>
              <a:t>R</a:t>
            </a:r>
            <a:r>
              <a:rPr lang="en-SA" altLang="en-US" sz="1800" b="1" i="1" baseline="-25000" dirty="0">
                <a:solidFill>
                  <a:srgbClr val="7030A0"/>
                </a:solidFill>
                <a:ea typeface="SimSun" panose="02010600030101010101" pitchFamily="2" charset="-122"/>
              </a:rPr>
              <a:t>out</a:t>
            </a:r>
            <a:r>
              <a:rPr lang="en-SA" altLang="en-US" sz="1800" b="1" i="1" dirty="0">
                <a:solidFill>
                  <a:srgbClr val="7030A0"/>
                </a:solidFill>
                <a:ea typeface="SimSun" panose="02010600030101010101" pitchFamily="2" charset="-122"/>
              </a:rPr>
              <a:t> = 1.5R</a:t>
            </a:r>
            <a:r>
              <a:rPr lang="en-SA" altLang="en-US" sz="1800" b="1" i="1" baseline="-25000" dirty="0">
                <a:solidFill>
                  <a:srgbClr val="7030A0"/>
                </a:solidFill>
                <a:ea typeface="SimSun" panose="02010600030101010101" pitchFamily="2" charset="-122"/>
              </a:rPr>
              <a:t>LC</a:t>
            </a:r>
          </a:p>
          <a:p>
            <a:r>
              <a:rPr lang="en-SA" altLang="en-US" sz="1800" b="1" i="1" dirty="0">
                <a:solidFill>
                  <a:srgbClr val="7030A0"/>
                </a:solidFill>
                <a:ea typeface="SimSun" panose="02010600030101010101" pitchFamily="2" charset="-122"/>
              </a:rPr>
              <a:t>log</a:t>
            </a:r>
            <a:r>
              <a:rPr lang="en-SA" altLang="en-US" b="1" i="1" baseline="-25000" dirty="0">
                <a:solidFill>
                  <a:srgbClr val="7030A0"/>
                </a:solidFill>
                <a:ea typeface="SimSun" panose="02010600030101010101" pitchFamily="2" charset="-122"/>
              </a:rPr>
              <a:t>10</a:t>
            </a:r>
            <a:r>
              <a:rPr lang="en-SA" altLang="en-US" sz="1800" b="1" i="1" dirty="0">
                <a:solidFill>
                  <a:srgbClr val="7030A0"/>
                </a:solidFill>
                <a:ea typeface="SimSun" panose="02010600030101010101" pitchFamily="2" charset="-122"/>
              </a:rPr>
              <a:t>(F)</a:t>
            </a:r>
            <a:endParaRPr lang="en-SA" altLang="en-US" sz="1800" b="1" i="1" baseline="-25000" dirty="0">
              <a:solidFill>
                <a:srgbClr val="7030A0"/>
              </a:solidFill>
              <a:ea typeface="SimSun" panose="02010600030101010101" pitchFamily="2" charset="-122"/>
            </a:endParaRPr>
          </a:p>
          <a:p>
            <a:endParaRPr lang="en-SA" altLang="en-US" sz="1800" b="1" i="1" baseline="-25000" dirty="0">
              <a:solidFill>
                <a:srgbClr val="7030A0"/>
              </a:solidFill>
              <a:ea typeface="SimSun" panose="02010600030101010101" pitchFamily="2" charset="-122"/>
            </a:endParaRPr>
          </a:p>
        </p:txBody>
      </p:sp>
    </p:spTree>
    <p:extLst>
      <p:ext uri="{BB962C8B-B14F-4D97-AF65-F5344CB8AC3E}">
        <p14:creationId xmlns:p14="http://schemas.microsoft.com/office/powerpoint/2010/main" val="23197804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Text Box 2"/>
          <p:cNvSpPr txBox="1">
            <a:spLocks noChangeArrowheads="1"/>
          </p:cNvSpPr>
          <p:nvPr/>
        </p:nvSpPr>
        <p:spPr bwMode="auto">
          <a:xfrm>
            <a:off x="0" y="118759"/>
            <a:ext cx="9144000" cy="91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chor="ctr">
            <a:spAutoFit/>
          </a:bodyPr>
          <a:lstStyle>
            <a:lvl1pPr>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3200">
                <a:solidFill>
                  <a:schemeClr val="tx1"/>
                </a:solidFill>
                <a:latin typeface="Arial" panose="020B0604020202020204" pitchFamily="34" charset="0"/>
              </a:defRPr>
            </a:lvl1pPr>
            <a:lvl2pPr marL="742950" indent="-28575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chemeClr val="tx1"/>
                </a:solidFill>
                <a:latin typeface="Arial" panose="020B0604020202020204" pitchFamily="34" charset="0"/>
              </a:defRPr>
            </a:lvl2pPr>
            <a:lvl3pPr marL="1143000" indent="-22860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Arial" panose="020B0604020202020204" pitchFamily="34" charset="0"/>
              </a:defRPr>
            </a:lvl3pPr>
            <a:lvl4pPr marL="1600200" indent="-22860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4pPr>
            <a:lvl5pPr marL="2057400" indent="-22860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9pPr>
          </a:lstStyle>
          <a:p>
            <a:pPr algn="ctr" eaLnBrk="1" hangingPunct="1">
              <a:lnSpc>
                <a:spcPct val="93000"/>
              </a:lnSpc>
              <a:spcBef>
                <a:spcPct val="0"/>
              </a:spcBef>
              <a:buClr>
                <a:srgbClr val="FFFF00"/>
              </a:buClr>
              <a:buFont typeface="Tahoma" panose="020B0604030504040204" pitchFamily="34" charset="0"/>
              <a:buNone/>
            </a:pPr>
            <a:r>
              <a:rPr lang="en-SA" altLang="en-US" sz="5700" b="1" dirty="0">
                <a:solidFill>
                  <a:srgbClr val="7030A0"/>
                </a:solidFill>
                <a:latin typeface="Verdana" panose="020B0604030504040204" pitchFamily="34" charset="0"/>
                <a:ea typeface="Verdana" panose="020B0604030504040204" pitchFamily="34" charset="0"/>
              </a:rPr>
              <a:t>Comparison to Others</a:t>
            </a:r>
            <a:endParaRPr lang="en-GB" altLang="en-US" sz="5700" b="1" dirty="0">
              <a:solidFill>
                <a:srgbClr val="7030A0"/>
              </a:solidFill>
              <a:latin typeface="Symbol" panose="05050102010706020507" pitchFamily="18" charset="2"/>
              <a:ea typeface="Verdana" panose="020B0604030504040204" pitchFamily="34" charset="0"/>
            </a:endParaRPr>
          </a:p>
        </p:txBody>
      </p:sp>
      <p:sp>
        <p:nvSpPr>
          <p:cNvPr id="12" name="TextBox 11">
            <a:extLst>
              <a:ext uri="{FF2B5EF4-FFF2-40B4-BE49-F238E27FC236}">
                <a16:creationId xmlns:a16="http://schemas.microsoft.com/office/drawing/2014/main" id="{1F51713F-3B32-6E09-B010-9A8220E1897F}"/>
              </a:ext>
            </a:extLst>
          </p:cNvPr>
          <p:cNvSpPr txBox="1"/>
          <p:nvPr/>
        </p:nvSpPr>
        <p:spPr>
          <a:xfrm>
            <a:off x="6569698" y="1340768"/>
            <a:ext cx="1586240" cy="369332"/>
          </a:xfrm>
          <a:prstGeom prst="rect">
            <a:avLst/>
          </a:prstGeom>
          <a:noFill/>
        </p:spPr>
        <p:txBody>
          <a:bodyPr wrap="square">
            <a:spAutoFit/>
          </a:bodyPr>
          <a:lstStyle/>
          <a:p>
            <a:r>
              <a:rPr lang="en-SA" altLang="en-US" sz="1800" b="1" dirty="0">
                <a:solidFill>
                  <a:schemeClr val="bg1"/>
                </a:solidFill>
                <a:latin typeface="Symbol" panose="05050102010706020507" pitchFamily="18" charset="2"/>
                <a:ea typeface="Verdana" panose="020B0604030504040204" pitchFamily="34" charset="0"/>
              </a:rPr>
              <a:t>a</a:t>
            </a:r>
            <a:r>
              <a:rPr lang="en-SA" altLang="en-US" sz="1800" b="1" dirty="0">
                <a:solidFill>
                  <a:schemeClr val="bg1"/>
                </a:solidFill>
                <a:latin typeface="Verdana" panose="020B0604030504040204" pitchFamily="34" charset="0"/>
                <a:ea typeface="Verdana" panose="020B0604030504040204" pitchFamily="34" charset="0"/>
              </a:rPr>
              <a:t> = 45</a:t>
            </a:r>
            <a:r>
              <a:rPr lang="en-SA" altLang="en-US" sz="1800" b="1" baseline="30000" dirty="0">
                <a:solidFill>
                  <a:schemeClr val="bg1"/>
                </a:solidFill>
                <a:latin typeface="Verdana" panose="020B0604030504040204" pitchFamily="34" charset="0"/>
                <a:ea typeface="Verdana" panose="020B0604030504040204" pitchFamily="34" charset="0"/>
              </a:rPr>
              <a:t>o</a:t>
            </a:r>
            <a:endParaRPr lang="en-ZA" baseline="30000" dirty="0">
              <a:solidFill>
                <a:schemeClr val="bg1"/>
              </a:solidFill>
            </a:endParaRPr>
          </a:p>
        </p:txBody>
      </p:sp>
      <p:sp>
        <p:nvSpPr>
          <p:cNvPr id="6" name="Rectangle 5">
            <a:extLst>
              <a:ext uri="{FF2B5EF4-FFF2-40B4-BE49-F238E27FC236}">
                <a16:creationId xmlns:a16="http://schemas.microsoft.com/office/drawing/2014/main" id="{0820C529-058D-AB83-6990-C32CE59B1520}"/>
              </a:ext>
            </a:extLst>
          </p:cNvPr>
          <p:cNvSpPr/>
          <p:nvPr/>
        </p:nvSpPr>
        <p:spPr>
          <a:xfrm>
            <a:off x="1691680" y="1032991"/>
            <a:ext cx="2664296" cy="307777"/>
          </a:xfrm>
          <a:prstGeom prst="rect">
            <a:avLst/>
          </a:prstGeom>
        </p:spPr>
        <p:txBody>
          <a:bodyPr wrap="square">
            <a:spAutoFit/>
          </a:bodyPr>
          <a:lstStyle/>
          <a:p>
            <a:pPr algn="ctr" eaLnBrk="1" hangingPunct="1">
              <a:defRPr/>
            </a:pPr>
            <a:r>
              <a:rPr lang="en-SA" sz="1400" b="1" dirty="0" err="1">
                <a:solidFill>
                  <a:srgbClr val="C00000"/>
                </a:solidFill>
              </a:rPr>
              <a:t>Kalapotharakos</a:t>
            </a:r>
            <a:r>
              <a:rPr lang="en-SA" sz="1400" b="1" dirty="0">
                <a:solidFill>
                  <a:srgbClr val="C00000"/>
                </a:solidFill>
              </a:rPr>
              <a:t> et al. (2014)</a:t>
            </a:r>
            <a:endParaRPr lang="en-ZA" sz="1400" b="1" dirty="0">
              <a:solidFill>
                <a:srgbClr val="C00000"/>
              </a:solidFill>
            </a:endParaRPr>
          </a:p>
        </p:txBody>
      </p:sp>
      <p:pic>
        <p:nvPicPr>
          <p:cNvPr id="3" name="Picture 2">
            <a:extLst>
              <a:ext uri="{FF2B5EF4-FFF2-40B4-BE49-F238E27FC236}">
                <a16:creationId xmlns:a16="http://schemas.microsoft.com/office/drawing/2014/main" id="{A1A12F18-D285-1CA0-0B73-EAA94CAD9AC4}"/>
              </a:ext>
            </a:extLst>
          </p:cNvPr>
          <p:cNvPicPr>
            <a:picLocks noChangeAspect="1"/>
          </p:cNvPicPr>
          <p:nvPr/>
        </p:nvPicPr>
        <p:blipFill>
          <a:blip r:embed="rId3"/>
          <a:stretch>
            <a:fillRect/>
          </a:stretch>
        </p:blipFill>
        <p:spPr>
          <a:xfrm>
            <a:off x="1" y="1412775"/>
            <a:ext cx="4860031" cy="5381161"/>
          </a:xfrm>
          <a:prstGeom prst="rect">
            <a:avLst/>
          </a:prstGeom>
        </p:spPr>
      </p:pic>
      <p:grpSp>
        <p:nvGrpSpPr>
          <p:cNvPr id="22" name="Group 21">
            <a:extLst>
              <a:ext uri="{FF2B5EF4-FFF2-40B4-BE49-F238E27FC236}">
                <a16:creationId xmlns:a16="http://schemas.microsoft.com/office/drawing/2014/main" id="{A88D7D6F-4CB1-E94E-DB34-7CF135807B91}"/>
              </a:ext>
            </a:extLst>
          </p:cNvPr>
          <p:cNvGrpSpPr/>
          <p:nvPr/>
        </p:nvGrpSpPr>
        <p:grpSpPr>
          <a:xfrm>
            <a:off x="5158224" y="1103536"/>
            <a:ext cx="3826584" cy="5678476"/>
            <a:chOff x="-2710968" y="692692"/>
            <a:chExt cx="3826584" cy="5678476"/>
          </a:xfrm>
        </p:grpSpPr>
        <p:pic>
          <p:nvPicPr>
            <p:cNvPr id="16" name="Picture 15">
              <a:extLst>
                <a:ext uri="{FF2B5EF4-FFF2-40B4-BE49-F238E27FC236}">
                  <a16:creationId xmlns:a16="http://schemas.microsoft.com/office/drawing/2014/main" id="{3D81C4DA-5179-034D-6079-F40DE234AF39}"/>
                </a:ext>
              </a:extLst>
            </p:cNvPr>
            <p:cNvPicPr>
              <a:picLocks noChangeAspect="1"/>
            </p:cNvPicPr>
            <p:nvPr/>
          </p:nvPicPr>
          <p:blipFill rotWithShape="1">
            <a:blip r:embed="rId4"/>
            <a:srcRect l="32694" t="65817"/>
            <a:stretch/>
          </p:blipFill>
          <p:spPr>
            <a:xfrm flipV="1">
              <a:off x="-1102360" y="4365104"/>
              <a:ext cx="2217976" cy="2006064"/>
            </a:xfrm>
            <a:prstGeom prst="rect">
              <a:avLst/>
            </a:prstGeom>
          </p:spPr>
        </p:pic>
        <p:pic>
          <p:nvPicPr>
            <p:cNvPr id="19" name="Picture 18">
              <a:extLst>
                <a:ext uri="{FF2B5EF4-FFF2-40B4-BE49-F238E27FC236}">
                  <a16:creationId xmlns:a16="http://schemas.microsoft.com/office/drawing/2014/main" id="{45EA790D-A075-6D7E-4D83-5547CC67DF87}"/>
                </a:ext>
              </a:extLst>
            </p:cNvPr>
            <p:cNvPicPr>
              <a:picLocks noChangeAspect="1"/>
            </p:cNvPicPr>
            <p:nvPr/>
          </p:nvPicPr>
          <p:blipFill rotWithShape="1">
            <a:blip r:embed="rId5"/>
            <a:srcRect l="37390" t="66576"/>
            <a:stretch/>
          </p:blipFill>
          <p:spPr>
            <a:xfrm flipV="1">
              <a:off x="-2710968" y="4365104"/>
              <a:ext cx="1954376" cy="2006064"/>
            </a:xfrm>
            <a:prstGeom prst="rect">
              <a:avLst/>
            </a:prstGeom>
          </p:spPr>
        </p:pic>
        <p:pic>
          <p:nvPicPr>
            <p:cNvPr id="20" name="Picture 19">
              <a:extLst>
                <a:ext uri="{FF2B5EF4-FFF2-40B4-BE49-F238E27FC236}">
                  <a16:creationId xmlns:a16="http://schemas.microsoft.com/office/drawing/2014/main" id="{D3A48AA1-4EA7-A58B-970E-85AEF38C8957}"/>
                </a:ext>
              </a:extLst>
            </p:cNvPr>
            <p:cNvPicPr>
              <a:picLocks noChangeAspect="1"/>
            </p:cNvPicPr>
            <p:nvPr/>
          </p:nvPicPr>
          <p:blipFill rotWithShape="1">
            <a:blip r:embed="rId4"/>
            <a:srcRect l="32694" b="67303"/>
            <a:stretch/>
          </p:blipFill>
          <p:spPr>
            <a:xfrm flipV="1">
              <a:off x="-1102360" y="692692"/>
              <a:ext cx="2217976" cy="1800203"/>
            </a:xfrm>
            <a:prstGeom prst="rect">
              <a:avLst/>
            </a:prstGeom>
          </p:spPr>
        </p:pic>
        <p:pic>
          <p:nvPicPr>
            <p:cNvPr id="21" name="Picture 20">
              <a:extLst>
                <a:ext uri="{FF2B5EF4-FFF2-40B4-BE49-F238E27FC236}">
                  <a16:creationId xmlns:a16="http://schemas.microsoft.com/office/drawing/2014/main" id="{53DAA083-5A76-BEB6-5FB7-E97538557457}"/>
                </a:ext>
              </a:extLst>
            </p:cNvPr>
            <p:cNvPicPr>
              <a:picLocks noChangeAspect="1"/>
            </p:cNvPicPr>
            <p:nvPr/>
          </p:nvPicPr>
          <p:blipFill rotWithShape="1">
            <a:blip r:embed="rId4"/>
            <a:srcRect l="32694" t="32447" b="33229"/>
            <a:stretch/>
          </p:blipFill>
          <p:spPr>
            <a:xfrm flipV="1">
              <a:off x="-1102360" y="2492898"/>
              <a:ext cx="2217976" cy="1944214"/>
            </a:xfrm>
            <a:prstGeom prst="rect">
              <a:avLst/>
            </a:prstGeom>
          </p:spPr>
        </p:pic>
        <p:pic>
          <p:nvPicPr>
            <p:cNvPr id="18" name="Picture 17">
              <a:extLst>
                <a:ext uri="{FF2B5EF4-FFF2-40B4-BE49-F238E27FC236}">
                  <a16:creationId xmlns:a16="http://schemas.microsoft.com/office/drawing/2014/main" id="{DD300CB6-97B7-FFF5-98F7-55148F56D688}"/>
                </a:ext>
              </a:extLst>
            </p:cNvPr>
            <p:cNvPicPr>
              <a:picLocks noChangeAspect="1"/>
            </p:cNvPicPr>
            <p:nvPr/>
          </p:nvPicPr>
          <p:blipFill rotWithShape="1">
            <a:blip r:embed="rId5"/>
            <a:srcRect l="37715" t="33424" b="33153"/>
            <a:stretch/>
          </p:blipFill>
          <p:spPr>
            <a:xfrm flipV="1">
              <a:off x="-2700808" y="2538171"/>
              <a:ext cx="1944216" cy="1944215"/>
            </a:xfrm>
            <a:prstGeom prst="rect">
              <a:avLst/>
            </a:prstGeom>
          </p:spPr>
        </p:pic>
        <p:pic>
          <p:nvPicPr>
            <p:cNvPr id="17" name="Picture 16">
              <a:extLst>
                <a:ext uri="{FF2B5EF4-FFF2-40B4-BE49-F238E27FC236}">
                  <a16:creationId xmlns:a16="http://schemas.microsoft.com/office/drawing/2014/main" id="{FBC481A1-E09B-4942-A2E6-FEBC2AF25E4B}"/>
                </a:ext>
              </a:extLst>
            </p:cNvPr>
            <p:cNvPicPr>
              <a:picLocks noChangeAspect="1"/>
            </p:cNvPicPr>
            <p:nvPr/>
          </p:nvPicPr>
          <p:blipFill rotWithShape="1">
            <a:blip r:embed="rId5"/>
            <a:srcRect l="37390" t="1759" b="65365"/>
            <a:stretch/>
          </p:blipFill>
          <p:spPr>
            <a:xfrm flipV="1">
              <a:off x="-2700808" y="692695"/>
              <a:ext cx="1954376" cy="1845473"/>
            </a:xfrm>
            <a:prstGeom prst="rect">
              <a:avLst/>
            </a:prstGeom>
          </p:spPr>
        </p:pic>
      </p:grpSp>
    </p:spTree>
    <p:extLst>
      <p:ext uri="{BB962C8B-B14F-4D97-AF65-F5344CB8AC3E}">
        <p14:creationId xmlns:p14="http://schemas.microsoft.com/office/powerpoint/2010/main" val="384031645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Text Box 2"/>
          <p:cNvSpPr txBox="1">
            <a:spLocks noChangeArrowheads="1"/>
          </p:cNvSpPr>
          <p:nvPr/>
        </p:nvSpPr>
        <p:spPr bwMode="auto">
          <a:xfrm>
            <a:off x="0" y="118759"/>
            <a:ext cx="9144000" cy="91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chor="ctr">
            <a:spAutoFit/>
          </a:bodyPr>
          <a:lstStyle>
            <a:lvl1pPr>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3200">
                <a:solidFill>
                  <a:schemeClr val="tx1"/>
                </a:solidFill>
                <a:latin typeface="Arial" panose="020B0604020202020204" pitchFamily="34" charset="0"/>
              </a:defRPr>
            </a:lvl1pPr>
            <a:lvl2pPr marL="742950" indent="-28575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chemeClr val="tx1"/>
                </a:solidFill>
                <a:latin typeface="Arial" panose="020B0604020202020204" pitchFamily="34" charset="0"/>
              </a:defRPr>
            </a:lvl2pPr>
            <a:lvl3pPr marL="1143000" indent="-22860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Arial" panose="020B0604020202020204" pitchFamily="34" charset="0"/>
              </a:defRPr>
            </a:lvl3pPr>
            <a:lvl4pPr marL="1600200" indent="-22860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4pPr>
            <a:lvl5pPr marL="2057400" indent="-22860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9pPr>
          </a:lstStyle>
          <a:p>
            <a:pPr algn="ctr" eaLnBrk="1" hangingPunct="1">
              <a:lnSpc>
                <a:spcPct val="93000"/>
              </a:lnSpc>
              <a:spcBef>
                <a:spcPct val="0"/>
              </a:spcBef>
              <a:buClr>
                <a:srgbClr val="FFFF00"/>
              </a:buClr>
              <a:buFont typeface="Tahoma" panose="020B0604030504040204" pitchFamily="34" charset="0"/>
              <a:buNone/>
            </a:pPr>
            <a:r>
              <a:rPr lang="en-SA" altLang="en-US" sz="5700" b="1" dirty="0">
                <a:solidFill>
                  <a:srgbClr val="7030A0"/>
                </a:solidFill>
                <a:latin typeface="Verdana" panose="020B0604030504040204" pitchFamily="34" charset="0"/>
                <a:ea typeface="Verdana" panose="020B0604030504040204" pitchFamily="34" charset="0"/>
              </a:rPr>
              <a:t>Comparison to Others</a:t>
            </a:r>
            <a:endParaRPr lang="en-GB" altLang="en-US" sz="5700" b="1" dirty="0">
              <a:solidFill>
                <a:srgbClr val="7030A0"/>
              </a:solidFill>
              <a:latin typeface="Symbol" panose="05050102010706020507" pitchFamily="18" charset="2"/>
              <a:ea typeface="Verdana" panose="020B0604030504040204" pitchFamily="34" charset="0"/>
            </a:endParaRPr>
          </a:p>
        </p:txBody>
      </p:sp>
      <p:sp>
        <p:nvSpPr>
          <p:cNvPr id="4" name="Rectangle 3">
            <a:extLst>
              <a:ext uri="{FF2B5EF4-FFF2-40B4-BE49-F238E27FC236}">
                <a16:creationId xmlns:a16="http://schemas.microsoft.com/office/drawing/2014/main" id="{08FCF858-4C79-AB5F-134B-5FE00F3FC88F}"/>
              </a:ext>
            </a:extLst>
          </p:cNvPr>
          <p:cNvSpPr/>
          <p:nvPr/>
        </p:nvSpPr>
        <p:spPr>
          <a:xfrm>
            <a:off x="8127938" y="6185501"/>
            <a:ext cx="892595" cy="523220"/>
          </a:xfrm>
          <a:prstGeom prst="rect">
            <a:avLst/>
          </a:prstGeom>
        </p:spPr>
        <p:txBody>
          <a:bodyPr wrap="square">
            <a:spAutoFit/>
          </a:bodyPr>
          <a:lstStyle/>
          <a:p>
            <a:pPr algn="ctr" eaLnBrk="1" hangingPunct="1">
              <a:defRPr/>
            </a:pPr>
            <a:r>
              <a:rPr lang="en-SA" sz="1400" b="1" dirty="0">
                <a:solidFill>
                  <a:srgbClr val="C00000"/>
                </a:solidFill>
              </a:rPr>
              <a:t>Petri</a:t>
            </a:r>
            <a:r>
              <a:rPr lang="en-ZA" sz="1400" b="1" dirty="0">
                <a:solidFill>
                  <a:srgbClr val="C00000"/>
                </a:solidFill>
              </a:rPr>
              <a:t> (202</a:t>
            </a:r>
            <a:r>
              <a:rPr lang="en-SA" sz="1400" b="1" dirty="0">
                <a:solidFill>
                  <a:srgbClr val="C00000"/>
                </a:solidFill>
              </a:rPr>
              <a:t>2</a:t>
            </a:r>
            <a:r>
              <a:rPr lang="en-ZA" sz="1400" b="1" dirty="0">
                <a:solidFill>
                  <a:srgbClr val="C00000"/>
                </a:solidFill>
              </a:rPr>
              <a:t>)</a:t>
            </a:r>
          </a:p>
        </p:txBody>
      </p:sp>
      <p:grpSp>
        <p:nvGrpSpPr>
          <p:cNvPr id="5" name="Group 4">
            <a:extLst>
              <a:ext uri="{FF2B5EF4-FFF2-40B4-BE49-F238E27FC236}">
                <a16:creationId xmlns:a16="http://schemas.microsoft.com/office/drawing/2014/main" id="{B777AAB6-A684-B3D5-4A3C-74F7E034EE82}"/>
              </a:ext>
            </a:extLst>
          </p:cNvPr>
          <p:cNvGrpSpPr/>
          <p:nvPr/>
        </p:nvGrpSpPr>
        <p:grpSpPr>
          <a:xfrm>
            <a:off x="802057" y="1319748"/>
            <a:ext cx="7370343" cy="5277604"/>
            <a:chOff x="668551" y="1124744"/>
            <a:chExt cx="7370343" cy="5277604"/>
          </a:xfrm>
        </p:grpSpPr>
        <p:pic>
          <p:nvPicPr>
            <p:cNvPr id="6" name="Picture 5">
              <a:extLst>
                <a:ext uri="{FF2B5EF4-FFF2-40B4-BE49-F238E27FC236}">
                  <a16:creationId xmlns:a16="http://schemas.microsoft.com/office/drawing/2014/main" id="{4E636259-DB24-6984-9B29-64B40F9625EC}"/>
                </a:ext>
              </a:extLst>
            </p:cNvPr>
            <p:cNvPicPr>
              <a:picLocks noChangeAspect="1"/>
            </p:cNvPicPr>
            <p:nvPr/>
          </p:nvPicPr>
          <p:blipFill rotWithShape="1">
            <a:blip r:embed="rId3"/>
            <a:srcRect l="9919" t="63369" r="3194" b="9427"/>
            <a:stretch/>
          </p:blipFill>
          <p:spPr>
            <a:xfrm flipV="1">
              <a:off x="694741" y="4595595"/>
              <a:ext cx="7344153" cy="1806753"/>
            </a:xfrm>
            <a:prstGeom prst="rect">
              <a:avLst/>
            </a:prstGeom>
          </p:spPr>
        </p:pic>
        <p:pic>
          <p:nvPicPr>
            <p:cNvPr id="2" name="Picture 1">
              <a:extLst>
                <a:ext uri="{FF2B5EF4-FFF2-40B4-BE49-F238E27FC236}">
                  <a16:creationId xmlns:a16="http://schemas.microsoft.com/office/drawing/2014/main" id="{4958D650-7A8A-CEF4-3AA6-B57D5A864D5D}"/>
                </a:ext>
              </a:extLst>
            </p:cNvPr>
            <p:cNvPicPr>
              <a:picLocks noChangeAspect="1"/>
            </p:cNvPicPr>
            <p:nvPr/>
          </p:nvPicPr>
          <p:blipFill rotWithShape="1">
            <a:blip r:embed="rId3"/>
            <a:srcRect l="9620" t="35381" r="3305" b="37415"/>
            <a:stretch/>
          </p:blipFill>
          <p:spPr>
            <a:xfrm flipV="1">
              <a:off x="668551" y="2771242"/>
              <a:ext cx="7359833" cy="1806752"/>
            </a:xfrm>
            <a:prstGeom prst="rect">
              <a:avLst/>
            </a:prstGeom>
          </p:spPr>
        </p:pic>
        <p:pic>
          <p:nvPicPr>
            <p:cNvPr id="3" name="Picture 2">
              <a:extLst>
                <a:ext uri="{FF2B5EF4-FFF2-40B4-BE49-F238E27FC236}">
                  <a16:creationId xmlns:a16="http://schemas.microsoft.com/office/drawing/2014/main" id="{21F1D448-0807-3B2E-C14A-F3FD05197EE8}"/>
                </a:ext>
              </a:extLst>
            </p:cNvPr>
            <p:cNvPicPr>
              <a:picLocks noChangeAspect="1"/>
            </p:cNvPicPr>
            <p:nvPr/>
          </p:nvPicPr>
          <p:blipFill rotWithShape="1">
            <a:blip r:embed="rId3"/>
            <a:srcRect l="10223" t="6561" r="3345" b="67418"/>
            <a:stretch/>
          </p:blipFill>
          <p:spPr>
            <a:xfrm flipV="1">
              <a:off x="722815" y="1124744"/>
              <a:ext cx="7305569" cy="1728199"/>
            </a:xfrm>
            <a:prstGeom prst="rect">
              <a:avLst/>
            </a:prstGeom>
          </p:spPr>
        </p:pic>
      </p:grpSp>
      <p:sp>
        <p:nvSpPr>
          <p:cNvPr id="8" name="TextBox 7">
            <a:extLst>
              <a:ext uri="{FF2B5EF4-FFF2-40B4-BE49-F238E27FC236}">
                <a16:creationId xmlns:a16="http://schemas.microsoft.com/office/drawing/2014/main" id="{44B23663-2524-C03D-D9B5-B03E6FCA6FCA}"/>
              </a:ext>
            </a:extLst>
          </p:cNvPr>
          <p:cNvSpPr txBox="1"/>
          <p:nvPr/>
        </p:nvSpPr>
        <p:spPr>
          <a:xfrm>
            <a:off x="107504" y="3347700"/>
            <a:ext cx="432048" cy="369332"/>
          </a:xfrm>
          <a:prstGeom prst="rect">
            <a:avLst/>
          </a:prstGeom>
          <a:noFill/>
        </p:spPr>
        <p:txBody>
          <a:bodyPr wrap="square">
            <a:spAutoFit/>
          </a:bodyPr>
          <a:lstStyle/>
          <a:p>
            <a:r>
              <a:rPr lang="en-SA" sz="1800" b="1" dirty="0">
                <a:latin typeface="Symbol" panose="05050102010706020507" pitchFamily="18" charset="2"/>
              </a:rPr>
              <a:t>z</a:t>
            </a:r>
            <a:endParaRPr lang="en-ZA" dirty="0">
              <a:latin typeface="Symbol" panose="05050102010706020507" pitchFamily="18" charset="2"/>
            </a:endParaRPr>
          </a:p>
        </p:txBody>
      </p:sp>
      <p:sp>
        <p:nvSpPr>
          <p:cNvPr id="9" name="TextBox 8">
            <a:extLst>
              <a:ext uri="{FF2B5EF4-FFF2-40B4-BE49-F238E27FC236}">
                <a16:creationId xmlns:a16="http://schemas.microsoft.com/office/drawing/2014/main" id="{541CE91E-4F3A-A690-7DA3-C390C6B549C5}"/>
              </a:ext>
            </a:extLst>
          </p:cNvPr>
          <p:cNvSpPr txBox="1"/>
          <p:nvPr/>
        </p:nvSpPr>
        <p:spPr>
          <a:xfrm>
            <a:off x="4355976" y="6321048"/>
            <a:ext cx="432048" cy="369332"/>
          </a:xfrm>
          <a:prstGeom prst="rect">
            <a:avLst/>
          </a:prstGeom>
          <a:noFill/>
        </p:spPr>
        <p:txBody>
          <a:bodyPr wrap="square">
            <a:spAutoFit/>
          </a:bodyPr>
          <a:lstStyle/>
          <a:p>
            <a:r>
              <a:rPr lang="en-SA" sz="1800" b="1">
                <a:latin typeface="Symbol" panose="05050102010706020507" pitchFamily="18" charset="2"/>
              </a:rPr>
              <a:t>f</a:t>
            </a:r>
            <a:endParaRPr lang="en-ZA" dirty="0">
              <a:latin typeface="Symbol" panose="05050102010706020507" pitchFamily="18" charset="2"/>
            </a:endParaRPr>
          </a:p>
        </p:txBody>
      </p:sp>
      <p:sp>
        <p:nvSpPr>
          <p:cNvPr id="11" name="TextBox 10">
            <a:extLst>
              <a:ext uri="{FF2B5EF4-FFF2-40B4-BE49-F238E27FC236}">
                <a16:creationId xmlns:a16="http://schemas.microsoft.com/office/drawing/2014/main" id="{E26D3492-6AC9-E2D3-5F7B-2D434B8A1207}"/>
              </a:ext>
            </a:extLst>
          </p:cNvPr>
          <p:cNvSpPr txBox="1"/>
          <p:nvPr/>
        </p:nvSpPr>
        <p:spPr>
          <a:xfrm>
            <a:off x="1373680" y="1073756"/>
            <a:ext cx="792088" cy="338554"/>
          </a:xfrm>
          <a:prstGeom prst="rect">
            <a:avLst/>
          </a:prstGeom>
          <a:noFill/>
        </p:spPr>
        <p:txBody>
          <a:bodyPr wrap="square">
            <a:spAutoFit/>
          </a:bodyPr>
          <a:lstStyle/>
          <a:p>
            <a:r>
              <a:rPr lang="en-SA" sz="1600" b="1" dirty="0"/>
              <a:t>VAC</a:t>
            </a:r>
            <a:endParaRPr lang="en-ZA" sz="1600" dirty="0"/>
          </a:p>
        </p:txBody>
      </p:sp>
      <p:sp>
        <p:nvSpPr>
          <p:cNvPr id="13" name="TextBox 12">
            <a:extLst>
              <a:ext uri="{FF2B5EF4-FFF2-40B4-BE49-F238E27FC236}">
                <a16:creationId xmlns:a16="http://schemas.microsoft.com/office/drawing/2014/main" id="{224D1911-E32A-C17B-27D8-D21AFF06FD14}"/>
              </a:ext>
            </a:extLst>
          </p:cNvPr>
          <p:cNvSpPr txBox="1"/>
          <p:nvPr/>
        </p:nvSpPr>
        <p:spPr>
          <a:xfrm>
            <a:off x="3275856" y="1074974"/>
            <a:ext cx="792088" cy="338554"/>
          </a:xfrm>
          <a:prstGeom prst="rect">
            <a:avLst/>
          </a:prstGeom>
          <a:noFill/>
        </p:spPr>
        <p:txBody>
          <a:bodyPr wrap="square">
            <a:spAutoFit/>
          </a:bodyPr>
          <a:lstStyle/>
          <a:p>
            <a:r>
              <a:rPr lang="en-SA" sz="1600" b="1" dirty="0"/>
              <a:t>FFE</a:t>
            </a:r>
            <a:endParaRPr lang="en-ZA" sz="1600" dirty="0"/>
          </a:p>
        </p:txBody>
      </p:sp>
      <p:sp>
        <p:nvSpPr>
          <p:cNvPr id="14" name="TextBox 13">
            <a:extLst>
              <a:ext uri="{FF2B5EF4-FFF2-40B4-BE49-F238E27FC236}">
                <a16:creationId xmlns:a16="http://schemas.microsoft.com/office/drawing/2014/main" id="{0047CBE1-102E-6013-0475-474246E37E96}"/>
              </a:ext>
            </a:extLst>
          </p:cNvPr>
          <p:cNvSpPr txBox="1"/>
          <p:nvPr/>
        </p:nvSpPr>
        <p:spPr>
          <a:xfrm>
            <a:off x="5076056" y="1073756"/>
            <a:ext cx="792088" cy="338554"/>
          </a:xfrm>
          <a:prstGeom prst="rect">
            <a:avLst/>
          </a:prstGeom>
          <a:noFill/>
        </p:spPr>
        <p:txBody>
          <a:bodyPr wrap="square">
            <a:spAutoFit/>
          </a:bodyPr>
          <a:lstStyle/>
          <a:p>
            <a:r>
              <a:rPr lang="en-SA" sz="1600" b="1" dirty="0"/>
              <a:t>FIRO</a:t>
            </a:r>
            <a:endParaRPr lang="en-ZA" sz="1600" dirty="0"/>
          </a:p>
        </p:txBody>
      </p:sp>
      <p:sp>
        <p:nvSpPr>
          <p:cNvPr id="15" name="TextBox 14">
            <a:extLst>
              <a:ext uri="{FF2B5EF4-FFF2-40B4-BE49-F238E27FC236}">
                <a16:creationId xmlns:a16="http://schemas.microsoft.com/office/drawing/2014/main" id="{71FC12A5-D561-CB1A-237A-A07CE6E82951}"/>
              </a:ext>
            </a:extLst>
          </p:cNvPr>
          <p:cNvSpPr txBox="1"/>
          <p:nvPr/>
        </p:nvSpPr>
        <p:spPr>
          <a:xfrm>
            <a:off x="6948264" y="1073756"/>
            <a:ext cx="792088" cy="338554"/>
          </a:xfrm>
          <a:prstGeom prst="rect">
            <a:avLst/>
          </a:prstGeom>
          <a:noFill/>
        </p:spPr>
        <p:txBody>
          <a:bodyPr wrap="square">
            <a:spAutoFit/>
          </a:bodyPr>
          <a:lstStyle/>
          <a:p>
            <a:r>
              <a:rPr lang="en-SA" sz="1600" b="1" dirty="0"/>
              <a:t>RAD</a:t>
            </a:r>
            <a:endParaRPr lang="en-ZA" sz="1600" dirty="0"/>
          </a:p>
        </p:txBody>
      </p:sp>
      <p:sp>
        <p:nvSpPr>
          <p:cNvPr id="16" name="TextBox 15">
            <a:extLst>
              <a:ext uri="{FF2B5EF4-FFF2-40B4-BE49-F238E27FC236}">
                <a16:creationId xmlns:a16="http://schemas.microsoft.com/office/drawing/2014/main" id="{955ECF2C-E1C2-6CAB-A2B3-0F8BE40F8EE0}"/>
              </a:ext>
            </a:extLst>
          </p:cNvPr>
          <p:cNvSpPr txBox="1"/>
          <p:nvPr/>
        </p:nvSpPr>
        <p:spPr>
          <a:xfrm>
            <a:off x="8100392" y="1988840"/>
            <a:ext cx="1008112" cy="369332"/>
          </a:xfrm>
          <a:prstGeom prst="rect">
            <a:avLst/>
          </a:prstGeom>
          <a:noFill/>
        </p:spPr>
        <p:txBody>
          <a:bodyPr wrap="square">
            <a:spAutoFit/>
          </a:bodyPr>
          <a:lstStyle/>
          <a:p>
            <a:r>
              <a:rPr lang="en-SA" b="1" dirty="0">
                <a:latin typeface="Symbol" panose="05050102010706020507" pitchFamily="18" charset="2"/>
              </a:rPr>
              <a:t>c = 15</a:t>
            </a:r>
            <a:r>
              <a:rPr lang="en-SA" b="1" baseline="30000" dirty="0">
                <a:latin typeface="Symbol" panose="05050102010706020507" pitchFamily="18" charset="2"/>
              </a:rPr>
              <a:t>o</a:t>
            </a:r>
            <a:endParaRPr lang="en-ZA" baseline="30000" dirty="0">
              <a:latin typeface="Symbol" panose="05050102010706020507" pitchFamily="18" charset="2"/>
            </a:endParaRPr>
          </a:p>
        </p:txBody>
      </p:sp>
      <p:sp>
        <p:nvSpPr>
          <p:cNvPr id="17" name="TextBox 16">
            <a:extLst>
              <a:ext uri="{FF2B5EF4-FFF2-40B4-BE49-F238E27FC236}">
                <a16:creationId xmlns:a16="http://schemas.microsoft.com/office/drawing/2014/main" id="{FD22DE93-2308-AC90-CF1B-1A398ACF90BC}"/>
              </a:ext>
            </a:extLst>
          </p:cNvPr>
          <p:cNvSpPr txBox="1"/>
          <p:nvPr/>
        </p:nvSpPr>
        <p:spPr>
          <a:xfrm>
            <a:off x="8172400" y="3707740"/>
            <a:ext cx="1008112" cy="369332"/>
          </a:xfrm>
          <a:prstGeom prst="rect">
            <a:avLst/>
          </a:prstGeom>
          <a:noFill/>
        </p:spPr>
        <p:txBody>
          <a:bodyPr wrap="square">
            <a:spAutoFit/>
          </a:bodyPr>
          <a:lstStyle/>
          <a:p>
            <a:r>
              <a:rPr lang="en-SA" b="1" dirty="0">
                <a:latin typeface="Symbol" panose="05050102010706020507" pitchFamily="18" charset="2"/>
              </a:rPr>
              <a:t>c = 45</a:t>
            </a:r>
            <a:r>
              <a:rPr lang="en-SA" b="1" baseline="30000" dirty="0">
                <a:latin typeface="Symbol" panose="05050102010706020507" pitchFamily="18" charset="2"/>
              </a:rPr>
              <a:t>o</a:t>
            </a:r>
            <a:endParaRPr lang="en-ZA" baseline="30000" dirty="0">
              <a:latin typeface="Symbol" panose="05050102010706020507" pitchFamily="18" charset="2"/>
            </a:endParaRPr>
          </a:p>
        </p:txBody>
      </p:sp>
      <p:sp>
        <p:nvSpPr>
          <p:cNvPr id="18" name="TextBox 17">
            <a:extLst>
              <a:ext uri="{FF2B5EF4-FFF2-40B4-BE49-F238E27FC236}">
                <a16:creationId xmlns:a16="http://schemas.microsoft.com/office/drawing/2014/main" id="{33C885FE-4279-D882-5470-2B343A89AA72}"/>
              </a:ext>
            </a:extLst>
          </p:cNvPr>
          <p:cNvSpPr txBox="1"/>
          <p:nvPr/>
        </p:nvSpPr>
        <p:spPr>
          <a:xfrm>
            <a:off x="8100392" y="5363924"/>
            <a:ext cx="1008112" cy="369332"/>
          </a:xfrm>
          <a:prstGeom prst="rect">
            <a:avLst/>
          </a:prstGeom>
          <a:noFill/>
        </p:spPr>
        <p:txBody>
          <a:bodyPr wrap="square">
            <a:spAutoFit/>
          </a:bodyPr>
          <a:lstStyle/>
          <a:p>
            <a:r>
              <a:rPr lang="en-SA" b="1" dirty="0">
                <a:latin typeface="Symbol" panose="05050102010706020507" pitchFamily="18" charset="2"/>
              </a:rPr>
              <a:t>c = 75</a:t>
            </a:r>
            <a:r>
              <a:rPr lang="en-SA" b="1" baseline="30000" dirty="0">
                <a:latin typeface="Symbol" panose="05050102010706020507" pitchFamily="18" charset="2"/>
              </a:rPr>
              <a:t>o</a:t>
            </a:r>
            <a:endParaRPr lang="en-ZA" baseline="30000" dirty="0">
              <a:latin typeface="Symbol" panose="05050102010706020507" pitchFamily="18" charset="2"/>
            </a:endParaRPr>
          </a:p>
        </p:txBody>
      </p:sp>
      <p:grpSp>
        <p:nvGrpSpPr>
          <p:cNvPr id="22" name="Group 21">
            <a:extLst>
              <a:ext uri="{FF2B5EF4-FFF2-40B4-BE49-F238E27FC236}">
                <a16:creationId xmlns:a16="http://schemas.microsoft.com/office/drawing/2014/main" id="{495BF4BD-50CC-C8B5-F27B-A8536A0998EE}"/>
              </a:ext>
            </a:extLst>
          </p:cNvPr>
          <p:cNvGrpSpPr/>
          <p:nvPr/>
        </p:nvGrpSpPr>
        <p:grpSpPr>
          <a:xfrm>
            <a:off x="755576" y="6535854"/>
            <a:ext cx="2376264" cy="349530"/>
            <a:chOff x="755576" y="6535854"/>
            <a:chExt cx="2376264" cy="349530"/>
          </a:xfrm>
        </p:grpSpPr>
        <p:sp>
          <p:nvSpPr>
            <p:cNvPr id="19" name="TextBox 18">
              <a:extLst>
                <a:ext uri="{FF2B5EF4-FFF2-40B4-BE49-F238E27FC236}">
                  <a16:creationId xmlns:a16="http://schemas.microsoft.com/office/drawing/2014/main" id="{46230A57-FA54-8B41-D01D-6873BDE35D6C}"/>
                </a:ext>
              </a:extLst>
            </p:cNvPr>
            <p:cNvSpPr txBox="1"/>
            <p:nvPr/>
          </p:nvSpPr>
          <p:spPr>
            <a:xfrm>
              <a:off x="755576" y="6536320"/>
              <a:ext cx="792088" cy="338554"/>
            </a:xfrm>
            <a:prstGeom prst="rect">
              <a:avLst/>
            </a:prstGeom>
            <a:noFill/>
          </p:spPr>
          <p:txBody>
            <a:bodyPr wrap="square">
              <a:spAutoFit/>
            </a:bodyPr>
            <a:lstStyle/>
            <a:p>
              <a:r>
                <a:rPr lang="en-SA" sz="1600" b="1" dirty="0"/>
                <a:t>0</a:t>
              </a:r>
              <a:endParaRPr lang="en-ZA" sz="1600" dirty="0"/>
            </a:p>
          </p:txBody>
        </p:sp>
        <p:sp>
          <p:nvSpPr>
            <p:cNvPr id="20" name="TextBox 19">
              <a:extLst>
                <a:ext uri="{FF2B5EF4-FFF2-40B4-BE49-F238E27FC236}">
                  <a16:creationId xmlns:a16="http://schemas.microsoft.com/office/drawing/2014/main" id="{AABBB7CA-5CB7-54CE-3C2E-24BAD3B8401A}"/>
                </a:ext>
              </a:extLst>
            </p:cNvPr>
            <p:cNvSpPr txBox="1"/>
            <p:nvPr/>
          </p:nvSpPr>
          <p:spPr>
            <a:xfrm>
              <a:off x="2339752" y="6546830"/>
              <a:ext cx="792088" cy="338554"/>
            </a:xfrm>
            <a:prstGeom prst="rect">
              <a:avLst/>
            </a:prstGeom>
            <a:noFill/>
          </p:spPr>
          <p:txBody>
            <a:bodyPr wrap="square">
              <a:spAutoFit/>
            </a:bodyPr>
            <a:lstStyle/>
            <a:p>
              <a:r>
                <a:rPr lang="en-SA" sz="1600" b="1" dirty="0"/>
                <a:t>1</a:t>
              </a:r>
              <a:endParaRPr lang="en-ZA" sz="1600" dirty="0"/>
            </a:p>
          </p:txBody>
        </p:sp>
        <p:sp>
          <p:nvSpPr>
            <p:cNvPr id="21" name="TextBox 20">
              <a:extLst>
                <a:ext uri="{FF2B5EF4-FFF2-40B4-BE49-F238E27FC236}">
                  <a16:creationId xmlns:a16="http://schemas.microsoft.com/office/drawing/2014/main" id="{7BF97C97-604E-86E1-8465-0222C7F8B2FD}"/>
                </a:ext>
              </a:extLst>
            </p:cNvPr>
            <p:cNvSpPr txBox="1"/>
            <p:nvPr/>
          </p:nvSpPr>
          <p:spPr>
            <a:xfrm>
              <a:off x="1484604" y="6535854"/>
              <a:ext cx="792088" cy="338554"/>
            </a:xfrm>
            <a:prstGeom prst="rect">
              <a:avLst/>
            </a:prstGeom>
            <a:noFill/>
          </p:spPr>
          <p:txBody>
            <a:bodyPr wrap="square">
              <a:spAutoFit/>
            </a:bodyPr>
            <a:lstStyle/>
            <a:p>
              <a:r>
                <a:rPr lang="en-SA" sz="1600" b="1" dirty="0"/>
                <a:t>0.5</a:t>
              </a:r>
              <a:endParaRPr lang="en-ZA" sz="1600" dirty="0"/>
            </a:p>
          </p:txBody>
        </p:sp>
      </p:grpSp>
      <p:grpSp>
        <p:nvGrpSpPr>
          <p:cNvPr id="23" name="Group 22">
            <a:extLst>
              <a:ext uri="{FF2B5EF4-FFF2-40B4-BE49-F238E27FC236}">
                <a16:creationId xmlns:a16="http://schemas.microsoft.com/office/drawing/2014/main" id="{78B1EAF3-7888-646D-FADC-9097D5072362}"/>
              </a:ext>
            </a:extLst>
          </p:cNvPr>
          <p:cNvGrpSpPr/>
          <p:nvPr/>
        </p:nvGrpSpPr>
        <p:grpSpPr>
          <a:xfrm>
            <a:off x="2627784" y="6525344"/>
            <a:ext cx="2376264" cy="349530"/>
            <a:chOff x="755576" y="6535854"/>
            <a:chExt cx="2376264" cy="349530"/>
          </a:xfrm>
        </p:grpSpPr>
        <p:sp>
          <p:nvSpPr>
            <p:cNvPr id="24" name="TextBox 23">
              <a:extLst>
                <a:ext uri="{FF2B5EF4-FFF2-40B4-BE49-F238E27FC236}">
                  <a16:creationId xmlns:a16="http://schemas.microsoft.com/office/drawing/2014/main" id="{06D990D9-74D8-D745-02F8-A64BEDED084A}"/>
                </a:ext>
              </a:extLst>
            </p:cNvPr>
            <p:cNvSpPr txBox="1"/>
            <p:nvPr/>
          </p:nvSpPr>
          <p:spPr>
            <a:xfrm>
              <a:off x="755576" y="6536320"/>
              <a:ext cx="792088" cy="338554"/>
            </a:xfrm>
            <a:prstGeom prst="rect">
              <a:avLst/>
            </a:prstGeom>
            <a:noFill/>
          </p:spPr>
          <p:txBody>
            <a:bodyPr wrap="square">
              <a:spAutoFit/>
            </a:bodyPr>
            <a:lstStyle/>
            <a:p>
              <a:r>
                <a:rPr lang="en-SA" sz="1600" b="1" dirty="0"/>
                <a:t>0</a:t>
              </a:r>
              <a:endParaRPr lang="en-ZA" sz="1600" dirty="0"/>
            </a:p>
          </p:txBody>
        </p:sp>
        <p:sp>
          <p:nvSpPr>
            <p:cNvPr id="25" name="TextBox 24">
              <a:extLst>
                <a:ext uri="{FF2B5EF4-FFF2-40B4-BE49-F238E27FC236}">
                  <a16:creationId xmlns:a16="http://schemas.microsoft.com/office/drawing/2014/main" id="{F59F9565-7939-F45C-0325-C27091D2DFF7}"/>
                </a:ext>
              </a:extLst>
            </p:cNvPr>
            <p:cNvSpPr txBox="1"/>
            <p:nvPr/>
          </p:nvSpPr>
          <p:spPr>
            <a:xfrm>
              <a:off x="2339752" y="6546830"/>
              <a:ext cx="792088" cy="338554"/>
            </a:xfrm>
            <a:prstGeom prst="rect">
              <a:avLst/>
            </a:prstGeom>
            <a:noFill/>
          </p:spPr>
          <p:txBody>
            <a:bodyPr wrap="square">
              <a:spAutoFit/>
            </a:bodyPr>
            <a:lstStyle/>
            <a:p>
              <a:r>
                <a:rPr lang="en-SA" sz="1600" b="1" dirty="0"/>
                <a:t>1</a:t>
              </a:r>
              <a:endParaRPr lang="en-ZA" sz="1600" dirty="0"/>
            </a:p>
          </p:txBody>
        </p:sp>
        <p:sp>
          <p:nvSpPr>
            <p:cNvPr id="26" name="TextBox 25">
              <a:extLst>
                <a:ext uri="{FF2B5EF4-FFF2-40B4-BE49-F238E27FC236}">
                  <a16:creationId xmlns:a16="http://schemas.microsoft.com/office/drawing/2014/main" id="{4F1F686F-5915-D911-D33F-7EC24CDE6003}"/>
                </a:ext>
              </a:extLst>
            </p:cNvPr>
            <p:cNvSpPr txBox="1"/>
            <p:nvPr/>
          </p:nvSpPr>
          <p:spPr>
            <a:xfrm>
              <a:off x="1484604" y="6535854"/>
              <a:ext cx="792088" cy="338554"/>
            </a:xfrm>
            <a:prstGeom prst="rect">
              <a:avLst/>
            </a:prstGeom>
            <a:noFill/>
          </p:spPr>
          <p:txBody>
            <a:bodyPr wrap="square">
              <a:spAutoFit/>
            </a:bodyPr>
            <a:lstStyle/>
            <a:p>
              <a:r>
                <a:rPr lang="en-SA" sz="1600" b="1" dirty="0"/>
                <a:t>0.5</a:t>
              </a:r>
              <a:endParaRPr lang="en-ZA" sz="1600" dirty="0"/>
            </a:p>
          </p:txBody>
        </p:sp>
      </p:grpSp>
      <p:grpSp>
        <p:nvGrpSpPr>
          <p:cNvPr id="27" name="Group 26">
            <a:extLst>
              <a:ext uri="{FF2B5EF4-FFF2-40B4-BE49-F238E27FC236}">
                <a16:creationId xmlns:a16="http://schemas.microsoft.com/office/drawing/2014/main" id="{D35271B2-5F83-7272-6615-6F6956FC3367}"/>
              </a:ext>
            </a:extLst>
          </p:cNvPr>
          <p:cNvGrpSpPr/>
          <p:nvPr/>
        </p:nvGrpSpPr>
        <p:grpSpPr>
          <a:xfrm>
            <a:off x="4499992" y="6525344"/>
            <a:ext cx="2376264" cy="349530"/>
            <a:chOff x="755576" y="6535854"/>
            <a:chExt cx="2376264" cy="349530"/>
          </a:xfrm>
        </p:grpSpPr>
        <p:sp>
          <p:nvSpPr>
            <p:cNvPr id="28" name="TextBox 27">
              <a:extLst>
                <a:ext uri="{FF2B5EF4-FFF2-40B4-BE49-F238E27FC236}">
                  <a16:creationId xmlns:a16="http://schemas.microsoft.com/office/drawing/2014/main" id="{E3C2E8CA-FB27-3853-5A99-0F343816D4B0}"/>
                </a:ext>
              </a:extLst>
            </p:cNvPr>
            <p:cNvSpPr txBox="1"/>
            <p:nvPr/>
          </p:nvSpPr>
          <p:spPr>
            <a:xfrm>
              <a:off x="755576" y="6536320"/>
              <a:ext cx="792088" cy="338554"/>
            </a:xfrm>
            <a:prstGeom prst="rect">
              <a:avLst/>
            </a:prstGeom>
            <a:noFill/>
          </p:spPr>
          <p:txBody>
            <a:bodyPr wrap="square">
              <a:spAutoFit/>
            </a:bodyPr>
            <a:lstStyle/>
            <a:p>
              <a:r>
                <a:rPr lang="en-SA" sz="1600" b="1" dirty="0"/>
                <a:t>0</a:t>
              </a:r>
              <a:endParaRPr lang="en-ZA" sz="1600" dirty="0"/>
            </a:p>
          </p:txBody>
        </p:sp>
        <p:sp>
          <p:nvSpPr>
            <p:cNvPr id="29" name="TextBox 28">
              <a:extLst>
                <a:ext uri="{FF2B5EF4-FFF2-40B4-BE49-F238E27FC236}">
                  <a16:creationId xmlns:a16="http://schemas.microsoft.com/office/drawing/2014/main" id="{E2A4C787-ABF9-986A-51D4-E0581B1BE806}"/>
                </a:ext>
              </a:extLst>
            </p:cNvPr>
            <p:cNvSpPr txBox="1"/>
            <p:nvPr/>
          </p:nvSpPr>
          <p:spPr>
            <a:xfrm>
              <a:off x="2339752" y="6546830"/>
              <a:ext cx="792088" cy="338554"/>
            </a:xfrm>
            <a:prstGeom prst="rect">
              <a:avLst/>
            </a:prstGeom>
            <a:noFill/>
          </p:spPr>
          <p:txBody>
            <a:bodyPr wrap="square">
              <a:spAutoFit/>
            </a:bodyPr>
            <a:lstStyle/>
            <a:p>
              <a:r>
                <a:rPr lang="en-SA" sz="1600" b="1" dirty="0"/>
                <a:t>1</a:t>
              </a:r>
              <a:endParaRPr lang="en-ZA" sz="1600" dirty="0"/>
            </a:p>
          </p:txBody>
        </p:sp>
        <p:sp>
          <p:nvSpPr>
            <p:cNvPr id="30" name="TextBox 29">
              <a:extLst>
                <a:ext uri="{FF2B5EF4-FFF2-40B4-BE49-F238E27FC236}">
                  <a16:creationId xmlns:a16="http://schemas.microsoft.com/office/drawing/2014/main" id="{F44CCCA7-27DE-C8E0-EA56-6AC162F44899}"/>
                </a:ext>
              </a:extLst>
            </p:cNvPr>
            <p:cNvSpPr txBox="1"/>
            <p:nvPr/>
          </p:nvSpPr>
          <p:spPr>
            <a:xfrm>
              <a:off x="1484604" y="6535854"/>
              <a:ext cx="792088" cy="338554"/>
            </a:xfrm>
            <a:prstGeom prst="rect">
              <a:avLst/>
            </a:prstGeom>
            <a:noFill/>
          </p:spPr>
          <p:txBody>
            <a:bodyPr wrap="square">
              <a:spAutoFit/>
            </a:bodyPr>
            <a:lstStyle/>
            <a:p>
              <a:r>
                <a:rPr lang="en-SA" sz="1600" b="1" dirty="0"/>
                <a:t>0.5</a:t>
              </a:r>
              <a:endParaRPr lang="en-ZA" sz="1600" dirty="0"/>
            </a:p>
          </p:txBody>
        </p:sp>
      </p:grpSp>
      <p:grpSp>
        <p:nvGrpSpPr>
          <p:cNvPr id="31" name="Group 30">
            <a:extLst>
              <a:ext uri="{FF2B5EF4-FFF2-40B4-BE49-F238E27FC236}">
                <a16:creationId xmlns:a16="http://schemas.microsoft.com/office/drawing/2014/main" id="{AAD8B002-CE54-42F9-870B-FCEA9FE3059F}"/>
              </a:ext>
            </a:extLst>
          </p:cNvPr>
          <p:cNvGrpSpPr/>
          <p:nvPr/>
        </p:nvGrpSpPr>
        <p:grpSpPr>
          <a:xfrm>
            <a:off x="6382710" y="6535854"/>
            <a:ext cx="2376264" cy="349530"/>
            <a:chOff x="755576" y="6535854"/>
            <a:chExt cx="2376264" cy="349530"/>
          </a:xfrm>
        </p:grpSpPr>
        <p:sp>
          <p:nvSpPr>
            <p:cNvPr id="32" name="TextBox 31">
              <a:extLst>
                <a:ext uri="{FF2B5EF4-FFF2-40B4-BE49-F238E27FC236}">
                  <a16:creationId xmlns:a16="http://schemas.microsoft.com/office/drawing/2014/main" id="{742003EB-1CEC-696F-E34F-F8DF88B1DBD9}"/>
                </a:ext>
              </a:extLst>
            </p:cNvPr>
            <p:cNvSpPr txBox="1"/>
            <p:nvPr/>
          </p:nvSpPr>
          <p:spPr>
            <a:xfrm>
              <a:off x="755576" y="6536320"/>
              <a:ext cx="792088" cy="338554"/>
            </a:xfrm>
            <a:prstGeom prst="rect">
              <a:avLst/>
            </a:prstGeom>
            <a:noFill/>
          </p:spPr>
          <p:txBody>
            <a:bodyPr wrap="square">
              <a:spAutoFit/>
            </a:bodyPr>
            <a:lstStyle/>
            <a:p>
              <a:r>
                <a:rPr lang="en-SA" sz="1600" b="1" dirty="0"/>
                <a:t>0</a:t>
              </a:r>
              <a:endParaRPr lang="en-ZA" sz="1600" dirty="0"/>
            </a:p>
          </p:txBody>
        </p:sp>
        <p:sp>
          <p:nvSpPr>
            <p:cNvPr id="33" name="TextBox 32">
              <a:extLst>
                <a:ext uri="{FF2B5EF4-FFF2-40B4-BE49-F238E27FC236}">
                  <a16:creationId xmlns:a16="http://schemas.microsoft.com/office/drawing/2014/main" id="{65B3074A-C839-6C03-3DE3-B1537BE14933}"/>
                </a:ext>
              </a:extLst>
            </p:cNvPr>
            <p:cNvSpPr txBox="1"/>
            <p:nvPr/>
          </p:nvSpPr>
          <p:spPr>
            <a:xfrm>
              <a:off x="2339752" y="6546830"/>
              <a:ext cx="792088" cy="338554"/>
            </a:xfrm>
            <a:prstGeom prst="rect">
              <a:avLst/>
            </a:prstGeom>
            <a:noFill/>
          </p:spPr>
          <p:txBody>
            <a:bodyPr wrap="square">
              <a:spAutoFit/>
            </a:bodyPr>
            <a:lstStyle/>
            <a:p>
              <a:r>
                <a:rPr lang="en-SA" sz="1600" b="1" dirty="0"/>
                <a:t>1</a:t>
              </a:r>
              <a:endParaRPr lang="en-ZA" sz="1600" dirty="0"/>
            </a:p>
          </p:txBody>
        </p:sp>
        <p:sp>
          <p:nvSpPr>
            <p:cNvPr id="34" name="TextBox 33">
              <a:extLst>
                <a:ext uri="{FF2B5EF4-FFF2-40B4-BE49-F238E27FC236}">
                  <a16:creationId xmlns:a16="http://schemas.microsoft.com/office/drawing/2014/main" id="{103666A1-CE12-D708-CEDD-567F431A10CB}"/>
                </a:ext>
              </a:extLst>
            </p:cNvPr>
            <p:cNvSpPr txBox="1"/>
            <p:nvPr/>
          </p:nvSpPr>
          <p:spPr>
            <a:xfrm>
              <a:off x="1484604" y="6535854"/>
              <a:ext cx="792088" cy="338554"/>
            </a:xfrm>
            <a:prstGeom prst="rect">
              <a:avLst/>
            </a:prstGeom>
            <a:noFill/>
          </p:spPr>
          <p:txBody>
            <a:bodyPr wrap="square">
              <a:spAutoFit/>
            </a:bodyPr>
            <a:lstStyle/>
            <a:p>
              <a:r>
                <a:rPr lang="en-SA" sz="1600" b="1" dirty="0"/>
                <a:t>0.5</a:t>
              </a:r>
              <a:endParaRPr lang="en-ZA" sz="1600" dirty="0"/>
            </a:p>
          </p:txBody>
        </p:sp>
      </p:grpSp>
      <p:sp>
        <p:nvSpPr>
          <p:cNvPr id="35" name="TextBox 34">
            <a:extLst>
              <a:ext uri="{FF2B5EF4-FFF2-40B4-BE49-F238E27FC236}">
                <a16:creationId xmlns:a16="http://schemas.microsoft.com/office/drawing/2014/main" id="{AE70AA97-2E57-B069-4E0E-BCC85D6DBCFD}"/>
              </a:ext>
            </a:extLst>
          </p:cNvPr>
          <p:cNvSpPr txBox="1"/>
          <p:nvPr/>
        </p:nvSpPr>
        <p:spPr>
          <a:xfrm>
            <a:off x="42041" y="1271752"/>
            <a:ext cx="759829" cy="1815882"/>
          </a:xfrm>
          <a:prstGeom prst="rect">
            <a:avLst/>
          </a:prstGeom>
          <a:noFill/>
        </p:spPr>
        <p:txBody>
          <a:bodyPr wrap="square">
            <a:spAutoFit/>
          </a:bodyPr>
          <a:lstStyle/>
          <a:p>
            <a:pPr algn="r"/>
            <a:r>
              <a:rPr lang="en-SA" sz="1600" b="1" dirty="0"/>
              <a:t>180</a:t>
            </a:r>
          </a:p>
          <a:p>
            <a:pPr algn="r"/>
            <a:endParaRPr lang="en-SA" sz="1600" b="1" dirty="0"/>
          </a:p>
          <a:p>
            <a:pPr algn="r"/>
            <a:endParaRPr lang="en-SA" sz="1600" b="1" dirty="0"/>
          </a:p>
          <a:p>
            <a:pPr algn="r"/>
            <a:r>
              <a:rPr lang="en-SA" sz="1600" b="1" dirty="0"/>
              <a:t>90</a:t>
            </a:r>
          </a:p>
          <a:p>
            <a:pPr algn="r"/>
            <a:endParaRPr lang="en-SA" sz="1600" b="1" dirty="0"/>
          </a:p>
          <a:p>
            <a:pPr algn="r"/>
            <a:endParaRPr lang="en-SA" sz="1600" b="1" dirty="0"/>
          </a:p>
          <a:p>
            <a:pPr algn="r"/>
            <a:r>
              <a:rPr lang="en-SA" sz="1600" b="1" dirty="0"/>
              <a:t>0</a:t>
            </a:r>
            <a:endParaRPr lang="en-ZA" sz="1600" dirty="0"/>
          </a:p>
        </p:txBody>
      </p:sp>
      <p:sp>
        <p:nvSpPr>
          <p:cNvPr id="36" name="TextBox 35">
            <a:extLst>
              <a:ext uri="{FF2B5EF4-FFF2-40B4-BE49-F238E27FC236}">
                <a16:creationId xmlns:a16="http://schemas.microsoft.com/office/drawing/2014/main" id="{EACC8466-F401-6014-A186-D86909186560}"/>
              </a:ext>
            </a:extLst>
          </p:cNvPr>
          <p:cNvSpPr txBox="1"/>
          <p:nvPr/>
        </p:nvSpPr>
        <p:spPr>
          <a:xfrm>
            <a:off x="46006" y="3063788"/>
            <a:ext cx="759829" cy="1815882"/>
          </a:xfrm>
          <a:prstGeom prst="rect">
            <a:avLst/>
          </a:prstGeom>
          <a:noFill/>
        </p:spPr>
        <p:txBody>
          <a:bodyPr wrap="square">
            <a:spAutoFit/>
          </a:bodyPr>
          <a:lstStyle/>
          <a:p>
            <a:pPr algn="r"/>
            <a:r>
              <a:rPr lang="en-SA" sz="1600" b="1" dirty="0"/>
              <a:t>180</a:t>
            </a:r>
          </a:p>
          <a:p>
            <a:pPr algn="r"/>
            <a:endParaRPr lang="en-SA" sz="1600" b="1" dirty="0"/>
          </a:p>
          <a:p>
            <a:pPr algn="r"/>
            <a:endParaRPr lang="en-SA" sz="1600" b="1" dirty="0"/>
          </a:p>
          <a:p>
            <a:pPr algn="r"/>
            <a:r>
              <a:rPr lang="en-SA" sz="1600" b="1" dirty="0"/>
              <a:t>90</a:t>
            </a:r>
          </a:p>
          <a:p>
            <a:pPr algn="r"/>
            <a:endParaRPr lang="en-SA" sz="1600" b="1" dirty="0"/>
          </a:p>
          <a:p>
            <a:pPr algn="r"/>
            <a:endParaRPr lang="en-SA" sz="1600" b="1" dirty="0"/>
          </a:p>
          <a:p>
            <a:pPr algn="r"/>
            <a:r>
              <a:rPr lang="en-SA" sz="1600" b="1" dirty="0"/>
              <a:t>0</a:t>
            </a:r>
            <a:endParaRPr lang="en-ZA" sz="1600" dirty="0"/>
          </a:p>
        </p:txBody>
      </p:sp>
      <p:sp>
        <p:nvSpPr>
          <p:cNvPr id="37" name="TextBox 36">
            <a:extLst>
              <a:ext uri="{FF2B5EF4-FFF2-40B4-BE49-F238E27FC236}">
                <a16:creationId xmlns:a16="http://schemas.microsoft.com/office/drawing/2014/main" id="{3A30E28B-0F17-1463-9866-1E4967BE06B6}"/>
              </a:ext>
            </a:extLst>
          </p:cNvPr>
          <p:cNvSpPr txBox="1"/>
          <p:nvPr/>
        </p:nvSpPr>
        <p:spPr>
          <a:xfrm>
            <a:off x="35496" y="4811438"/>
            <a:ext cx="759829" cy="1815882"/>
          </a:xfrm>
          <a:prstGeom prst="rect">
            <a:avLst/>
          </a:prstGeom>
          <a:noFill/>
        </p:spPr>
        <p:txBody>
          <a:bodyPr wrap="square">
            <a:spAutoFit/>
          </a:bodyPr>
          <a:lstStyle/>
          <a:p>
            <a:pPr algn="r"/>
            <a:r>
              <a:rPr lang="en-SA" sz="1600" b="1" dirty="0"/>
              <a:t>180</a:t>
            </a:r>
          </a:p>
          <a:p>
            <a:pPr algn="r"/>
            <a:endParaRPr lang="en-SA" sz="1600" b="1" dirty="0"/>
          </a:p>
          <a:p>
            <a:pPr algn="r"/>
            <a:endParaRPr lang="en-SA" sz="1600" b="1" dirty="0"/>
          </a:p>
          <a:p>
            <a:pPr algn="r"/>
            <a:r>
              <a:rPr lang="en-SA" sz="1600" b="1" dirty="0"/>
              <a:t>90</a:t>
            </a:r>
          </a:p>
          <a:p>
            <a:pPr algn="r"/>
            <a:endParaRPr lang="en-SA" sz="1600" b="1" dirty="0"/>
          </a:p>
          <a:p>
            <a:pPr algn="r"/>
            <a:endParaRPr lang="en-SA" sz="1600" b="1" dirty="0"/>
          </a:p>
          <a:p>
            <a:pPr algn="r"/>
            <a:r>
              <a:rPr lang="en-SA" sz="1600" b="1" dirty="0"/>
              <a:t>0</a:t>
            </a:r>
            <a:endParaRPr lang="en-ZA" sz="1600" dirty="0"/>
          </a:p>
        </p:txBody>
      </p:sp>
    </p:spTree>
    <p:extLst>
      <p:ext uri="{BB962C8B-B14F-4D97-AF65-F5344CB8AC3E}">
        <p14:creationId xmlns:p14="http://schemas.microsoft.com/office/powerpoint/2010/main" val="349448876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E3A2A54-1CD9-EBE6-16FA-6198ABCD42E7}"/>
              </a:ext>
            </a:extLst>
          </p:cNvPr>
          <p:cNvPicPr>
            <a:picLocks noChangeAspect="1"/>
          </p:cNvPicPr>
          <p:nvPr/>
        </p:nvPicPr>
        <p:blipFill rotWithShape="1">
          <a:blip r:embed="rId3"/>
          <a:srcRect t="6951" r="46829"/>
          <a:stretch/>
        </p:blipFill>
        <p:spPr>
          <a:xfrm>
            <a:off x="35496" y="9748"/>
            <a:ext cx="3168351" cy="6848252"/>
          </a:xfrm>
          <a:prstGeom prst="rect">
            <a:avLst/>
          </a:prstGeom>
        </p:spPr>
      </p:pic>
      <p:sp>
        <p:nvSpPr>
          <p:cNvPr id="102402" name="Text Box 2"/>
          <p:cNvSpPr txBox="1">
            <a:spLocks noChangeArrowheads="1"/>
          </p:cNvSpPr>
          <p:nvPr/>
        </p:nvSpPr>
        <p:spPr bwMode="auto">
          <a:xfrm>
            <a:off x="2987825" y="30775"/>
            <a:ext cx="6156175" cy="1640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ctr">
            <a:spAutoFit/>
          </a:bodyPr>
          <a:lstStyle>
            <a:lvl1pPr>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3200">
                <a:solidFill>
                  <a:schemeClr val="tx1"/>
                </a:solidFill>
                <a:latin typeface="Arial" panose="020B0604020202020204" pitchFamily="34" charset="0"/>
              </a:defRPr>
            </a:lvl1pPr>
            <a:lvl2pPr marL="742950" indent="-28575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chemeClr val="tx1"/>
                </a:solidFill>
                <a:latin typeface="Arial" panose="020B0604020202020204" pitchFamily="34" charset="0"/>
              </a:defRPr>
            </a:lvl2pPr>
            <a:lvl3pPr marL="1143000" indent="-22860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Arial" panose="020B0604020202020204" pitchFamily="34" charset="0"/>
              </a:defRPr>
            </a:lvl3pPr>
            <a:lvl4pPr marL="1600200" indent="-22860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4pPr>
            <a:lvl5pPr marL="2057400" indent="-22860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9pPr>
          </a:lstStyle>
          <a:p>
            <a:pPr algn="ctr" eaLnBrk="1" hangingPunct="1">
              <a:lnSpc>
                <a:spcPct val="93000"/>
              </a:lnSpc>
              <a:spcBef>
                <a:spcPct val="0"/>
              </a:spcBef>
              <a:buClr>
                <a:srgbClr val="FFFF00"/>
              </a:buClr>
              <a:buFont typeface="Tahoma" panose="020B0604030504040204" pitchFamily="34" charset="0"/>
              <a:buNone/>
            </a:pPr>
            <a:r>
              <a:rPr lang="en-SA" altLang="en-US" sz="5400" b="1" dirty="0">
                <a:solidFill>
                  <a:srgbClr val="7030A0"/>
                </a:solidFill>
                <a:latin typeface="Verdana" panose="020B0604030504040204" pitchFamily="34" charset="0"/>
                <a:ea typeface="Verdana" panose="020B0604030504040204" pitchFamily="34" charset="0"/>
              </a:rPr>
              <a:t>Comparison </a:t>
            </a:r>
            <a:br>
              <a:rPr lang="en-SA" altLang="en-US" sz="5400" b="1" dirty="0">
                <a:solidFill>
                  <a:srgbClr val="7030A0"/>
                </a:solidFill>
                <a:latin typeface="Verdana" panose="020B0604030504040204" pitchFamily="34" charset="0"/>
                <a:ea typeface="Verdana" panose="020B0604030504040204" pitchFamily="34" charset="0"/>
              </a:rPr>
            </a:br>
            <a:r>
              <a:rPr lang="en-SA" altLang="en-US" sz="5400" b="1" dirty="0">
                <a:solidFill>
                  <a:srgbClr val="7030A0"/>
                </a:solidFill>
                <a:latin typeface="Verdana" panose="020B0604030504040204" pitchFamily="34" charset="0"/>
                <a:ea typeface="Verdana" panose="020B0604030504040204" pitchFamily="34" charset="0"/>
              </a:rPr>
              <a:t>to Others</a:t>
            </a:r>
            <a:endParaRPr lang="en-GB" altLang="en-US" sz="5400" b="1" dirty="0">
              <a:solidFill>
                <a:srgbClr val="7030A0"/>
              </a:solidFill>
              <a:latin typeface="Symbol" panose="05050102010706020507" pitchFamily="18" charset="2"/>
              <a:ea typeface="Verdana" panose="020B0604030504040204" pitchFamily="34" charset="0"/>
            </a:endParaRPr>
          </a:p>
        </p:txBody>
      </p:sp>
      <p:sp>
        <p:nvSpPr>
          <p:cNvPr id="4" name="Rectangle 3">
            <a:extLst>
              <a:ext uri="{FF2B5EF4-FFF2-40B4-BE49-F238E27FC236}">
                <a16:creationId xmlns:a16="http://schemas.microsoft.com/office/drawing/2014/main" id="{08FCF858-4C79-AB5F-134B-5FE00F3FC88F}"/>
              </a:ext>
            </a:extLst>
          </p:cNvPr>
          <p:cNvSpPr/>
          <p:nvPr/>
        </p:nvSpPr>
        <p:spPr>
          <a:xfrm>
            <a:off x="5220072" y="6505599"/>
            <a:ext cx="2000261" cy="307777"/>
          </a:xfrm>
          <a:prstGeom prst="rect">
            <a:avLst/>
          </a:prstGeom>
        </p:spPr>
        <p:txBody>
          <a:bodyPr wrap="square">
            <a:spAutoFit/>
          </a:bodyPr>
          <a:lstStyle/>
          <a:p>
            <a:pPr algn="ctr" eaLnBrk="1" hangingPunct="1">
              <a:defRPr/>
            </a:pPr>
            <a:r>
              <a:rPr lang="en-SA" sz="1400" b="1" dirty="0" err="1">
                <a:solidFill>
                  <a:srgbClr val="C00000"/>
                </a:solidFill>
              </a:rPr>
              <a:t>Cerutti</a:t>
            </a:r>
            <a:r>
              <a:rPr lang="en-SA" sz="1400" b="1" dirty="0">
                <a:solidFill>
                  <a:srgbClr val="C00000"/>
                </a:solidFill>
              </a:rPr>
              <a:t> et al. </a:t>
            </a:r>
            <a:r>
              <a:rPr lang="en-ZA" sz="1400" b="1" dirty="0">
                <a:solidFill>
                  <a:srgbClr val="C00000"/>
                </a:solidFill>
              </a:rPr>
              <a:t>(202</a:t>
            </a:r>
            <a:r>
              <a:rPr lang="en-SA" sz="1400" b="1" dirty="0">
                <a:solidFill>
                  <a:srgbClr val="C00000"/>
                </a:solidFill>
              </a:rPr>
              <a:t>5</a:t>
            </a:r>
            <a:r>
              <a:rPr lang="en-ZA" sz="1400" b="1" dirty="0">
                <a:solidFill>
                  <a:srgbClr val="C00000"/>
                </a:solidFill>
              </a:rPr>
              <a:t>)</a:t>
            </a:r>
          </a:p>
        </p:txBody>
      </p:sp>
      <p:pic>
        <p:nvPicPr>
          <p:cNvPr id="7" name="Picture 6">
            <a:extLst>
              <a:ext uri="{FF2B5EF4-FFF2-40B4-BE49-F238E27FC236}">
                <a16:creationId xmlns:a16="http://schemas.microsoft.com/office/drawing/2014/main" id="{D5604C0E-EEB2-7266-DDE7-0C2D1A261C19}"/>
              </a:ext>
            </a:extLst>
          </p:cNvPr>
          <p:cNvPicPr>
            <a:picLocks noChangeAspect="1"/>
          </p:cNvPicPr>
          <p:nvPr/>
        </p:nvPicPr>
        <p:blipFill rotWithShape="1">
          <a:blip r:embed="rId4"/>
          <a:srcRect l="2751" r="34250"/>
          <a:stretch/>
        </p:blipFill>
        <p:spPr>
          <a:xfrm>
            <a:off x="3203847" y="2275514"/>
            <a:ext cx="5830038" cy="4249830"/>
          </a:xfrm>
          <a:prstGeom prst="rect">
            <a:avLst/>
          </a:prstGeom>
        </p:spPr>
      </p:pic>
      <p:sp>
        <p:nvSpPr>
          <p:cNvPr id="8" name="Rectangle 7">
            <a:extLst>
              <a:ext uri="{FF2B5EF4-FFF2-40B4-BE49-F238E27FC236}">
                <a16:creationId xmlns:a16="http://schemas.microsoft.com/office/drawing/2014/main" id="{D97CEAC7-580D-0211-F7C0-012758D79FF1}"/>
              </a:ext>
            </a:extLst>
          </p:cNvPr>
          <p:cNvSpPr/>
          <p:nvPr/>
        </p:nvSpPr>
        <p:spPr>
          <a:xfrm>
            <a:off x="3219811" y="1681644"/>
            <a:ext cx="2000261" cy="523220"/>
          </a:xfrm>
          <a:prstGeom prst="rect">
            <a:avLst/>
          </a:prstGeom>
        </p:spPr>
        <p:txBody>
          <a:bodyPr wrap="square">
            <a:spAutoFit/>
          </a:bodyPr>
          <a:lstStyle/>
          <a:p>
            <a:pPr marL="285750" indent="-285750" eaLnBrk="1" hangingPunct="1">
              <a:buFont typeface="Arial" panose="020B0604020202020204" pitchFamily="34" charset="0"/>
              <a:buChar char="•"/>
              <a:defRPr/>
            </a:pPr>
            <a:r>
              <a:rPr lang="en-SA" sz="1400" b="1" dirty="0">
                <a:solidFill>
                  <a:srgbClr val="0070C0"/>
                </a:solidFill>
              </a:rPr>
              <a:t>SR</a:t>
            </a:r>
          </a:p>
          <a:p>
            <a:pPr marL="285750" indent="-285750" eaLnBrk="1" hangingPunct="1">
              <a:buFont typeface="Arial" panose="020B0604020202020204" pitchFamily="34" charset="0"/>
              <a:buChar char="•"/>
              <a:defRPr/>
            </a:pPr>
            <a:r>
              <a:rPr lang="en-SA" sz="1400" b="1" dirty="0">
                <a:solidFill>
                  <a:srgbClr val="0070C0"/>
                </a:solidFill>
              </a:rPr>
              <a:t>Split monopole</a:t>
            </a:r>
            <a:endParaRPr lang="en-ZA" sz="1400" b="1" dirty="0">
              <a:solidFill>
                <a:srgbClr val="0070C0"/>
              </a:solidFill>
            </a:endParaRPr>
          </a:p>
        </p:txBody>
      </p:sp>
    </p:spTree>
    <p:extLst>
      <p:ext uri="{BB962C8B-B14F-4D97-AF65-F5344CB8AC3E}">
        <p14:creationId xmlns:p14="http://schemas.microsoft.com/office/powerpoint/2010/main" val="199247812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Text Box 2"/>
          <p:cNvSpPr txBox="1">
            <a:spLocks noChangeArrowheads="1"/>
          </p:cNvSpPr>
          <p:nvPr/>
        </p:nvSpPr>
        <p:spPr bwMode="auto">
          <a:xfrm>
            <a:off x="0" y="183135"/>
            <a:ext cx="9144000" cy="781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chor="ctr">
            <a:spAutoFit/>
          </a:bodyPr>
          <a:lstStyle>
            <a:lvl1pPr>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3200">
                <a:solidFill>
                  <a:schemeClr val="tx1"/>
                </a:solidFill>
                <a:latin typeface="Arial" panose="020B0604020202020204" pitchFamily="34" charset="0"/>
              </a:defRPr>
            </a:lvl1pPr>
            <a:lvl2pPr marL="742950" indent="-28575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chemeClr val="tx1"/>
                </a:solidFill>
                <a:latin typeface="Arial" panose="020B0604020202020204" pitchFamily="34" charset="0"/>
              </a:defRPr>
            </a:lvl2pPr>
            <a:lvl3pPr marL="1143000" indent="-22860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Arial" panose="020B0604020202020204" pitchFamily="34" charset="0"/>
              </a:defRPr>
            </a:lvl3pPr>
            <a:lvl4pPr marL="1600200" indent="-22860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4pPr>
            <a:lvl5pPr marL="2057400" indent="-22860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9pPr>
          </a:lstStyle>
          <a:p>
            <a:pPr algn="ctr" eaLnBrk="1" hangingPunct="1">
              <a:lnSpc>
                <a:spcPct val="93000"/>
              </a:lnSpc>
              <a:spcBef>
                <a:spcPct val="0"/>
              </a:spcBef>
              <a:buClr>
                <a:srgbClr val="FFFF00"/>
              </a:buClr>
              <a:buFont typeface="Tahoma" panose="020B0604030504040204" pitchFamily="34" charset="0"/>
              <a:buNone/>
            </a:pPr>
            <a:r>
              <a:rPr lang="en-SA" altLang="en-US" sz="4800" b="1" dirty="0">
                <a:solidFill>
                  <a:srgbClr val="7030A0"/>
                </a:solidFill>
                <a:latin typeface="Verdana" panose="020B0604030504040204" pitchFamily="34" charset="0"/>
                <a:ea typeface="Verdana" panose="020B0604030504040204" pitchFamily="34" charset="0"/>
              </a:rPr>
              <a:t>Towards Multi-</a:t>
            </a:r>
            <a:r>
              <a:rPr lang="en-SA" altLang="en-US" sz="4800" b="1" dirty="0">
                <a:solidFill>
                  <a:srgbClr val="7030A0"/>
                </a:solidFill>
                <a:latin typeface="Symbol" panose="05050102010706020507" pitchFamily="18" charset="2"/>
                <a:ea typeface="Verdana" panose="020B0604030504040204" pitchFamily="34" charset="0"/>
              </a:rPr>
              <a:t>l</a:t>
            </a:r>
            <a:r>
              <a:rPr lang="en-SA" altLang="en-US" sz="4800" b="1" dirty="0">
                <a:solidFill>
                  <a:srgbClr val="7030A0"/>
                </a:solidFill>
                <a:latin typeface="Verdana" panose="020B0604030504040204" pitchFamily="34" charset="0"/>
                <a:ea typeface="Verdana" panose="020B0604030504040204" pitchFamily="34" charset="0"/>
              </a:rPr>
              <a:t> LC Fitting</a:t>
            </a:r>
            <a:endParaRPr lang="en-GB" altLang="en-US" sz="4800" b="1" dirty="0">
              <a:solidFill>
                <a:srgbClr val="7030A0"/>
              </a:solidFill>
              <a:latin typeface="Symbol" panose="05050102010706020507" pitchFamily="18" charset="2"/>
              <a:ea typeface="Verdana" panose="020B0604030504040204" pitchFamily="34" charset="0"/>
            </a:endParaRPr>
          </a:p>
        </p:txBody>
      </p:sp>
      <p:sp>
        <p:nvSpPr>
          <p:cNvPr id="12" name="TextBox 11">
            <a:extLst>
              <a:ext uri="{FF2B5EF4-FFF2-40B4-BE49-F238E27FC236}">
                <a16:creationId xmlns:a16="http://schemas.microsoft.com/office/drawing/2014/main" id="{1F51713F-3B32-6E09-B010-9A8220E1897F}"/>
              </a:ext>
            </a:extLst>
          </p:cNvPr>
          <p:cNvSpPr txBox="1"/>
          <p:nvPr/>
        </p:nvSpPr>
        <p:spPr>
          <a:xfrm>
            <a:off x="4582906" y="1261329"/>
            <a:ext cx="1586240" cy="369332"/>
          </a:xfrm>
          <a:prstGeom prst="rect">
            <a:avLst/>
          </a:prstGeom>
          <a:noFill/>
        </p:spPr>
        <p:txBody>
          <a:bodyPr wrap="square">
            <a:spAutoFit/>
          </a:bodyPr>
          <a:lstStyle/>
          <a:p>
            <a:r>
              <a:rPr lang="en-SA" altLang="en-US" sz="1800" b="1">
                <a:solidFill>
                  <a:schemeClr val="bg1"/>
                </a:solidFill>
                <a:latin typeface="Symbol" panose="05050102010706020507" pitchFamily="18" charset="2"/>
                <a:ea typeface="Verdana" panose="020B0604030504040204" pitchFamily="34" charset="0"/>
              </a:rPr>
              <a:t>a</a:t>
            </a:r>
            <a:r>
              <a:rPr lang="en-SA" altLang="en-US" sz="1800" b="1">
                <a:solidFill>
                  <a:schemeClr val="bg1"/>
                </a:solidFill>
                <a:latin typeface="Verdana" panose="020B0604030504040204" pitchFamily="34" charset="0"/>
                <a:ea typeface="Verdana" panose="020B0604030504040204" pitchFamily="34" charset="0"/>
              </a:rPr>
              <a:t> = 45</a:t>
            </a:r>
            <a:r>
              <a:rPr lang="en-SA" altLang="en-US" sz="1800" b="1" baseline="30000">
                <a:solidFill>
                  <a:schemeClr val="bg1"/>
                </a:solidFill>
                <a:latin typeface="Verdana" panose="020B0604030504040204" pitchFamily="34" charset="0"/>
                <a:ea typeface="Verdana" panose="020B0604030504040204" pitchFamily="34" charset="0"/>
              </a:rPr>
              <a:t>o</a:t>
            </a:r>
            <a:endParaRPr lang="en-ZA" baseline="30000" dirty="0">
              <a:solidFill>
                <a:schemeClr val="bg1"/>
              </a:solidFill>
            </a:endParaRPr>
          </a:p>
        </p:txBody>
      </p:sp>
      <p:pic>
        <p:nvPicPr>
          <p:cNvPr id="3" name="Picture 2" descr="A graph of a radio model&#10;&#10;Description automatically generated with medium confidence">
            <a:extLst>
              <a:ext uri="{FF2B5EF4-FFF2-40B4-BE49-F238E27FC236}">
                <a16:creationId xmlns:a16="http://schemas.microsoft.com/office/drawing/2014/main" id="{CAB53B6F-AE73-C2A8-22C5-55974BC14A7A}"/>
              </a:ext>
            </a:extLst>
          </p:cNvPr>
          <p:cNvPicPr>
            <a:picLocks noChangeAspect="1"/>
          </p:cNvPicPr>
          <p:nvPr/>
        </p:nvPicPr>
        <p:blipFill>
          <a:blip r:embed="rId3"/>
          <a:stretch>
            <a:fillRect/>
          </a:stretch>
        </p:blipFill>
        <p:spPr>
          <a:xfrm>
            <a:off x="649171" y="980728"/>
            <a:ext cx="7845657" cy="5432412"/>
          </a:xfrm>
          <a:prstGeom prst="rect">
            <a:avLst/>
          </a:prstGeom>
        </p:spPr>
      </p:pic>
      <p:sp>
        <p:nvSpPr>
          <p:cNvPr id="4" name="Rectangle 3">
            <a:extLst>
              <a:ext uri="{FF2B5EF4-FFF2-40B4-BE49-F238E27FC236}">
                <a16:creationId xmlns:a16="http://schemas.microsoft.com/office/drawing/2014/main" id="{7502E64D-8524-2922-8A5D-918FEA9EAAF6}"/>
              </a:ext>
            </a:extLst>
          </p:cNvPr>
          <p:cNvSpPr/>
          <p:nvPr/>
        </p:nvSpPr>
        <p:spPr>
          <a:xfrm>
            <a:off x="6300192" y="6237312"/>
            <a:ext cx="1606530" cy="307777"/>
          </a:xfrm>
          <a:prstGeom prst="rect">
            <a:avLst/>
          </a:prstGeom>
        </p:spPr>
        <p:txBody>
          <a:bodyPr wrap="none">
            <a:spAutoFit/>
          </a:bodyPr>
          <a:lstStyle/>
          <a:p>
            <a:pPr eaLnBrk="1" hangingPunct="1">
              <a:defRPr/>
            </a:pPr>
            <a:r>
              <a:rPr lang="en-SA" sz="1400" b="1" dirty="0">
                <a:solidFill>
                  <a:srgbClr val="C00000"/>
                </a:solidFill>
              </a:rPr>
              <a:t>Petri</a:t>
            </a:r>
            <a:r>
              <a:rPr lang="en-ZA" sz="1400" b="1" dirty="0">
                <a:solidFill>
                  <a:srgbClr val="C00000"/>
                </a:solidFill>
              </a:rPr>
              <a:t> et al. (202</a:t>
            </a:r>
            <a:r>
              <a:rPr lang="en-SA" sz="1400" b="1" dirty="0">
                <a:solidFill>
                  <a:srgbClr val="C00000"/>
                </a:solidFill>
              </a:rPr>
              <a:t>3</a:t>
            </a:r>
            <a:r>
              <a:rPr lang="en-ZA" sz="1400" b="1" dirty="0">
                <a:solidFill>
                  <a:srgbClr val="C00000"/>
                </a:solidFill>
              </a:rPr>
              <a:t>)</a:t>
            </a:r>
          </a:p>
        </p:txBody>
      </p:sp>
    </p:spTree>
    <p:extLst>
      <p:ext uri="{BB962C8B-B14F-4D97-AF65-F5344CB8AC3E}">
        <p14:creationId xmlns:p14="http://schemas.microsoft.com/office/powerpoint/2010/main" val="340592306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Rectangle 1">
            <a:extLst>
              <a:ext uri="{FF2B5EF4-FFF2-40B4-BE49-F238E27FC236}">
                <a16:creationId xmlns:a16="http://schemas.microsoft.com/office/drawing/2014/main" id="{45006F94-E783-65CE-5174-EE4C5ECF6471}"/>
              </a:ext>
            </a:extLst>
          </p:cNvPr>
          <p:cNvSpPr>
            <a:spLocks noGrp="1" noChangeShapeType="1"/>
          </p:cNvSpPr>
          <p:nvPr/>
        </p:nvSpPr>
        <p:spPr bwMode="auto">
          <a:xfrm>
            <a:off x="-29696" y="-27384"/>
            <a:ext cx="9210208" cy="2501278"/>
          </a:xfrm>
          <a:prstGeom prst="rect">
            <a:avLst/>
          </a:prstGeom>
          <a:solidFill>
            <a:srgbClr val="002060"/>
          </a:solidFill>
          <a:ln w="12700">
            <a:noFill/>
            <a:round/>
            <a:headEnd/>
            <a:tailEnd/>
          </a:ln>
        </p:spPr>
        <p:txBody>
          <a:bodyPr lIns="91440" tIns="45720" rIns="91440" bIns="45720" anchor="ctr" anchorCtr="0"/>
          <a:lstStyle/>
          <a:p>
            <a:pPr>
              <a:defRPr/>
            </a:pPr>
            <a:endParaRPr sz="1400"/>
          </a:p>
        </p:txBody>
      </p:sp>
      <p:sp>
        <p:nvSpPr>
          <p:cNvPr id="1590962363" name="Rectangle 1"/>
          <p:cNvSpPr>
            <a:spLocks noGrp="1" noChangeShapeType="1"/>
          </p:cNvSpPr>
          <p:nvPr/>
        </p:nvSpPr>
        <p:spPr bwMode="auto">
          <a:xfrm>
            <a:off x="0" y="6219824"/>
            <a:ext cx="9144000" cy="638174"/>
          </a:xfrm>
          <a:prstGeom prst="rect">
            <a:avLst/>
          </a:prstGeom>
          <a:solidFill>
            <a:schemeClr val="lt1"/>
          </a:solidFill>
          <a:ln w="12700">
            <a:solidFill>
              <a:schemeClr val="lt1"/>
            </a:solidFill>
            <a:round/>
            <a:headEnd/>
            <a:tailEnd/>
          </a:ln>
        </p:spPr>
        <p:txBody>
          <a:bodyPr lIns="91440" tIns="45720" rIns="91440" bIns="45720" anchor="ctr" anchorCtr="0"/>
          <a:lstStyle/>
          <a:p>
            <a:pPr>
              <a:defRPr/>
            </a:pPr>
            <a:endParaRPr sz="1400"/>
          </a:p>
        </p:txBody>
      </p:sp>
      <p:pic>
        <p:nvPicPr>
          <p:cNvPr id="3" name="Picture 2">
            <a:extLst>
              <a:ext uri="{FF2B5EF4-FFF2-40B4-BE49-F238E27FC236}">
                <a16:creationId xmlns:a16="http://schemas.microsoft.com/office/drawing/2014/main" id="{654E1543-2A79-602B-2196-BFD56B0239F8}"/>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9696" y="1250547"/>
            <a:ext cx="9173696" cy="5626245"/>
          </a:xfrm>
          <a:prstGeom prst="rect">
            <a:avLst/>
          </a:prstGeom>
        </p:spPr>
      </p:pic>
      <p:sp>
        <p:nvSpPr>
          <p:cNvPr id="23554" name="Title 1"/>
          <p:cNvSpPr>
            <a:spLocks noGrp="1" noChangeShapeType="1"/>
          </p:cNvSpPr>
          <p:nvPr>
            <p:ph type="title"/>
          </p:nvPr>
        </p:nvSpPr>
        <p:spPr bwMode="auto">
          <a:xfrm>
            <a:off x="0" y="260648"/>
            <a:ext cx="9144000" cy="647700"/>
          </a:xfrm>
          <a:prstGeom prst="rect">
            <a:avLst/>
          </a:prstGeom>
          <a:noFill/>
        </p:spPr>
        <p:txBody>
          <a:bodyPr lIns="91440" tIns="45720" rIns="91440" bIns="45720" anchor="ctr" anchorCtr="0"/>
          <a:lstStyle/>
          <a:p>
            <a:pPr lvl="0" algn="ctr">
              <a:defRPr/>
            </a:pPr>
            <a:r>
              <a:rPr lang="en-US" sz="7200" b="1" dirty="0">
                <a:solidFill>
                  <a:schemeClr val="bg1"/>
                </a:solidFill>
                <a:latin typeface="Verdana" panose="020B0604030504040204" pitchFamily="34" charset="0"/>
                <a:ea typeface="Verdana" panose="020B0604030504040204" pitchFamily="34" charset="0"/>
              </a:rPr>
              <a:t>Conclusions</a:t>
            </a:r>
            <a:endParaRPr b="1" dirty="0">
              <a:solidFill>
                <a:schemeClr val="bg1"/>
              </a:solidFill>
              <a:latin typeface="Verdana" panose="020B0604030504040204" pitchFamily="34" charset="0"/>
              <a:ea typeface="Verdana" panose="020B0604030504040204" pitchFamily="34" charset="0"/>
            </a:endParaRPr>
          </a:p>
        </p:txBody>
      </p:sp>
      <p:sp>
        <p:nvSpPr>
          <p:cNvPr id="23555" name="Content Placeholder 11"/>
          <p:cNvSpPr txBox="1">
            <a:spLocks noGrp="1" noChangeShapeType="1"/>
          </p:cNvSpPr>
          <p:nvPr/>
        </p:nvSpPr>
        <p:spPr bwMode="auto">
          <a:xfrm>
            <a:off x="827584" y="2127842"/>
            <a:ext cx="7776864" cy="4181478"/>
          </a:xfrm>
          <a:prstGeom prst="rect">
            <a:avLst/>
          </a:prstGeom>
          <a:gradFill>
            <a:gsLst>
              <a:gs pos="0">
                <a:schemeClr val="accent1">
                  <a:lumMod val="5000"/>
                  <a:lumOff val="95000"/>
                  <a:alpha val="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lIns="91440" tIns="45720" rIns="91440" bIns="45720"/>
          <a:lstStyle>
            <a:lvl1pPr marL="171450" indent="0" algn="l" defTabSz="685800">
              <a:lnSpc>
                <a:spcPct val="90000"/>
              </a:lnSpc>
              <a:spcBef>
                <a:spcPts val="750"/>
              </a:spcBef>
              <a:spcAft>
                <a:spcPts val="0"/>
              </a:spcAft>
              <a:buChar char="•"/>
              <a:defRPr sz="2100" b="0" i="0">
                <a:solidFill>
                  <a:schemeClr val="dk1"/>
                </a:solidFill>
                <a:latin typeface="Calibri"/>
                <a:ea typeface="等线"/>
              </a:defRPr>
            </a:lvl1pPr>
            <a:lvl2pPr marL="514350" indent="342900" algn="l" defTabSz="685800">
              <a:lnSpc>
                <a:spcPct val="90000"/>
              </a:lnSpc>
              <a:spcBef>
                <a:spcPts val="375"/>
              </a:spcBef>
              <a:spcAft>
                <a:spcPts val="0"/>
              </a:spcAft>
              <a:buChar char="•"/>
              <a:defRPr sz="1800" b="0" i="0">
                <a:solidFill>
                  <a:schemeClr val="dk1"/>
                </a:solidFill>
                <a:latin typeface="Calibri"/>
                <a:ea typeface="等线"/>
              </a:defRPr>
            </a:lvl2pPr>
            <a:lvl3pPr marL="857250" indent="685800" algn="l" defTabSz="685800">
              <a:lnSpc>
                <a:spcPct val="90000"/>
              </a:lnSpc>
              <a:spcBef>
                <a:spcPts val="375"/>
              </a:spcBef>
              <a:spcAft>
                <a:spcPts val="0"/>
              </a:spcAft>
              <a:buChar char="•"/>
              <a:defRPr sz="1500" b="0" i="0">
                <a:solidFill>
                  <a:schemeClr val="dk1"/>
                </a:solidFill>
                <a:latin typeface="Calibri"/>
                <a:ea typeface="等线"/>
              </a:defRPr>
            </a:lvl3pPr>
            <a:lvl4pPr marL="1200150" indent="1028700" algn="l" defTabSz="685800">
              <a:lnSpc>
                <a:spcPct val="90000"/>
              </a:lnSpc>
              <a:spcBef>
                <a:spcPts val="375"/>
              </a:spcBef>
              <a:spcAft>
                <a:spcPts val="0"/>
              </a:spcAft>
              <a:buChar char="•"/>
              <a:defRPr sz="1300" b="0" i="0">
                <a:solidFill>
                  <a:schemeClr val="dk1"/>
                </a:solidFill>
                <a:latin typeface="Calibri"/>
                <a:ea typeface="等线"/>
              </a:defRPr>
            </a:lvl4pPr>
            <a:lvl5pPr marL="1543050" indent="1371600" algn="l" defTabSz="685800">
              <a:lnSpc>
                <a:spcPct val="90000"/>
              </a:lnSpc>
              <a:spcBef>
                <a:spcPts val="375"/>
              </a:spcBef>
              <a:spcAft>
                <a:spcPts val="0"/>
              </a:spcAft>
              <a:buChar char="•"/>
              <a:defRPr sz="1300" b="0" i="0">
                <a:solidFill>
                  <a:schemeClr val="dk1"/>
                </a:solidFill>
                <a:latin typeface="Calibri"/>
                <a:ea typeface="等线"/>
              </a:defRPr>
            </a:lvl5pPr>
          </a:lstStyle>
          <a:p>
            <a:pPr indent="-171450">
              <a:buFont typeface="Liberation Sans"/>
              <a:buChar char="•"/>
              <a:defRPr/>
            </a:pPr>
            <a:r>
              <a:rPr lang="en-SA" sz="2800" b="1" dirty="0">
                <a:solidFill>
                  <a:srgbClr val="002060"/>
                </a:solidFill>
                <a:ea typeface="Calibri"/>
                <a:cs typeface="Calibri"/>
              </a:rPr>
              <a:t>Wealth of new data on </a:t>
            </a:r>
            <a:r>
              <a:rPr lang="en-SA" sz="2800" b="1" dirty="0">
                <a:solidFill>
                  <a:srgbClr val="002060"/>
                </a:solidFill>
                <a:latin typeface="Symbol" panose="05050102010706020507" pitchFamily="18" charset="2"/>
                <a:ea typeface="Calibri"/>
                <a:cs typeface="Calibri"/>
              </a:rPr>
              <a:t>g</a:t>
            </a:r>
            <a:r>
              <a:rPr lang="en-SA" sz="2800" b="1" dirty="0">
                <a:solidFill>
                  <a:srgbClr val="002060"/>
                </a:solidFill>
                <a:ea typeface="Calibri"/>
                <a:cs typeface="Calibri"/>
              </a:rPr>
              <a:t>-ray pulsars</a:t>
            </a:r>
          </a:p>
          <a:p>
            <a:pPr indent="-171450">
              <a:buFont typeface="Liberation Sans"/>
              <a:buChar char="•"/>
              <a:defRPr/>
            </a:pPr>
            <a:r>
              <a:rPr lang="en-SA" sz="2800" b="1" dirty="0">
                <a:solidFill>
                  <a:srgbClr val="002060"/>
                </a:solidFill>
                <a:latin typeface="Calibri"/>
                <a:ea typeface="Calibri"/>
                <a:cs typeface="Calibri"/>
              </a:rPr>
              <a:t>Reaching for an overarching model framework</a:t>
            </a:r>
          </a:p>
          <a:p>
            <a:pPr indent="-171450">
              <a:buFont typeface="Liberation Sans"/>
              <a:buChar char="•"/>
              <a:defRPr/>
            </a:pPr>
            <a:r>
              <a:rPr lang="en-SA" sz="2800" b="1" dirty="0">
                <a:solidFill>
                  <a:srgbClr val="002060"/>
                </a:solidFill>
                <a:ea typeface="Calibri"/>
                <a:cs typeface="Calibri"/>
              </a:rPr>
              <a:t>Decades of model development (different approaches)</a:t>
            </a:r>
          </a:p>
          <a:p>
            <a:pPr indent="-171450">
              <a:buFont typeface="Liberation Sans"/>
              <a:buChar char="•"/>
              <a:defRPr/>
            </a:pPr>
            <a:r>
              <a:rPr lang="en-SA" sz="2800" b="1" dirty="0">
                <a:solidFill>
                  <a:srgbClr val="002060"/>
                </a:solidFill>
                <a:ea typeface="Calibri"/>
                <a:cs typeface="Calibri"/>
              </a:rPr>
              <a:t>Computationally expensive models</a:t>
            </a:r>
          </a:p>
          <a:p>
            <a:pPr indent="-171450">
              <a:buFont typeface="Liberation Sans"/>
              <a:buChar char="•"/>
              <a:defRPr/>
            </a:pPr>
            <a:r>
              <a:rPr lang="en-SA" sz="2800" b="1" dirty="0">
                <a:solidFill>
                  <a:srgbClr val="002060"/>
                </a:solidFill>
                <a:latin typeface="Calibri"/>
                <a:ea typeface="Calibri"/>
                <a:cs typeface="Calibri"/>
              </a:rPr>
              <a:t>Practical implem</a:t>
            </a:r>
            <a:r>
              <a:rPr lang="en-SA" sz="2800" b="1" dirty="0">
                <a:solidFill>
                  <a:srgbClr val="002060"/>
                </a:solidFill>
                <a:ea typeface="Calibri"/>
                <a:cs typeface="Calibri"/>
              </a:rPr>
              <a:t>entation for LC fitting: geometric current sheet model</a:t>
            </a:r>
          </a:p>
          <a:p>
            <a:pPr indent="-171450">
              <a:buFont typeface="Liberation Sans"/>
              <a:buChar char="•"/>
              <a:defRPr/>
            </a:pPr>
            <a:r>
              <a:rPr lang="en-SA" sz="2800" b="1" dirty="0">
                <a:solidFill>
                  <a:srgbClr val="002060"/>
                </a:solidFill>
                <a:latin typeface="Calibri"/>
                <a:ea typeface="Calibri"/>
                <a:cs typeface="Calibri"/>
              </a:rPr>
              <a:t>One step in continued model development chain</a:t>
            </a:r>
          </a:p>
          <a:p>
            <a:pPr indent="-171450">
              <a:buFont typeface="Liberation Sans"/>
              <a:buChar char="•"/>
              <a:defRPr/>
            </a:pPr>
            <a:r>
              <a:rPr lang="en-SA" sz="2800" b="1" dirty="0">
                <a:solidFill>
                  <a:srgbClr val="002060"/>
                </a:solidFill>
                <a:ea typeface="Calibri"/>
                <a:cs typeface="Calibri"/>
              </a:rPr>
              <a:t>Future: Machine learning, MHD, PIC, etc.</a:t>
            </a:r>
            <a:endParaRPr sz="2800" dirty="0">
              <a:solidFill>
                <a:srgbClr val="002060"/>
              </a:solidFill>
              <a:latin typeface="Calibri"/>
              <a:cs typeface="Calibri"/>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1730" name="Picture 15" descr="Pulsar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990600"/>
            <a:ext cx="9144000" cy="586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10"/>
          <p:cNvSpPr/>
          <p:nvPr/>
        </p:nvSpPr>
        <p:spPr>
          <a:xfrm>
            <a:off x="0" y="0"/>
            <a:ext cx="9144000" cy="1371600"/>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4" name="TextBox 3"/>
          <p:cNvSpPr txBox="1"/>
          <p:nvPr/>
        </p:nvSpPr>
        <p:spPr>
          <a:xfrm>
            <a:off x="0" y="-76200"/>
            <a:ext cx="9144000" cy="1570038"/>
          </a:xfrm>
          <a:prstGeom prst="rect">
            <a:avLst/>
          </a:prstGeom>
          <a:noFill/>
        </p:spPr>
        <p:txBody>
          <a:bodyPr>
            <a:spAutoFit/>
          </a:bodyPr>
          <a:lstStyle/>
          <a:p>
            <a:pPr algn="ctr" eaLnBrk="1" hangingPunct="1">
              <a:defRPr/>
            </a:pPr>
            <a:r>
              <a:rPr lang="en-US" sz="9600" b="1" dirty="0">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Arial" pitchFamily="34" charset="0"/>
              </a:rPr>
              <a:t>THANK YOU!</a:t>
            </a:r>
            <a:endParaRPr lang="en-US" sz="3600" b="1" baseline="-25000" dirty="0">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Arial" pitchFamily="34" charset="0"/>
            </a:endParaRPr>
          </a:p>
        </p:txBody>
      </p:sp>
      <p:sp>
        <p:nvSpPr>
          <p:cNvPr id="9" name="Rectangle 8"/>
          <p:cNvSpPr/>
          <p:nvPr/>
        </p:nvSpPr>
        <p:spPr>
          <a:xfrm>
            <a:off x="0" y="5973464"/>
            <a:ext cx="9144000" cy="88453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hangingPunct="1">
              <a:defRPr/>
            </a:pPr>
            <a:endParaRPr lang="en-US"/>
          </a:p>
        </p:txBody>
      </p:sp>
      <p:pic>
        <p:nvPicPr>
          <p:cNvPr id="3" name="Picture 2">
            <a:extLst>
              <a:ext uri="{FF2B5EF4-FFF2-40B4-BE49-F238E27FC236}">
                <a16:creationId xmlns:a16="http://schemas.microsoft.com/office/drawing/2014/main" id="{7AB90814-FB34-5D39-8CDB-1070E3B492B9}"/>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7503" y="4905998"/>
            <a:ext cx="2416692" cy="990626"/>
          </a:xfrm>
          <a:prstGeom prst="rect">
            <a:avLst/>
          </a:prstGeom>
        </p:spPr>
      </p:pic>
      <p:pic>
        <p:nvPicPr>
          <p:cNvPr id="5" name="Picture 4">
            <a:extLst>
              <a:ext uri="{FF2B5EF4-FFF2-40B4-BE49-F238E27FC236}">
                <a16:creationId xmlns:a16="http://schemas.microsoft.com/office/drawing/2014/main" id="{96B47C90-261D-5A3C-308D-9CCE8FE10FA0}"/>
              </a:ext>
            </a:extLst>
          </p:cNvPr>
          <p:cNvPicPr>
            <a:picLocks noGrp="1" noChangeAspect="1"/>
          </p:cNvPicPr>
          <p:nvPr/>
        </p:nvPicPr>
        <p:blipFill>
          <a:blip r:embed="rId5" cstate="email">
            <a:extLst>
              <a:ext uri="{28A0092B-C50C-407E-A947-70E740481C1C}">
                <a14:useLocalDpi xmlns:a14="http://schemas.microsoft.com/office/drawing/2010/main"/>
              </a:ext>
            </a:extLst>
          </a:blip>
          <a:stretch/>
        </p:blipFill>
        <p:spPr bwMode="auto">
          <a:xfrm>
            <a:off x="6641099" y="4828520"/>
            <a:ext cx="2395398" cy="1068104"/>
          </a:xfrm>
          <a:prstGeom prst="rect">
            <a:avLst/>
          </a:prstGeom>
          <a:noFill/>
        </p:spPr>
      </p:pic>
      <p:sp>
        <p:nvSpPr>
          <p:cNvPr id="6" name="Rectangle 6">
            <a:extLst>
              <a:ext uri="{FF2B5EF4-FFF2-40B4-BE49-F238E27FC236}">
                <a16:creationId xmlns:a16="http://schemas.microsoft.com/office/drawing/2014/main" id="{AA55F0E0-5DFB-53AC-4CE5-34BFA54677EA}"/>
              </a:ext>
            </a:extLst>
          </p:cNvPr>
          <p:cNvSpPr>
            <a:spLocks noGrp="1" noChangeShapeType="1"/>
          </p:cNvSpPr>
          <p:nvPr/>
        </p:nvSpPr>
        <p:spPr bwMode="auto">
          <a:xfrm>
            <a:off x="34216" y="1418378"/>
            <a:ext cx="2267744" cy="2123658"/>
          </a:xfrm>
          <a:prstGeom prst="rect">
            <a:avLst/>
          </a:prstGeom>
          <a:noFill/>
        </p:spPr>
        <p:txBody>
          <a:bodyPr wrap="square" lIns="91440" tIns="45720" rIns="91440" bIns="45720">
            <a:spAutoFit/>
          </a:bodyPr>
          <a:lstStyle>
            <a:lvl1pPr marL="171450" indent="0" algn="l" defTabSz="712787">
              <a:lnSpc>
                <a:spcPct val="90000"/>
              </a:lnSpc>
              <a:spcBef>
                <a:spcPts val="750"/>
              </a:spcBef>
              <a:spcAft>
                <a:spcPts val="0"/>
              </a:spcAft>
              <a:buChar char="•"/>
              <a:defRPr sz="2100" b="0" i="0">
                <a:solidFill>
                  <a:schemeClr val="dk1"/>
                </a:solidFill>
                <a:latin typeface="Calibri"/>
                <a:ea typeface="等线"/>
              </a:defRPr>
            </a:lvl1pPr>
            <a:lvl2pPr marL="514350" indent="342900" algn="l" defTabSz="712787">
              <a:lnSpc>
                <a:spcPct val="90000"/>
              </a:lnSpc>
              <a:spcBef>
                <a:spcPts val="375"/>
              </a:spcBef>
              <a:spcAft>
                <a:spcPts val="0"/>
              </a:spcAft>
              <a:buChar char="•"/>
              <a:defRPr sz="1800" b="0" i="0">
                <a:solidFill>
                  <a:schemeClr val="dk1"/>
                </a:solidFill>
                <a:latin typeface="Calibri"/>
                <a:ea typeface="等线"/>
              </a:defRPr>
            </a:lvl2pPr>
            <a:lvl3pPr marL="857250" indent="685800" algn="l" defTabSz="712787">
              <a:lnSpc>
                <a:spcPct val="90000"/>
              </a:lnSpc>
              <a:spcBef>
                <a:spcPts val="375"/>
              </a:spcBef>
              <a:spcAft>
                <a:spcPts val="0"/>
              </a:spcAft>
              <a:buChar char="•"/>
              <a:defRPr sz="1500" b="0" i="0">
                <a:solidFill>
                  <a:schemeClr val="dk1"/>
                </a:solidFill>
                <a:latin typeface="Calibri"/>
                <a:ea typeface="等线"/>
              </a:defRPr>
            </a:lvl3pPr>
            <a:lvl4pPr marL="1200150" indent="1028700" algn="l" defTabSz="712787">
              <a:lnSpc>
                <a:spcPct val="90000"/>
              </a:lnSpc>
              <a:spcBef>
                <a:spcPts val="375"/>
              </a:spcBef>
              <a:spcAft>
                <a:spcPts val="0"/>
              </a:spcAft>
              <a:buChar char="•"/>
              <a:defRPr sz="1300" b="0" i="0">
                <a:solidFill>
                  <a:schemeClr val="dk1"/>
                </a:solidFill>
                <a:latin typeface="Calibri"/>
                <a:ea typeface="等线"/>
              </a:defRPr>
            </a:lvl4pPr>
            <a:lvl5pPr marL="1543050" indent="1371600" algn="l" defTabSz="712787">
              <a:lnSpc>
                <a:spcPct val="90000"/>
              </a:lnSpc>
              <a:spcBef>
                <a:spcPts val="375"/>
              </a:spcBef>
              <a:spcAft>
                <a:spcPts val="0"/>
              </a:spcAft>
              <a:buChar char="•"/>
              <a:defRPr sz="1300" b="0" i="0">
                <a:solidFill>
                  <a:schemeClr val="dk1"/>
                </a:solidFill>
                <a:latin typeface="Calibri"/>
                <a:ea typeface="等线"/>
              </a:defRPr>
            </a:lvl5pPr>
            <a:lvl6pPr defTabSz="712787">
              <a:defRPr lang="en-US" sz="1800"/>
            </a:lvl6pPr>
            <a:lvl7pPr defTabSz="712787">
              <a:defRPr lang="en-US" sz="1800"/>
            </a:lvl7pPr>
            <a:lvl8pPr defTabSz="712787">
              <a:defRPr lang="en-US" sz="1800"/>
            </a:lvl8pPr>
            <a:lvl9pPr defTabSz="712787">
              <a:defRPr lang="en-US" sz="1800"/>
            </a:lvl9pPr>
          </a:lstStyle>
          <a:p>
            <a:pPr marL="0" lvl="0" indent="0" defTabSz="712787">
              <a:lnSpc>
                <a:spcPct val="100000"/>
              </a:lnSpc>
              <a:spcBef>
                <a:spcPts val="0"/>
              </a:spcBef>
              <a:buNone/>
              <a:defRPr/>
            </a:pPr>
            <a:r>
              <a:rPr lang="en-US" sz="1100" b="1" i="0" u="none" dirty="0">
                <a:solidFill>
                  <a:schemeClr val="accent1"/>
                </a:solidFill>
              </a:rPr>
              <a:t>This work is based on the research supported wholly/in part by the National Research Foundation (NRF) of South Africa. The </a:t>
            </a:r>
            <a:r>
              <a:rPr lang="en-US" sz="1100" b="1" i="0" u="none" dirty="0" err="1">
                <a:solidFill>
                  <a:schemeClr val="accent1"/>
                </a:solidFill>
              </a:rPr>
              <a:t>grantholder</a:t>
            </a:r>
            <a:r>
              <a:rPr lang="en-US" sz="1100" b="1" i="0" u="none" dirty="0">
                <a:solidFill>
                  <a:schemeClr val="accent1"/>
                </a:solidFill>
              </a:rPr>
              <a:t> acknowledges that opinions, findings, and conclusions or recommendations expressed in any publication generated by the NRF supported research is that of the author(s), and that the NRF accepts no liability whatsoever in this regard.</a:t>
            </a:r>
            <a:endParaRPr sz="1800" dirty="0">
              <a:solidFill>
                <a:schemeClr val="accent1"/>
              </a:solidFill>
            </a:endParaRPr>
          </a:p>
        </p:txBody>
      </p:sp>
      <p:pic>
        <p:nvPicPr>
          <p:cNvPr id="2" name="Picture 2">
            <a:extLst>
              <a:ext uri="{FF2B5EF4-FFF2-40B4-BE49-F238E27FC236}">
                <a16:creationId xmlns:a16="http://schemas.microsoft.com/office/drawing/2014/main" id="{6A5B008D-CCC1-1EE8-213B-A726C837C5EF}"/>
              </a:ext>
            </a:extLst>
          </p:cNvPr>
          <p:cNvPicPr>
            <a:picLocks noChangeAspect="1"/>
          </p:cNvPicPr>
          <p:nvPr/>
        </p:nvPicPr>
        <p:blipFill>
          <a:blip r:embed="rId6" cstate="email">
            <a:extLst>
              <a:ext uri="{28A0092B-C50C-407E-A947-70E740481C1C}">
                <a14:useLocalDpi xmlns:a14="http://schemas.microsoft.com/office/drawing/2010/main"/>
              </a:ext>
            </a:extLst>
          </a:blip>
          <a:srcRect/>
          <a:stretch>
            <a:fillRect/>
          </a:stretch>
        </p:blipFill>
        <p:spPr bwMode="auto">
          <a:xfrm>
            <a:off x="6413947" y="1446222"/>
            <a:ext cx="262255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5">
            <a:extLst>
              <a:ext uri="{FF2B5EF4-FFF2-40B4-BE49-F238E27FC236}">
                <a16:creationId xmlns:a16="http://schemas.microsoft.com/office/drawing/2014/main" id="{55B45EF4-1576-BC7F-DC36-F3B8485680AE}"/>
              </a:ext>
            </a:extLst>
          </p:cNvPr>
          <p:cNvSpPr>
            <a:spLocks noChangeArrowheads="1"/>
          </p:cNvSpPr>
          <p:nvPr/>
        </p:nvSpPr>
        <p:spPr bwMode="auto">
          <a:xfrm>
            <a:off x="0" y="6042496"/>
            <a:ext cx="9144000"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SA" altLang="en-US" sz="1500" b="1" i="1" dirty="0">
                <a:solidFill>
                  <a:schemeClr val="accent1"/>
                </a:solidFill>
                <a:cs typeface="Times New Roman" panose="02020603050405020304" pitchFamily="18" charset="0"/>
              </a:rPr>
              <a:t>“</a:t>
            </a:r>
            <a:r>
              <a:rPr lang="en-GB" altLang="en-US" sz="1500" b="1" i="1" dirty="0">
                <a:solidFill>
                  <a:schemeClr val="accent1"/>
                </a:solidFill>
                <a:cs typeface="Times New Roman" panose="02020603050405020304" pitchFamily="18" charset="0"/>
              </a:rPr>
              <a:t>God’s </a:t>
            </a:r>
            <a:r>
              <a:rPr lang="en-GB" altLang="en-US" sz="1500" b="1" i="1" dirty="0" err="1">
                <a:solidFill>
                  <a:schemeClr val="accent1"/>
                </a:solidFill>
                <a:cs typeface="Times New Roman" panose="02020603050405020304" pitchFamily="18" charset="0"/>
              </a:rPr>
              <a:t>splendo</a:t>
            </a:r>
            <a:r>
              <a:rPr lang="en-SA" altLang="en-US" sz="1500" b="1" i="1" dirty="0">
                <a:solidFill>
                  <a:schemeClr val="accent1"/>
                </a:solidFill>
                <a:cs typeface="Times New Roman" panose="02020603050405020304" pitchFamily="18" charset="0"/>
              </a:rPr>
              <a:t>u</a:t>
            </a:r>
            <a:r>
              <a:rPr lang="en-GB" altLang="en-US" sz="1500" b="1" i="1" dirty="0">
                <a:solidFill>
                  <a:schemeClr val="accent1"/>
                </a:solidFill>
                <a:cs typeface="Times New Roman" panose="02020603050405020304" pitchFamily="18" charset="0"/>
              </a:rPr>
              <a:t>r is a tale that is told,</a:t>
            </a:r>
            <a:r>
              <a:rPr lang="en-SA" altLang="en-US" sz="1500" b="1" i="1" dirty="0">
                <a:solidFill>
                  <a:schemeClr val="accent1"/>
                </a:solidFill>
                <a:cs typeface="Times New Roman" panose="02020603050405020304" pitchFamily="18" charset="0"/>
              </a:rPr>
              <a:t> </a:t>
            </a:r>
            <a:r>
              <a:rPr lang="en-GB" altLang="en-US" sz="1500" b="1" i="1" dirty="0">
                <a:solidFill>
                  <a:schemeClr val="accent1"/>
                </a:solidFill>
                <a:cs typeface="Times New Roman" panose="02020603050405020304" pitchFamily="18" charset="0"/>
              </a:rPr>
              <a:t>written in the stars. Space itself speaks </a:t>
            </a:r>
            <a:r>
              <a:rPr lang="en-SA" altLang="en-US" sz="1500" b="1" i="1" dirty="0">
                <a:solidFill>
                  <a:schemeClr val="accent1"/>
                </a:solidFill>
                <a:cs typeface="Times New Roman" panose="02020603050405020304" pitchFamily="18" charset="0"/>
              </a:rPr>
              <a:t>H</a:t>
            </a:r>
            <a:r>
              <a:rPr lang="en-GB" altLang="en-US" sz="1500" b="1" i="1" dirty="0">
                <a:solidFill>
                  <a:schemeClr val="accent1"/>
                </a:solidFill>
                <a:cs typeface="Times New Roman" panose="02020603050405020304" pitchFamily="18" charset="0"/>
              </a:rPr>
              <a:t>is story</a:t>
            </a:r>
          </a:p>
          <a:p>
            <a:pPr algn="ctr" eaLnBrk="1" hangingPunct="1">
              <a:spcBef>
                <a:spcPct val="0"/>
              </a:spcBef>
              <a:buFontTx/>
              <a:buNone/>
            </a:pPr>
            <a:r>
              <a:rPr lang="en-GB" altLang="en-US" sz="1500" b="1" i="1" dirty="0">
                <a:solidFill>
                  <a:schemeClr val="accent1"/>
                </a:solidFill>
                <a:cs typeface="Times New Roman" panose="02020603050405020304" pitchFamily="18" charset="0"/>
              </a:rPr>
              <a:t>through the marvels of the heavens.</a:t>
            </a:r>
            <a:r>
              <a:rPr lang="en-SA" altLang="en-US" sz="1500" b="1" i="1" dirty="0">
                <a:solidFill>
                  <a:schemeClr val="accent1"/>
                </a:solidFill>
                <a:cs typeface="Times New Roman" panose="02020603050405020304" pitchFamily="18" charset="0"/>
              </a:rPr>
              <a:t> </a:t>
            </a:r>
            <a:r>
              <a:rPr lang="en-GB" altLang="en-US" sz="1500" b="1" i="1" dirty="0">
                <a:solidFill>
                  <a:schemeClr val="accent1"/>
                </a:solidFill>
                <a:cs typeface="Times New Roman" panose="02020603050405020304" pitchFamily="18" charset="0"/>
              </a:rPr>
              <a:t>His truth is on tour in the starry vault of the sky,</a:t>
            </a:r>
          </a:p>
          <a:p>
            <a:pPr algn="ctr" eaLnBrk="1" hangingPunct="1">
              <a:spcBef>
                <a:spcPct val="0"/>
              </a:spcBef>
              <a:buFontTx/>
              <a:buNone/>
            </a:pPr>
            <a:r>
              <a:rPr lang="en-GB" altLang="en-US" sz="1500" b="1" i="1" dirty="0">
                <a:solidFill>
                  <a:schemeClr val="accent1"/>
                </a:solidFill>
                <a:cs typeface="Times New Roman" panose="02020603050405020304" pitchFamily="18" charset="0"/>
              </a:rPr>
              <a:t>showing </a:t>
            </a:r>
            <a:r>
              <a:rPr lang="en-SA" altLang="en-US" sz="1500" b="1" i="1" dirty="0">
                <a:solidFill>
                  <a:schemeClr val="accent1"/>
                </a:solidFill>
                <a:cs typeface="Times New Roman" panose="02020603050405020304" pitchFamily="18" charset="0"/>
              </a:rPr>
              <a:t>H</a:t>
            </a:r>
            <a:r>
              <a:rPr lang="en-GB" altLang="en-US" sz="1500" b="1" i="1" dirty="0">
                <a:solidFill>
                  <a:schemeClr val="accent1"/>
                </a:solidFill>
                <a:cs typeface="Times New Roman" panose="02020603050405020304" pitchFamily="18" charset="0"/>
              </a:rPr>
              <a:t>is skill in creation’s craftsmanship</a:t>
            </a:r>
            <a:r>
              <a:rPr lang="en-SA" altLang="en-US" sz="1500" b="1" i="1" dirty="0">
                <a:solidFill>
                  <a:schemeClr val="accent1"/>
                </a:solidFill>
                <a:cs typeface="Times New Roman" panose="02020603050405020304" pitchFamily="18" charset="0"/>
              </a:rPr>
              <a:t>” (Ps. 19:1 TPT)</a:t>
            </a:r>
            <a:endParaRPr lang="en-US" altLang="en-US" sz="1500" i="1" dirty="0">
              <a:solidFill>
                <a:schemeClr val="accent1"/>
              </a:solidFill>
              <a:cs typeface="Times New Roman" panose="02020603050405020304" pitchFamily="18" charset="0"/>
            </a:endParaRPr>
          </a:p>
        </p:txBody>
      </p:sp>
      <p:pic>
        <p:nvPicPr>
          <p:cNvPr id="10" name="Picture 9">
            <a:extLst>
              <a:ext uri="{FF2B5EF4-FFF2-40B4-BE49-F238E27FC236}">
                <a16:creationId xmlns:a16="http://schemas.microsoft.com/office/drawing/2014/main" id="{A6AB1657-CD29-36E9-8007-F49E23E2AD92}"/>
              </a:ext>
            </a:extLst>
          </p:cNvPr>
          <p:cNvPicPr>
            <a:picLocks noChangeAspect="1"/>
          </p:cNvPicPr>
          <p:nvPr/>
        </p:nvPicPr>
        <p:blipFill rotWithShape="1">
          <a:blip r:embed="rId7"/>
          <a:srcRect l="4180"/>
          <a:stretch/>
        </p:blipFill>
        <p:spPr>
          <a:xfrm>
            <a:off x="7596336" y="2667148"/>
            <a:ext cx="1391355" cy="1820764"/>
          </a:xfrm>
          <a:prstGeom prst="rect">
            <a:avLst/>
          </a:prstGeom>
        </p:spPr>
      </p:pic>
      <p:pic>
        <p:nvPicPr>
          <p:cNvPr id="13" name="Picture 12">
            <a:extLst>
              <a:ext uri="{FF2B5EF4-FFF2-40B4-BE49-F238E27FC236}">
                <a16:creationId xmlns:a16="http://schemas.microsoft.com/office/drawing/2014/main" id="{56D1FF7F-28F4-ABCF-75CC-66229A7567C2}"/>
              </a:ext>
            </a:extLst>
          </p:cNvPr>
          <p:cNvPicPr>
            <a:picLocks noChangeAspect="1"/>
          </p:cNvPicPr>
          <p:nvPr/>
        </p:nvPicPr>
        <p:blipFill>
          <a:blip r:embed="rId8"/>
          <a:stretch>
            <a:fillRect/>
          </a:stretch>
        </p:blipFill>
        <p:spPr>
          <a:xfrm>
            <a:off x="3303877" y="4875187"/>
            <a:ext cx="2780291" cy="1031349"/>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a:xfrm>
            <a:off x="0" y="0"/>
            <a:ext cx="9144000" cy="687387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Liberation Sans" pitchFamily="34" charset="0"/>
              <a:buNone/>
              <a:defRPr/>
            </a:pPr>
            <a:endParaRPr lang="en-US"/>
          </a:p>
        </p:txBody>
      </p:sp>
      <p:pic>
        <p:nvPicPr>
          <p:cNvPr id="6" name="Picture 5">
            <a:extLst>
              <a:ext uri="{FF2B5EF4-FFF2-40B4-BE49-F238E27FC236}">
                <a16:creationId xmlns:a16="http://schemas.microsoft.com/office/drawing/2014/main" id="{26DA656A-6EBE-52F7-E30B-89D1019EE1A0}"/>
              </a:ext>
            </a:extLst>
          </p:cNvPr>
          <p:cNvPicPr>
            <a:picLocks noChangeAspect="1"/>
          </p:cNvPicPr>
          <p:nvPr/>
        </p:nvPicPr>
        <p:blipFill>
          <a:blip r:embed="rId3"/>
          <a:stretch>
            <a:fillRect/>
          </a:stretch>
        </p:blipFill>
        <p:spPr>
          <a:xfrm>
            <a:off x="0" y="961101"/>
            <a:ext cx="9144000" cy="5708259"/>
          </a:xfrm>
          <a:prstGeom prst="rect">
            <a:avLst/>
          </a:prstGeom>
        </p:spPr>
      </p:pic>
      <p:sp>
        <p:nvSpPr>
          <p:cNvPr id="2" name="Text Box 2">
            <a:extLst>
              <a:ext uri="{FF2B5EF4-FFF2-40B4-BE49-F238E27FC236}">
                <a16:creationId xmlns:a16="http://schemas.microsoft.com/office/drawing/2014/main" id="{7ABA34BC-814D-E6B7-B96D-745953FF9BD7}"/>
              </a:ext>
            </a:extLst>
          </p:cNvPr>
          <p:cNvSpPr txBox="1">
            <a:spLocks noChangeArrowheads="1"/>
          </p:cNvSpPr>
          <p:nvPr/>
        </p:nvSpPr>
        <p:spPr bwMode="auto">
          <a:xfrm>
            <a:off x="0" y="30776"/>
            <a:ext cx="9144000" cy="953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chor="ctr">
            <a:spAutoFit/>
          </a:bodyPr>
          <a:lstStyle>
            <a:lvl1pPr>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3200">
                <a:solidFill>
                  <a:schemeClr val="tx1"/>
                </a:solidFill>
                <a:latin typeface="Arial" panose="020B0604020202020204" pitchFamily="34" charset="0"/>
              </a:defRPr>
            </a:lvl1pPr>
            <a:lvl2pPr marL="742950" indent="-28575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chemeClr val="tx1"/>
                </a:solidFill>
                <a:latin typeface="Arial" panose="020B0604020202020204" pitchFamily="34" charset="0"/>
              </a:defRPr>
            </a:lvl2pPr>
            <a:lvl3pPr marL="1143000" indent="-22860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Arial" panose="020B0604020202020204" pitchFamily="34" charset="0"/>
              </a:defRPr>
            </a:lvl3pPr>
            <a:lvl4pPr marL="1600200" indent="-22860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4pPr>
            <a:lvl5pPr marL="2057400" indent="-22860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9pPr>
          </a:lstStyle>
          <a:p>
            <a:pPr algn="ctr" eaLnBrk="1" hangingPunct="1">
              <a:lnSpc>
                <a:spcPct val="93000"/>
              </a:lnSpc>
              <a:spcBef>
                <a:spcPct val="0"/>
              </a:spcBef>
              <a:buClr>
                <a:srgbClr val="FFFF00"/>
              </a:buClr>
              <a:buFont typeface="Tahoma" panose="020B0604030504040204" pitchFamily="34" charset="0"/>
              <a:buNone/>
            </a:pPr>
            <a:r>
              <a:rPr lang="en-SA" altLang="en-US" sz="6000" b="1" dirty="0">
                <a:solidFill>
                  <a:srgbClr val="7030A0"/>
                </a:solidFill>
                <a:latin typeface="Verdana" panose="020B0604030504040204" pitchFamily="34" charset="0"/>
                <a:ea typeface="Verdana" panose="020B0604030504040204" pitchFamily="34" charset="0"/>
              </a:rPr>
              <a:t>The 3PC Revolution</a:t>
            </a:r>
            <a:endParaRPr lang="en-GB" altLang="en-US" sz="6000" b="1" dirty="0">
              <a:solidFill>
                <a:srgbClr val="7030A0"/>
              </a:solidFill>
              <a:latin typeface="Symbol" panose="05050102010706020507" pitchFamily="18" charset="2"/>
              <a:ea typeface="Verdana" panose="020B0604030504040204" pitchFamily="34" charset="0"/>
            </a:endParaRPr>
          </a:p>
        </p:txBody>
      </p:sp>
      <p:sp>
        <p:nvSpPr>
          <p:cNvPr id="4" name="TextBox 7">
            <a:extLst>
              <a:ext uri="{FF2B5EF4-FFF2-40B4-BE49-F238E27FC236}">
                <a16:creationId xmlns:a16="http://schemas.microsoft.com/office/drawing/2014/main" id="{83D76EFF-F9A1-FE0C-4BB2-9BEC120CED9F}"/>
              </a:ext>
            </a:extLst>
          </p:cNvPr>
          <p:cNvSpPr txBox="1">
            <a:spLocks noChangeArrowheads="1"/>
          </p:cNvSpPr>
          <p:nvPr/>
        </p:nvSpPr>
        <p:spPr bwMode="auto">
          <a:xfrm>
            <a:off x="107504" y="6474606"/>
            <a:ext cx="248944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 typeface="Liberation Sans"/>
              <a:buNone/>
            </a:pPr>
            <a:r>
              <a:rPr lang="en-SA" altLang="en-US" sz="1600" b="1" dirty="0">
                <a:solidFill>
                  <a:srgbClr val="C00000"/>
                </a:solidFill>
                <a:ea typeface="SimSun" panose="02010600030101010101" pitchFamily="2" charset="-122"/>
                <a:cs typeface="Arial" panose="020B0604020202020204" pitchFamily="34" charset="0"/>
                <a:sym typeface="Calibri" panose="020F0502020204030204" pitchFamily="34" charset="0"/>
              </a:rPr>
              <a:t>Smith et al. (2023)</a:t>
            </a:r>
            <a:endParaRPr lang="en-US" altLang="en-US" sz="1600" b="1" dirty="0">
              <a:solidFill>
                <a:srgbClr val="C00000"/>
              </a:solidFill>
              <a:ea typeface="SimSun" panose="02010600030101010101" pitchFamily="2" charset="-122"/>
              <a:cs typeface="Arial" panose="020B0604020202020204" pitchFamily="34" charset="0"/>
              <a:sym typeface="Calibri" panose="020F0502020204030204" pitchFamily="34" charset="0"/>
            </a:endParaRPr>
          </a:p>
        </p:txBody>
      </p:sp>
    </p:spTree>
    <p:extLst>
      <p:ext uri="{BB962C8B-B14F-4D97-AF65-F5344CB8AC3E}">
        <p14:creationId xmlns:p14="http://schemas.microsoft.com/office/powerpoint/2010/main" val="22171753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a:xfrm>
            <a:off x="0" y="0"/>
            <a:ext cx="9144000" cy="687387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Liberation Sans" pitchFamily="34" charset="0"/>
              <a:buNone/>
              <a:defRPr/>
            </a:pPr>
            <a:endParaRPr lang="en-US"/>
          </a:p>
        </p:txBody>
      </p:sp>
      <p:pic>
        <p:nvPicPr>
          <p:cNvPr id="5" name="Picture 4">
            <a:extLst>
              <a:ext uri="{FF2B5EF4-FFF2-40B4-BE49-F238E27FC236}">
                <a16:creationId xmlns:a16="http://schemas.microsoft.com/office/drawing/2014/main" id="{A82A36E0-0741-7884-C18C-73C2586C3C6B}"/>
              </a:ext>
            </a:extLst>
          </p:cNvPr>
          <p:cNvPicPr>
            <a:picLocks noChangeAspect="1"/>
          </p:cNvPicPr>
          <p:nvPr/>
        </p:nvPicPr>
        <p:blipFill>
          <a:blip r:embed="rId3"/>
          <a:stretch>
            <a:fillRect/>
          </a:stretch>
        </p:blipFill>
        <p:spPr>
          <a:xfrm>
            <a:off x="144016" y="980266"/>
            <a:ext cx="8676456" cy="5893609"/>
          </a:xfrm>
          <a:prstGeom prst="rect">
            <a:avLst/>
          </a:prstGeom>
        </p:spPr>
      </p:pic>
      <p:sp>
        <p:nvSpPr>
          <p:cNvPr id="2" name="Text Box 2">
            <a:extLst>
              <a:ext uri="{FF2B5EF4-FFF2-40B4-BE49-F238E27FC236}">
                <a16:creationId xmlns:a16="http://schemas.microsoft.com/office/drawing/2014/main" id="{7ABA34BC-814D-E6B7-B96D-745953FF9BD7}"/>
              </a:ext>
            </a:extLst>
          </p:cNvPr>
          <p:cNvSpPr txBox="1">
            <a:spLocks noChangeArrowheads="1"/>
          </p:cNvSpPr>
          <p:nvPr/>
        </p:nvSpPr>
        <p:spPr bwMode="auto">
          <a:xfrm>
            <a:off x="0" y="30776"/>
            <a:ext cx="9144000" cy="953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chor="ctr">
            <a:spAutoFit/>
          </a:bodyPr>
          <a:lstStyle>
            <a:lvl1pPr>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3200">
                <a:solidFill>
                  <a:schemeClr val="tx1"/>
                </a:solidFill>
                <a:latin typeface="Arial" panose="020B0604020202020204" pitchFamily="34" charset="0"/>
              </a:defRPr>
            </a:lvl1pPr>
            <a:lvl2pPr marL="742950" indent="-28575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chemeClr val="tx1"/>
                </a:solidFill>
                <a:latin typeface="Arial" panose="020B0604020202020204" pitchFamily="34" charset="0"/>
              </a:defRPr>
            </a:lvl2pPr>
            <a:lvl3pPr marL="1143000" indent="-22860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Arial" panose="020B0604020202020204" pitchFamily="34" charset="0"/>
              </a:defRPr>
            </a:lvl3pPr>
            <a:lvl4pPr marL="1600200" indent="-22860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4pPr>
            <a:lvl5pPr marL="2057400" indent="-22860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9pPr>
          </a:lstStyle>
          <a:p>
            <a:pPr algn="ctr" eaLnBrk="1" hangingPunct="1">
              <a:lnSpc>
                <a:spcPct val="93000"/>
              </a:lnSpc>
              <a:spcBef>
                <a:spcPct val="0"/>
              </a:spcBef>
              <a:buClr>
                <a:srgbClr val="FFFF00"/>
              </a:buClr>
              <a:buFont typeface="Tahoma" panose="020B0604030504040204" pitchFamily="34" charset="0"/>
              <a:buNone/>
            </a:pPr>
            <a:r>
              <a:rPr lang="en-SA" altLang="en-US" sz="6000" b="1" dirty="0">
                <a:solidFill>
                  <a:srgbClr val="7030A0"/>
                </a:solidFill>
                <a:latin typeface="Verdana" panose="020B0604030504040204" pitchFamily="34" charset="0"/>
                <a:ea typeface="Verdana" panose="020B0604030504040204" pitchFamily="34" charset="0"/>
              </a:rPr>
              <a:t>The 3PC Revolution</a:t>
            </a:r>
            <a:endParaRPr lang="en-GB" altLang="en-US" sz="6000" b="1" dirty="0">
              <a:solidFill>
                <a:srgbClr val="7030A0"/>
              </a:solidFill>
              <a:latin typeface="Symbol" panose="05050102010706020507" pitchFamily="18" charset="2"/>
              <a:ea typeface="Verdana" panose="020B0604030504040204" pitchFamily="34" charset="0"/>
            </a:endParaRPr>
          </a:p>
        </p:txBody>
      </p:sp>
      <p:sp>
        <p:nvSpPr>
          <p:cNvPr id="4" name="TextBox 7">
            <a:extLst>
              <a:ext uri="{FF2B5EF4-FFF2-40B4-BE49-F238E27FC236}">
                <a16:creationId xmlns:a16="http://schemas.microsoft.com/office/drawing/2014/main" id="{83D76EFF-F9A1-FE0C-4BB2-9BEC120CED9F}"/>
              </a:ext>
            </a:extLst>
          </p:cNvPr>
          <p:cNvSpPr txBox="1">
            <a:spLocks noChangeArrowheads="1"/>
          </p:cNvSpPr>
          <p:nvPr/>
        </p:nvSpPr>
        <p:spPr bwMode="auto">
          <a:xfrm>
            <a:off x="107504" y="6474606"/>
            <a:ext cx="248944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 typeface="Liberation Sans"/>
              <a:buNone/>
            </a:pPr>
            <a:r>
              <a:rPr lang="en-SA" altLang="en-US" sz="1600" b="1" dirty="0">
                <a:solidFill>
                  <a:srgbClr val="C00000"/>
                </a:solidFill>
                <a:ea typeface="SimSun" panose="02010600030101010101" pitchFamily="2" charset="-122"/>
                <a:cs typeface="Arial" panose="020B0604020202020204" pitchFamily="34" charset="0"/>
                <a:sym typeface="Calibri" panose="020F0502020204030204" pitchFamily="34" charset="0"/>
              </a:rPr>
              <a:t>Smith et al. (2023)</a:t>
            </a:r>
            <a:endParaRPr lang="en-US" altLang="en-US" sz="1600" b="1" dirty="0">
              <a:solidFill>
                <a:srgbClr val="C00000"/>
              </a:solidFill>
              <a:ea typeface="SimSun" panose="02010600030101010101" pitchFamily="2" charset="-122"/>
              <a:cs typeface="Arial" panose="020B0604020202020204" pitchFamily="34" charset="0"/>
              <a:sym typeface="Calibri" panose="020F0502020204030204" pitchFamily="34" charset="0"/>
            </a:endParaRPr>
          </a:p>
        </p:txBody>
      </p:sp>
    </p:spTree>
    <p:extLst>
      <p:ext uri="{BB962C8B-B14F-4D97-AF65-F5344CB8AC3E}">
        <p14:creationId xmlns:p14="http://schemas.microsoft.com/office/powerpoint/2010/main" val="37466290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a:xfrm>
            <a:off x="0" y="0"/>
            <a:ext cx="9144000" cy="687387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Liberation Sans" pitchFamily="34" charset="0"/>
              <a:buNone/>
              <a:defRPr/>
            </a:pPr>
            <a:endParaRPr lang="en-US"/>
          </a:p>
        </p:txBody>
      </p:sp>
      <p:sp>
        <p:nvSpPr>
          <p:cNvPr id="2" name="Text Box 2">
            <a:extLst>
              <a:ext uri="{FF2B5EF4-FFF2-40B4-BE49-F238E27FC236}">
                <a16:creationId xmlns:a16="http://schemas.microsoft.com/office/drawing/2014/main" id="{7ABA34BC-814D-E6B7-B96D-745953FF9BD7}"/>
              </a:ext>
            </a:extLst>
          </p:cNvPr>
          <p:cNvSpPr txBox="1">
            <a:spLocks noChangeArrowheads="1"/>
          </p:cNvSpPr>
          <p:nvPr/>
        </p:nvSpPr>
        <p:spPr bwMode="auto">
          <a:xfrm>
            <a:off x="0" y="30776"/>
            <a:ext cx="9144000" cy="953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chor="ctr">
            <a:spAutoFit/>
          </a:bodyPr>
          <a:lstStyle>
            <a:lvl1pPr>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3200">
                <a:solidFill>
                  <a:schemeClr val="tx1"/>
                </a:solidFill>
                <a:latin typeface="Arial" panose="020B0604020202020204" pitchFamily="34" charset="0"/>
              </a:defRPr>
            </a:lvl1pPr>
            <a:lvl2pPr marL="742950" indent="-28575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chemeClr val="tx1"/>
                </a:solidFill>
                <a:latin typeface="Arial" panose="020B0604020202020204" pitchFamily="34" charset="0"/>
              </a:defRPr>
            </a:lvl2pPr>
            <a:lvl3pPr marL="1143000" indent="-22860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Arial" panose="020B0604020202020204" pitchFamily="34" charset="0"/>
              </a:defRPr>
            </a:lvl3pPr>
            <a:lvl4pPr marL="1600200" indent="-22860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4pPr>
            <a:lvl5pPr marL="2057400" indent="-22860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9pPr>
          </a:lstStyle>
          <a:p>
            <a:pPr algn="ctr" eaLnBrk="1" hangingPunct="1">
              <a:lnSpc>
                <a:spcPct val="93000"/>
              </a:lnSpc>
              <a:spcBef>
                <a:spcPct val="0"/>
              </a:spcBef>
              <a:buClr>
                <a:srgbClr val="FFFF00"/>
              </a:buClr>
              <a:buFont typeface="Tahoma" panose="020B0604030504040204" pitchFamily="34" charset="0"/>
              <a:buNone/>
            </a:pPr>
            <a:r>
              <a:rPr lang="en-SA" altLang="en-US" sz="6000" b="1" dirty="0">
                <a:solidFill>
                  <a:srgbClr val="7030A0"/>
                </a:solidFill>
                <a:latin typeface="Verdana" panose="020B0604030504040204" pitchFamily="34" charset="0"/>
                <a:ea typeface="Verdana" panose="020B0604030504040204" pitchFamily="34" charset="0"/>
              </a:rPr>
              <a:t>The 3PC Revolution</a:t>
            </a:r>
            <a:endParaRPr lang="en-GB" altLang="en-US" sz="6000" b="1" dirty="0">
              <a:solidFill>
                <a:srgbClr val="7030A0"/>
              </a:solidFill>
              <a:latin typeface="Symbol" panose="05050102010706020507" pitchFamily="18" charset="2"/>
              <a:ea typeface="Verdana" panose="020B0604030504040204" pitchFamily="34" charset="0"/>
            </a:endParaRPr>
          </a:p>
        </p:txBody>
      </p:sp>
      <p:pic>
        <p:nvPicPr>
          <p:cNvPr id="11" name="Picture 10">
            <a:extLst>
              <a:ext uri="{FF2B5EF4-FFF2-40B4-BE49-F238E27FC236}">
                <a16:creationId xmlns:a16="http://schemas.microsoft.com/office/drawing/2014/main" id="{11FE22A1-4B64-1180-9F91-AADC2110825E}"/>
              </a:ext>
            </a:extLst>
          </p:cNvPr>
          <p:cNvPicPr>
            <a:picLocks noChangeAspect="1"/>
          </p:cNvPicPr>
          <p:nvPr/>
        </p:nvPicPr>
        <p:blipFill>
          <a:blip r:embed="rId3"/>
          <a:stretch>
            <a:fillRect/>
          </a:stretch>
        </p:blipFill>
        <p:spPr>
          <a:xfrm>
            <a:off x="0" y="1619387"/>
            <a:ext cx="7164288" cy="5001211"/>
          </a:xfrm>
          <a:prstGeom prst="rect">
            <a:avLst/>
          </a:prstGeom>
        </p:spPr>
      </p:pic>
      <p:grpSp>
        <p:nvGrpSpPr>
          <p:cNvPr id="12" name="Group 11">
            <a:extLst>
              <a:ext uri="{FF2B5EF4-FFF2-40B4-BE49-F238E27FC236}">
                <a16:creationId xmlns:a16="http://schemas.microsoft.com/office/drawing/2014/main" id="{9C677D3D-92F6-531F-7B07-BE94F1D625D0}"/>
              </a:ext>
            </a:extLst>
          </p:cNvPr>
          <p:cNvGrpSpPr/>
          <p:nvPr/>
        </p:nvGrpSpPr>
        <p:grpSpPr>
          <a:xfrm>
            <a:off x="4860032" y="980728"/>
            <a:ext cx="4175810" cy="3744416"/>
            <a:chOff x="4944169" y="1196752"/>
            <a:chExt cx="4201111" cy="3767103"/>
          </a:xfrm>
        </p:grpSpPr>
        <p:pic>
          <p:nvPicPr>
            <p:cNvPr id="7" name="Picture 6">
              <a:extLst>
                <a:ext uri="{FF2B5EF4-FFF2-40B4-BE49-F238E27FC236}">
                  <a16:creationId xmlns:a16="http://schemas.microsoft.com/office/drawing/2014/main" id="{EDFA06EA-08CE-EF4B-53BC-64A85C5F83D8}"/>
                </a:ext>
              </a:extLst>
            </p:cNvPr>
            <p:cNvPicPr>
              <a:picLocks noChangeAspect="1"/>
            </p:cNvPicPr>
            <p:nvPr/>
          </p:nvPicPr>
          <p:blipFill rotWithShape="1">
            <a:blip r:embed="rId4"/>
            <a:srcRect t="1876" b="-1"/>
            <a:stretch/>
          </p:blipFill>
          <p:spPr>
            <a:xfrm>
              <a:off x="4944169" y="1196752"/>
              <a:ext cx="4201111" cy="3767103"/>
            </a:xfrm>
            <a:prstGeom prst="rect">
              <a:avLst/>
            </a:prstGeom>
            <a:ln>
              <a:noFill/>
            </a:ln>
            <a:effectLst>
              <a:outerShdw blurRad="292100" dist="139700" dir="2700000" algn="tl" rotWithShape="0">
                <a:srgbClr val="333333">
                  <a:alpha val="65000"/>
                </a:srgbClr>
              </a:outerShdw>
            </a:effectLst>
          </p:spPr>
        </p:pic>
        <p:pic>
          <p:nvPicPr>
            <p:cNvPr id="9" name="Picture 8">
              <a:extLst>
                <a:ext uri="{FF2B5EF4-FFF2-40B4-BE49-F238E27FC236}">
                  <a16:creationId xmlns:a16="http://schemas.microsoft.com/office/drawing/2014/main" id="{1CFAB245-06A0-51A2-4130-D079E5DAB41B}"/>
                </a:ext>
              </a:extLst>
            </p:cNvPr>
            <p:cNvPicPr>
              <a:picLocks noChangeAspect="1"/>
            </p:cNvPicPr>
            <p:nvPr/>
          </p:nvPicPr>
          <p:blipFill>
            <a:blip r:embed="rId5"/>
            <a:stretch>
              <a:fillRect/>
            </a:stretch>
          </p:blipFill>
          <p:spPr>
            <a:xfrm>
              <a:off x="7596336" y="1340768"/>
              <a:ext cx="1219370" cy="457264"/>
            </a:xfrm>
            <a:prstGeom prst="rect">
              <a:avLst/>
            </a:prstGeom>
            <a:ln>
              <a:noFill/>
            </a:ln>
            <a:effectLst>
              <a:outerShdw blurRad="292100" dist="139700" dir="2700000" algn="tl" rotWithShape="0">
                <a:srgbClr val="333333">
                  <a:alpha val="65000"/>
                </a:srgbClr>
              </a:outerShdw>
            </a:effectLst>
          </p:spPr>
        </p:pic>
      </p:grpSp>
      <p:sp>
        <p:nvSpPr>
          <p:cNvPr id="4" name="TextBox 7">
            <a:extLst>
              <a:ext uri="{FF2B5EF4-FFF2-40B4-BE49-F238E27FC236}">
                <a16:creationId xmlns:a16="http://schemas.microsoft.com/office/drawing/2014/main" id="{83D76EFF-F9A1-FE0C-4BB2-9BEC120CED9F}"/>
              </a:ext>
            </a:extLst>
          </p:cNvPr>
          <p:cNvSpPr txBox="1">
            <a:spLocks noChangeArrowheads="1"/>
          </p:cNvSpPr>
          <p:nvPr/>
        </p:nvSpPr>
        <p:spPr bwMode="auto">
          <a:xfrm>
            <a:off x="107504" y="6474606"/>
            <a:ext cx="248944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 typeface="Liberation Sans"/>
              <a:buNone/>
            </a:pPr>
            <a:r>
              <a:rPr lang="en-SA" altLang="en-US" sz="1600" b="1" dirty="0">
                <a:solidFill>
                  <a:srgbClr val="C00000"/>
                </a:solidFill>
                <a:ea typeface="SimSun" panose="02010600030101010101" pitchFamily="2" charset="-122"/>
                <a:cs typeface="Arial" panose="020B0604020202020204" pitchFamily="34" charset="0"/>
                <a:sym typeface="Calibri" panose="020F0502020204030204" pitchFamily="34" charset="0"/>
              </a:rPr>
              <a:t>Smith et al. (2023)</a:t>
            </a:r>
            <a:endParaRPr lang="en-US" altLang="en-US" sz="1600" b="1" dirty="0">
              <a:solidFill>
                <a:srgbClr val="C00000"/>
              </a:solidFill>
              <a:ea typeface="SimSun" panose="02010600030101010101" pitchFamily="2" charset="-122"/>
              <a:cs typeface="Arial" panose="020B0604020202020204" pitchFamily="34" charset="0"/>
              <a:sym typeface="Calibri" panose="020F0502020204030204" pitchFamily="34" charset="0"/>
            </a:endParaRPr>
          </a:p>
        </p:txBody>
      </p:sp>
    </p:spTree>
    <p:extLst>
      <p:ext uri="{BB962C8B-B14F-4D97-AF65-F5344CB8AC3E}">
        <p14:creationId xmlns:p14="http://schemas.microsoft.com/office/powerpoint/2010/main" val="4979693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a:xfrm>
            <a:off x="0" y="0"/>
            <a:ext cx="9144000" cy="687387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Liberation Sans" pitchFamily="34" charset="0"/>
              <a:buNone/>
              <a:defRPr/>
            </a:pPr>
            <a:endParaRPr lang="en-US"/>
          </a:p>
        </p:txBody>
      </p:sp>
      <p:sp>
        <p:nvSpPr>
          <p:cNvPr id="2" name="Text Box 2">
            <a:extLst>
              <a:ext uri="{FF2B5EF4-FFF2-40B4-BE49-F238E27FC236}">
                <a16:creationId xmlns:a16="http://schemas.microsoft.com/office/drawing/2014/main" id="{7ABA34BC-814D-E6B7-B96D-745953FF9BD7}"/>
              </a:ext>
            </a:extLst>
          </p:cNvPr>
          <p:cNvSpPr txBox="1">
            <a:spLocks noChangeArrowheads="1"/>
          </p:cNvSpPr>
          <p:nvPr/>
        </p:nvSpPr>
        <p:spPr bwMode="auto">
          <a:xfrm>
            <a:off x="0" y="30776"/>
            <a:ext cx="9144000" cy="953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chor="ctr">
            <a:spAutoFit/>
          </a:bodyPr>
          <a:lstStyle>
            <a:lvl1pPr>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3200">
                <a:solidFill>
                  <a:schemeClr val="tx1"/>
                </a:solidFill>
                <a:latin typeface="Arial" panose="020B0604020202020204" pitchFamily="34" charset="0"/>
              </a:defRPr>
            </a:lvl1pPr>
            <a:lvl2pPr marL="742950" indent="-28575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chemeClr val="tx1"/>
                </a:solidFill>
                <a:latin typeface="Arial" panose="020B0604020202020204" pitchFamily="34" charset="0"/>
              </a:defRPr>
            </a:lvl2pPr>
            <a:lvl3pPr marL="1143000" indent="-22860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Arial" panose="020B0604020202020204" pitchFamily="34" charset="0"/>
              </a:defRPr>
            </a:lvl3pPr>
            <a:lvl4pPr marL="1600200" indent="-22860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4pPr>
            <a:lvl5pPr marL="2057400" indent="-22860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9pPr>
          </a:lstStyle>
          <a:p>
            <a:pPr algn="ctr" eaLnBrk="1" hangingPunct="1">
              <a:lnSpc>
                <a:spcPct val="93000"/>
              </a:lnSpc>
              <a:spcBef>
                <a:spcPct val="0"/>
              </a:spcBef>
              <a:buClr>
                <a:srgbClr val="FFFF00"/>
              </a:buClr>
              <a:buFont typeface="Tahoma" panose="020B0604030504040204" pitchFamily="34" charset="0"/>
              <a:buNone/>
            </a:pPr>
            <a:r>
              <a:rPr lang="en-SA" altLang="en-US" sz="6000" b="1" dirty="0">
                <a:solidFill>
                  <a:srgbClr val="7030A0"/>
                </a:solidFill>
                <a:latin typeface="Verdana" panose="020B0604030504040204" pitchFamily="34" charset="0"/>
                <a:ea typeface="Verdana" panose="020B0604030504040204" pitchFamily="34" charset="0"/>
              </a:rPr>
              <a:t>The 3PC Revolution</a:t>
            </a:r>
            <a:endParaRPr lang="en-GB" altLang="en-US" sz="6000" b="1" dirty="0">
              <a:solidFill>
                <a:srgbClr val="7030A0"/>
              </a:solidFill>
              <a:latin typeface="Symbol" panose="05050102010706020507" pitchFamily="18" charset="2"/>
              <a:ea typeface="Verdana" panose="020B0604030504040204" pitchFamily="34" charset="0"/>
            </a:endParaRPr>
          </a:p>
        </p:txBody>
      </p:sp>
      <p:sp>
        <p:nvSpPr>
          <p:cNvPr id="4" name="TextBox 7">
            <a:extLst>
              <a:ext uri="{FF2B5EF4-FFF2-40B4-BE49-F238E27FC236}">
                <a16:creationId xmlns:a16="http://schemas.microsoft.com/office/drawing/2014/main" id="{83D76EFF-F9A1-FE0C-4BB2-9BEC120CED9F}"/>
              </a:ext>
            </a:extLst>
          </p:cNvPr>
          <p:cNvSpPr txBox="1">
            <a:spLocks noChangeArrowheads="1"/>
          </p:cNvSpPr>
          <p:nvPr/>
        </p:nvSpPr>
        <p:spPr bwMode="auto">
          <a:xfrm>
            <a:off x="6475040" y="6474606"/>
            <a:ext cx="248944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 typeface="Liberation Sans"/>
              <a:buNone/>
            </a:pPr>
            <a:r>
              <a:rPr lang="en-SA" altLang="en-US" sz="1600" b="1" dirty="0">
                <a:solidFill>
                  <a:srgbClr val="C00000"/>
                </a:solidFill>
                <a:ea typeface="SimSun" panose="02010600030101010101" pitchFamily="2" charset="-122"/>
                <a:cs typeface="Arial" panose="020B0604020202020204" pitchFamily="34" charset="0"/>
                <a:sym typeface="Calibri" panose="020F0502020204030204" pitchFamily="34" charset="0"/>
              </a:rPr>
              <a:t>Smith et al. (2023)</a:t>
            </a:r>
            <a:endParaRPr lang="en-US" altLang="en-US" sz="1600" b="1" dirty="0">
              <a:solidFill>
                <a:srgbClr val="C00000"/>
              </a:solidFill>
              <a:ea typeface="SimSun" panose="02010600030101010101" pitchFamily="2" charset="-122"/>
              <a:cs typeface="Arial" panose="020B0604020202020204" pitchFamily="34" charset="0"/>
              <a:sym typeface="Calibri" panose="020F0502020204030204" pitchFamily="34" charset="0"/>
            </a:endParaRPr>
          </a:p>
        </p:txBody>
      </p:sp>
      <p:pic>
        <p:nvPicPr>
          <p:cNvPr id="14" name="Picture 13">
            <a:extLst>
              <a:ext uri="{FF2B5EF4-FFF2-40B4-BE49-F238E27FC236}">
                <a16:creationId xmlns:a16="http://schemas.microsoft.com/office/drawing/2014/main" id="{2B207DDA-0BB6-0EAC-8B64-2988224F39A7}"/>
              </a:ext>
            </a:extLst>
          </p:cNvPr>
          <p:cNvPicPr>
            <a:picLocks noChangeAspect="1"/>
          </p:cNvPicPr>
          <p:nvPr/>
        </p:nvPicPr>
        <p:blipFill>
          <a:blip r:embed="rId3"/>
          <a:stretch>
            <a:fillRect/>
          </a:stretch>
        </p:blipFill>
        <p:spPr>
          <a:xfrm>
            <a:off x="35496" y="780448"/>
            <a:ext cx="3744416" cy="6074456"/>
          </a:xfrm>
          <a:prstGeom prst="rect">
            <a:avLst/>
          </a:prstGeom>
        </p:spPr>
      </p:pic>
      <p:pic>
        <p:nvPicPr>
          <p:cNvPr id="15" name="Picture 14">
            <a:extLst>
              <a:ext uri="{FF2B5EF4-FFF2-40B4-BE49-F238E27FC236}">
                <a16:creationId xmlns:a16="http://schemas.microsoft.com/office/drawing/2014/main" id="{035CB179-77ED-7173-85E6-F808D7279095}"/>
              </a:ext>
            </a:extLst>
          </p:cNvPr>
          <p:cNvPicPr>
            <a:picLocks noChangeAspect="1"/>
          </p:cNvPicPr>
          <p:nvPr/>
        </p:nvPicPr>
        <p:blipFill>
          <a:blip r:embed="rId4"/>
          <a:stretch>
            <a:fillRect/>
          </a:stretch>
        </p:blipFill>
        <p:spPr>
          <a:xfrm>
            <a:off x="3608298" y="1055403"/>
            <a:ext cx="5406888" cy="5358488"/>
          </a:xfrm>
          <a:prstGeom prst="rect">
            <a:avLst/>
          </a:prstGeom>
        </p:spPr>
      </p:pic>
    </p:spTree>
    <p:extLst>
      <p:ext uri="{BB962C8B-B14F-4D97-AF65-F5344CB8AC3E}">
        <p14:creationId xmlns:p14="http://schemas.microsoft.com/office/powerpoint/2010/main" val="11902270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a:xfrm>
            <a:off x="0" y="0"/>
            <a:ext cx="9144000" cy="687387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Liberation Sans" pitchFamily="34" charset="0"/>
              <a:buNone/>
              <a:defRPr/>
            </a:pPr>
            <a:endParaRPr lang="en-US"/>
          </a:p>
        </p:txBody>
      </p:sp>
      <p:sp>
        <p:nvSpPr>
          <p:cNvPr id="2" name="Text Box 2">
            <a:extLst>
              <a:ext uri="{FF2B5EF4-FFF2-40B4-BE49-F238E27FC236}">
                <a16:creationId xmlns:a16="http://schemas.microsoft.com/office/drawing/2014/main" id="{7ABA34BC-814D-E6B7-B96D-745953FF9BD7}"/>
              </a:ext>
            </a:extLst>
          </p:cNvPr>
          <p:cNvSpPr txBox="1">
            <a:spLocks noChangeArrowheads="1"/>
          </p:cNvSpPr>
          <p:nvPr/>
        </p:nvSpPr>
        <p:spPr bwMode="auto">
          <a:xfrm>
            <a:off x="0" y="30776"/>
            <a:ext cx="9144000" cy="953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chor="ctr">
            <a:spAutoFit/>
          </a:bodyPr>
          <a:lstStyle>
            <a:lvl1pPr>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3200">
                <a:solidFill>
                  <a:schemeClr val="tx1"/>
                </a:solidFill>
                <a:latin typeface="Arial" panose="020B0604020202020204" pitchFamily="34" charset="0"/>
              </a:defRPr>
            </a:lvl1pPr>
            <a:lvl2pPr marL="742950" indent="-28575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chemeClr val="tx1"/>
                </a:solidFill>
                <a:latin typeface="Arial" panose="020B0604020202020204" pitchFamily="34" charset="0"/>
              </a:defRPr>
            </a:lvl2pPr>
            <a:lvl3pPr marL="1143000" indent="-22860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Arial" panose="020B0604020202020204" pitchFamily="34" charset="0"/>
              </a:defRPr>
            </a:lvl3pPr>
            <a:lvl4pPr marL="1600200" indent="-22860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4pPr>
            <a:lvl5pPr marL="2057400" indent="-22860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9pPr>
          </a:lstStyle>
          <a:p>
            <a:pPr algn="ctr" eaLnBrk="1" hangingPunct="1">
              <a:lnSpc>
                <a:spcPct val="93000"/>
              </a:lnSpc>
              <a:spcBef>
                <a:spcPct val="0"/>
              </a:spcBef>
              <a:buClr>
                <a:srgbClr val="FFFF00"/>
              </a:buClr>
              <a:buFont typeface="Tahoma" panose="020B0604030504040204" pitchFamily="34" charset="0"/>
              <a:buNone/>
            </a:pPr>
            <a:r>
              <a:rPr lang="en-SA" altLang="en-US" sz="6000" b="1" dirty="0">
                <a:solidFill>
                  <a:srgbClr val="7030A0"/>
                </a:solidFill>
                <a:latin typeface="Verdana" panose="020B0604030504040204" pitchFamily="34" charset="0"/>
                <a:ea typeface="Verdana" panose="020B0604030504040204" pitchFamily="34" charset="0"/>
              </a:rPr>
              <a:t>The 3PC Revolution</a:t>
            </a:r>
            <a:endParaRPr lang="en-GB" altLang="en-US" sz="6000" b="1" dirty="0">
              <a:solidFill>
                <a:srgbClr val="7030A0"/>
              </a:solidFill>
              <a:latin typeface="Symbol" panose="05050102010706020507" pitchFamily="18" charset="2"/>
              <a:ea typeface="Verdana" panose="020B0604030504040204" pitchFamily="34" charset="0"/>
            </a:endParaRPr>
          </a:p>
        </p:txBody>
      </p:sp>
      <p:pic>
        <p:nvPicPr>
          <p:cNvPr id="17" name="Picture 16">
            <a:extLst>
              <a:ext uri="{FF2B5EF4-FFF2-40B4-BE49-F238E27FC236}">
                <a16:creationId xmlns:a16="http://schemas.microsoft.com/office/drawing/2014/main" id="{6B6A66C9-4660-6F92-98CF-D9A141078AE2}"/>
              </a:ext>
            </a:extLst>
          </p:cNvPr>
          <p:cNvPicPr>
            <a:picLocks noChangeAspect="1"/>
          </p:cNvPicPr>
          <p:nvPr/>
        </p:nvPicPr>
        <p:blipFill>
          <a:blip r:embed="rId3"/>
          <a:stretch>
            <a:fillRect/>
          </a:stretch>
        </p:blipFill>
        <p:spPr>
          <a:xfrm>
            <a:off x="0" y="868623"/>
            <a:ext cx="4643831" cy="3352465"/>
          </a:xfrm>
          <a:prstGeom prst="rect">
            <a:avLst/>
          </a:prstGeom>
        </p:spPr>
      </p:pic>
      <p:pic>
        <p:nvPicPr>
          <p:cNvPr id="20" name="Picture 19">
            <a:extLst>
              <a:ext uri="{FF2B5EF4-FFF2-40B4-BE49-F238E27FC236}">
                <a16:creationId xmlns:a16="http://schemas.microsoft.com/office/drawing/2014/main" id="{CA5471DF-97D4-02E7-E430-F14699ECBC16}"/>
              </a:ext>
            </a:extLst>
          </p:cNvPr>
          <p:cNvPicPr>
            <a:picLocks noChangeAspect="1"/>
          </p:cNvPicPr>
          <p:nvPr/>
        </p:nvPicPr>
        <p:blipFill>
          <a:blip r:embed="rId4"/>
          <a:stretch>
            <a:fillRect/>
          </a:stretch>
        </p:blipFill>
        <p:spPr>
          <a:xfrm>
            <a:off x="4633528" y="868623"/>
            <a:ext cx="4510472" cy="3352465"/>
          </a:xfrm>
          <a:prstGeom prst="rect">
            <a:avLst/>
          </a:prstGeom>
        </p:spPr>
      </p:pic>
      <p:pic>
        <p:nvPicPr>
          <p:cNvPr id="22" name="Picture 21">
            <a:extLst>
              <a:ext uri="{FF2B5EF4-FFF2-40B4-BE49-F238E27FC236}">
                <a16:creationId xmlns:a16="http://schemas.microsoft.com/office/drawing/2014/main" id="{3EEEEDD2-BDDE-07D1-A4EE-74853561BF19}"/>
              </a:ext>
            </a:extLst>
          </p:cNvPr>
          <p:cNvPicPr>
            <a:picLocks noChangeAspect="1"/>
          </p:cNvPicPr>
          <p:nvPr/>
        </p:nvPicPr>
        <p:blipFill>
          <a:blip r:embed="rId5"/>
          <a:stretch>
            <a:fillRect/>
          </a:stretch>
        </p:blipFill>
        <p:spPr>
          <a:xfrm>
            <a:off x="5589183" y="4221088"/>
            <a:ext cx="3015265" cy="2645912"/>
          </a:xfrm>
          <a:prstGeom prst="rect">
            <a:avLst/>
          </a:prstGeom>
        </p:spPr>
      </p:pic>
      <p:pic>
        <p:nvPicPr>
          <p:cNvPr id="24" name="Picture 23">
            <a:extLst>
              <a:ext uri="{FF2B5EF4-FFF2-40B4-BE49-F238E27FC236}">
                <a16:creationId xmlns:a16="http://schemas.microsoft.com/office/drawing/2014/main" id="{8740C478-5D38-5BC0-6AC0-1844F2C90F7E}"/>
              </a:ext>
            </a:extLst>
          </p:cNvPr>
          <p:cNvPicPr>
            <a:picLocks noChangeAspect="1"/>
          </p:cNvPicPr>
          <p:nvPr/>
        </p:nvPicPr>
        <p:blipFill>
          <a:blip r:embed="rId6"/>
          <a:stretch>
            <a:fillRect/>
          </a:stretch>
        </p:blipFill>
        <p:spPr>
          <a:xfrm>
            <a:off x="1916488" y="4230577"/>
            <a:ext cx="3632380" cy="2635493"/>
          </a:xfrm>
          <a:prstGeom prst="rect">
            <a:avLst/>
          </a:prstGeom>
        </p:spPr>
      </p:pic>
      <p:sp>
        <p:nvSpPr>
          <p:cNvPr id="4" name="TextBox 7">
            <a:extLst>
              <a:ext uri="{FF2B5EF4-FFF2-40B4-BE49-F238E27FC236}">
                <a16:creationId xmlns:a16="http://schemas.microsoft.com/office/drawing/2014/main" id="{83D76EFF-F9A1-FE0C-4BB2-9BEC120CED9F}"/>
              </a:ext>
            </a:extLst>
          </p:cNvPr>
          <p:cNvSpPr txBox="1">
            <a:spLocks noChangeArrowheads="1"/>
          </p:cNvSpPr>
          <p:nvPr/>
        </p:nvSpPr>
        <p:spPr bwMode="auto">
          <a:xfrm>
            <a:off x="0" y="6457838"/>
            <a:ext cx="248944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 typeface="Liberation Sans"/>
              <a:buNone/>
            </a:pPr>
            <a:r>
              <a:rPr lang="en-SA" altLang="en-US" sz="1600" b="1" dirty="0">
                <a:solidFill>
                  <a:srgbClr val="C00000"/>
                </a:solidFill>
                <a:ea typeface="SimSun" panose="02010600030101010101" pitchFamily="2" charset="-122"/>
                <a:cs typeface="Arial" panose="020B0604020202020204" pitchFamily="34" charset="0"/>
                <a:sym typeface="Calibri" panose="020F0502020204030204" pitchFamily="34" charset="0"/>
              </a:rPr>
              <a:t>Smith et al. (2023)</a:t>
            </a:r>
            <a:endParaRPr lang="en-US" altLang="en-US" sz="1600" b="1" dirty="0">
              <a:solidFill>
                <a:srgbClr val="C00000"/>
              </a:solidFill>
              <a:ea typeface="SimSun" panose="02010600030101010101" pitchFamily="2" charset="-122"/>
              <a:cs typeface="Arial" panose="020B0604020202020204" pitchFamily="34" charset="0"/>
              <a:sym typeface="Calibri" panose="020F0502020204030204" pitchFamily="34" charset="0"/>
            </a:endParaRPr>
          </a:p>
        </p:txBody>
      </p:sp>
    </p:spTree>
    <p:extLst>
      <p:ext uri="{BB962C8B-B14F-4D97-AF65-F5344CB8AC3E}">
        <p14:creationId xmlns:p14="http://schemas.microsoft.com/office/powerpoint/2010/main" val="40560290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a:xfrm>
            <a:off x="0" y="0"/>
            <a:ext cx="9144000" cy="687387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Liberation Sans" pitchFamily="34" charset="0"/>
              <a:buNone/>
              <a:defRPr/>
            </a:pPr>
            <a:endParaRPr lang="en-US"/>
          </a:p>
        </p:txBody>
      </p:sp>
      <p:sp>
        <p:nvSpPr>
          <p:cNvPr id="2" name="Text Box 2">
            <a:extLst>
              <a:ext uri="{FF2B5EF4-FFF2-40B4-BE49-F238E27FC236}">
                <a16:creationId xmlns:a16="http://schemas.microsoft.com/office/drawing/2014/main" id="{7ABA34BC-814D-E6B7-B96D-745953FF9BD7}"/>
              </a:ext>
            </a:extLst>
          </p:cNvPr>
          <p:cNvSpPr txBox="1">
            <a:spLocks noChangeArrowheads="1"/>
          </p:cNvSpPr>
          <p:nvPr/>
        </p:nvSpPr>
        <p:spPr bwMode="auto">
          <a:xfrm>
            <a:off x="0" y="30776"/>
            <a:ext cx="9144000" cy="953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chor="ctr">
            <a:spAutoFit/>
          </a:bodyPr>
          <a:lstStyle>
            <a:lvl1pPr>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3200">
                <a:solidFill>
                  <a:schemeClr val="tx1"/>
                </a:solidFill>
                <a:latin typeface="Arial" panose="020B0604020202020204" pitchFamily="34" charset="0"/>
              </a:defRPr>
            </a:lvl1pPr>
            <a:lvl2pPr marL="742950" indent="-28575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chemeClr val="tx1"/>
                </a:solidFill>
                <a:latin typeface="Arial" panose="020B0604020202020204" pitchFamily="34" charset="0"/>
              </a:defRPr>
            </a:lvl2pPr>
            <a:lvl3pPr marL="1143000" indent="-22860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Arial" panose="020B0604020202020204" pitchFamily="34" charset="0"/>
              </a:defRPr>
            </a:lvl3pPr>
            <a:lvl4pPr marL="1600200" indent="-22860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4pPr>
            <a:lvl5pPr marL="2057400" indent="-22860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9pPr>
          </a:lstStyle>
          <a:p>
            <a:pPr algn="ctr" eaLnBrk="1" hangingPunct="1">
              <a:lnSpc>
                <a:spcPct val="93000"/>
              </a:lnSpc>
              <a:spcBef>
                <a:spcPct val="0"/>
              </a:spcBef>
              <a:buClr>
                <a:srgbClr val="FFFF00"/>
              </a:buClr>
              <a:buFont typeface="Tahoma" panose="020B0604030504040204" pitchFamily="34" charset="0"/>
              <a:buNone/>
            </a:pPr>
            <a:r>
              <a:rPr lang="en-SA" altLang="en-US" sz="6000" b="1" dirty="0">
                <a:solidFill>
                  <a:srgbClr val="7030A0"/>
                </a:solidFill>
                <a:latin typeface="Verdana" panose="020B0604030504040204" pitchFamily="34" charset="0"/>
                <a:ea typeface="Verdana" panose="020B0604030504040204" pitchFamily="34" charset="0"/>
              </a:rPr>
              <a:t>The 3PC Revolution</a:t>
            </a:r>
            <a:endParaRPr lang="en-GB" altLang="en-US" sz="6000" b="1" dirty="0">
              <a:solidFill>
                <a:srgbClr val="7030A0"/>
              </a:solidFill>
              <a:latin typeface="Symbol" panose="05050102010706020507" pitchFamily="18" charset="2"/>
              <a:ea typeface="Verdana" panose="020B0604030504040204" pitchFamily="34" charset="0"/>
            </a:endParaRPr>
          </a:p>
        </p:txBody>
      </p:sp>
      <p:pic>
        <p:nvPicPr>
          <p:cNvPr id="5" name="Picture 4">
            <a:extLst>
              <a:ext uri="{FF2B5EF4-FFF2-40B4-BE49-F238E27FC236}">
                <a16:creationId xmlns:a16="http://schemas.microsoft.com/office/drawing/2014/main" id="{D9D3BBD1-DEF5-1538-BC4F-61CB380979DE}"/>
              </a:ext>
            </a:extLst>
          </p:cNvPr>
          <p:cNvPicPr>
            <a:picLocks noChangeAspect="1"/>
          </p:cNvPicPr>
          <p:nvPr/>
        </p:nvPicPr>
        <p:blipFill>
          <a:blip r:embed="rId3"/>
          <a:stretch>
            <a:fillRect/>
          </a:stretch>
        </p:blipFill>
        <p:spPr>
          <a:xfrm>
            <a:off x="471505" y="1059355"/>
            <a:ext cx="8200990" cy="5740693"/>
          </a:xfrm>
          <a:prstGeom prst="rect">
            <a:avLst/>
          </a:prstGeom>
        </p:spPr>
      </p:pic>
      <p:sp>
        <p:nvSpPr>
          <p:cNvPr id="4" name="TextBox 7">
            <a:extLst>
              <a:ext uri="{FF2B5EF4-FFF2-40B4-BE49-F238E27FC236}">
                <a16:creationId xmlns:a16="http://schemas.microsoft.com/office/drawing/2014/main" id="{83D76EFF-F9A1-FE0C-4BB2-9BEC120CED9F}"/>
              </a:ext>
            </a:extLst>
          </p:cNvPr>
          <p:cNvSpPr txBox="1">
            <a:spLocks noChangeArrowheads="1"/>
          </p:cNvSpPr>
          <p:nvPr/>
        </p:nvSpPr>
        <p:spPr bwMode="auto">
          <a:xfrm>
            <a:off x="6300192" y="5798645"/>
            <a:ext cx="248944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 typeface="Liberation Sans"/>
              <a:buNone/>
            </a:pPr>
            <a:r>
              <a:rPr lang="en-SA" altLang="en-US" sz="1600" b="1" dirty="0">
                <a:solidFill>
                  <a:srgbClr val="C00000"/>
                </a:solidFill>
                <a:ea typeface="SimSun" panose="02010600030101010101" pitchFamily="2" charset="-122"/>
                <a:cs typeface="Arial" panose="020B0604020202020204" pitchFamily="34" charset="0"/>
                <a:sym typeface="Calibri" panose="020F0502020204030204" pitchFamily="34" charset="0"/>
              </a:rPr>
              <a:t>Smith et al. (2023)</a:t>
            </a:r>
            <a:endParaRPr lang="en-US" altLang="en-US" sz="1600" b="1" dirty="0">
              <a:solidFill>
                <a:srgbClr val="C00000"/>
              </a:solidFill>
              <a:ea typeface="SimSun" panose="02010600030101010101" pitchFamily="2" charset="-122"/>
              <a:cs typeface="Arial" panose="020B0604020202020204" pitchFamily="34" charset="0"/>
              <a:sym typeface="Calibri" panose="020F0502020204030204" pitchFamily="34" charset="0"/>
            </a:endParaRPr>
          </a:p>
        </p:txBody>
      </p:sp>
    </p:spTree>
    <p:extLst>
      <p:ext uri="{BB962C8B-B14F-4D97-AF65-F5344CB8AC3E}">
        <p14:creationId xmlns:p14="http://schemas.microsoft.com/office/powerpoint/2010/main" val="18184496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a:xfrm>
            <a:off x="0" y="0"/>
            <a:ext cx="9144000" cy="687387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Liberation Sans" pitchFamily="34" charset="0"/>
              <a:buNone/>
              <a:defRPr/>
            </a:pPr>
            <a:endParaRPr lang="en-US"/>
          </a:p>
        </p:txBody>
      </p:sp>
      <p:pic>
        <p:nvPicPr>
          <p:cNvPr id="4" name="Picture 3">
            <a:extLst>
              <a:ext uri="{FF2B5EF4-FFF2-40B4-BE49-F238E27FC236}">
                <a16:creationId xmlns:a16="http://schemas.microsoft.com/office/drawing/2014/main" id="{A7C7B804-B515-9E7D-41C5-B5C5BEA025BD}"/>
              </a:ext>
            </a:extLst>
          </p:cNvPr>
          <p:cNvPicPr>
            <a:picLocks noChangeAspect="1"/>
          </p:cNvPicPr>
          <p:nvPr/>
        </p:nvPicPr>
        <p:blipFill>
          <a:blip r:embed="rId3"/>
          <a:stretch>
            <a:fillRect/>
          </a:stretch>
        </p:blipFill>
        <p:spPr>
          <a:xfrm>
            <a:off x="9709" y="1021045"/>
            <a:ext cx="7720020" cy="5729387"/>
          </a:xfrm>
          <a:prstGeom prst="rect">
            <a:avLst/>
          </a:prstGeom>
        </p:spPr>
      </p:pic>
      <p:grpSp>
        <p:nvGrpSpPr>
          <p:cNvPr id="12" name="Group 11">
            <a:extLst>
              <a:ext uri="{FF2B5EF4-FFF2-40B4-BE49-F238E27FC236}">
                <a16:creationId xmlns:a16="http://schemas.microsoft.com/office/drawing/2014/main" id="{F346F840-6ADF-A1F8-331F-93F6DB162D75}"/>
              </a:ext>
            </a:extLst>
          </p:cNvPr>
          <p:cNvGrpSpPr/>
          <p:nvPr/>
        </p:nvGrpSpPr>
        <p:grpSpPr>
          <a:xfrm>
            <a:off x="5508104" y="983987"/>
            <a:ext cx="3343327" cy="3086571"/>
            <a:chOff x="6756226" y="1209205"/>
            <a:chExt cx="3343327" cy="3086571"/>
          </a:xfrm>
        </p:grpSpPr>
        <p:pic>
          <p:nvPicPr>
            <p:cNvPr id="3" name="Picture 2">
              <a:extLst>
                <a:ext uri="{FF2B5EF4-FFF2-40B4-BE49-F238E27FC236}">
                  <a16:creationId xmlns:a16="http://schemas.microsoft.com/office/drawing/2014/main" id="{265E955D-1E71-31A5-E130-1462C34BA7A5}"/>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6756226" y="1209205"/>
              <a:ext cx="3343327" cy="3086571"/>
            </a:xfrm>
            <a:prstGeom prst="rect">
              <a:avLst/>
            </a:prstGeom>
            <a:ln>
              <a:noFill/>
            </a:ln>
            <a:effectLst>
              <a:outerShdw blurRad="292100" dist="139700" dir="2700000" algn="tl" rotWithShape="0">
                <a:srgbClr val="333333">
                  <a:alpha val="65000"/>
                </a:srgbClr>
              </a:outerShdw>
            </a:effectLst>
          </p:spPr>
        </p:pic>
        <p:sp>
          <p:nvSpPr>
            <p:cNvPr id="5" name="TextBox 4">
              <a:extLst>
                <a:ext uri="{FF2B5EF4-FFF2-40B4-BE49-F238E27FC236}">
                  <a16:creationId xmlns:a16="http://schemas.microsoft.com/office/drawing/2014/main" id="{548A6FAF-887D-30D4-3E3C-89C2CABA4646}"/>
                </a:ext>
              </a:extLst>
            </p:cNvPr>
            <p:cNvSpPr txBox="1"/>
            <p:nvPr/>
          </p:nvSpPr>
          <p:spPr>
            <a:xfrm>
              <a:off x="8223426" y="2100582"/>
              <a:ext cx="760446" cy="584200"/>
            </a:xfrm>
            <a:prstGeom prst="rect">
              <a:avLst/>
            </a:prstGeom>
            <a:noFill/>
          </p:spPr>
          <p:txBody>
            <a:bodyPr wrap="square">
              <a:spAutoFit/>
            </a:bodyPr>
            <a:lstStyle/>
            <a:p>
              <a:r>
                <a:rPr lang="en-GB" altLang="en-US" sz="3200" b="1" dirty="0">
                  <a:solidFill>
                    <a:srgbClr val="0070C0"/>
                  </a:solidFill>
                  <a:latin typeface="Symbol" panose="05050102010706020507" pitchFamily="18" charset="2"/>
                  <a:ea typeface="SimSun" panose="02010600030101010101" pitchFamily="2" charset="-122"/>
                  <a:sym typeface="Calibri" panose="020F0502020204030204" pitchFamily="34" charset="0"/>
                </a:rPr>
                <a:t>D</a:t>
              </a:r>
              <a:endParaRPr lang="en-ZA" sz="3200" dirty="0"/>
            </a:p>
          </p:txBody>
        </p:sp>
        <p:sp>
          <p:nvSpPr>
            <p:cNvPr id="6" name="TextBox 5">
              <a:extLst>
                <a:ext uri="{FF2B5EF4-FFF2-40B4-BE49-F238E27FC236}">
                  <a16:creationId xmlns:a16="http://schemas.microsoft.com/office/drawing/2014/main" id="{4F8800AD-EB47-00E5-7F54-1AF686A9360E}"/>
                </a:ext>
              </a:extLst>
            </p:cNvPr>
            <p:cNvSpPr txBox="1"/>
            <p:nvPr/>
          </p:nvSpPr>
          <p:spPr>
            <a:xfrm>
              <a:off x="7133501" y="2100582"/>
              <a:ext cx="760446" cy="584200"/>
            </a:xfrm>
            <a:prstGeom prst="rect">
              <a:avLst/>
            </a:prstGeom>
            <a:noFill/>
          </p:spPr>
          <p:txBody>
            <a:bodyPr wrap="square">
              <a:spAutoFit/>
            </a:bodyPr>
            <a:lstStyle/>
            <a:p>
              <a:r>
                <a:rPr lang="en-GB" altLang="en-US" sz="3200" b="1" dirty="0">
                  <a:solidFill>
                    <a:srgbClr val="0070C0"/>
                  </a:solidFill>
                  <a:latin typeface="Symbol" panose="05050102010706020507" pitchFamily="18" charset="2"/>
                  <a:ea typeface="SimSun" panose="02010600030101010101" pitchFamily="2" charset="-122"/>
                  <a:sym typeface="Calibri" panose="020F0502020204030204" pitchFamily="34" charset="0"/>
                </a:rPr>
                <a:t>d</a:t>
              </a:r>
              <a:endParaRPr lang="en-ZA" sz="3200" dirty="0"/>
            </a:p>
          </p:txBody>
        </p:sp>
        <p:cxnSp>
          <p:nvCxnSpPr>
            <p:cNvPr id="8" name="Straight Arrow Connector 7">
              <a:extLst>
                <a:ext uri="{FF2B5EF4-FFF2-40B4-BE49-F238E27FC236}">
                  <a16:creationId xmlns:a16="http://schemas.microsoft.com/office/drawing/2014/main" id="{7253A4A6-B448-8E24-2542-75837976D695}"/>
                </a:ext>
              </a:extLst>
            </p:cNvPr>
            <p:cNvCxnSpPr/>
            <p:nvPr/>
          </p:nvCxnSpPr>
          <p:spPr>
            <a:xfrm>
              <a:off x="7167563" y="2684782"/>
              <a:ext cx="432221" cy="0"/>
            </a:xfrm>
            <a:prstGeom prst="straightConnector1">
              <a:avLst/>
            </a:prstGeom>
            <a:ln w="50800">
              <a:solidFill>
                <a:srgbClr val="0070C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31956994-FD04-3655-6E85-FB6EC7A0AF97}"/>
                </a:ext>
              </a:extLst>
            </p:cNvPr>
            <p:cNvCxnSpPr>
              <a:cxnSpLocks/>
            </p:cNvCxnSpPr>
            <p:nvPr/>
          </p:nvCxnSpPr>
          <p:spPr>
            <a:xfrm>
              <a:off x="7736150" y="2143126"/>
              <a:ext cx="1450712" cy="0"/>
            </a:xfrm>
            <a:prstGeom prst="straightConnector1">
              <a:avLst/>
            </a:prstGeom>
            <a:ln w="50800">
              <a:solidFill>
                <a:srgbClr val="0070C0"/>
              </a:solidFill>
              <a:headEnd type="triangle"/>
              <a:tailEnd type="triangle"/>
            </a:ln>
          </p:spPr>
          <p:style>
            <a:lnRef idx="1">
              <a:schemeClr val="accent1"/>
            </a:lnRef>
            <a:fillRef idx="0">
              <a:schemeClr val="accent1"/>
            </a:fillRef>
            <a:effectRef idx="0">
              <a:schemeClr val="accent1"/>
            </a:effectRef>
            <a:fontRef idx="minor">
              <a:schemeClr val="tx1"/>
            </a:fontRef>
          </p:style>
        </p:cxnSp>
      </p:grpSp>
      <p:sp>
        <p:nvSpPr>
          <p:cNvPr id="7" name="TextBox 7">
            <a:extLst>
              <a:ext uri="{FF2B5EF4-FFF2-40B4-BE49-F238E27FC236}">
                <a16:creationId xmlns:a16="http://schemas.microsoft.com/office/drawing/2014/main" id="{B8385AAA-329B-F5BE-AAD0-D491357F3883}"/>
              </a:ext>
            </a:extLst>
          </p:cNvPr>
          <p:cNvSpPr txBox="1">
            <a:spLocks noChangeArrowheads="1"/>
          </p:cNvSpPr>
          <p:nvPr/>
        </p:nvSpPr>
        <p:spPr bwMode="auto">
          <a:xfrm>
            <a:off x="0" y="6535321"/>
            <a:ext cx="248944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 typeface="Liberation Sans"/>
              <a:buNone/>
            </a:pPr>
            <a:r>
              <a:rPr lang="en-SA" altLang="en-US" sz="1600" b="1" dirty="0">
                <a:solidFill>
                  <a:srgbClr val="C00000"/>
                </a:solidFill>
                <a:ea typeface="SimSun" panose="02010600030101010101" pitchFamily="2" charset="-122"/>
                <a:cs typeface="Arial" panose="020B0604020202020204" pitchFamily="34" charset="0"/>
                <a:sym typeface="Calibri" panose="020F0502020204030204" pitchFamily="34" charset="0"/>
              </a:rPr>
              <a:t>Smith et al. (2023)</a:t>
            </a:r>
            <a:endParaRPr lang="en-US" altLang="en-US" sz="1600" b="1" dirty="0">
              <a:solidFill>
                <a:srgbClr val="C00000"/>
              </a:solidFill>
              <a:ea typeface="SimSun" panose="02010600030101010101" pitchFamily="2" charset="-122"/>
              <a:cs typeface="Arial" panose="020B0604020202020204" pitchFamily="34" charset="0"/>
              <a:sym typeface="Calibri" panose="020F0502020204030204" pitchFamily="34" charset="0"/>
            </a:endParaRPr>
          </a:p>
        </p:txBody>
      </p:sp>
      <p:sp>
        <p:nvSpPr>
          <p:cNvPr id="10" name="Text Box 2">
            <a:extLst>
              <a:ext uri="{FF2B5EF4-FFF2-40B4-BE49-F238E27FC236}">
                <a16:creationId xmlns:a16="http://schemas.microsoft.com/office/drawing/2014/main" id="{29393969-381C-6860-F490-CC3C0593C74D}"/>
              </a:ext>
            </a:extLst>
          </p:cNvPr>
          <p:cNvSpPr txBox="1">
            <a:spLocks noChangeArrowheads="1"/>
          </p:cNvSpPr>
          <p:nvPr/>
        </p:nvSpPr>
        <p:spPr bwMode="auto">
          <a:xfrm>
            <a:off x="0" y="30776"/>
            <a:ext cx="9144000" cy="953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chor="ctr">
            <a:spAutoFit/>
          </a:bodyPr>
          <a:lstStyle>
            <a:lvl1pPr>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3200">
                <a:solidFill>
                  <a:schemeClr val="tx1"/>
                </a:solidFill>
                <a:latin typeface="Arial" panose="020B0604020202020204" pitchFamily="34" charset="0"/>
              </a:defRPr>
            </a:lvl1pPr>
            <a:lvl2pPr marL="742950" indent="-28575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chemeClr val="tx1"/>
                </a:solidFill>
                <a:latin typeface="Arial" panose="020B0604020202020204" pitchFamily="34" charset="0"/>
              </a:defRPr>
            </a:lvl2pPr>
            <a:lvl3pPr marL="1143000" indent="-22860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Arial" panose="020B0604020202020204" pitchFamily="34" charset="0"/>
              </a:defRPr>
            </a:lvl3pPr>
            <a:lvl4pPr marL="1600200" indent="-22860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4pPr>
            <a:lvl5pPr marL="2057400" indent="-22860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Arial" panose="020B0604020202020204" pitchFamily="34" charset="0"/>
              </a:defRPr>
            </a:lvl9pPr>
          </a:lstStyle>
          <a:p>
            <a:pPr algn="ctr" eaLnBrk="1" hangingPunct="1">
              <a:lnSpc>
                <a:spcPct val="93000"/>
              </a:lnSpc>
              <a:spcBef>
                <a:spcPct val="0"/>
              </a:spcBef>
              <a:buClr>
                <a:srgbClr val="FFFF00"/>
              </a:buClr>
              <a:buFont typeface="Tahoma" panose="020B0604030504040204" pitchFamily="34" charset="0"/>
              <a:buNone/>
            </a:pPr>
            <a:r>
              <a:rPr lang="en-SA" altLang="en-US" sz="6000" b="1" dirty="0">
                <a:solidFill>
                  <a:srgbClr val="7030A0"/>
                </a:solidFill>
                <a:latin typeface="Verdana" panose="020B0604030504040204" pitchFamily="34" charset="0"/>
                <a:ea typeface="Verdana" panose="020B0604030504040204" pitchFamily="34" charset="0"/>
              </a:rPr>
              <a:t>The 3PC Revolution</a:t>
            </a:r>
            <a:endParaRPr lang="en-GB" altLang="en-US" sz="6000" b="1" dirty="0">
              <a:solidFill>
                <a:srgbClr val="7030A0"/>
              </a:solidFill>
              <a:latin typeface="Symbol" panose="05050102010706020507" pitchFamily="18" charset="2"/>
              <a:ea typeface="Verdana" panose="020B0604030504040204" pitchFamily="34" charset="0"/>
            </a:endParaRPr>
          </a:p>
        </p:txBody>
      </p:sp>
    </p:spTree>
    <p:extLst>
      <p:ext uri="{BB962C8B-B14F-4D97-AF65-F5344CB8AC3E}">
        <p14:creationId xmlns:p14="http://schemas.microsoft.com/office/powerpoint/2010/main" val="3509917972"/>
      </p:ext>
    </p:extLst>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activity xmlns="eddf814d-6fe8-41c4-8c02-f52ef8e206eb"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7EA0F4DB16FCE41881C95CD1DD0F496" ma:contentTypeVersion="15" ma:contentTypeDescription="Create a new document." ma:contentTypeScope="" ma:versionID="4fdd7fe28021791e445bd8f1f2916c96">
  <xsd:schema xmlns:xsd="http://www.w3.org/2001/XMLSchema" xmlns:xs="http://www.w3.org/2001/XMLSchema" xmlns:p="http://schemas.microsoft.com/office/2006/metadata/properties" xmlns:ns3="eddf814d-6fe8-41c4-8c02-f52ef8e206eb" xmlns:ns4="c4e86284-43e2-488c-8163-a191bd05f5b4" targetNamespace="http://schemas.microsoft.com/office/2006/metadata/properties" ma:root="true" ma:fieldsID="d458de8d06245a2f1d101260113bf360" ns3:_="" ns4:_="">
    <xsd:import namespace="eddf814d-6fe8-41c4-8c02-f52ef8e206eb"/>
    <xsd:import namespace="c4e86284-43e2-488c-8163-a191bd05f5b4"/>
    <xsd:element name="properties">
      <xsd:complexType>
        <xsd:sequence>
          <xsd:element name="documentManagement">
            <xsd:complexType>
              <xsd:all>
                <xsd:element ref="ns3:MediaServiceMetadata" minOccurs="0"/>
                <xsd:element ref="ns3:MediaServiceFastMetadata" minOccurs="0"/>
                <xsd:element ref="ns3:MediaServiceObjectDetectorVersions" minOccurs="0"/>
                <xsd:element ref="ns3:_activity" minOccurs="0"/>
                <xsd:element ref="ns3:MediaServiceSearchProperties" minOccurs="0"/>
                <xsd:element ref="ns4:SharedWithUsers" minOccurs="0"/>
                <xsd:element ref="ns4:SharedWithDetails" minOccurs="0"/>
                <xsd:element ref="ns4:SharingHintHash" minOccurs="0"/>
                <xsd:element ref="ns3:MediaServiceDateTaken" minOccurs="0"/>
                <xsd:element ref="ns3:MediaServiceSystemTags" minOccurs="0"/>
                <xsd:element ref="ns3:MediaServiceGenerationTime" minOccurs="0"/>
                <xsd:element ref="ns3:MediaServiceEventHashCode" minOccurs="0"/>
                <xsd:element ref="ns3:MediaLengthInSeconds" minOccurs="0"/>
                <xsd:element ref="ns3:MediaServiceOCR"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ddf814d-6fe8-41c4-8c02-f52ef8e206e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_activity" ma:index="11" nillable="true" ma:displayName="_activity" ma:hidden="true" ma:internalName="_activity">
      <xsd:simpleType>
        <xsd:restriction base="dms:Note"/>
      </xsd:simpleType>
    </xsd:element>
    <xsd:element name="MediaServiceSearchProperties" ma:index="12" nillable="true" ma:displayName="MediaServiceSearchProperties" ma:hidden="true" ma:internalName="MediaServiceSearchProperties" ma:readOnly="true">
      <xsd:simpleType>
        <xsd:restriction base="dms:Note"/>
      </xsd:simpleType>
    </xsd:element>
    <xsd:element name="MediaServiceDateTaken" ma:index="16" nillable="true" ma:displayName="MediaServiceDateTaken" ma:hidden="true" ma:indexed="true" ma:internalName="MediaServiceDateTaken" ma:readOnly="true">
      <xsd:simpleType>
        <xsd:restriction base="dms:Text"/>
      </xsd:simpleType>
    </xsd:element>
    <xsd:element name="MediaServiceSystemTags" ma:index="17" nillable="true" ma:displayName="MediaServiceSystemTags" ma:hidden="true" ma:internalName="MediaServiceSystemTags" ma:readOnly="true">
      <xsd:simpleType>
        <xsd:restriction base="dms:Note"/>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MediaServiceOCR" ma:index="21" nillable="true" ma:displayName="Extracted Text" ma:internalName="MediaServiceOCR" ma:readOnly="true">
      <xsd:simpleType>
        <xsd:restriction base="dms:Note">
          <xsd:maxLength value="255"/>
        </xsd:restriction>
      </xsd:simpleType>
    </xsd:element>
    <xsd:element name="MediaServiceLocation" ma:index="22"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c4e86284-43e2-488c-8163-a191bd05f5b4"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SharingHintHash" ma:index="15"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57A395C-823A-4D1E-BA78-8DFD54FBCFC0}">
  <ds:schemaRefs>
    <ds:schemaRef ds:uri="http://schemas.microsoft.com/sharepoint/v3/contenttype/forms"/>
  </ds:schemaRefs>
</ds:datastoreItem>
</file>

<file path=customXml/itemProps2.xml><?xml version="1.0" encoding="utf-8"?>
<ds:datastoreItem xmlns:ds="http://schemas.openxmlformats.org/officeDocument/2006/customXml" ds:itemID="{55A1D3F9-B37A-41A9-8407-C26C25A9F3F4}">
  <ds:schemaRefs>
    <ds:schemaRef ds:uri="eddf814d-6fe8-41c4-8c02-f52ef8e206eb"/>
    <ds:schemaRef ds:uri="http://schemas.microsoft.com/office/2006/documentManagement/types"/>
    <ds:schemaRef ds:uri="http://purl.org/dc/terms/"/>
    <ds:schemaRef ds:uri="http://schemas.microsoft.com/office/2006/metadata/properties"/>
    <ds:schemaRef ds:uri="http://www.w3.org/XML/1998/namespace"/>
    <ds:schemaRef ds:uri="http://schemas.microsoft.com/office/infopath/2007/PartnerControls"/>
    <ds:schemaRef ds:uri="http://schemas.openxmlformats.org/package/2006/metadata/core-properties"/>
    <ds:schemaRef ds:uri="c4e86284-43e2-488c-8163-a191bd05f5b4"/>
    <ds:schemaRef ds:uri="http://purl.org/dc/dcmitype/"/>
    <ds:schemaRef ds:uri="http://purl.org/dc/elements/1.1/"/>
  </ds:schemaRefs>
</ds:datastoreItem>
</file>

<file path=customXml/itemProps3.xml><?xml version="1.0" encoding="utf-8"?>
<ds:datastoreItem xmlns:ds="http://schemas.openxmlformats.org/officeDocument/2006/customXml" ds:itemID="{7E22CEBB-7E94-4545-87FC-BA02FB52BAF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ddf814d-6fe8-41c4-8c02-f52ef8e206eb"/>
    <ds:schemaRef ds:uri="c4e86284-43e2-488c-8163-a191bd05f5b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b14d86f1-83ba-4b13-a702-b5c0231b9337}" enabled="0" method="" siteId="{b14d86f1-83ba-4b13-a702-b5c0231b9337}" removed="1"/>
</clbl:labelList>
</file>

<file path=docProps/app.xml><?xml version="1.0" encoding="utf-8"?>
<Properties xmlns="http://schemas.openxmlformats.org/officeDocument/2006/extended-properties" xmlns:vt="http://schemas.openxmlformats.org/officeDocument/2006/docPropsVTypes">
  <TotalTime>7795</TotalTime>
  <Words>891</Words>
  <Application>Microsoft Office PowerPoint</Application>
  <PresentationFormat>On-screen Show (4:3)</PresentationFormat>
  <Paragraphs>200</Paragraphs>
  <Slides>27</Slides>
  <Notes>24</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27</vt:i4>
      </vt:variant>
    </vt:vector>
  </HeadingPairs>
  <TitlesOfParts>
    <vt:vector size="37" baseType="lpstr">
      <vt:lpstr>Arial</vt:lpstr>
      <vt:lpstr>Bodoni MT</vt:lpstr>
      <vt:lpstr>Calibri</vt:lpstr>
      <vt:lpstr>Liberation Sans</vt:lpstr>
      <vt:lpstr>Roboto</vt:lpstr>
      <vt:lpstr>Symbol</vt:lpstr>
      <vt:lpstr>Tahoma</vt:lpstr>
      <vt:lpstr>Titillium Web</vt:lpstr>
      <vt:lpstr>Verdana</vt:lpstr>
      <vt:lpstr>Default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Conclusions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Christo Venter</cp:lastModifiedBy>
  <cp:revision>493</cp:revision>
  <dcterms:created xsi:type="dcterms:W3CDTF">2017-03-26T19:29:47Z</dcterms:created>
  <dcterms:modified xsi:type="dcterms:W3CDTF">2025-09-17T19:52:49Z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0x010100B7EA0F4DB16FCE41881C95CD1DD0F496</vt:lpwstr>
  </property>
</Properties>
</file>