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mp4" ContentType="vide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77" r:id="rId1"/>
  </p:sldMasterIdLst>
  <p:notesMasterIdLst>
    <p:notesMasterId r:id="rId35"/>
  </p:notesMasterIdLst>
  <p:sldIdLst>
    <p:sldId id="256" r:id="rId2"/>
    <p:sldId id="257" r:id="rId3"/>
    <p:sldId id="259" r:id="rId4"/>
    <p:sldId id="306" r:id="rId5"/>
    <p:sldId id="320" r:id="rId6"/>
    <p:sldId id="324" r:id="rId7"/>
    <p:sldId id="262" r:id="rId8"/>
    <p:sldId id="308" r:id="rId9"/>
    <p:sldId id="328" r:id="rId10"/>
    <p:sldId id="267" r:id="rId11"/>
    <p:sldId id="325" r:id="rId12"/>
    <p:sldId id="309" r:id="rId13"/>
    <p:sldId id="264" r:id="rId14"/>
    <p:sldId id="311" r:id="rId15"/>
    <p:sldId id="266" r:id="rId16"/>
    <p:sldId id="312" r:id="rId17"/>
    <p:sldId id="326" r:id="rId18"/>
    <p:sldId id="268" r:id="rId19"/>
    <p:sldId id="313" r:id="rId20"/>
    <p:sldId id="314" r:id="rId21"/>
    <p:sldId id="316" r:id="rId22"/>
    <p:sldId id="317" r:id="rId23"/>
    <p:sldId id="318" r:id="rId24"/>
    <p:sldId id="330" r:id="rId25"/>
    <p:sldId id="329" r:id="rId26"/>
    <p:sldId id="332" r:id="rId27"/>
    <p:sldId id="331" r:id="rId28"/>
    <p:sldId id="265" r:id="rId29"/>
    <p:sldId id="315" r:id="rId30"/>
    <p:sldId id="319" r:id="rId31"/>
    <p:sldId id="273" r:id="rId32"/>
    <p:sldId id="333" r:id="rId33"/>
    <p:sldId id="334" r:id="rId34"/>
  </p:sldIdLst>
  <p:sldSz cx="9144000" cy="5143500" type="screen16x9"/>
  <p:notesSz cx="6858000" cy="9144000"/>
  <p:embeddedFontLst>
    <p:embeddedFont>
      <p:font typeface="Cambria Math" panose="02040503050406030204" pitchFamily="18" charset="0"/>
      <p:regular r:id="rId36"/>
    </p:embeddedFont>
    <p:embeddedFont>
      <p:font typeface="Nunito" pitchFamily="2" charset="0"/>
      <p:regular r:id="rId37"/>
      <p:bold r:id="rId38"/>
      <p:italic r:id="rId39"/>
      <p:boldItalic r:id="rId40"/>
    </p:embeddedFont>
    <p:embeddedFont>
      <p:font typeface="Thasadith" panose="020B0604020202020204" charset="-34"/>
      <p:regular r:id="rId41"/>
      <p:bold r:id="rId42"/>
      <p:italic r:id="rId43"/>
      <p:boldItalic r:id="rId44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A5101C5E-C9F1-42F7-8604-19C3FD73A2B7}">
  <a:tblStyle styleId="{A5101C5E-C9F1-42F7-8604-19C3FD73A2B7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603" autoAdjust="0"/>
    <p:restoredTop sz="96283" autoAdjust="0"/>
  </p:normalViewPr>
  <p:slideViewPr>
    <p:cSldViewPr snapToGrid="0">
      <p:cViewPr varScale="1">
        <p:scale>
          <a:sx n="105" d="100"/>
          <a:sy n="105" d="100"/>
        </p:scale>
        <p:origin x="221" y="67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font" Target="fonts/font4.fntdata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font" Target="fonts/font7.fntdata"/><Relationship Id="rId47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font" Target="fonts/font2.fntdata"/><Relationship Id="rId40" Type="http://schemas.openxmlformats.org/officeDocument/2006/relationships/font" Target="fonts/font5.fntdata"/><Relationship Id="rId45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font" Target="fonts/font1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font" Target="fonts/font9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Relationship Id="rId43" Type="http://schemas.openxmlformats.org/officeDocument/2006/relationships/font" Target="fonts/font8.fntdata"/><Relationship Id="rId48" Type="http://schemas.openxmlformats.org/officeDocument/2006/relationships/tableStyles" Target="tableStyle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font" Target="fonts/font3.fntdata"/><Relationship Id="rId46" Type="http://schemas.openxmlformats.org/officeDocument/2006/relationships/viewProps" Target="viewProps.xml"/><Relationship Id="rId20" Type="http://schemas.openxmlformats.org/officeDocument/2006/relationships/slide" Target="slides/slide19.xml"/><Relationship Id="rId41" Type="http://schemas.openxmlformats.org/officeDocument/2006/relationships/font" Target="fonts/font6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7" name="Google Shape;137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" name="Google Shape;263;ge4eb182ff5_3_6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4" name="Google Shape;264;ge4eb182ff5_3_6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4">
          <a:extLst>
            <a:ext uri="{FF2B5EF4-FFF2-40B4-BE49-F238E27FC236}">
              <a16:creationId xmlns:a16="http://schemas.microsoft.com/office/drawing/2014/main" id="{8C57100B-6DE4-3533-CB61-353C8952FA9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Google Shape;215;ge4eb182ff5_3_16:notes">
            <a:extLst>
              <a:ext uri="{FF2B5EF4-FFF2-40B4-BE49-F238E27FC236}">
                <a16:creationId xmlns:a16="http://schemas.microsoft.com/office/drawing/2014/main" id="{E2941B68-664C-1349-0B7D-D3C6642C9E60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6" name="Google Shape;216;ge4eb182ff5_3_16:notes">
            <a:extLst>
              <a:ext uri="{FF2B5EF4-FFF2-40B4-BE49-F238E27FC236}">
                <a16:creationId xmlns:a16="http://schemas.microsoft.com/office/drawing/2014/main" id="{BBFA26A6-0EEA-BB75-7AF3-0F300F66D2FB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79291484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4">
          <a:extLst>
            <a:ext uri="{FF2B5EF4-FFF2-40B4-BE49-F238E27FC236}">
              <a16:creationId xmlns:a16="http://schemas.microsoft.com/office/drawing/2014/main" id="{25D0CDD1-1134-C0B4-B9A4-8DE41BB00A6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Google Shape;215;ge4eb182ff5_3_16:notes">
            <a:extLst>
              <a:ext uri="{FF2B5EF4-FFF2-40B4-BE49-F238E27FC236}">
                <a16:creationId xmlns:a16="http://schemas.microsoft.com/office/drawing/2014/main" id="{95C1E370-3B4D-4825-5C62-343E95044C91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6" name="Google Shape;216;ge4eb182ff5_3_16:notes">
            <a:extLst>
              <a:ext uri="{FF2B5EF4-FFF2-40B4-BE49-F238E27FC236}">
                <a16:creationId xmlns:a16="http://schemas.microsoft.com/office/drawing/2014/main" id="{1657A5D7-FCA8-2384-1F00-6534B89E48F7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72027340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ge4eb182ff5_3_3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2" name="Google Shape;222;ge4eb182ff5_3_3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0">
          <a:extLst>
            <a:ext uri="{FF2B5EF4-FFF2-40B4-BE49-F238E27FC236}">
              <a16:creationId xmlns:a16="http://schemas.microsoft.com/office/drawing/2014/main" id="{42AF5F83-EF59-0D9A-8401-727A68ABC5F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ge4eb182ff5_3_31:notes">
            <a:extLst>
              <a:ext uri="{FF2B5EF4-FFF2-40B4-BE49-F238E27FC236}">
                <a16:creationId xmlns:a16="http://schemas.microsoft.com/office/drawing/2014/main" id="{0B0FDA69-F420-7ACA-7F23-4D02633876CB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2" name="Google Shape;222;ge4eb182ff5_3_31:notes">
            <a:extLst>
              <a:ext uri="{FF2B5EF4-FFF2-40B4-BE49-F238E27FC236}">
                <a16:creationId xmlns:a16="http://schemas.microsoft.com/office/drawing/2014/main" id="{2657F0A3-1C02-714B-6106-30F7A5DF3250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12703825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" name="Google Shape;256;ge4eb182ff5_3_2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7" name="Google Shape;257;ge4eb182ff5_3_2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5">
          <a:extLst>
            <a:ext uri="{FF2B5EF4-FFF2-40B4-BE49-F238E27FC236}">
              <a16:creationId xmlns:a16="http://schemas.microsoft.com/office/drawing/2014/main" id="{2C7F6328-AA1B-C7F6-766D-741E9269654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" name="Google Shape;256;ge4eb182ff5_3_26:notes">
            <a:extLst>
              <a:ext uri="{FF2B5EF4-FFF2-40B4-BE49-F238E27FC236}">
                <a16:creationId xmlns:a16="http://schemas.microsoft.com/office/drawing/2014/main" id="{2EE94568-883A-4281-865F-6DF94DF85F70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7" name="Google Shape;257;ge4eb182ff5_3_26:notes">
            <a:extLst>
              <a:ext uri="{FF2B5EF4-FFF2-40B4-BE49-F238E27FC236}">
                <a16:creationId xmlns:a16="http://schemas.microsoft.com/office/drawing/2014/main" id="{A2597F04-279D-1F80-7888-7AF92837BC02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59653514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5">
          <a:extLst>
            <a:ext uri="{FF2B5EF4-FFF2-40B4-BE49-F238E27FC236}">
              <a16:creationId xmlns:a16="http://schemas.microsoft.com/office/drawing/2014/main" id="{16FA130B-0A4B-D024-C16C-C0D20DAB7E9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" name="Google Shape;256;ge4eb182ff5_3_26:notes">
            <a:extLst>
              <a:ext uri="{FF2B5EF4-FFF2-40B4-BE49-F238E27FC236}">
                <a16:creationId xmlns:a16="http://schemas.microsoft.com/office/drawing/2014/main" id="{7800303C-FD63-2DD2-1D1F-C4D3CA53639A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7" name="Google Shape;257;ge4eb182ff5_3_26:notes">
            <a:extLst>
              <a:ext uri="{FF2B5EF4-FFF2-40B4-BE49-F238E27FC236}">
                <a16:creationId xmlns:a16="http://schemas.microsoft.com/office/drawing/2014/main" id="{B0A78A8E-9BE4-EA75-57A5-B763C1D3ECD4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21124336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" name="Google Shape;308;ge4eb182ff5_3_6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9" name="Google Shape;309;ge4eb182ff5_3_6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7">
          <a:extLst>
            <a:ext uri="{FF2B5EF4-FFF2-40B4-BE49-F238E27FC236}">
              <a16:creationId xmlns:a16="http://schemas.microsoft.com/office/drawing/2014/main" id="{0910C255-4EEA-D663-9A6F-663D2B95A90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" name="Google Shape;308;ge4eb182ff5_3_68:notes">
            <a:extLst>
              <a:ext uri="{FF2B5EF4-FFF2-40B4-BE49-F238E27FC236}">
                <a16:creationId xmlns:a16="http://schemas.microsoft.com/office/drawing/2014/main" id="{69D8FA43-CDFE-5731-1B87-A6F912257041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9" name="Google Shape;309;ge4eb182ff5_3_68:notes">
            <a:extLst>
              <a:ext uri="{FF2B5EF4-FFF2-40B4-BE49-F238E27FC236}">
                <a16:creationId xmlns:a16="http://schemas.microsoft.com/office/drawing/2014/main" id="{5D97F7E9-1CDF-3399-B91E-B981505EEDD0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65898540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ge4eac207c2_0_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4" name="Google Shape;144;ge4eac207c2_0_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3">
          <a:extLst>
            <a:ext uri="{FF2B5EF4-FFF2-40B4-BE49-F238E27FC236}">
              <a16:creationId xmlns:a16="http://schemas.microsoft.com/office/drawing/2014/main" id="{830FA47A-15E3-46A3-DB55-E1DCAC014E7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4" name="Google Shape;374;ge504822b03_0_4:notes">
            <a:extLst>
              <a:ext uri="{FF2B5EF4-FFF2-40B4-BE49-F238E27FC236}">
                <a16:creationId xmlns:a16="http://schemas.microsoft.com/office/drawing/2014/main" id="{C4F5B2D7-6AE8-BBFD-FE8B-B4A536578BD4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75" name="Google Shape;375;ge504822b03_0_4:notes">
            <a:extLst>
              <a:ext uri="{FF2B5EF4-FFF2-40B4-BE49-F238E27FC236}">
                <a16:creationId xmlns:a16="http://schemas.microsoft.com/office/drawing/2014/main" id="{BF213906-0C75-6835-068F-00089B53A0E4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10768667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7">
          <a:extLst>
            <a:ext uri="{FF2B5EF4-FFF2-40B4-BE49-F238E27FC236}">
              <a16:creationId xmlns:a16="http://schemas.microsoft.com/office/drawing/2014/main" id="{B8F85AB1-B6BC-F6BA-B21A-E5964FC6FDA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" name="Google Shape;308;ge4eb182ff5_3_68:notes">
            <a:extLst>
              <a:ext uri="{FF2B5EF4-FFF2-40B4-BE49-F238E27FC236}">
                <a16:creationId xmlns:a16="http://schemas.microsoft.com/office/drawing/2014/main" id="{CDFD81A4-0AAD-A442-2583-263229C18E0B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9" name="Google Shape;309;ge4eb182ff5_3_68:notes">
            <a:extLst>
              <a:ext uri="{FF2B5EF4-FFF2-40B4-BE49-F238E27FC236}">
                <a16:creationId xmlns:a16="http://schemas.microsoft.com/office/drawing/2014/main" id="{0E875F73-0DA6-8352-6347-FF3D1E50E399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901872153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3">
          <a:extLst>
            <a:ext uri="{FF2B5EF4-FFF2-40B4-BE49-F238E27FC236}">
              <a16:creationId xmlns:a16="http://schemas.microsoft.com/office/drawing/2014/main" id="{3DBE7394-8FBB-2720-9B04-B21CC50BCC5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4" name="Google Shape;374;ge504822b03_0_4:notes">
            <a:extLst>
              <a:ext uri="{FF2B5EF4-FFF2-40B4-BE49-F238E27FC236}">
                <a16:creationId xmlns:a16="http://schemas.microsoft.com/office/drawing/2014/main" id="{903D8E54-E1E0-CE37-864D-A2ADFD654E9D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75" name="Google Shape;375;ge504822b03_0_4:notes">
            <a:extLst>
              <a:ext uri="{FF2B5EF4-FFF2-40B4-BE49-F238E27FC236}">
                <a16:creationId xmlns:a16="http://schemas.microsoft.com/office/drawing/2014/main" id="{903F2A36-0D45-FD70-2ED1-EDDFAD05AE93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470067092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7">
          <a:extLst>
            <a:ext uri="{FF2B5EF4-FFF2-40B4-BE49-F238E27FC236}">
              <a16:creationId xmlns:a16="http://schemas.microsoft.com/office/drawing/2014/main" id="{7D48DA3C-49D7-A26A-8F1C-3E2C28F9BE9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" name="Google Shape;308;ge4eb182ff5_3_68:notes">
            <a:extLst>
              <a:ext uri="{FF2B5EF4-FFF2-40B4-BE49-F238E27FC236}">
                <a16:creationId xmlns:a16="http://schemas.microsoft.com/office/drawing/2014/main" id="{312C21A9-8E79-F969-342C-565A6DAA3A21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9" name="Google Shape;309;ge4eb182ff5_3_68:notes">
            <a:extLst>
              <a:ext uri="{FF2B5EF4-FFF2-40B4-BE49-F238E27FC236}">
                <a16:creationId xmlns:a16="http://schemas.microsoft.com/office/drawing/2014/main" id="{251C7966-908B-1C89-24D2-3F727C087450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903364795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37">
          <a:extLst>
            <a:ext uri="{FF2B5EF4-FFF2-40B4-BE49-F238E27FC236}">
              <a16:creationId xmlns:a16="http://schemas.microsoft.com/office/drawing/2014/main" id="{2F9199B8-4439-5649-C311-22D1E94D757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8" name="Google Shape;438;ge504822b03_0_99:notes">
            <a:extLst>
              <a:ext uri="{FF2B5EF4-FFF2-40B4-BE49-F238E27FC236}">
                <a16:creationId xmlns:a16="http://schemas.microsoft.com/office/drawing/2014/main" id="{1A0EC8BC-4685-7F71-64F5-6A373F5F6E62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39" name="Google Shape;439;ge504822b03_0_99:notes">
            <a:extLst>
              <a:ext uri="{FF2B5EF4-FFF2-40B4-BE49-F238E27FC236}">
                <a16:creationId xmlns:a16="http://schemas.microsoft.com/office/drawing/2014/main" id="{40680D50-B8A2-7FB8-6C62-2546F25C4776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449600475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37">
          <a:extLst>
            <a:ext uri="{FF2B5EF4-FFF2-40B4-BE49-F238E27FC236}">
              <a16:creationId xmlns:a16="http://schemas.microsoft.com/office/drawing/2014/main" id="{393C52AD-9EC8-BAD7-8604-EB74D264994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8" name="Google Shape;438;ge504822b03_0_99:notes">
            <a:extLst>
              <a:ext uri="{FF2B5EF4-FFF2-40B4-BE49-F238E27FC236}">
                <a16:creationId xmlns:a16="http://schemas.microsoft.com/office/drawing/2014/main" id="{4D69A590-D1DA-E249-ECBF-79AC06E4F2BE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39" name="Google Shape;439;ge504822b03_0_99:notes">
            <a:extLst>
              <a:ext uri="{FF2B5EF4-FFF2-40B4-BE49-F238E27FC236}">
                <a16:creationId xmlns:a16="http://schemas.microsoft.com/office/drawing/2014/main" id="{556A8793-AE20-B15F-6DF3-01F281A7174E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647468575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37">
          <a:extLst>
            <a:ext uri="{FF2B5EF4-FFF2-40B4-BE49-F238E27FC236}">
              <a16:creationId xmlns:a16="http://schemas.microsoft.com/office/drawing/2014/main" id="{42B13FB4-650E-E246-BC65-BC62B5DCF6A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8" name="Google Shape;438;ge504822b03_0_99:notes">
            <a:extLst>
              <a:ext uri="{FF2B5EF4-FFF2-40B4-BE49-F238E27FC236}">
                <a16:creationId xmlns:a16="http://schemas.microsoft.com/office/drawing/2014/main" id="{EBE0FE68-E51F-19BE-1CA8-63C64764BB10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39" name="Google Shape;439;ge504822b03_0_99:notes">
            <a:extLst>
              <a:ext uri="{FF2B5EF4-FFF2-40B4-BE49-F238E27FC236}">
                <a16:creationId xmlns:a16="http://schemas.microsoft.com/office/drawing/2014/main" id="{3D1EF2EF-7962-3448-CCE0-436B2F63CE0C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773454446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37">
          <a:extLst>
            <a:ext uri="{FF2B5EF4-FFF2-40B4-BE49-F238E27FC236}">
              <a16:creationId xmlns:a16="http://schemas.microsoft.com/office/drawing/2014/main" id="{21C841B8-4297-B5E8-EE4A-5929865CC37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8" name="Google Shape;438;ge504822b03_0_99:notes">
            <a:extLst>
              <a:ext uri="{FF2B5EF4-FFF2-40B4-BE49-F238E27FC236}">
                <a16:creationId xmlns:a16="http://schemas.microsoft.com/office/drawing/2014/main" id="{4F6CE67B-699E-2CFB-5193-0F0E340FC69B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39" name="Google Shape;439;ge504822b03_0_99:notes">
            <a:extLst>
              <a:ext uri="{FF2B5EF4-FFF2-40B4-BE49-F238E27FC236}">
                <a16:creationId xmlns:a16="http://schemas.microsoft.com/office/drawing/2014/main" id="{09873818-7FF4-9444-8C62-CBE33ABB9895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579211497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Google Shape;235;ge4eb182ff5_3_4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6" name="Google Shape;236;ge4eb182ff5_3_4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4">
          <a:extLst>
            <a:ext uri="{FF2B5EF4-FFF2-40B4-BE49-F238E27FC236}">
              <a16:creationId xmlns:a16="http://schemas.microsoft.com/office/drawing/2014/main" id="{C0723BAC-C8A2-4C58-709E-0D9B93E2739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Google Shape;235;ge4eb182ff5_3_43:notes">
            <a:extLst>
              <a:ext uri="{FF2B5EF4-FFF2-40B4-BE49-F238E27FC236}">
                <a16:creationId xmlns:a16="http://schemas.microsoft.com/office/drawing/2014/main" id="{2EFD86A7-ACC2-0D8A-9912-FA2297D3570E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6" name="Google Shape;236;ge4eb182ff5_3_43:notes">
            <a:extLst>
              <a:ext uri="{FF2B5EF4-FFF2-40B4-BE49-F238E27FC236}">
                <a16:creationId xmlns:a16="http://schemas.microsoft.com/office/drawing/2014/main" id="{A64BF583-B3A5-A6A0-C0FC-9EDD76BDBE94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50786046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ge4eac207c2_0_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1" name="Google Shape;171;ge4eac207c2_0_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4">
          <a:extLst>
            <a:ext uri="{FF2B5EF4-FFF2-40B4-BE49-F238E27FC236}">
              <a16:creationId xmlns:a16="http://schemas.microsoft.com/office/drawing/2014/main" id="{090D7809-5FC3-1089-CD84-9073707F794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ge4eb182ff5_3_11:notes">
            <a:extLst>
              <a:ext uri="{FF2B5EF4-FFF2-40B4-BE49-F238E27FC236}">
                <a16:creationId xmlns:a16="http://schemas.microsoft.com/office/drawing/2014/main" id="{EA3FF1EB-165F-05A5-62D7-BEE3180E5A74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6" name="Google Shape;186;ge4eb182ff5_3_11:notes">
            <a:extLst>
              <a:ext uri="{FF2B5EF4-FFF2-40B4-BE49-F238E27FC236}">
                <a16:creationId xmlns:a16="http://schemas.microsoft.com/office/drawing/2014/main" id="{C45FF229-0070-3467-5F7C-E179726A22F2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778327410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8" name="Google Shape;438;ge504822b03_0_9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39" name="Google Shape;439;ge504822b03_0_9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37">
          <a:extLst>
            <a:ext uri="{FF2B5EF4-FFF2-40B4-BE49-F238E27FC236}">
              <a16:creationId xmlns:a16="http://schemas.microsoft.com/office/drawing/2014/main" id="{5C938C0E-0420-944F-32E5-69382360744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8" name="Google Shape;438;ge504822b03_0_99:notes">
            <a:extLst>
              <a:ext uri="{FF2B5EF4-FFF2-40B4-BE49-F238E27FC236}">
                <a16:creationId xmlns:a16="http://schemas.microsoft.com/office/drawing/2014/main" id="{4BA7E4F7-1A03-21F4-54C7-14D19097E9A6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39" name="Google Shape;439;ge504822b03_0_99:notes">
            <a:extLst>
              <a:ext uri="{FF2B5EF4-FFF2-40B4-BE49-F238E27FC236}">
                <a16:creationId xmlns:a16="http://schemas.microsoft.com/office/drawing/2014/main" id="{E646B4E7-6BB6-5372-F165-5C818B9A278D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211268263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37">
          <a:extLst>
            <a:ext uri="{FF2B5EF4-FFF2-40B4-BE49-F238E27FC236}">
              <a16:creationId xmlns:a16="http://schemas.microsoft.com/office/drawing/2014/main" id="{25BA3418-95B7-82F8-9D2B-3C8162C76C9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8" name="Google Shape;438;ge504822b03_0_99:notes">
            <a:extLst>
              <a:ext uri="{FF2B5EF4-FFF2-40B4-BE49-F238E27FC236}">
                <a16:creationId xmlns:a16="http://schemas.microsoft.com/office/drawing/2014/main" id="{7F3F2187-6C83-74A6-7A98-6AF485716573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39" name="Google Shape;439;ge504822b03_0_99:notes">
            <a:extLst>
              <a:ext uri="{FF2B5EF4-FFF2-40B4-BE49-F238E27FC236}">
                <a16:creationId xmlns:a16="http://schemas.microsoft.com/office/drawing/2014/main" id="{6402C30E-0F97-BE82-E991-042B9FE15BD3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38183403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9">
          <a:extLst>
            <a:ext uri="{FF2B5EF4-FFF2-40B4-BE49-F238E27FC236}">
              <a16:creationId xmlns:a16="http://schemas.microsoft.com/office/drawing/2014/main" id="{FCA11AC5-CCAB-38EB-09EA-DCF4555DF6C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ge4eac207c2_0_12:notes">
            <a:extLst>
              <a:ext uri="{FF2B5EF4-FFF2-40B4-BE49-F238E27FC236}">
                <a16:creationId xmlns:a16="http://schemas.microsoft.com/office/drawing/2014/main" id="{36C46C32-99F8-6A09-FE1D-AE275AEA65F6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1" name="Google Shape;171;ge4eac207c2_0_12:notes">
            <a:extLst>
              <a:ext uri="{FF2B5EF4-FFF2-40B4-BE49-F238E27FC236}">
                <a16:creationId xmlns:a16="http://schemas.microsoft.com/office/drawing/2014/main" id="{F0C5858A-5014-829F-FDC1-0B275BE1ACCA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75455177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9">
          <a:extLst>
            <a:ext uri="{FF2B5EF4-FFF2-40B4-BE49-F238E27FC236}">
              <a16:creationId xmlns:a16="http://schemas.microsoft.com/office/drawing/2014/main" id="{FB73716B-3FEA-42A5-F19B-50A3A59FBF1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ge4eac207c2_0_12:notes">
            <a:extLst>
              <a:ext uri="{FF2B5EF4-FFF2-40B4-BE49-F238E27FC236}">
                <a16:creationId xmlns:a16="http://schemas.microsoft.com/office/drawing/2014/main" id="{21964A65-09E4-3E4F-D924-F084752E0D40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1" name="Google Shape;171;ge4eac207c2_0_12:notes">
            <a:extLst>
              <a:ext uri="{FF2B5EF4-FFF2-40B4-BE49-F238E27FC236}">
                <a16:creationId xmlns:a16="http://schemas.microsoft.com/office/drawing/2014/main" id="{B10E2925-5332-4AE8-1E13-B90F156384DA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3032560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9">
          <a:extLst>
            <a:ext uri="{FF2B5EF4-FFF2-40B4-BE49-F238E27FC236}">
              <a16:creationId xmlns:a16="http://schemas.microsoft.com/office/drawing/2014/main" id="{7C916F6A-3F49-9778-508B-F47857BA573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ge4eac207c2_0_12:notes">
            <a:extLst>
              <a:ext uri="{FF2B5EF4-FFF2-40B4-BE49-F238E27FC236}">
                <a16:creationId xmlns:a16="http://schemas.microsoft.com/office/drawing/2014/main" id="{081F6597-EFDA-55A4-96A7-AED57A12F289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1" name="Google Shape;171;ge4eac207c2_0_12:notes">
            <a:extLst>
              <a:ext uri="{FF2B5EF4-FFF2-40B4-BE49-F238E27FC236}">
                <a16:creationId xmlns:a16="http://schemas.microsoft.com/office/drawing/2014/main" id="{8093FEE2-0FB4-5B7C-B0D9-B5E863476048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65596530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ge4eb182ff5_3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2" name="Google Shape;192;ge4eb182ff5_3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0">
          <a:extLst>
            <a:ext uri="{FF2B5EF4-FFF2-40B4-BE49-F238E27FC236}">
              <a16:creationId xmlns:a16="http://schemas.microsoft.com/office/drawing/2014/main" id="{F8737B1A-3183-6CC9-8BAA-3EA1054EC60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ge4eb182ff5_3_0:notes">
            <a:extLst>
              <a:ext uri="{FF2B5EF4-FFF2-40B4-BE49-F238E27FC236}">
                <a16:creationId xmlns:a16="http://schemas.microsoft.com/office/drawing/2014/main" id="{119278C3-1D89-ED69-CA76-0F0F2A778CB6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2" name="Google Shape;192;ge4eb182ff5_3_0:notes">
            <a:extLst>
              <a:ext uri="{FF2B5EF4-FFF2-40B4-BE49-F238E27FC236}">
                <a16:creationId xmlns:a16="http://schemas.microsoft.com/office/drawing/2014/main" id="{BDF39957-BDB0-5D64-49A8-760A87CEF19D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80027467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0">
          <a:extLst>
            <a:ext uri="{FF2B5EF4-FFF2-40B4-BE49-F238E27FC236}">
              <a16:creationId xmlns:a16="http://schemas.microsoft.com/office/drawing/2014/main" id="{893B8765-AC40-C526-A0F6-B3F40AA7707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ge4eb182ff5_3_0:notes">
            <a:extLst>
              <a:ext uri="{FF2B5EF4-FFF2-40B4-BE49-F238E27FC236}">
                <a16:creationId xmlns:a16="http://schemas.microsoft.com/office/drawing/2014/main" id="{7E1AD455-FB12-944E-C71E-9EE849C7C79D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2" name="Google Shape;192;ge4eb182ff5_3_0:notes">
            <a:extLst>
              <a:ext uri="{FF2B5EF4-FFF2-40B4-BE49-F238E27FC236}">
                <a16:creationId xmlns:a16="http://schemas.microsoft.com/office/drawing/2014/main" id="{BC2852DC-0227-A512-8E4C-53F24E97FD6B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2145245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2"/>
          <p:cNvSpPr txBox="1">
            <a:spLocks noGrp="1"/>
          </p:cNvSpPr>
          <p:nvPr>
            <p:ph type="ctrTitle"/>
          </p:nvPr>
        </p:nvSpPr>
        <p:spPr>
          <a:xfrm>
            <a:off x="879300" y="1360200"/>
            <a:ext cx="7385400" cy="2180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6000"/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9pPr>
          </a:lstStyle>
          <a:p>
            <a:endParaRPr/>
          </a:p>
        </p:txBody>
      </p:sp>
      <p:sp>
        <p:nvSpPr>
          <p:cNvPr id="10" name="Google Shape;10;p2"/>
          <p:cNvSpPr txBox="1">
            <a:spLocks noGrp="1"/>
          </p:cNvSpPr>
          <p:nvPr>
            <p:ph type="subTitle" idx="1"/>
          </p:nvPr>
        </p:nvSpPr>
        <p:spPr>
          <a:xfrm>
            <a:off x="2392500" y="3373800"/>
            <a:ext cx="4359000" cy="409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7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 1">
  <p:cSld name="CUSTOM_1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18"/>
          <p:cNvSpPr txBox="1">
            <a:spLocks noGrp="1"/>
          </p:cNvSpPr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 2">
  <p:cSld name="CUSTOM_1_1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9"/>
          <p:cNvSpPr txBox="1">
            <a:spLocks noGrp="1"/>
          </p:cNvSpPr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four columns">
  <p:cSld name="BLANK_1_1_1_1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23"/>
          <p:cNvSpPr txBox="1">
            <a:spLocks noGrp="1"/>
          </p:cNvSpPr>
          <p:nvPr>
            <p:ph type="title"/>
          </p:nvPr>
        </p:nvSpPr>
        <p:spPr>
          <a:xfrm>
            <a:off x="1195863" y="2184875"/>
            <a:ext cx="2867100" cy="527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1pPr>
            <a:lvl2pPr lvl="1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>
            <a:endParaRPr/>
          </a:p>
        </p:txBody>
      </p:sp>
      <p:sp>
        <p:nvSpPr>
          <p:cNvPr id="93" name="Google Shape;93;p23"/>
          <p:cNvSpPr txBox="1">
            <a:spLocks noGrp="1"/>
          </p:cNvSpPr>
          <p:nvPr>
            <p:ph type="subTitle" idx="1"/>
          </p:nvPr>
        </p:nvSpPr>
        <p:spPr>
          <a:xfrm>
            <a:off x="1195875" y="1481513"/>
            <a:ext cx="2867100" cy="815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4" name="Google Shape;94;p23"/>
          <p:cNvSpPr txBox="1">
            <a:spLocks noGrp="1"/>
          </p:cNvSpPr>
          <p:nvPr>
            <p:ph type="title" idx="2"/>
          </p:nvPr>
        </p:nvSpPr>
        <p:spPr>
          <a:xfrm>
            <a:off x="5081043" y="2184875"/>
            <a:ext cx="2867100" cy="527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1pPr>
            <a:lvl2pPr lvl="1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>
            <a:endParaRPr/>
          </a:p>
        </p:txBody>
      </p:sp>
      <p:sp>
        <p:nvSpPr>
          <p:cNvPr id="95" name="Google Shape;95;p23"/>
          <p:cNvSpPr txBox="1">
            <a:spLocks noGrp="1"/>
          </p:cNvSpPr>
          <p:nvPr>
            <p:ph type="subTitle" idx="3"/>
          </p:nvPr>
        </p:nvSpPr>
        <p:spPr>
          <a:xfrm>
            <a:off x="5081052" y="1481513"/>
            <a:ext cx="2867100" cy="815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6" name="Google Shape;96;p23"/>
          <p:cNvSpPr txBox="1">
            <a:spLocks noGrp="1"/>
          </p:cNvSpPr>
          <p:nvPr>
            <p:ph type="title" idx="4"/>
          </p:nvPr>
        </p:nvSpPr>
        <p:spPr>
          <a:xfrm>
            <a:off x="1195863" y="3846875"/>
            <a:ext cx="2867100" cy="527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1pPr>
            <a:lvl2pPr lvl="1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>
            <a:endParaRPr/>
          </a:p>
        </p:txBody>
      </p:sp>
      <p:sp>
        <p:nvSpPr>
          <p:cNvPr id="97" name="Google Shape;97;p23"/>
          <p:cNvSpPr txBox="1">
            <a:spLocks noGrp="1"/>
          </p:cNvSpPr>
          <p:nvPr>
            <p:ph type="subTitle" idx="5"/>
          </p:nvPr>
        </p:nvSpPr>
        <p:spPr>
          <a:xfrm>
            <a:off x="1195875" y="3143575"/>
            <a:ext cx="2867100" cy="815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8" name="Google Shape;98;p23"/>
          <p:cNvSpPr txBox="1">
            <a:spLocks noGrp="1"/>
          </p:cNvSpPr>
          <p:nvPr>
            <p:ph type="title" idx="6"/>
          </p:nvPr>
        </p:nvSpPr>
        <p:spPr>
          <a:xfrm>
            <a:off x="5081043" y="3846875"/>
            <a:ext cx="2867100" cy="527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1pPr>
            <a:lvl2pPr lvl="1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>
            <a:endParaRPr/>
          </a:p>
        </p:txBody>
      </p:sp>
      <p:sp>
        <p:nvSpPr>
          <p:cNvPr id="99" name="Google Shape;99;p23"/>
          <p:cNvSpPr txBox="1">
            <a:spLocks noGrp="1"/>
          </p:cNvSpPr>
          <p:nvPr>
            <p:ph type="subTitle" idx="7"/>
          </p:nvPr>
        </p:nvSpPr>
        <p:spPr>
          <a:xfrm>
            <a:off x="5081052" y="3143575"/>
            <a:ext cx="2867100" cy="815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0" name="Google Shape;100;p23"/>
          <p:cNvSpPr txBox="1">
            <a:spLocks noGrp="1"/>
          </p:cNvSpPr>
          <p:nvPr>
            <p:ph type="title" idx="8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six columns">
  <p:cSld name="BLANK_1_1_1_1_1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24"/>
          <p:cNvSpPr txBox="1">
            <a:spLocks noGrp="1"/>
          </p:cNvSpPr>
          <p:nvPr>
            <p:ph type="title"/>
          </p:nvPr>
        </p:nvSpPr>
        <p:spPr>
          <a:xfrm>
            <a:off x="672683" y="1620761"/>
            <a:ext cx="2424900" cy="527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>
            <a:endParaRPr/>
          </a:p>
        </p:txBody>
      </p:sp>
      <p:sp>
        <p:nvSpPr>
          <p:cNvPr id="103" name="Google Shape;103;p24"/>
          <p:cNvSpPr txBox="1">
            <a:spLocks noGrp="1"/>
          </p:cNvSpPr>
          <p:nvPr>
            <p:ph type="subTitle" idx="1"/>
          </p:nvPr>
        </p:nvSpPr>
        <p:spPr>
          <a:xfrm>
            <a:off x="672683" y="2042792"/>
            <a:ext cx="2424900" cy="48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4" name="Google Shape;104;p24"/>
          <p:cNvSpPr txBox="1">
            <a:spLocks noGrp="1"/>
          </p:cNvSpPr>
          <p:nvPr>
            <p:ph type="title" idx="2"/>
          </p:nvPr>
        </p:nvSpPr>
        <p:spPr>
          <a:xfrm>
            <a:off x="3359546" y="1620761"/>
            <a:ext cx="2424900" cy="527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>
            <a:endParaRPr/>
          </a:p>
        </p:txBody>
      </p:sp>
      <p:sp>
        <p:nvSpPr>
          <p:cNvPr id="105" name="Google Shape;105;p24"/>
          <p:cNvSpPr txBox="1">
            <a:spLocks noGrp="1"/>
          </p:cNvSpPr>
          <p:nvPr>
            <p:ph type="subTitle" idx="3"/>
          </p:nvPr>
        </p:nvSpPr>
        <p:spPr>
          <a:xfrm>
            <a:off x="3359546" y="2042792"/>
            <a:ext cx="2424900" cy="48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6" name="Google Shape;106;p24"/>
          <p:cNvSpPr txBox="1">
            <a:spLocks noGrp="1"/>
          </p:cNvSpPr>
          <p:nvPr>
            <p:ph type="title" idx="4"/>
          </p:nvPr>
        </p:nvSpPr>
        <p:spPr>
          <a:xfrm>
            <a:off x="672683" y="3435168"/>
            <a:ext cx="2424900" cy="527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>
            <a:endParaRPr/>
          </a:p>
        </p:txBody>
      </p:sp>
      <p:sp>
        <p:nvSpPr>
          <p:cNvPr id="107" name="Google Shape;107;p24"/>
          <p:cNvSpPr txBox="1">
            <a:spLocks noGrp="1"/>
          </p:cNvSpPr>
          <p:nvPr>
            <p:ph type="subTitle" idx="5"/>
          </p:nvPr>
        </p:nvSpPr>
        <p:spPr>
          <a:xfrm>
            <a:off x="672683" y="3857200"/>
            <a:ext cx="2424900" cy="48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8" name="Google Shape;108;p24"/>
          <p:cNvSpPr txBox="1">
            <a:spLocks noGrp="1"/>
          </p:cNvSpPr>
          <p:nvPr>
            <p:ph type="title" idx="6"/>
          </p:nvPr>
        </p:nvSpPr>
        <p:spPr>
          <a:xfrm>
            <a:off x="3359546" y="3435168"/>
            <a:ext cx="2424900" cy="527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>
            <a:endParaRPr/>
          </a:p>
        </p:txBody>
      </p:sp>
      <p:sp>
        <p:nvSpPr>
          <p:cNvPr id="109" name="Google Shape;109;p24"/>
          <p:cNvSpPr txBox="1">
            <a:spLocks noGrp="1"/>
          </p:cNvSpPr>
          <p:nvPr>
            <p:ph type="subTitle" idx="7"/>
          </p:nvPr>
        </p:nvSpPr>
        <p:spPr>
          <a:xfrm>
            <a:off x="3359546" y="3857200"/>
            <a:ext cx="2424900" cy="48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0" name="Google Shape;110;p24"/>
          <p:cNvSpPr txBox="1">
            <a:spLocks noGrp="1"/>
          </p:cNvSpPr>
          <p:nvPr>
            <p:ph type="title" idx="8"/>
          </p:nvPr>
        </p:nvSpPr>
        <p:spPr>
          <a:xfrm>
            <a:off x="6046417" y="1620761"/>
            <a:ext cx="2424900" cy="527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>
            <a:endParaRPr/>
          </a:p>
        </p:txBody>
      </p:sp>
      <p:sp>
        <p:nvSpPr>
          <p:cNvPr id="111" name="Google Shape;111;p24"/>
          <p:cNvSpPr txBox="1">
            <a:spLocks noGrp="1"/>
          </p:cNvSpPr>
          <p:nvPr>
            <p:ph type="subTitle" idx="9"/>
          </p:nvPr>
        </p:nvSpPr>
        <p:spPr>
          <a:xfrm>
            <a:off x="6046417" y="2042792"/>
            <a:ext cx="2424900" cy="48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2" name="Google Shape;112;p24"/>
          <p:cNvSpPr txBox="1">
            <a:spLocks noGrp="1"/>
          </p:cNvSpPr>
          <p:nvPr>
            <p:ph type="title" idx="13"/>
          </p:nvPr>
        </p:nvSpPr>
        <p:spPr>
          <a:xfrm>
            <a:off x="6046417" y="3435168"/>
            <a:ext cx="2424900" cy="527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>
            <a:endParaRPr/>
          </a:p>
        </p:txBody>
      </p:sp>
      <p:sp>
        <p:nvSpPr>
          <p:cNvPr id="113" name="Google Shape;113;p24"/>
          <p:cNvSpPr txBox="1">
            <a:spLocks noGrp="1"/>
          </p:cNvSpPr>
          <p:nvPr>
            <p:ph type="subTitle" idx="14"/>
          </p:nvPr>
        </p:nvSpPr>
        <p:spPr>
          <a:xfrm>
            <a:off x="6046417" y="3857200"/>
            <a:ext cx="2424900" cy="48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4" name="Google Shape;114;p24"/>
          <p:cNvSpPr txBox="1">
            <a:spLocks noGrp="1"/>
          </p:cNvSpPr>
          <p:nvPr>
            <p:ph type="title" idx="15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">
  <p:cSld name="BLANK_1_1_1_1_1_1_1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1">
  <p:cSld name="BLANK_1_1_1_1_1_1_1_1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3"/>
          <p:cNvSpPr txBox="1">
            <a:spLocks noGrp="1"/>
          </p:cNvSpPr>
          <p:nvPr>
            <p:ph type="title"/>
          </p:nvPr>
        </p:nvSpPr>
        <p:spPr>
          <a:xfrm>
            <a:off x="1785000" y="2332025"/>
            <a:ext cx="55740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3" name="Google Shape;13;p3"/>
          <p:cNvSpPr txBox="1">
            <a:spLocks noGrp="1"/>
          </p:cNvSpPr>
          <p:nvPr>
            <p:ph type="title" idx="2" hasCustomPrompt="1"/>
          </p:nvPr>
        </p:nvSpPr>
        <p:spPr>
          <a:xfrm>
            <a:off x="2996550" y="1109225"/>
            <a:ext cx="31509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>
            <a:r>
              <a:t>xx%</a:t>
            </a:r>
          </a:p>
        </p:txBody>
      </p:sp>
      <p:sp>
        <p:nvSpPr>
          <p:cNvPr id="14" name="Google Shape;14;p3"/>
          <p:cNvSpPr txBox="1">
            <a:spLocks noGrp="1"/>
          </p:cNvSpPr>
          <p:nvPr>
            <p:ph type="subTitle" idx="1"/>
          </p:nvPr>
        </p:nvSpPr>
        <p:spPr>
          <a:xfrm>
            <a:off x="2391925" y="3360775"/>
            <a:ext cx="4360200" cy="713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0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4"/>
          <p:cNvSpPr txBox="1">
            <a:spLocks noGrp="1"/>
          </p:cNvSpPr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  <p:sp>
        <p:nvSpPr>
          <p:cNvPr id="17" name="Google Shape;17;p4"/>
          <p:cNvSpPr txBox="1">
            <a:spLocks noGrp="1"/>
          </p:cNvSpPr>
          <p:nvPr>
            <p:ph type="body" idx="1"/>
          </p:nvPr>
        </p:nvSpPr>
        <p:spPr>
          <a:xfrm>
            <a:off x="720000" y="1152475"/>
            <a:ext cx="77040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175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5"/>
          <p:cNvSpPr txBox="1">
            <a:spLocks noGrp="1"/>
          </p:cNvSpPr>
          <p:nvPr>
            <p:ph type="subTitle" idx="1"/>
          </p:nvPr>
        </p:nvSpPr>
        <p:spPr>
          <a:xfrm>
            <a:off x="1290763" y="2665650"/>
            <a:ext cx="2907600" cy="713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Thasadith"/>
              <a:buNone/>
              <a:defRPr sz="2500" b="1">
                <a:latin typeface="Thasadith"/>
                <a:ea typeface="Thasadith"/>
                <a:cs typeface="Thasadith"/>
                <a:sym typeface="Thasadith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Thasadith"/>
              <a:buNone/>
              <a:defRPr sz="2500" b="1">
                <a:latin typeface="Thasadith"/>
                <a:ea typeface="Thasadith"/>
                <a:cs typeface="Thasadith"/>
                <a:sym typeface="Thasadith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Thasadith"/>
              <a:buNone/>
              <a:defRPr sz="2500" b="1">
                <a:latin typeface="Thasadith"/>
                <a:ea typeface="Thasadith"/>
                <a:cs typeface="Thasadith"/>
                <a:sym typeface="Thasadith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Thasadith"/>
              <a:buNone/>
              <a:defRPr sz="2500" b="1">
                <a:latin typeface="Thasadith"/>
                <a:ea typeface="Thasadith"/>
                <a:cs typeface="Thasadith"/>
                <a:sym typeface="Thasadith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Thasadith"/>
              <a:buNone/>
              <a:defRPr sz="2500" b="1">
                <a:latin typeface="Thasadith"/>
                <a:ea typeface="Thasadith"/>
                <a:cs typeface="Thasadith"/>
                <a:sym typeface="Thasadith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Thasadith"/>
              <a:buNone/>
              <a:defRPr sz="2500" b="1">
                <a:latin typeface="Thasadith"/>
                <a:ea typeface="Thasadith"/>
                <a:cs typeface="Thasadith"/>
                <a:sym typeface="Thasadith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Thasadith"/>
              <a:buNone/>
              <a:defRPr sz="2500" b="1">
                <a:latin typeface="Thasadith"/>
                <a:ea typeface="Thasadith"/>
                <a:cs typeface="Thasadith"/>
                <a:sym typeface="Thasadith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Thasadith"/>
              <a:buNone/>
              <a:defRPr sz="2500" b="1">
                <a:latin typeface="Thasadith"/>
                <a:ea typeface="Thasadith"/>
                <a:cs typeface="Thasadith"/>
                <a:sym typeface="Thasadith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Thasadith"/>
              <a:buNone/>
              <a:defRPr sz="2500" b="1">
                <a:latin typeface="Thasadith"/>
                <a:ea typeface="Thasadith"/>
                <a:cs typeface="Thasadith"/>
                <a:sym typeface="Thasadith"/>
              </a:defRPr>
            </a:lvl9pPr>
          </a:lstStyle>
          <a:p>
            <a:endParaRPr/>
          </a:p>
        </p:txBody>
      </p:sp>
      <p:sp>
        <p:nvSpPr>
          <p:cNvPr id="20" name="Google Shape;20;p5"/>
          <p:cNvSpPr txBox="1">
            <a:spLocks noGrp="1"/>
          </p:cNvSpPr>
          <p:nvPr>
            <p:ph type="subTitle" idx="2"/>
          </p:nvPr>
        </p:nvSpPr>
        <p:spPr>
          <a:xfrm>
            <a:off x="4945638" y="2665650"/>
            <a:ext cx="2907600" cy="713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Thasadith"/>
              <a:buNone/>
              <a:defRPr sz="2500" b="1">
                <a:latin typeface="Thasadith"/>
                <a:ea typeface="Thasadith"/>
                <a:cs typeface="Thasadith"/>
                <a:sym typeface="Thasadith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Thasadith"/>
              <a:buNone/>
              <a:defRPr sz="2500" b="1">
                <a:latin typeface="Thasadith"/>
                <a:ea typeface="Thasadith"/>
                <a:cs typeface="Thasadith"/>
                <a:sym typeface="Thasadith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Thasadith"/>
              <a:buNone/>
              <a:defRPr sz="2500" b="1">
                <a:latin typeface="Thasadith"/>
                <a:ea typeface="Thasadith"/>
                <a:cs typeface="Thasadith"/>
                <a:sym typeface="Thasadith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Thasadith"/>
              <a:buNone/>
              <a:defRPr sz="2500" b="1">
                <a:latin typeface="Thasadith"/>
                <a:ea typeface="Thasadith"/>
                <a:cs typeface="Thasadith"/>
                <a:sym typeface="Thasadith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Thasadith"/>
              <a:buNone/>
              <a:defRPr sz="2500" b="1">
                <a:latin typeface="Thasadith"/>
                <a:ea typeface="Thasadith"/>
                <a:cs typeface="Thasadith"/>
                <a:sym typeface="Thasadith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Thasadith"/>
              <a:buNone/>
              <a:defRPr sz="2500" b="1">
                <a:latin typeface="Thasadith"/>
                <a:ea typeface="Thasadith"/>
                <a:cs typeface="Thasadith"/>
                <a:sym typeface="Thasadith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Thasadith"/>
              <a:buNone/>
              <a:defRPr sz="2500" b="1">
                <a:latin typeface="Thasadith"/>
                <a:ea typeface="Thasadith"/>
                <a:cs typeface="Thasadith"/>
                <a:sym typeface="Thasadith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Thasadith"/>
              <a:buNone/>
              <a:defRPr sz="2500" b="1">
                <a:latin typeface="Thasadith"/>
                <a:ea typeface="Thasadith"/>
                <a:cs typeface="Thasadith"/>
                <a:sym typeface="Thasadith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Thasadith"/>
              <a:buNone/>
              <a:defRPr sz="2500" b="1">
                <a:latin typeface="Thasadith"/>
                <a:ea typeface="Thasadith"/>
                <a:cs typeface="Thasadith"/>
                <a:sym typeface="Thasadith"/>
              </a:defRPr>
            </a:lvl9pPr>
          </a:lstStyle>
          <a:p>
            <a:endParaRPr/>
          </a:p>
        </p:txBody>
      </p:sp>
      <p:sp>
        <p:nvSpPr>
          <p:cNvPr id="21" name="Google Shape;21;p5"/>
          <p:cNvSpPr txBox="1">
            <a:spLocks noGrp="1"/>
          </p:cNvSpPr>
          <p:nvPr>
            <p:ph type="subTitle" idx="3"/>
          </p:nvPr>
        </p:nvSpPr>
        <p:spPr>
          <a:xfrm>
            <a:off x="1290763" y="3279675"/>
            <a:ext cx="2907600" cy="713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subTitle" idx="4"/>
          </p:nvPr>
        </p:nvSpPr>
        <p:spPr>
          <a:xfrm>
            <a:off x="4945638" y="3279675"/>
            <a:ext cx="2907600" cy="713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6"/>
          <p:cNvSpPr txBox="1">
            <a:spLocks noGrp="1"/>
          </p:cNvSpPr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Google Shape;27;p7"/>
          <p:cNvSpPr txBox="1">
            <a:spLocks noGrp="1"/>
          </p:cNvSpPr>
          <p:nvPr>
            <p:ph type="title"/>
          </p:nvPr>
        </p:nvSpPr>
        <p:spPr>
          <a:xfrm>
            <a:off x="720000" y="1225775"/>
            <a:ext cx="50838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  <p:sp>
        <p:nvSpPr>
          <p:cNvPr id="28" name="Google Shape;28;p7"/>
          <p:cNvSpPr txBox="1">
            <a:spLocks noGrp="1"/>
          </p:cNvSpPr>
          <p:nvPr>
            <p:ph type="body" idx="1"/>
          </p:nvPr>
        </p:nvSpPr>
        <p:spPr>
          <a:xfrm>
            <a:off x="720000" y="2009425"/>
            <a:ext cx="5477700" cy="1832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175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bg>
      <p:bgPr>
        <a:solidFill>
          <a:srgbClr val="FFFFFF"/>
        </a:solidFill>
        <a:effectLst/>
      </p:bgPr>
    </p:bg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Quote">
  <p:cSld name="BLANK_1_1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14"/>
          <p:cNvSpPr txBox="1">
            <a:spLocks noGrp="1"/>
          </p:cNvSpPr>
          <p:nvPr>
            <p:ph type="title"/>
          </p:nvPr>
        </p:nvSpPr>
        <p:spPr>
          <a:xfrm>
            <a:off x="4048925" y="3240300"/>
            <a:ext cx="4563900" cy="531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algn="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algn="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algn="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algn="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algn="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algn="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algn="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algn="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endParaRPr/>
          </a:p>
        </p:txBody>
      </p:sp>
      <p:sp>
        <p:nvSpPr>
          <p:cNvPr id="57" name="Google Shape;57;p14"/>
          <p:cNvSpPr txBox="1">
            <a:spLocks noGrp="1"/>
          </p:cNvSpPr>
          <p:nvPr>
            <p:ph type="subTitle" idx="1"/>
          </p:nvPr>
        </p:nvSpPr>
        <p:spPr>
          <a:xfrm>
            <a:off x="4317725" y="1416700"/>
            <a:ext cx="4295100" cy="1740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300"/>
            </a:lvl1pPr>
            <a:lvl2pPr lvl="1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hree columns">
  <p:cSld name="BLANK_1_1_1_2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17"/>
          <p:cNvSpPr txBox="1">
            <a:spLocks noGrp="1"/>
          </p:cNvSpPr>
          <p:nvPr>
            <p:ph type="title"/>
          </p:nvPr>
        </p:nvSpPr>
        <p:spPr>
          <a:xfrm>
            <a:off x="720000" y="2651913"/>
            <a:ext cx="2336400" cy="527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>
            <a:endParaRPr/>
          </a:p>
        </p:txBody>
      </p:sp>
      <p:sp>
        <p:nvSpPr>
          <p:cNvPr id="69" name="Google Shape;69;p17"/>
          <p:cNvSpPr txBox="1">
            <a:spLocks noGrp="1"/>
          </p:cNvSpPr>
          <p:nvPr>
            <p:ph type="subTitle" idx="1"/>
          </p:nvPr>
        </p:nvSpPr>
        <p:spPr>
          <a:xfrm>
            <a:off x="720000" y="3171534"/>
            <a:ext cx="2336400" cy="889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17"/>
          <p:cNvSpPr txBox="1">
            <a:spLocks noGrp="1"/>
          </p:cNvSpPr>
          <p:nvPr>
            <p:ph type="title" idx="2"/>
          </p:nvPr>
        </p:nvSpPr>
        <p:spPr>
          <a:xfrm>
            <a:off x="3403800" y="2651913"/>
            <a:ext cx="2336400" cy="527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>
            <a:endParaRPr/>
          </a:p>
        </p:txBody>
      </p:sp>
      <p:sp>
        <p:nvSpPr>
          <p:cNvPr id="71" name="Google Shape;71;p17"/>
          <p:cNvSpPr txBox="1">
            <a:spLocks noGrp="1"/>
          </p:cNvSpPr>
          <p:nvPr>
            <p:ph type="subTitle" idx="3"/>
          </p:nvPr>
        </p:nvSpPr>
        <p:spPr>
          <a:xfrm>
            <a:off x="3403800" y="3171534"/>
            <a:ext cx="2336400" cy="889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2" name="Google Shape;72;p17"/>
          <p:cNvSpPr txBox="1">
            <a:spLocks noGrp="1"/>
          </p:cNvSpPr>
          <p:nvPr>
            <p:ph type="title" idx="4"/>
          </p:nvPr>
        </p:nvSpPr>
        <p:spPr>
          <a:xfrm>
            <a:off x="6087600" y="2651913"/>
            <a:ext cx="2336400" cy="527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>
            <a:endParaRPr/>
          </a:p>
        </p:txBody>
      </p:sp>
      <p:sp>
        <p:nvSpPr>
          <p:cNvPr id="73" name="Google Shape;73;p17"/>
          <p:cNvSpPr txBox="1">
            <a:spLocks noGrp="1"/>
          </p:cNvSpPr>
          <p:nvPr>
            <p:ph type="subTitle" idx="5"/>
          </p:nvPr>
        </p:nvSpPr>
        <p:spPr>
          <a:xfrm>
            <a:off x="6087600" y="3171534"/>
            <a:ext cx="2336400" cy="889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4" name="Google Shape;74;p17"/>
          <p:cNvSpPr txBox="1">
            <a:spLocks noGrp="1"/>
          </p:cNvSpPr>
          <p:nvPr>
            <p:ph type="title" idx="6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dk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hasadith"/>
              <a:buNone/>
              <a:defRPr sz="3500" b="1">
                <a:solidFill>
                  <a:schemeClr val="lt1"/>
                </a:solidFill>
                <a:latin typeface="Thasadith"/>
                <a:ea typeface="Thasadith"/>
                <a:cs typeface="Thasadith"/>
                <a:sym typeface="Thasadith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hasadith"/>
              <a:buNone/>
              <a:defRPr sz="3500" b="1">
                <a:solidFill>
                  <a:schemeClr val="lt1"/>
                </a:solidFill>
                <a:latin typeface="Thasadith"/>
                <a:ea typeface="Thasadith"/>
                <a:cs typeface="Thasadith"/>
                <a:sym typeface="Thasadith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hasadith"/>
              <a:buNone/>
              <a:defRPr sz="3500" b="1">
                <a:solidFill>
                  <a:schemeClr val="lt1"/>
                </a:solidFill>
                <a:latin typeface="Thasadith"/>
                <a:ea typeface="Thasadith"/>
                <a:cs typeface="Thasadith"/>
                <a:sym typeface="Thasadith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hasadith"/>
              <a:buNone/>
              <a:defRPr sz="3500" b="1">
                <a:solidFill>
                  <a:schemeClr val="lt1"/>
                </a:solidFill>
                <a:latin typeface="Thasadith"/>
                <a:ea typeface="Thasadith"/>
                <a:cs typeface="Thasadith"/>
                <a:sym typeface="Thasadith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hasadith"/>
              <a:buNone/>
              <a:defRPr sz="3500" b="1">
                <a:solidFill>
                  <a:schemeClr val="lt1"/>
                </a:solidFill>
                <a:latin typeface="Thasadith"/>
                <a:ea typeface="Thasadith"/>
                <a:cs typeface="Thasadith"/>
                <a:sym typeface="Thasadith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hasadith"/>
              <a:buNone/>
              <a:defRPr sz="3500" b="1">
                <a:solidFill>
                  <a:schemeClr val="lt1"/>
                </a:solidFill>
                <a:latin typeface="Thasadith"/>
                <a:ea typeface="Thasadith"/>
                <a:cs typeface="Thasadith"/>
                <a:sym typeface="Thasadith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hasadith"/>
              <a:buNone/>
              <a:defRPr sz="3500" b="1">
                <a:solidFill>
                  <a:schemeClr val="lt1"/>
                </a:solidFill>
                <a:latin typeface="Thasadith"/>
                <a:ea typeface="Thasadith"/>
                <a:cs typeface="Thasadith"/>
                <a:sym typeface="Thasadith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hasadith"/>
              <a:buNone/>
              <a:defRPr sz="3500" b="1">
                <a:solidFill>
                  <a:schemeClr val="lt1"/>
                </a:solidFill>
                <a:latin typeface="Thasadith"/>
                <a:ea typeface="Thasadith"/>
                <a:cs typeface="Thasadith"/>
                <a:sym typeface="Thasadith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hasadith"/>
              <a:buNone/>
              <a:defRPr sz="3500" b="1">
                <a:solidFill>
                  <a:schemeClr val="lt1"/>
                </a:solidFill>
                <a:latin typeface="Thasadith"/>
                <a:ea typeface="Thasadith"/>
                <a:cs typeface="Thasadith"/>
                <a:sym typeface="Thasadith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Nunito"/>
              <a:buChar char="●"/>
              <a:defRPr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1pPr>
            <a:lvl2pPr marL="914400" lvl="1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Nunito"/>
              <a:buChar char="○"/>
              <a:defRPr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2pPr>
            <a:lvl3pPr marL="1371600" lvl="2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Nunito"/>
              <a:buChar char="■"/>
              <a:defRPr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3pPr>
            <a:lvl4pPr marL="1828800" lvl="3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Nunito"/>
              <a:buChar char="●"/>
              <a:defRPr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4pPr>
            <a:lvl5pPr marL="2286000" lvl="4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Nunito"/>
              <a:buChar char="○"/>
              <a:defRPr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5pPr>
            <a:lvl6pPr marL="2743200" lvl="5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Nunito"/>
              <a:buChar char="■"/>
              <a:defRPr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6pPr>
            <a:lvl7pPr marL="3200400" lvl="6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Nunito"/>
              <a:buChar char="●"/>
              <a:defRPr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7pPr>
            <a:lvl8pPr marL="3657600" lvl="7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Nunito"/>
              <a:buChar char="○"/>
              <a:defRPr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8pPr>
            <a:lvl9pPr marL="4114800" lvl="8" indent="-3175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Font typeface="Nunito"/>
              <a:buChar char="■"/>
              <a:defRPr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8" r:id="rId7"/>
    <p:sldLayoutId id="2147483660" r:id="rId8"/>
    <p:sldLayoutId id="2147483663" r:id="rId9"/>
    <p:sldLayoutId id="2147483664" r:id="rId10"/>
    <p:sldLayoutId id="2147483665" r:id="rId11"/>
    <p:sldLayoutId id="2147483669" r:id="rId12"/>
    <p:sldLayoutId id="2147483670" r:id="rId13"/>
    <p:sldLayoutId id="2147483673" r:id="rId14"/>
    <p:sldLayoutId id="2147483674" r:id="rId15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7" Type="http://schemas.openxmlformats.org/officeDocument/2006/relationships/image" Target="../media/image2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6.jpg"/><Relationship Id="rId5" Type="http://schemas.openxmlformats.org/officeDocument/2006/relationships/image" Target="../media/image15.jpg"/><Relationship Id="rId4" Type="http://schemas.openxmlformats.org/officeDocument/2006/relationships/image" Target="../media/image27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0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0.xml"/><Relationship Id="rId2" Type="http://schemas.openxmlformats.org/officeDocument/2006/relationships/video" Target="../media/media2.mp4"/><Relationship Id="rId1" Type="http://schemas.microsoft.com/office/2007/relationships/media" Target="../media/media2.mp4"/><Relationship Id="rId5" Type="http://schemas.openxmlformats.org/officeDocument/2006/relationships/image" Target="../media/image26.png"/><Relationship Id="rId4" Type="http://schemas.openxmlformats.org/officeDocument/2006/relationships/notesSlide" Target="../notesSlides/notesSlide1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28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0.xml"/><Relationship Id="rId2" Type="http://schemas.openxmlformats.org/officeDocument/2006/relationships/video" Target="../media/media2.mp4"/><Relationship Id="rId1" Type="http://schemas.microsoft.com/office/2007/relationships/media" Target="../media/media2.mp4"/><Relationship Id="rId5" Type="http://schemas.openxmlformats.org/officeDocument/2006/relationships/image" Target="../media/image26.png"/><Relationship Id="rId4" Type="http://schemas.openxmlformats.org/officeDocument/2006/relationships/notesSlide" Target="../notesSlides/notesSlide2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31.png"/><Relationship Id="rId5" Type="http://schemas.openxmlformats.org/officeDocument/2006/relationships/image" Target="../media/image300.png"/><Relationship Id="rId4" Type="http://schemas.openxmlformats.org/officeDocument/2006/relationships/image" Target="../media/image280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0.xml"/><Relationship Id="rId2" Type="http://schemas.openxmlformats.org/officeDocument/2006/relationships/video" Target="../media/media2.mp4"/><Relationship Id="rId1" Type="http://schemas.microsoft.com/office/2007/relationships/media" Target="../media/media2.mp4"/><Relationship Id="rId6" Type="http://schemas.openxmlformats.org/officeDocument/2006/relationships/image" Target="../media/image26.png"/><Relationship Id="rId5" Type="http://schemas.openxmlformats.org/officeDocument/2006/relationships/image" Target="../media/image30.png"/><Relationship Id="rId4" Type="http://schemas.openxmlformats.org/officeDocument/2006/relationships/notesSlide" Target="../notesSlides/notesSlide2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33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8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1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1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4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20.jpg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33"/>
          <p:cNvSpPr txBox="1">
            <a:spLocks noGrp="1"/>
          </p:cNvSpPr>
          <p:nvPr>
            <p:ph type="ctrTitle"/>
          </p:nvPr>
        </p:nvSpPr>
        <p:spPr>
          <a:xfrm>
            <a:off x="1116003" y="820050"/>
            <a:ext cx="6911992" cy="2180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800" dirty="0"/>
              <a:t>MeerKAT Observations of White D</a:t>
            </a:r>
            <a:r>
              <a:rPr lang="en-ZA" sz="4800" dirty="0"/>
              <a:t>w</a:t>
            </a:r>
            <a:r>
              <a:rPr lang="en" sz="4800" dirty="0"/>
              <a:t>arf Pulsars</a:t>
            </a:r>
            <a:br>
              <a:rPr lang="en" sz="4800" dirty="0"/>
            </a:br>
            <a:endParaRPr sz="4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0" name="Google Shape;140;p33"/>
              <p:cNvSpPr txBox="1">
                <a:spLocks noGrp="1"/>
              </p:cNvSpPr>
              <p:nvPr>
                <p:ph type="subTitle" idx="1"/>
              </p:nvPr>
            </p:nvSpPr>
            <p:spPr>
              <a:xfrm>
                <a:off x="2167784" y="4186846"/>
                <a:ext cx="4808428" cy="409500"/>
              </a:xfrm>
              <a:prstGeom prst="rect">
                <a:avLst/>
              </a:prstGeom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/>
                <a:r>
                  <a:rPr lang="en-US" sz="1200" dirty="0"/>
                  <a:t>   </a:t>
                </a:r>
                <a14:m>
                  <m:oMath xmlns:m="http://schemas.openxmlformats.org/officeDocument/2006/math">
                    <m:sPre>
                      <m:sPrePr>
                        <m:ctrlPr>
                          <a:rPr lang="en-US" sz="1200" i="1" smtClean="0">
                            <a:latin typeface="Cambria Math" panose="02040503050406030204" pitchFamily="18" charset="0"/>
                          </a:rPr>
                        </m:ctrlPr>
                      </m:sPrePr>
                      <m:sub/>
                      <m:sup>
                        <m:r>
                          <a:rPr lang="en-US" sz="12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p>
                      <m:e>
                        <m:r>
                          <m:rPr>
                            <m:nor/>
                          </m:rPr>
                          <a:rPr lang="en-US" sz="1200" dirty="0"/>
                          <m:t>University</m:t>
                        </m:r>
                        <m:r>
                          <m:rPr>
                            <m:nor/>
                          </m:rPr>
                          <a:rPr lang="en-US" sz="1200" dirty="0"/>
                          <m:t> </m:t>
                        </m:r>
                        <m:r>
                          <m:rPr>
                            <m:nor/>
                          </m:rPr>
                          <a:rPr lang="en-US" sz="1200" dirty="0"/>
                          <m:t>of</m:t>
                        </m:r>
                        <m:r>
                          <m:rPr>
                            <m:nor/>
                          </m:rPr>
                          <a:rPr lang="en-US" sz="1200" dirty="0"/>
                          <m:t> </m:t>
                        </m:r>
                        <m:r>
                          <m:rPr>
                            <m:nor/>
                          </m:rPr>
                          <a:rPr lang="en-US" sz="1200" dirty="0"/>
                          <m:t>Cape</m:t>
                        </m:r>
                        <m:r>
                          <m:rPr>
                            <m:nor/>
                          </m:rPr>
                          <a:rPr lang="en-US" sz="1200" dirty="0"/>
                          <m:t> </m:t>
                        </m:r>
                        <m:r>
                          <m:rPr>
                            <m:nor/>
                          </m:rPr>
                          <a:rPr lang="en-US" sz="1200" dirty="0"/>
                          <m:t>Town</m:t>
                        </m:r>
                      </m:e>
                    </m:sPre>
                  </m:oMath>
                </a14:m>
                <a:r>
                  <a:rPr lang="en-US" sz="1200" dirty="0"/>
                  <a:t>, Astronomy Department    </a:t>
                </a:r>
              </a:p>
              <a:p>
                <a:pPr marL="0" indent="0"/>
                <a:r>
                  <a:rPr lang="en-US" sz="1200" dirty="0"/>
                  <a:t>       </a:t>
                </a:r>
                <a14:m>
                  <m:oMath xmlns:m="http://schemas.openxmlformats.org/officeDocument/2006/math">
                    <m:sPre>
                      <m:sPrePr>
                        <m:ctrlPr>
                          <a:rPr lang="en-US" sz="1200" i="1">
                            <a:latin typeface="Cambria Math" panose="02040503050406030204" pitchFamily="18" charset="0"/>
                          </a:rPr>
                        </m:ctrlPr>
                      </m:sPrePr>
                      <m:sub/>
                      <m:sup>
                        <m:r>
                          <a:rPr lang="en-US" sz="12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  <m:e>
                        <m:r>
                          <m:rPr>
                            <m:nor/>
                          </m:rPr>
                          <a:rPr lang="en-US" sz="1200" dirty="0"/>
                          <m:t>University</m:t>
                        </m:r>
                        <m:r>
                          <m:rPr>
                            <m:nor/>
                          </m:rPr>
                          <a:rPr lang="en-US" sz="1200" dirty="0"/>
                          <m:t> </m:t>
                        </m:r>
                        <m:r>
                          <m:rPr>
                            <m:nor/>
                          </m:rPr>
                          <a:rPr lang="en-US" sz="1200" dirty="0"/>
                          <m:t>of</m:t>
                        </m:r>
                        <m:r>
                          <m:rPr>
                            <m:nor/>
                          </m:rPr>
                          <a:rPr lang="en-US" sz="1200" dirty="0"/>
                          <m:t> </m:t>
                        </m:r>
                        <m:r>
                          <m:rPr>
                            <m:nor/>
                          </m:rPr>
                          <a:rPr lang="en-US" sz="1200" dirty="0"/>
                          <m:t>Cape</m:t>
                        </m:r>
                        <m:r>
                          <m:rPr>
                            <m:nor/>
                          </m:rPr>
                          <a:rPr lang="en-US" sz="1200" dirty="0"/>
                          <m:t> </m:t>
                        </m:r>
                        <m:r>
                          <m:rPr>
                            <m:nor/>
                          </m:rPr>
                          <a:rPr lang="en-US" sz="1200" dirty="0"/>
                          <m:t>Town</m:t>
                        </m:r>
                      </m:e>
                    </m:sPre>
                  </m:oMath>
                </a14:m>
                <a:r>
                  <a:rPr lang="en-US" sz="1200" dirty="0"/>
                  <a:t>, Mathematics and Applied Mathematics Department </a:t>
                </a:r>
              </a:p>
              <a:p>
                <a:pPr marL="0" lvl="0" indent="0"/>
                <a:endParaRPr lang="en-US" sz="1200" dirty="0"/>
              </a:p>
            </p:txBody>
          </p:sp>
        </mc:Choice>
        <mc:Fallback xmlns="">
          <p:sp>
            <p:nvSpPr>
              <p:cNvPr id="140" name="Google Shape;140;p33"/>
              <p:cNvSpPr txBox="1">
                <a:spLocks noGrp="1" noRot="1" noChangeAspect="1" noMove="1" noResize="1" noEditPoints="1" noAdjustHandles="1" noChangeArrowheads="1" noChangeShapeType="1" noTextEdit="1"/>
              </p:cNvSpPr>
              <p:nvPr>
                <p:ph type="subTitle" idx="1"/>
              </p:nvPr>
            </p:nvSpPr>
            <p:spPr>
              <a:xfrm>
                <a:off x="2167784" y="4186846"/>
                <a:ext cx="4808428" cy="409500"/>
              </a:xfrm>
              <a:prstGeom prst="rect">
                <a:avLst/>
              </a:prstGeom>
              <a:blipFill>
                <a:blip r:embed="rId3"/>
                <a:stretch>
                  <a:fillRect t="-52239" b="-22388"/>
                </a:stretch>
              </a:blipFill>
            </p:spPr>
            <p:txBody>
              <a:bodyPr/>
              <a:lstStyle/>
              <a:p>
                <a:r>
                  <a:rPr lang="en-Z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1" name="Google Shape;141;p33"/>
          <p:cNvSpPr/>
          <p:nvPr/>
        </p:nvSpPr>
        <p:spPr>
          <a:xfrm>
            <a:off x="5668225" y="477150"/>
            <a:ext cx="685800" cy="685800"/>
          </a:xfrm>
          <a:prstGeom prst="ellipse">
            <a:avLst/>
          </a:prstGeom>
          <a:gradFill>
            <a:gsLst>
              <a:gs pos="0">
                <a:srgbClr val="CF4E8B">
                  <a:alpha val="70980"/>
                </a:srgbClr>
              </a:gs>
              <a:gs pos="31000">
                <a:srgbClr val="CF4E8B">
                  <a:alpha val="32549"/>
                </a:srgbClr>
              </a:gs>
              <a:gs pos="100000">
                <a:srgbClr val="CF4E8B">
                  <a:alpha val="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Google Shape;140;p33">
                <a:extLst>
                  <a:ext uri="{FF2B5EF4-FFF2-40B4-BE49-F238E27FC236}">
                    <a16:creationId xmlns:a16="http://schemas.microsoft.com/office/drawing/2014/main" id="{C6782080-D392-6EA5-4CE7-6D30C624C95E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3780145" y="2367000"/>
                <a:ext cx="1583707" cy="409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L="457200" marR="0" lvl="0" indent="-31750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lt1"/>
                  </a:buClr>
                  <a:buSzPts val="1400"/>
                  <a:buFont typeface="Nunito"/>
                  <a:buNone/>
                  <a:defRPr sz="1700" b="0" i="0" u="none" strike="noStrike" cap="none">
                    <a:solidFill>
                      <a:schemeClr val="lt1"/>
                    </a:solidFill>
                    <a:latin typeface="Nunito"/>
                    <a:ea typeface="Nunito"/>
                    <a:cs typeface="Nunito"/>
                    <a:sym typeface="Nunito"/>
                  </a:defRPr>
                </a:lvl1pPr>
                <a:lvl2pPr marL="914400" marR="0" lvl="1" indent="-31750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lt1"/>
                  </a:buClr>
                  <a:buSzPts val="1800"/>
                  <a:buFont typeface="Nunito"/>
                  <a:buNone/>
                  <a:defRPr sz="1800" b="0" i="0" u="none" strike="noStrike" cap="none">
                    <a:solidFill>
                      <a:schemeClr val="lt1"/>
                    </a:solidFill>
                    <a:latin typeface="Nunito"/>
                    <a:ea typeface="Nunito"/>
                    <a:cs typeface="Nunito"/>
                    <a:sym typeface="Nunito"/>
                  </a:defRPr>
                </a:lvl2pPr>
                <a:lvl3pPr marL="1371600" marR="0" lvl="2" indent="-31750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lt1"/>
                  </a:buClr>
                  <a:buSzPts val="1800"/>
                  <a:buFont typeface="Nunito"/>
                  <a:buNone/>
                  <a:defRPr sz="1800" b="0" i="0" u="none" strike="noStrike" cap="none">
                    <a:solidFill>
                      <a:schemeClr val="lt1"/>
                    </a:solidFill>
                    <a:latin typeface="Nunito"/>
                    <a:ea typeface="Nunito"/>
                    <a:cs typeface="Nunito"/>
                    <a:sym typeface="Nunito"/>
                  </a:defRPr>
                </a:lvl3pPr>
                <a:lvl4pPr marL="1828800" marR="0" lvl="3" indent="-31750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lt1"/>
                  </a:buClr>
                  <a:buSzPts val="1800"/>
                  <a:buFont typeface="Nunito"/>
                  <a:buNone/>
                  <a:defRPr sz="1800" b="0" i="0" u="none" strike="noStrike" cap="none">
                    <a:solidFill>
                      <a:schemeClr val="lt1"/>
                    </a:solidFill>
                    <a:latin typeface="Nunito"/>
                    <a:ea typeface="Nunito"/>
                    <a:cs typeface="Nunito"/>
                    <a:sym typeface="Nunito"/>
                  </a:defRPr>
                </a:lvl4pPr>
                <a:lvl5pPr marL="2286000" marR="0" lvl="4" indent="-31750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lt1"/>
                  </a:buClr>
                  <a:buSzPts val="1800"/>
                  <a:buFont typeface="Nunito"/>
                  <a:buNone/>
                  <a:defRPr sz="1800" b="0" i="0" u="none" strike="noStrike" cap="none">
                    <a:solidFill>
                      <a:schemeClr val="lt1"/>
                    </a:solidFill>
                    <a:latin typeface="Nunito"/>
                    <a:ea typeface="Nunito"/>
                    <a:cs typeface="Nunito"/>
                    <a:sym typeface="Nunito"/>
                  </a:defRPr>
                </a:lvl5pPr>
                <a:lvl6pPr marL="2743200" marR="0" lvl="5" indent="-31750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lt1"/>
                  </a:buClr>
                  <a:buSzPts val="1800"/>
                  <a:buFont typeface="Nunito"/>
                  <a:buNone/>
                  <a:defRPr sz="1800" b="0" i="0" u="none" strike="noStrike" cap="none">
                    <a:solidFill>
                      <a:schemeClr val="lt1"/>
                    </a:solidFill>
                    <a:latin typeface="Nunito"/>
                    <a:ea typeface="Nunito"/>
                    <a:cs typeface="Nunito"/>
                    <a:sym typeface="Nunito"/>
                  </a:defRPr>
                </a:lvl6pPr>
                <a:lvl7pPr marL="3200400" marR="0" lvl="6" indent="-31750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lt1"/>
                  </a:buClr>
                  <a:buSzPts val="1800"/>
                  <a:buFont typeface="Nunito"/>
                  <a:buNone/>
                  <a:defRPr sz="1800" b="0" i="0" u="none" strike="noStrike" cap="none">
                    <a:solidFill>
                      <a:schemeClr val="lt1"/>
                    </a:solidFill>
                    <a:latin typeface="Nunito"/>
                    <a:ea typeface="Nunito"/>
                    <a:cs typeface="Nunito"/>
                    <a:sym typeface="Nunito"/>
                  </a:defRPr>
                </a:lvl7pPr>
                <a:lvl8pPr marL="3657600" marR="0" lvl="7" indent="-31750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lt1"/>
                  </a:buClr>
                  <a:buSzPts val="1800"/>
                  <a:buFont typeface="Nunito"/>
                  <a:buNone/>
                  <a:defRPr sz="1800" b="0" i="0" u="none" strike="noStrike" cap="none">
                    <a:solidFill>
                      <a:schemeClr val="lt1"/>
                    </a:solidFill>
                    <a:latin typeface="Nunito"/>
                    <a:ea typeface="Nunito"/>
                    <a:cs typeface="Nunito"/>
                    <a:sym typeface="Nunito"/>
                  </a:defRPr>
                </a:lvl8pPr>
                <a:lvl9pPr marL="4114800" marR="0" lvl="8" indent="-31750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lt1"/>
                  </a:buClr>
                  <a:buSzPts val="1800"/>
                  <a:buFont typeface="Nunito"/>
                  <a:buNone/>
                  <a:defRPr sz="1800" b="0" i="0" u="none" strike="noStrike" cap="none">
                    <a:solidFill>
                      <a:schemeClr val="lt1"/>
                    </a:solidFill>
                    <a:latin typeface="Nunito"/>
                    <a:ea typeface="Nunito"/>
                    <a:cs typeface="Nunito"/>
                    <a:sym typeface="Nunito"/>
                  </a:defRPr>
                </a:lvl9pPr>
              </a:lstStyle>
              <a:p>
                <a:pPr marL="0" indent="0"/>
                <a14:m>
                  <m:oMath xmlns:m="http://schemas.openxmlformats.org/officeDocument/2006/math">
                    <m:sSup>
                      <m:sSupPr>
                        <m:ctrlPr>
                          <a:rPr lang="en-US" b="1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nor/>
                          </m:rPr>
                          <a:rPr lang="en-US" b="1" dirty="0"/>
                          <m:t>Emil</m:t>
                        </m:r>
                        <m:r>
                          <m:rPr>
                            <m:nor/>
                          </m:rPr>
                          <a:rPr lang="en-US" b="1" dirty="0"/>
                          <m:t> </m:t>
                        </m:r>
                        <m:r>
                          <m:rPr>
                            <m:nor/>
                          </m:rPr>
                          <a:rPr lang="en-US" b="1" dirty="0"/>
                          <m:t>Meintjes</m:t>
                        </m:r>
                      </m:e>
                      <m:sup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𝟏</m:t>
                        </m:r>
                      </m:sup>
                    </m:sSup>
                  </m:oMath>
                </a14:m>
                <a:r>
                  <a:rPr lang="en-US" b="1" dirty="0"/>
                  <a:t>      </a:t>
                </a:r>
              </a:p>
            </p:txBody>
          </p:sp>
        </mc:Choice>
        <mc:Fallback xmlns="">
          <p:sp>
            <p:nvSpPr>
              <p:cNvPr id="2" name="Google Shape;140;p33">
                <a:extLst>
                  <a:ext uri="{FF2B5EF4-FFF2-40B4-BE49-F238E27FC236}">
                    <a16:creationId xmlns:a16="http://schemas.microsoft.com/office/drawing/2014/main" id="{C6782080-D392-6EA5-4CE7-6D30C624C95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80145" y="2367000"/>
                <a:ext cx="1583707" cy="409500"/>
              </a:xfrm>
              <a:prstGeom prst="rect">
                <a:avLst/>
              </a:prstGeom>
              <a:blipFill>
                <a:blip r:embed="rId4"/>
                <a:stretch>
                  <a:fillRect l="-769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ZA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Picture 5" descr="A close-up of a logo&#10;&#10;AI-generated content may be incorrect.">
            <a:extLst>
              <a:ext uri="{FF2B5EF4-FFF2-40B4-BE49-F238E27FC236}">
                <a16:creationId xmlns:a16="http://schemas.microsoft.com/office/drawing/2014/main" id="{43C91663-BF1D-E9BF-E68C-4E0886FCA00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0050" y="3962188"/>
            <a:ext cx="1991905" cy="858816"/>
          </a:xfrm>
          <a:prstGeom prst="rect">
            <a:avLst/>
          </a:prstGeom>
        </p:spPr>
      </p:pic>
      <p:pic>
        <p:nvPicPr>
          <p:cNvPr id="8" name="Picture 7" descr="A logo of university of cape town&#10;&#10;AI-generated content may be incorrect.">
            <a:extLst>
              <a:ext uri="{FF2B5EF4-FFF2-40B4-BE49-F238E27FC236}">
                <a16:creationId xmlns:a16="http://schemas.microsoft.com/office/drawing/2014/main" id="{07F2A2DC-19C8-37E1-7C6C-830CCCB7C8B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931644" y="3838967"/>
            <a:ext cx="1092306" cy="1105258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Google Shape;140;p33">
                <a:extLst>
                  <a:ext uri="{FF2B5EF4-FFF2-40B4-BE49-F238E27FC236}">
                    <a16:creationId xmlns:a16="http://schemas.microsoft.com/office/drawing/2014/main" id="{5A8D764F-7F40-E9B7-B603-CF8B06B732D0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2590243" y="2932602"/>
                <a:ext cx="3561176" cy="409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L="457200" marR="0" lvl="0" indent="-31750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lt1"/>
                  </a:buClr>
                  <a:buSzPts val="1400"/>
                  <a:buFont typeface="Nunito"/>
                  <a:buNone/>
                  <a:defRPr sz="1700" b="0" i="0" u="none" strike="noStrike" cap="none">
                    <a:solidFill>
                      <a:schemeClr val="lt1"/>
                    </a:solidFill>
                    <a:latin typeface="Nunito"/>
                    <a:ea typeface="Nunito"/>
                    <a:cs typeface="Nunito"/>
                    <a:sym typeface="Nunito"/>
                  </a:defRPr>
                </a:lvl1pPr>
                <a:lvl2pPr marL="914400" marR="0" lvl="1" indent="-31750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lt1"/>
                  </a:buClr>
                  <a:buSzPts val="1800"/>
                  <a:buFont typeface="Nunito"/>
                  <a:buNone/>
                  <a:defRPr sz="1800" b="0" i="0" u="none" strike="noStrike" cap="none">
                    <a:solidFill>
                      <a:schemeClr val="lt1"/>
                    </a:solidFill>
                    <a:latin typeface="Nunito"/>
                    <a:ea typeface="Nunito"/>
                    <a:cs typeface="Nunito"/>
                    <a:sym typeface="Nunito"/>
                  </a:defRPr>
                </a:lvl2pPr>
                <a:lvl3pPr marL="1371600" marR="0" lvl="2" indent="-31750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lt1"/>
                  </a:buClr>
                  <a:buSzPts val="1800"/>
                  <a:buFont typeface="Nunito"/>
                  <a:buNone/>
                  <a:defRPr sz="1800" b="0" i="0" u="none" strike="noStrike" cap="none">
                    <a:solidFill>
                      <a:schemeClr val="lt1"/>
                    </a:solidFill>
                    <a:latin typeface="Nunito"/>
                    <a:ea typeface="Nunito"/>
                    <a:cs typeface="Nunito"/>
                    <a:sym typeface="Nunito"/>
                  </a:defRPr>
                </a:lvl3pPr>
                <a:lvl4pPr marL="1828800" marR="0" lvl="3" indent="-31750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lt1"/>
                  </a:buClr>
                  <a:buSzPts val="1800"/>
                  <a:buFont typeface="Nunito"/>
                  <a:buNone/>
                  <a:defRPr sz="1800" b="0" i="0" u="none" strike="noStrike" cap="none">
                    <a:solidFill>
                      <a:schemeClr val="lt1"/>
                    </a:solidFill>
                    <a:latin typeface="Nunito"/>
                    <a:ea typeface="Nunito"/>
                    <a:cs typeface="Nunito"/>
                    <a:sym typeface="Nunito"/>
                  </a:defRPr>
                </a:lvl4pPr>
                <a:lvl5pPr marL="2286000" marR="0" lvl="4" indent="-31750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lt1"/>
                  </a:buClr>
                  <a:buSzPts val="1800"/>
                  <a:buFont typeface="Nunito"/>
                  <a:buNone/>
                  <a:defRPr sz="1800" b="0" i="0" u="none" strike="noStrike" cap="none">
                    <a:solidFill>
                      <a:schemeClr val="lt1"/>
                    </a:solidFill>
                    <a:latin typeface="Nunito"/>
                    <a:ea typeface="Nunito"/>
                    <a:cs typeface="Nunito"/>
                    <a:sym typeface="Nunito"/>
                  </a:defRPr>
                </a:lvl5pPr>
                <a:lvl6pPr marL="2743200" marR="0" lvl="5" indent="-31750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lt1"/>
                  </a:buClr>
                  <a:buSzPts val="1800"/>
                  <a:buFont typeface="Nunito"/>
                  <a:buNone/>
                  <a:defRPr sz="1800" b="0" i="0" u="none" strike="noStrike" cap="none">
                    <a:solidFill>
                      <a:schemeClr val="lt1"/>
                    </a:solidFill>
                    <a:latin typeface="Nunito"/>
                    <a:ea typeface="Nunito"/>
                    <a:cs typeface="Nunito"/>
                    <a:sym typeface="Nunito"/>
                  </a:defRPr>
                </a:lvl6pPr>
                <a:lvl7pPr marL="3200400" marR="0" lvl="6" indent="-31750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lt1"/>
                  </a:buClr>
                  <a:buSzPts val="1800"/>
                  <a:buFont typeface="Nunito"/>
                  <a:buNone/>
                  <a:defRPr sz="1800" b="0" i="0" u="none" strike="noStrike" cap="none">
                    <a:solidFill>
                      <a:schemeClr val="lt1"/>
                    </a:solidFill>
                    <a:latin typeface="Nunito"/>
                    <a:ea typeface="Nunito"/>
                    <a:cs typeface="Nunito"/>
                    <a:sym typeface="Nunito"/>
                  </a:defRPr>
                </a:lvl7pPr>
                <a:lvl8pPr marL="3657600" marR="0" lvl="7" indent="-31750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lt1"/>
                  </a:buClr>
                  <a:buSzPts val="1800"/>
                  <a:buFont typeface="Nunito"/>
                  <a:buNone/>
                  <a:defRPr sz="1800" b="0" i="0" u="none" strike="noStrike" cap="none">
                    <a:solidFill>
                      <a:schemeClr val="lt1"/>
                    </a:solidFill>
                    <a:latin typeface="Nunito"/>
                    <a:ea typeface="Nunito"/>
                    <a:cs typeface="Nunito"/>
                    <a:sym typeface="Nunito"/>
                  </a:defRPr>
                </a:lvl8pPr>
                <a:lvl9pPr marL="4114800" marR="0" lvl="8" indent="-31750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lt1"/>
                  </a:buClr>
                  <a:buSzPts val="1800"/>
                  <a:buFont typeface="Nunito"/>
                  <a:buNone/>
                  <a:defRPr sz="1800" b="0" i="0" u="none" strike="noStrike" cap="none">
                    <a:solidFill>
                      <a:schemeClr val="lt1"/>
                    </a:solidFill>
                    <a:latin typeface="Nunito"/>
                    <a:ea typeface="Nunito"/>
                    <a:cs typeface="Nunito"/>
                    <a:sym typeface="Nunito"/>
                  </a:defRPr>
                </a:lvl9pPr>
              </a:lstStyle>
              <a:p>
                <a:pPr marL="0" indent="0"/>
                <a:r>
                  <a:rPr lang="en-US" dirty="0"/>
                  <a:t>           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nor/>
                          </m:rPr>
                          <a:rPr lang="en-US" dirty="0"/>
                          <m:t>Supervisor</m:t>
                        </m:r>
                        <m:r>
                          <m:rPr>
                            <m:nor/>
                          </m:rPr>
                          <a:rPr lang="en-US" dirty="0" smtClean="0"/>
                          <m:t> </m:t>
                        </m:r>
                        <m:r>
                          <m:rPr>
                            <m:nor/>
                          </m:rPr>
                          <a:rPr lang="en-US" dirty="0"/>
                          <m:t>: </m:t>
                        </m:r>
                        <m:r>
                          <m:rPr>
                            <m:nor/>
                          </m:rPr>
                          <a:rPr lang="en-US" dirty="0"/>
                          <m:t>Prof</m:t>
                        </m:r>
                        <m:r>
                          <m:rPr>
                            <m:nor/>
                          </m:rPr>
                          <a:rPr lang="en-US" dirty="0" smtClean="0"/>
                          <m:t>.</m:t>
                        </m:r>
                        <m:r>
                          <m:rPr>
                            <m:nor/>
                          </m:rPr>
                          <a:rPr lang="en-US" dirty="0"/>
                          <m:t> </m:t>
                        </m:r>
                        <m:r>
                          <m:rPr>
                            <m:nor/>
                          </m:rPr>
                          <a:rPr lang="en-US" dirty="0"/>
                          <m:t>P</m:t>
                        </m:r>
                        <m:r>
                          <m:rPr>
                            <m:nor/>
                          </m:rPr>
                          <a:rPr lang="en-US" dirty="0"/>
                          <m:t> </m:t>
                        </m:r>
                        <m:r>
                          <m:rPr>
                            <m:nor/>
                          </m:rPr>
                          <a:rPr lang="en-US" dirty="0"/>
                          <m:t>Woudt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1</m:t>
                        </m:r>
                      </m:sup>
                    </m:sSup>
                  </m:oMath>
                </a14:m>
                <a:endParaRPr lang="en-US" dirty="0"/>
              </a:p>
              <a:p>
                <a:pPr marL="0" indent="0"/>
                <a:r>
                  <a:rPr lang="en-US" sz="100" dirty="0"/>
                  <a:t>                                                                  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nor/>
                          </m:rPr>
                          <a:rPr lang="en-US" dirty="0"/>
                          <m:t>Co</m:t>
                        </m:r>
                        <m:r>
                          <m:rPr>
                            <m:nor/>
                          </m:rPr>
                          <a:rPr lang="en-US" dirty="0"/>
                          <m:t>−</m:t>
                        </m:r>
                        <m:r>
                          <m:rPr>
                            <m:nor/>
                          </m:rPr>
                          <a:rPr lang="en-US" dirty="0"/>
                          <m:t>supervisor</m:t>
                        </m:r>
                        <m:r>
                          <m:rPr>
                            <m:nor/>
                          </m:rPr>
                          <a:rPr lang="en-US" dirty="0"/>
                          <m:t> : </m:t>
                        </m:r>
                        <m:r>
                          <m:rPr>
                            <m:nor/>
                          </m:rPr>
                          <a:rPr lang="en-US" dirty="0"/>
                          <m:t>Dr</m:t>
                        </m:r>
                        <m:r>
                          <m:rPr>
                            <m:nor/>
                          </m:rPr>
                          <a:rPr lang="en-US" dirty="0" smtClean="0"/>
                          <m:t>.</m:t>
                        </m:r>
                        <m:r>
                          <m:rPr>
                            <m:nor/>
                          </m:rPr>
                          <a:rPr lang="en-US" dirty="0"/>
                          <m:t> </m:t>
                        </m:r>
                        <m:r>
                          <m:rPr>
                            <m:nor/>
                          </m:rPr>
                          <a:rPr lang="en-US" dirty="0"/>
                          <m:t>M</m:t>
                        </m:r>
                        <m:r>
                          <m:rPr>
                            <m:nor/>
                          </m:rPr>
                          <a:rPr lang="en-US" dirty="0"/>
                          <m:t> </m:t>
                        </m:r>
                        <m:r>
                          <m:rPr>
                            <m:nor/>
                          </m:rPr>
                          <a:rPr lang="en-US" dirty="0"/>
                          <m:t>Geyer</m:t>
                        </m:r>
                        <m:r>
                          <m:rPr>
                            <m:nor/>
                          </m:rPr>
                          <a:rPr lang="en-US" dirty="0"/>
                          <m:t> </m:t>
                        </m:r>
                      </m:e>
                      <m:sup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i="1" dirty="0">
                    <a:latin typeface="Cambria Math" panose="02040503050406030204" pitchFamily="18" charset="0"/>
                  </a:rPr>
                  <a:t>               </a:t>
                </a:r>
              </a:p>
            </p:txBody>
          </p:sp>
        </mc:Choice>
        <mc:Fallback xmlns="">
          <p:sp>
            <p:nvSpPr>
              <p:cNvPr id="3" name="Google Shape;140;p33">
                <a:extLst>
                  <a:ext uri="{FF2B5EF4-FFF2-40B4-BE49-F238E27FC236}">
                    <a16:creationId xmlns:a16="http://schemas.microsoft.com/office/drawing/2014/main" id="{5A8D764F-7F40-E9B7-B603-CF8B06B732D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90243" y="2932602"/>
                <a:ext cx="3561176" cy="409500"/>
              </a:xfrm>
              <a:prstGeom prst="rect">
                <a:avLst/>
              </a:prstGeom>
              <a:blipFill>
                <a:blip r:embed="rId7"/>
                <a:stretch>
                  <a:fillRect t="-14925" b="-34328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Z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Box 3">
            <a:extLst>
              <a:ext uri="{FF2B5EF4-FFF2-40B4-BE49-F238E27FC236}">
                <a16:creationId xmlns:a16="http://schemas.microsoft.com/office/drawing/2014/main" id="{A8410F8B-538E-CC9C-9624-1B3EAB0C721A}"/>
              </a:ext>
            </a:extLst>
          </p:cNvPr>
          <p:cNvSpPr txBox="1"/>
          <p:nvPr/>
        </p:nvSpPr>
        <p:spPr>
          <a:xfrm>
            <a:off x="2382920" y="4801392"/>
            <a:ext cx="437815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bg1"/>
                </a:solidFill>
                <a:latin typeface="Nunito" pitchFamily="2" charset="0"/>
              </a:rPr>
              <a:t>High Energy Astrophysics in Southern Africa, 2025</a:t>
            </a:r>
            <a:endParaRPr lang="en-ZA" sz="1200" dirty="0">
              <a:solidFill>
                <a:schemeClr val="bg1"/>
              </a:solidFill>
              <a:latin typeface="Nunito" pitchFamily="2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173;p36">
            <a:extLst>
              <a:ext uri="{FF2B5EF4-FFF2-40B4-BE49-F238E27FC236}">
                <a16:creationId xmlns:a16="http://schemas.microsoft.com/office/drawing/2014/main" id="{6E87AFE7-E56B-CD13-1321-B48D7D1DF1B9}"/>
              </a:ext>
            </a:extLst>
          </p:cNvPr>
          <p:cNvSpPr/>
          <p:nvPr/>
        </p:nvSpPr>
        <p:spPr>
          <a:xfrm>
            <a:off x="3935550" y="895600"/>
            <a:ext cx="1271400" cy="1271400"/>
          </a:xfrm>
          <a:prstGeom prst="ellipse">
            <a:avLst/>
          </a:prstGeom>
          <a:noFill/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" name="Google Shape;174;p36">
            <a:extLst>
              <a:ext uri="{FF2B5EF4-FFF2-40B4-BE49-F238E27FC236}">
                <a16:creationId xmlns:a16="http://schemas.microsoft.com/office/drawing/2014/main" id="{A4BC7A80-1E25-9702-A595-692C167A7EC7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621003" y="2380625"/>
            <a:ext cx="5900494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400" dirty="0"/>
              <a:t>What questions does this raise?</a:t>
            </a:r>
            <a:endParaRPr sz="4400" dirty="0"/>
          </a:p>
        </p:txBody>
      </p:sp>
      <p:sp>
        <p:nvSpPr>
          <p:cNvPr id="30" name="Google Shape;175;p36">
            <a:extLst>
              <a:ext uri="{FF2B5EF4-FFF2-40B4-BE49-F238E27FC236}">
                <a16:creationId xmlns:a16="http://schemas.microsoft.com/office/drawing/2014/main" id="{E7D27E87-5EB8-B598-B60C-444D2B9390D0}"/>
              </a:ext>
            </a:extLst>
          </p:cNvPr>
          <p:cNvSpPr txBox="1">
            <a:spLocks/>
          </p:cNvSpPr>
          <p:nvPr/>
        </p:nvSpPr>
        <p:spPr>
          <a:xfrm>
            <a:off x="2996550" y="1109225"/>
            <a:ext cx="31509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n" sz="6000" b="1" dirty="0">
                <a:solidFill>
                  <a:schemeClr val="bg1"/>
                </a:solidFill>
                <a:latin typeface="Thasadith" panose="020B0604020202020204" charset="-34"/>
                <a:cs typeface="Thasadith" panose="020B0604020202020204" charset="-34"/>
              </a:rPr>
              <a:t>03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7">
          <a:extLst>
            <a:ext uri="{FF2B5EF4-FFF2-40B4-BE49-F238E27FC236}">
              <a16:creationId xmlns:a16="http://schemas.microsoft.com/office/drawing/2014/main" id="{49002DF7-668E-C6F2-404B-5EBC1EE9F87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Google Shape;147;p34">
            <a:extLst>
              <a:ext uri="{FF2B5EF4-FFF2-40B4-BE49-F238E27FC236}">
                <a16:creationId xmlns:a16="http://schemas.microsoft.com/office/drawing/2014/main" id="{EE0BA56E-B1DA-B6A9-A9E8-5E500C252937}"/>
              </a:ext>
            </a:extLst>
          </p:cNvPr>
          <p:cNvSpPr txBox="1">
            <a:spLocks/>
          </p:cNvSpPr>
          <p:nvPr/>
        </p:nvSpPr>
        <p:spPr>
          <a:xfrm>
            <a:off x="591663" y="182856"/>
            <a:ext cx="77040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Nunito"/>
              <a:buNone/>
              <a:defRPr sz="2000" b="0" i="0" u="none" strike="noStrike" cap="none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1pPr>
            <a:lvl2pPr marL="914400" marR="0" lvl="1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Nunito"/>
              <a:buNone/>
              <a:defRPr sz="1400" b="0" i="0" u="none" strike="noStrike" cap="none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2pPr>
            <a:lvl3pPr marL="1371600" marR="0" lvl="2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Nunito"/>
              <a:buNone/>
              <a:defRPr sz="1400" b="0" i="0" u="none" strike="noStrike" cap="none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3pPr>
            <a:lvl4pPr marL="1828800" marR="0" lvl="3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Nunito"/>
              <a:buNone/>
              <a:defRPr sz="1400" b="0" i="0" u="none" strike="noStrike" cap="none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4pPr>
            <a:lvl5pPr marL="2286000" marR="0" lvl="4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Nunito"/>
              <a:buNone/>
              <a:defRPr sz="1400" b="0" i="0" u="none" strike="noStrike" cap="none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5pPr>
            <a:lvl6pPr marL="2743200" marR="0" lvl="5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Nunito"/>
              <a:buNone/>
              <a:defRPr sz="1400" b="0" i="0" u="none" strike="noStrike" cap="none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6pPr>
            <a:lvl7pPr marL="3200400" marR="0" lvl="6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Nunito"/>
              <a:buNone/>
              <a:defRPr sz="1400" b="0" i="0" u="none" strike="noStrike" cap="none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7pPr>
            <a:lvl8pPr marL="3657600" marR="0" lvl="7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Nunito"/>
              <a:buNone/>
              <a:defRPr sz="1400" b="0" i="0" u="none" strike="noStrike" cap="none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8pPr>
            <a:lvl9pPr marL="4114800" marR="0" lvl="8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Nunito"/>
              <a:buNone/>
              <a:defRPr sz="1400" b="0" i="0" u="none" strike="noStrike" cap="none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9pPr>
          </a:lstStyle>
          <a:p>
            <a:pPr marL="0" indent="0" algn="l"/>
            <a:r>
              <a:rPr lang="en-US" sz="1800" b="1" dirty="0"/>
              <a:t>What do we know of AR </a:t>
            </a:r>
            <a:r>
              <a:rPr lang="en-US" sz="1800" b="1" dirty="0" err="1"/>
              <a:t>Sco</a:t>
            </a:r>
            <a:r>
              <a:rPr lang="en-US" sz="1800" b="1" dirty="0"/>
              <a:t> and what are the questions it gives rise to?</a:t>
            </a:r>
          </a:p>
          <a:p>
            <a:pPr marL="0" indent="0" algn="l"/>
            <a:endParaRPr lang="en-US" b="1" dirty="0"/>
          </a:p>
          <a:p>
            <a:pPr marL="0" indent="0" algn="l"/>
            <a:endParaRPr lang="en-US" b="1" dirty="0"/>
          </a:p>
          <a:p>
            <a:pPr marL="0" indent="0" algn="l"/>
            <a:endParaRPr lang="en-US" b="1" dirty="0"/>
          </a:p>
          <a:p>
            <a:pPr indent="-304800" algn="l">
              <a:spcBef>
                <a:spcPts val="1600"/>
              </a:spcBef>
              <a:buSzPts val="1200"/>
              <a:buFont typeface="Arial" panose="020B0604020202020204" pitchFamily="34" charset="0"/>
              <a:buChar char="•"/>
            </a:pPr>
            <a:r>
              <a:rPr lang="en-US" sz="1600" dirty="0"/>
              <a:t>We know that WD pulsars must contain strongly magnetic white dwarf. </a:t>
            </a:r>
          </a:p>
          <a:p>
            <a:pPr indent="-304800" algn="l">
              <a:spcBef>
                <a:spcPts val="1600"/>
              </a:spcBef>
              <a:buSzPts val="1200"/>
              <a:buFont typeface="Arial" panose="020B0604020202020204" pitchFamily="34" charset="0"/>
              <a:buChar char="•"/>
            </a:pPr>
            <a:r>
              <a:rPr lang="en-US" sz="1400" dirty="0"/>
              <a:t>How did they develop this magnetic field?</a:t>
            </a:r>
          </a:p>
          <a:p>
            <a:pPr indent="-304800" algn="l">
              <a:spcBef>
                <a:spcPts val="1600"/>
              </a:spcBef>
              <a:buSzPts val="1200"/>
              <a:buFont typeface="Arial" panose="020B0604020202020204" pitchFamily="34" charset="0"/>
              <a:buChar char="•"/>
            </a:pPr>
            <a:r>
              <a:rPr lang="en-US" sz="1400" dirty="0"/>
              <a:t>Katz et al. (2017) ; </a:t>
            </a:r>
            <a:r>
              <a:rPr lang="en-US" sz="1400" dirty="0" err="1"/>
              <a:t>Lyutikov</a:t>
            </a:r>
            <a:r>
              <a:rPr lang="en-US" sz="1400" dirty="0"/>
              <a:t> et al. (2020) ; Schreiber et al. (2021).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2675FDD-E628-7347-0958-D5CF7B03B401}"/>
              </a:ext>
            </a:extLst>
          </p:cNvPr>
          <p:cNvSpPr txBox="1"/>
          <p:nvPr/>
        </p:nvSpPr>
        <p:spPr>
          <a:xfrm>
            <a:off x="8451476" y="4835723"/>
            <a:ext cx="77320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5 of 15 </a:t>
            </a:r>
            <a:endParaRPr lang="en-ZA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4572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7">
          <a:extLst>
            <a:ext uri="{FF2B5EF4-FFF2-40B4-BE49-F238E27FC236}">
              <a16:creationId xmlns:a16="http://schemas.microsoft.com/office/drawing/2014/main" id="{8A5F91C9-8A8E-08EB-24B0-6A4EBFF3580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47;p34">
            <a:extLst>
              <a:ext uri="{FF2B5EF4-FFF2-40B4-BE49-F238E27FC236}">
                <a16:creationId xmlns:a16="http://schemas.microsoft.com/office/drawing/2014/main" id="{6129137F-917B-6597-936F-C5514CBC4DDE}"/>
              </a:ext>
            </a:extLst>
          </p:cNvPr>
          <p:cNvSpPr txBox="1">
            <a:spLocks/>
          </p:cNvSpPr>
          <p:nvPr/>
        </p:nvSpPr>
        <p:spPr>
          <a:xfrm>
            <a:off x="591663" y="182856"/>
            <a:ext cx="646228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Nunito"/>
              <a:buNone/>
              <a:defRPr sz="2000" b="0" i="0" u="none" strike="noStrike" cap="none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1pPr>
            <a:lvl2pPr marL="914400" marR="0" lvl="1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Nunito"/>
              <a:buNone/>
              <a:defRPr sz="1400" b="0" i="0" u="none" strike="noStrike" cap="none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2pPr>
            <a:lvl3pPr marL="1371600" marR="0" lvl="2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Nunito"/>
              <a:buNone/>
              <a:defRPr sz="1400" b="0" i="0" u="none" strike="noStrike" cap="none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3pPr>
            <a:lvl4pPr marL="1828800" marR="0" lvl="3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Nunito"/>
              <a:buNone/>
              <a:defRPr sz="1400" b="0" i="0" u="none" strike="noStrike" cap="none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4pPr>
            <a:lvl5pPr marL="2286000" marR="0" lvl="4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Nunito"/>
              <a:buNone/>
              <a:defRPr sz="1400" b="0" i="0" u="none" strike="noStrike" cap="none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5pPr>
            <a:lvl6pPr marL="2743200" marR="0" lvl="5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Nunito"/>
              <a:buNone/>
              <a:defRPr sz="1400" b="0" i="0" u="none" strike="noStrike" cap="none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6pPr>
            <a:lvl7pPr marL="3200400" marR="0" lvl="6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Nunito"/>
              <a:buNone/>
              <a:defRPr sz="1400" b="0" i="0" u="none" strike="noStrike" cap="none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7pPr>
            <a:lvl8pPr marL="3657600" marR="0" lvl="7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Nunito"/>
              <a:buNone/>
              <a:defRPr sz="1400" b="0" i="0" u="none" strike="noStrike" cap="none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8pPr>
            <a:lvl9pPr marL="4114800" marR="0" lvl="8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Nunito"/>
              <a:buNone/>
              <a:defRPr sz="1400" b="0" i="0" u="none" strike="noStrike" cap="none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9pPr>
          </a:lstStyle>
          <a:p>
            <a:pPr marL="0" indent="0" algn="l"/>
            <a:r>
              <a:rPr lang="en-US" sz="1800" b="1" dirty="0"/>
              <a:t>What do we know of AR </a:t>
            </a:r>
            <a:r>
              <a:rPr lang="en-US" sz="1800" b="1" dirty="0" err="1"/>
              <a:t>Sco</a:t>
            </a:r>
            <a:r>
              <a:rPr lang="en-US" sz="1800" b="1" dirty="0"/>
              <a:t> and what are the questions it gives rise to?</a:t>
            </a:r>
          </a:p>
          <a:p>
            <a:pPr marL="0" indent="0" algn="l"/>
            <a:endParaRPr lang="en-US" sz="1800" b="1" dirty="0"/>
          </a:p>
          <a:p>
            <a:pPr marL="0" indent="0" algn="l"/>
            <a:endParaRPr lang="en-US" sz="1800" b="1" dirty="0"/>
          </a:p>
          <a:p>
            <a:pPr marL="0" indent="0" algn="l"/>
            <a:endParaRPr lang="en-US" sz="1800" b="1" dirty="0"/>
          </a:p>
          <a:p>
            <a:pPr indent="-304800" algn="l">
              <a:spcBef>
                <a:spcPts val="1600"/>
              </a:spcBef>
              <a:buSzPts val="1200"/>
              <a:buFont typeface="Arial" panose="020B0604020202020204" pitchFamily="34" charset="0"/>
              <a:buChar char="•"/>
            </a:pPr>
            <a:r>
              <a:rPr lang="en-US" sz="1400" dirty="0"/>
              <a:t>We know of other white dwarf binary systems that are strongly magnetic!</a:t>
            </a:r>
          </a:p>
          <a:p>
            <a:pPr indent="-304800" algn="l">
              <a:spcBef>
                <a:spcPts val="1600"/>
              </a:spcBef>
              <a:buSzPts val="1200"/>
              <a:buFont typeface="Arial" panose="020B0604020202020204" pitchFamily="34" charset="0"/>
              <a:buChar char="•"/>
            </a:pPr>
            <a:r>
              <a:rPr lang="en-US" sz="1200" dirty="0"/>
              <a:t>These are AM Her stars (polars) and DQ Her stars (intermediate polars).</a:t>
            </a:r>
          </a:p>
          <a:p>
            <a:pPr indent="-304800" algn="l">
              <a:spcBef>
                <a:spcPts val="1600"/>
              </a:spcBef>
              <a:buSzPts val="1200"/>
              <a:buFont typeface="Arial" panose="020B0604020202020204" pitchFamily="34" charset="0"/>
              <a:buChar char="•"/>
            </a:pPr>
            <a:r>
              <a:rPr lang="en-US" sz="1200" dirty="0"/>
              <a:t>So where do WD pulsars sit in the general evolution scheme of </a:t>
            </a:r>
            <a:r>
              <a:rPr lang="en-US" sz="1200" dirty="0" err="1"/>
              <a:t>mCVs</a:t>
            </a:r>
            <a:r>
              <a:rPr lang="en-US" sz="1200" dirty="0"/>
              <a:t>?</a:t>
            </a:r>
            <a:endParaRPr lang="en-US" sz="1800" b="1" dirty="0"/>
          </a:p>
          <a:p>
            <a:pPr indent="-304800" algn="l">
              <a:spcBef>
                <a:spcPts val="1600"/>
              </a:spcBef>
              <a:buSzPts val="1200"/>
              <a:buFont typeface="Arial" panose="020B0604020202020204" pitchFamily="34" charset="0"/>
              <a:buChar char="•"/>
            </a:pPr>
            <a:r>
              <a:rPr lang="en-US" sz="1200" dirty="0"/>
              <a:t>Schreiber et al., (2021), Rodriguez, (2025)</a:t>
            </a:r>
          </a:p>
          <a:p>
            <a:pPr indent="-304800" algn="l">
              <a:spcBef>
                <a:spcPts val="1600"/>
              </a:spcBef>
              <a:buSzPts val="1200"/>
              <a:buFont typeface="Arial" panose="020B0604020202020204" pitchFamily="34" charset="0"/>
              <a:buChar char="•"/>
            </a:pPr>
            <a:r>
              <a:rPr lang="en-US" sz="1200" dirty="0"/>
              <a:t>What are their connection to Long Period Transients?</a:t>
            </a:r>
          </a:p>
          <a:p>
            <a:pPr indent="-304800" algn="l">
              <a:spcBef>
                <a:spcPts val="1600"/>
              </a:spcBef>
              <a:buSzPts val="1200"/>
              <a:buFont typeface="Arial" panose="020B0604020202020204" pitchFamily="34" charset="0"/>
              <a:buChar char="•"/>
            </a:pPr>
            <a:endParaRPr lang="en-US" sz="1200" dirty="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085AFD16-9185-626E-BFA2-C099F6EA3A13}"/>
              </a:ext>
            </a:extLst>
          </p:cNvPr>
          <p:cNvGrpSpPr/>
          <p:nvPr/>
        </p:nvGrpSpPr>
        <p:grpSpPr>
          <a:xfrm>
            <a:off x="6754071" y="1195293"/>
            <a:ext cx="2259156" cy="2752914"/>
            <a:chOff x="6549420" y="744499"/>
            <a:chExt cx="2259156" cy="2752914"/>
          </a:xfrm>
        </p:grpSpPr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70745EBE-5827-3D8D-DE55-FED7666A4DFF}"/>
                </a:ext>
              </a:extLst>
            </p:cNvPr>
            <p:cNvGrpSpPr/>
            <p:nvPr/>
          </p:nvGrpSpPr>
          <p:grpSpPr>
            <a:xfrm>
              <a:off x="6549420" y="744499"/>
              <a:ext cx="2259156" cy="2752914"/>
              <a:chOff x="6355459" y="1615449"/>
              <a:chExt cx="2623876" cy="3255014"/>
            </a:xfrm>
          </p:grpSpPr>
          <p:pic>
            <p:nvPicPr>
              <p:cNvPr id="2" name="Picture 1">
                <a:extLst>
                  <a:ext uri="{FF2B5EF4-FFF2-40B4-BE49-F238E27FC236}">
                    <a16:creationId xmlns:a16="http://schemas.microsoft.com/office/drawing/2014/main" id="{2C81A62F-274D-8486-FCE6-F863AEC930A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6355459" y="1615449"/>
                <a:ext cx="2623872" cy="3255014"/>
              </a:xfrm>
              <a:prstGeom prst="rect">
                <a:avLst/>
              </a:prstGeom>
            </p:spPr>
          </p:pic>
          <p:cxnSp>
            <p:nvCxnSpPr>
              <p:cNvPr id="4" name="Straight Connector 3">
                <a:extLst>
                  <a:ext uri="{FF2B5EF4-FFF2-40B4-BE49-F238E27FC236}">
                    <a16:creationId xmlns:a16="http://schemas.microsoft.com/office/drawing/2014/main" id="{891DEEEA-F5F3-E45E-DB58-96469FC2C840}"/>
                  </a:ext>
                </a:extLst>
              </p:cNvPr>
              <p:cNvCxnSpPr/>
              <p:nvPr/>
            </p:nvCxnSpPr>
            <p:spPr>
              <a:xfrm>
                <a:off x="7636749" y="2687929"/>
                <a:ext cx="0" cy="1085220"/>
              </a:xfrm>
              <a:prstGeom prst="line">
                <a:avLst/>
              </a:prstGeom>
              <a:ln w="254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" name="Straight Connector 4">
                <a:extLst>
                  <a:ext uri="{FF2B5EF4-FFF2-40B4-BE49-F238E27FC236}">
                    <a16:creationId xmlns:a16="http://schemas.microsoft.com/office/drawing/2014/main" id="{970F6EC3-7672-011C-9DDB-8681339E1C67}"/>
                  </a:ext>
                </a:extLst>
              </p:cNvPr>
              <p:cNvCxnSpPr/>
              <p:nvPr/>
            </p:nvCxnSpPr>
            <p:spPr>
              <a:xfrm>
                <a:off x="8969285" y="2687929"/>
                <a:ext cx="0" cy="1085220"/>
              </a:xfrm>
              <a:prstGeom prst="line">
                <a:avLst/>
              </a:prstGeom>
              <a:ln w="254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" name="Straight Connector 7">
                <a:extLst>
                  <a:ext uri="{FF2B5EF4-FFF2-40B4-BE49-F238E27FC236}">
                    <a16:creationId xmlns:a16="http://schemas.microsoft.com/office/drawing/2014/main" id="{D9BBCFF4-4BC3-5A46-1D67-6C548CCC6B3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636750" y="2687929"/>
                <a:ext cx="1332535" cy="0"/>
              </a:xfrm>
              <a:prstGeom prst="line">
                <a:avLst/>
              </a:prstGeom>
              <a:ln w="254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Straight Connector 8">
                <a:extLst>
                  <a:ext uri="{FF2B5EF4-FFF2-40B4-BE49-F238E27FC236}">
                    <a16:creationId xmlns:a16="http://schemas.microsoft.com/office/drawing/2014/main" id="{501D849F-8F8C-3146-F0F4-3E080DC0223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636751" y="3773150"/>
                <a:ext cx="1342584" cy="0"/>
              </a:xfrm>
              <a:prstGeom prst="line">
                <a:avLst/>
              </a:prstGeom>
              <a:ln w="254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9C2CB70C-0EAC-75BC-11EC-114B942FA96C}"/>
                  </a:ext>
                </a:extLst>
              </p:cNvPr>
              <p:cNvSpPr txBox="1"/>
              <p:nvPr/>
            </p:nvSpPr>
            <p:spPr>
              <a:xfrm>
                <a:off x="8483180" y="2696220"/>
                <a:ext cx="418638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>
                    <a:solidFill>
                      <a:srgbClr val="FF0000"/>
                    </a:solidFill>
                  </a:rPr>
                  <a:t>?</a:t>
                </a:r>
                <a:endParaRPr lang="en-ZA" dirty="0">
                  <a:solidFill>
                    <a:srgbClr val="FF0000"/>
                  </a:solidFill>
                </a:endParaRPr>
              </a:p>
            </p:txBody>
          </p:sp>
        </p:grpSp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EAFABB60-47C6-6150-9C02-7A2B2375F361}"/>
                </a:ext>
              </a:extLst>
            </p:cNvPr>
            <p:cNvGrpSpPr/>
            <p:nvPr/>
          </p:nvGrpSpPr>
          <p:grpSpPr>
            <a:xfrm>
              <a:off x="7976013" y="1788702"/>
              <a:ext cx="549273" cy="169277"/>
              <a:chOff x="7976013" y="1788702"/>
              <a:chExt cx="549273" cy="169277"/>
            </a:xfrm>
          </p:grpSpPr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080A0EAA-A861-81F3-6188-5512DB37B905}"/>
                  </a:ext>
                </a:extLst>
              </p:cNvPr>
              <p:cNvSpPr/>
              <p:nvPr/>
            </p:nvSpPr>
            <p:spPr>
              <a:xfrm>
                <a:off x="8061397" y="1800088"/>
                <a:ext cx="360437" cy="90968"/>
              </a:xfrm>
              <a:prstGeom prst="rect">
                <a:avLst/>
              </a:prstGeom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A"/>
              </a:p>
            </p:txBody>
          </p:sp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93F931B3-4214-30A8-C177-F5AE5EF5C153}"/>
                  </a:ext>
                </a:extLst>
              </p:cNvPr>
              <p:cNvSpPr txBox="1"/>
              <p:nvPr/>
            </p:nvSpPr>
            <p:spPr>
              <a:xfrm>
                <a:off x="7976013" y="1788702"/>
                <a:ext cx="549273" cy="1692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500" b="1" dirty="0"/>
                  <a:t>WD pulsars</a:t>
                </a:r>
                <a:endParaRPr lang="en-ZA" sz="500" b="1" dirty="0"/>
              </a:p>
            </p:txBody>
          </p:sp>
        </p:grpSp>
      </p:grpSp>
      <p:sp>
        <p:nvSpPr>
          <p:cNvPr id="20" name="TextBox 19">
            <a:extLst>
              <a:ext uri="{FF2B5EF4-FFF2-40B4-BE49-F238E27FC236}">
                <a16:creationId xmlns:a16="http://schemas.microsoft.com/office/drawing/2014/main" id="{5DFFAADF-5E38-EC11-46F9-D21E08F165B6}"/>
              </a:ext>
            </a:extLst>
          </p:cNvPr>
          <p:cNvSpPr txBox="1"/>
          <p:nvPr/>
        </p:nvSpPr>
        <p:spPr>
          <a:xfrm>
            <a:off x="8451476" y="4835723"/>
            <a:ext cx="77320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6 of 15 </a:t>
            </a:r>
            <a:endParaRPr lang="en-ZA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90324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Google Shape;233;p41"/>
          <p:cNvSpPr/>
          <p:nvPr/>
        </p:nvSpPr>
        <p:spPr>
          <a:xfrm>
            <a:off x="7314625" y="0"/>
            <a:ext cx="527700" cy="527700"/>
          </a:xfrm>
          <a:prstGeom prst="ellipse">
            <a:avLst/>
          </a:prstGeom>
          <a:gradFill>
            <a:gsLst>
              <a:gs pos="0">
                <a:srgbClr val="CF4E8B">
                  <a:alpha val="70980"/>
                </a:srgbClr>
              </a:gs>
              <a:gs pos="31000">
                <a:srgbClr val="CF4E8B">
                  <a:alpha val="32549"/>
                </a:srgbClr>
              </a:gs>
              <a:gs pos="100000">
                <a:srgbClr val="CF4E8B">
                  <a:alpha val="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" name="Google Shape;173;p36">
            <a:extLst>
              <a:ext uri="{FF2B5EF4-FFF2-40B4-BE49-F238E27FC236}">
                <a16:creationId xmlns:a16="http://schemas.microsoft.com/office/drawing/2014/main" id="{3102C932-1287-2147-9291-03B6E94486F2}"/>
              </a:ext>
            </a:extLst>
          </p:cNvPr>
          <p:cNvSpPr/>
          <p:nvPr/>
        </p:nvSpPr>
        <p:spPr>
          <a:xfrm>
            <a:off x="3935550" y="895600"/>
            <a:ext cx="1271400" cy="1271400"/>
          </a:xfrm>
          <a:prstGeom prst="ellipse">
            <a:avLst/>
          </a:prstGeom>
          <a:noFill/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" name="Google Shape;174;p36">
            <a:extLst>
              <a:ext uri="{FF2B5EF4-FFF2-40B4-BE49-F238E27FC236}">
                <a16:creationId xmlns:a16="http://schemas.microsoft.com/office/drawing/2014/main" id="{E8A22EDB-A599-7AF3-6620-1FE35EFDB62E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2343827" y="2380625"/>
            <a:ext cx="4454845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400" dirty="0"/>
              <a:t>The discovery of J1912-4410</a:t>
            </a:r>
            <a:endParaRPr sz="4400" dirty="0"/>
          </a:p>
        </p:txBody>
      </p:sp>
      <p:sp>
        <p:nvSpPr>
          <p:cNvPr id="22" name="Google Shape;175;p36">
            <a:extLst>
              <a:ext uri="{FF2B5EF4-FFF2-40B4-BE49-F238E27FC236}">
                <a16:creationId xmlns:a16="http://schemas.microsoft.com/office/drawing/2014/main" id="{515D3B18-98FA-D511-5E9B-FB4DA3570626}"/>
              </a:ext>
            </a:extLst>
          </p:cNvPr>
          <p:cNvSpPr txBox="1">
            <a:spLocks/>
          </p:cNvSpPr>
          <p:nvPr/>
        </p:nvSpPr>
        <p:spPr>
          <a:xfrm>
            <a:off x="2996550" y="1109225"/>
            <a:ext cx="31509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n" sz="6000" b="1" dirty="0">
                <a:solidFill>
                  <a:schemeClr val="bg1"/>
                </a:solidFill>
                <a:latin typeface="Thasadith" panose="020B0604020202020204" charset="-34"/>
                <a:cs typeface="Thasadith" panose="020B0604020202020204" charset="-34"/>
              </a:rPr>
              <a:t>04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3">
          <a:extLst>
            <a:ext uri="{FF2B5EF4-FFF2-40B4-BE49-F238E27FC236}">
              <a16:creationId xmlns:a16="http://schemas.microsoft.com/office/drawing/2014/main" id="{AFCB9BA7-A752-CCE7-E3B9-99A0B0BD3B1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Google Shape;233;p41">
            <a:extLst>
              <a:ext uri="{FF2B5EF4-FFF2-40B4-BE49-F238E27FC236}">
                <a16:creationId xmlns:a16="http://schemas.microsoft.com/office/drawing/2014/main" id="{F45E53DF-2083-671B-18E3-29B2FF6BE787}"/>
              </a:ext>
            </a:extLst>
          </p:cNvPr>
          <p:cNvSpPr/>
          <p:nvPr/>
        </p:nvSpPr>
        <p:spPr>
          <a:xfrm>
            <a:off x="7314625" y="0"/>
            <a:ext cx="527700" cy="527700"/>
          </a:xfrm>
          <a:prstGeom prst="ellipse">
            <a:avLst/>
          </a:prstGeom>
          <a:gradFill>
            <a:gsLst>
              <a:gs pos="0">
                <a:srgbClr val="CF4E8B">
                  <a:alpha val="70980"/>
                </a:srgbClr>
              </a:gs>
              <a:gs pos="31000">
                <a:srgbClr val="CF4E8B">
                  <a:alpha val="32549"/>
                </a:srgbClr>
              </a:gs>
              <a:gs pos="100000">
                <a:srgbClr val="CF4E8B">
                  <a:alpha val="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" name="Google Shape;147;p34">
            <a:extLst>
              <a:ext uri="{FF2B5EF4-FFF2-40B4-BE49-F238E27FC236}">
                <a16:creationId xmlns:a16="http://schemas.microsoft.com/office/drawing/2014/main" id="{53E386BD-B8FC-4E58-7238-6717423E1CCD}"/>
              </a:ext>
            </a:extLst>
          </p:cNvPr>
          <p:cNvSpPr txBox="1">
            <a:spLocks/>
          </p:cNvSpPr>
          <p:nvPr/>
        </p:nvSpPr>
        <p:spPr>
          <a:xfrm>
            <a:off x="720000" y="1152475"/>
            <a:ext cx="77040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Nunito"/>
              <a:buNone/>
              <a:defRPr sz="2000" b="0" i="0" u="none" strike="noStrike" cap="none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1pPr>
            <a:lvl2pPr marL="914400" marR="0" lvl="1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Nunito"/>
              <a:buNone/>
              <a:defRPr sz="1400" b="0" i="0" u="none" strike="noStrike" cap="none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2pPr>
            <a:lvl3pPr marL="1371600" marR="0" lvl="2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Nunito"/>
              <a:buNone/>
              <a:defRPr sz="1400" b="0" i="0" u="none" strike="noStrike" cap="none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3pPr>
            <a:lvl4pPr marL="1828800" marR="0" lvl="3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Nunito"/>
              <a:buNone/>
              <a:defRPr sz="1400" b="0" i="0" u="none" strike="noStrike" cap="none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4pPr>
            <a:lvl5pPr marL="2286000" marR="0" lvl="4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Nunito"/>
              <a:buNone/>
              <a:defRPr sz="1400" b="0" i="0" u="none" strike="noStrike" cap="none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5pPr>
            <a:lvl6pPr marL="2743200" marR="0" lvl="5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Nunito"/>
              <a:buNone/>
              <a:defRPr sz="1400" b="0" i="0" u="none" strike="noStrike" cap="none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6pPr>
            <a:lvl7pPr marL="3200400" marR="0" lvl="6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Nunito"/>
              <a:buNone/>
              <a:defRPr sz="1400" b="0" i="0" u="none" strike="noStrike" cap="none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7pPr>
            <a:lvl8pPr marL="3657600" marR="0" lvl="7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Nunito"/>
              <a:buNone/>
              <a:defRPr sz="1400" b="0" i="0" u="none" strike="noStrike" cap="none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8pPr>
            <a:lvl9pPr marL="4114800" marR="0" lvl="8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Nunito"/>
              <a:buNone/>
              <a:defRPr sz="1400" b="0" i="0" u="none" strike="noStrike" cap="none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9pPr>
          </a:lstStyle>
          <a:p>
            <a:pPr marL="0" indent="0" algn="l"/>
            <a:r>
              <a:rPr lang="en-US" sz="1800" b="1" dirty="0"/>
              <a:t>The discovery of J1912-4410</a:t>
            </a:r>
          </a:p>
          <a:p>
            <a:pPr indent="-304800" algn="l">
              <a:spcBef>
                <a:spcPts val="1600"/>
              </a:spcBef>
              <a:buSzPts val="1200"/>
              <a:buFont typeface="Arial" panose="020B0604020202020204" pitchFamily="34" charset="0"/>
              <a:buChar char="•"/>
            </a:pPr>
            <a:r>
              <a:rPr lang="en-US" sz="1400" dirty="0"/>
              <a:t> </a:t>
            </a:r>
            <a:r>
              <a:rPr lang="en-US" sz="1400" dirty="0" err="1"/>
              <a:t>Pelisoli</a:t>
            </a:r>
            <a:r>
              <a:rPr lang="en-US" sz="1400" dirty="0"/>
              <a:t> et al., (2023) performed a target search for white dwarf – M dwarf binary systems with similar observational properties as AR </a:t>
            </a:r>
            <a:r>
              <a:rPr lang="en-US" sz="1400" dirty="0" err="1"/>
              <a:t>Sco</a:t>
            </a:r>
            <a:r>
              <a:rPr lang="en-US" sz="1400" dirty="0"/>
              <a:t>. </a:t>
            </a:r>
          </a:p>
          <a:p>
            <a:pPr indent="-304800" algn="l">
              <a:spcBef>
                <a:spcPts val="1600"/>
              </a:spcBef>
              <a:buSzPts val="1200"/>
              <a:buFont typeface="Arial" panose="020B0604020202020204" pitchFamily="34" charset="0"/>
              <a:buChar char="•"/>
            </a:pPr>
            <a:r>
              <a:rPr lang="en-US" sz="1400" dirty="0"/>
              <a:t>Several systems were identified, but one in particular piqued our interest: J1912-4410.</a:t>
            </a:r>
          </a:p>
          <a:p>
            <a:pPr indent="-304800" algn="l">
              <a:spcBef>
                <a:spcPts val="1600"/>
              </a:spcBef>
              <a:buSzPts val="1200"/>
              <a:buFont typeface="Arial" panose="020B0604020202020204" pitchFamily="34" charset="0"/>
              <a:buChar char="•"/>
            </a:pPr>
            <a:r>
              <a:rPr lang="en-US" sz="1400" dirty="0"/>
              <a:t>Further observations across the EM spectrum show confirmed pulsations from X-ray to Radio wavelengths. </a:t>
            </a:r>
          </a:p>
          <a:p>
            <a:pPr indent="-304800" algn="l">
              <a:spcBef>
                <a:spcPts val="1600"/>
              </a:spcBef>
              <a:buSzPts val="1200"/>
              <a:buFont typeface="Arial" panose="020B0604020202020204" pitchFamily="34" charset="0"/>
              <a:buChar char="•"/>
            </a:pPr>
            <a:r>
              <a:rPr lang="en-US" sz="1400" dirty="0"/>
              <a:t>Confirmed as the </a:t>
            </a:r>
            <a:r>
              <a:rPr lang="en-US" sz="1400" b="1" dirty="0"/>
              <a:t>second </a:t>
            </a:r>
            <a:r>
              <a:rPr lang="en-US" sz="1400" dirty="0"/>
              <a:t>White Dwarf Pulsar!</a:t>
            </a:r>
          </a:p>
          <a:p>
            <a:pPr indent="-304800" algn="l">
              <a:spcBef>
                <a:spcPts val="1600"/>
              </a:spcBef>
              <a:buSzPts val="1200"/>
              <a:buFont typeface="Arial" panose="020B0604020202020204" pitchFamily="34" charset="0"/>
              <a:buChar char="•"/>
            </a:pPr>
            <a:r>
              <a:rPr lang="en-US" sz="1400" dirty="0"/>
              <a:t>Thus, firmly establishing White Dwarf Pulsars as a unique, rare class of compact binary system.</a:t>
            </a:r>
            <a:endParaRPr lang="en-US" sz="1050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D4C82F5-8EC6-F73F-A01F-7B1E6F6A8C38}"/>
              </a:ext>
            </a:extLst>
          </p:cNvPr>
          <p:cNvSpPr txBox="1"/>
          <p:nvPr/>
        </p:nvSpPr>
        <p:spPr>
          <a:xfrm>
            <a:off x="8451476" y="4835723"/>
            <a:ext cx="77320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7 of 15 </a:t>
            </a:r>
            <a:endParaRPr lang="en-ZA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30219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" name="Google Shape;261;p43"/>
          <p:cNvSpPr/>
          <p:nvPr/>
        </p:nvSpPr>
        <p:spPr>
          <a:xfrm>
            <a:off x="8306100" y="3408175"/>
            <a:ext cx="701400" cy="701400"/>
          </a:xfrm>
          <a:prstGeom prst="ellipse">
            <a:avLst/>
          </a:prstGeom>
          <a:gradFill>
            <a:gsLst>
              <a:gs pos="0">
                <a:srgbClr val="CF4E8B">
                  <a:alpha val="70980"/>
                </a:srgbClr>
              </a:gs>
              <a:gs pos="31000">
                <a:srgbClr val="CF4E8B">
                  <a:alpha val="32549"/>
                </a:srgbClr>
              </a:gs>
              <a:gs pos="100000">
                <a:srgbClr val="CF4E8B">
                  <a:alpha val="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" name="Google Shape;173;p36">
            <a:extLst>
              <a:ext uri="{FF2B5EF4-FFF2-40B4-BE49-F238E27FC236}">
                <a16:creationId xmlns:a16="http://schemas.microsoft.com/office/drawing/2014/main" id="{01DD861F-B411-A5F8-2B11-8AE7320B12F7}"/>
              </a:ext>
            </a:extLst>
          </p:cNvPr>
          <p:cNvSpPr/>
          <p:nvPr/>
        </p:nvSpPr>
        <p:spPr>
          <a:xfrm>
            <a:off x="3935550" y="895600"/>
            <a:ext cx="1271400" cy="1271400"/>
          </a:xfrm>
          <a:prstGeom prst="ellipse">
            <a:avLst/>
          </a:prstGeom>
          <a:noFill/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" name="Google Shape;174;p36">
            <a:extLst>
              <a:ext uri="{FF2B5EF4-FFF2-40B4-BE49-F238E27FC236}">
                <a16:creationId xmlns:a16="http://schemas.microsoft.com/office/drawing/2014/main" id="{5711D29F-8EC9-B767-31FF-B88C9CE2A932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590113" y="2380625"/>
            <a:ext cx="5962273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400" dirty="0"/>
              <a:t>What makes J1912-4410 special?</a:t>
            </a:r>
            <a:endParaRPr sz="4400" dirty="0"/>
          </a:p>
        </p:txBody>
      </p:sp>
      <p:sp>
        <p:nvSpPr>
          <p:cNvPr id="8" name="Google Shape;175;p36">
            <a:extLst>
              <a:ext uri="{FF2B5EF4-FFF2-40B4-BE49-F238E27FC236}">
                <a16:creationId xmlns:a16="http://schemas.microsoft.com/office/drawing/2014/main" id="{F4578894-FAB7-E098-C8D4-424B2B8AEF6B}"/>
              </a:ext>
            </a:extLst>
          </p:cNvPr>
          <p:cNvSpPr txBox="1">
            <a:spLocks/>
          </p:cNvSpPr>
          <p:nvPr/>
        </p:nvSpPr>
        <p:spPr>
          <a:xfrm>
            <a:off x="2996550" y="1109225"/>
            <a:ext cx="31509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n" sz="6000" b="1" dirty="0">
                <a:solidFill>
                  <a:schemeClr val="bg1"/>
                </a:solidFill>
                <a:latin typeface="Thasadith" panose="020B0604020202020204" charset="-34"/>
                <a:cs typeface="Thasadith" panose="020B0604020202020204" charset="-34"/>
              </a:rPr>
              <a:t>05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8">
          <a:extLst>
            <a:ext uri="{FF2B5EF4-FFF2-40B4-BE49-F238E27FC236}">
              <a16:creationId xmlns:a16="http://schemas.microsoft.com/office/drawing/2014/main" id="{85FC1D25-AA52-4300-926C-DC2866F71AB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" name="Google Shape;261;p43">
            <a:extLst>
              <a:ext uri="{FF2B5EF4-FFF2-40B4-BE49-F238E27FC236}">
                <a16:creationId xmlns:a16="http://schemas.microsoft.com/office/drawing/2014/main" id="{B39079DE-86B0-1B5D-0DD0-F96C3A471389}"/>
              </a:ext>
            </a:extLst>
          </p:cNvPr>
          <p:cNvSpPr/>
          <p:nvPr/>
        </p:nvSpPr>
        <p:spPr>
          <a:xfrm>
            <a:off x="8306100" y="3408175"/>
            <a:ext cx="701400" cy="701400"/>
          </a:xfrm>
          <a:prstGeom prst="ellipse">
            <a:avLst/>
          </a:prstGeom>
          <a:gradFill>
            <a:gsLst>
              <a:gs pos="0">
                <a:srgbClr val="CF4E8B">
                  <a:alpha val="70980"/>
                </a:srgbClr>
              </a:gs>
              <a:gs pos="31000">
                <a:srgbClr val="CF4E8B">
                  <a:alpha val="32549"/>
                </a:srgbClr>
              </a:gs>
              <a:gs pos="100000">
                <a:srgbClr val="CF4E8B">
                  <a:alpha val="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" name="Google Shape;147;p34">
            <a:extLst>
              <a:ext uri="{FF2B5EF4-FFF2-40B4-BE49-F238E27FC236}">
                <a16:creationId xmlns:a16="http://schemas.microsoft.com/office/drawing/2014/main" id="{D849D72B-EF94-CEBF-48C6-B6590D3578E2}"/>
              </a:ext>
            </a:extLst>
          </p:cNvPr>
          <p:cNvSpPr txBox="1">
            <a:spLocks/>
          </p:cNvSpPr>
          <p:nvPr/>
        </p:nvSpPr>
        <p:spPr>
          <a:xfrm>
            <a:off x="719999" y="972121"/>
            <a:ext cx="77040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Nunito"/>
              <a:buNone/>
              <a:defRPr sz="2000" b="0" i="0" u="none" strike="noStrike" cap="none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1pPr>
            <a:lvl2pPr marL="914400" marR="0" lvl="1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Nunito"/>
              <a:buNone/>
              <a:defRPr sz="1400" b="0" i="0" u="none" strike="noStrike" cap="none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2pPr>
            <a:lvl3pPr marL="1371600" marR="0" lvl="2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Nunito"/>
              <a:buNone/>
              <a:defRPr sz="1400" b="0" i="0" u="none" strike="noStrike" cap="none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3pPr>
            <a:lvl4pPr marL="1828800" marR="0" lvl="3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Nunito"/>
              <a:buNone/>
              <a:defRPr sz="1400" b="0" i="0" u="none" strike="noStrike" cap="none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4pPr>
            <a:lvl5pPr marL="2286000" marR="0" lvl="4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Nunito"/>
              <a:buNone/>
              <a:defRPr sz="1400" b="0" i="0" u="none" strike="noStrike" cap="none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5pPr>
            <a:lvl6pPr marL="2743200" marR="0" lvl="5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Nunito"/>
              <a:buNone/>
              <a:defRPr sz="1400" b="0" i="0" u="none" strike="noStrike" cap="none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6pPr>
            <a:lvl7pPr marL="3200400" marR="0" lvl="6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Nunito"/>
              <a:buNone/>
              <a:defRPr sz="1400" b="0" i="0" u="none" strike="noStrike" cap="none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7pPr>
            <a:lvl8pPr marL="3657600" marR="0" lvl="7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Nunito"/>
              <a:buNone/>
              <a:defRPr sz="1400" b="0" i="0" u="none" strike="noStrike" cap="none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8pPr>
            <a:lvl9pPr marL="4114800" marR="0" lvl="8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Nunito"/>
              <a:buNone/>
              <a:defRPr sz="1400" b="0" i="0" u="none" strike="noStrike" cap="none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9pPr>
          </a:lstStyle>
          <a:p>
            <a:pPr marL="0" indent="0" algn="l"/>
            <a:r>
              <a:rPr lang="en-US" sz="1800" b="1" dirty="0"/>
              <a:t>What makes J1912-4410 special?</a:t>
            </a:r>
          </a:p>
          <a:p>
            <a:pPr indent="-304800" algn="l">
              <a:spcBef>
                <a:spcPts val="1600"/>
              </a:spcBef>
              <a:buSzPts val="1200"/>
              <a:buFont typeface="Arial" panose="020B0604020202020204" pitchFamily="34" charset="0"/>
              <a:buChar char="•"/>
            </a:pPr>
            <a:r>
              <a:rPr lang="en-US" sz="1400" dirty="0"/>
              <a:t>The radio pulses from AR </a:t>
            </a:r>
            <a:r>
              <a:rPr lang="en-US" sz="1400" dirty="0" err="1"/>
              <a:t>Sco</a:t>
            </a:r>
            <a:r>
              <a:rPr lang="en-US" sz="1400" dirty="0"/>
              <a:t> to originate from the surface of the M-dwarf companion (</a:t>
            </a:r>
            <a:r>
              <a:rPr lang="fr-FR" sz="1400" dirty="0"/>
              <a:t>du Plessis, L. et al. 2022)</a:t>
            </a:r>
            <a:r>
              <a:rPr lang="en-US" sz="1400" dirty="0"/>
              <a:t>.</a:t>
            </a:r>
          </a:p>
          <a:p>
            <a:pPr marL="781050" lvl="1" indent="-171450" algn="l">
              <a:spcBef>
                <a:spcPts val="1600"/>
              </a:spcBef>
              <a:buSzPts val="1200"/>
              <a:buFont typeface="Arial" panose="020B0604020202020204" pitchFamily="34" charset="0"/>
              <a:buChar char="•"/>
            </a:pPr>
            <a:r>
              <a:rPr lang="en-US" sz="1200" b="1" dirty="0"/>
              <a:t>NOT</a:t>
            </a:r>
            <a:r>
              <a:rPr lang="en-US" sz="1200" dirty="0"/>
              <a:t> directly observed!</a:t>
            </a:r>
          </a:p>
          <a:p>
            <a:pPr indent="-304800" algn="l">
              <a:spcBef>
                <a:spcPts val="1600"/>
              </a:spcBef>
              <a:buSzPts val="1200"/>
              <a:buFont typeface="Arial" panose="020B0604020202020204" pitchFamily="34" charset="0"/>
              <a:buChar char="•"/>
            </a:pPr>
            <a:r>
              <a:rPr lang="en-US" sz="1400" dirty="0"/>
              <a:t>The narrow, sharp peaks in J1912-4410’s radio </a:t>
            </a:r>
            <a:r>
              <a:rPr lang="en-US" sz="1400" dirty="0" err="1"/>
              <a:t>lightcurve</a:t>
            </a:r>
            <a:r>
              <a:rPr lang="en-US" sz="1400" dirty="0"/>
              <a:t> suggest that we are seeing the beams directly!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9A73EFC-B840-C304-EC8E-3720E8A8288B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94035"/>
          <a:stretch>
            <a:fillRect/>
          </a:stretch>
        </p:blipFill>
        <p:spPr>
          <a:xfrm>
            <a:off x="330686" y="4235119"/>
            <a:ext cx="8482627" cy="306805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66148A49-D802-B242-7930-B5C8B2CC627B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b="79416"/>
          <a:stretch>
            <a:fillRect/>
          </a:stretch>
        </p:blipFill>
        <p:spPr>
          <a:xfrm>
            <a:off x="330686" y="3176340"/>
            <a:ext cx="8482627" cy="1058779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07F0D455-D246-2F2F-7641-5488082F5B6B}"/>
              </a:ext>
            </a:extLst>
          </p:cNvPr>
          <p:cNvSpPr txBox="1"/>
          <p:nvPr/>
        </p:nvSpPr>
        <p:spPr>
          <a:xfrm>
            <a:off x="8451476" y="4835723"/>
            <a:ext cx="77320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8 of 15 </a:t>
            </a:r>
            <a:endParaRPr lang="en-ZA" dirty="0">
              <a:solidFill>
                <a:schemeClr val="bg1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C0B26EB-334E-A458-CD94-C0228D7D04C0}"/>
              </a:ext>
            </a:extLst>
          </p:cNvPr>
          <p:cNvSpPr txBox="1"/>
          <p:nvPr/>
        </p:nvSpPr>
        <p:spPr>
          <a:xfrm>
            <a:off x="3529262" y="4763207"/>
            <a:ext cx="208547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I. </a:t>
            </a:r>
            <a:r>
              <a:rPr lang="en-US" dirty="0" err="1">
                <a:solidFill>
                  <a:schemeClr val="bg1"/>
                </a:solidFill>
              </a:rPr>
              <a:t>Pelisosli</a:t>
            </a:r>
            <a:r>
              <a:rPr lang="en-US" dirty="0">
                <a:solidFill>
                  <a:schemeClr val="bg1"/>
                </a:solidFill>
              </a:rPr>
              <a:t> (2023) et al.</a:t>
            </a:r>
            <a:endParaRPr lang="en-ZA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50671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8">
          <a:extLst>
            <a:ext uri="{FF2B5EF4-FFF2-40B4-BE49-F238E27FC236}">
              <a16:creationId xmlns:a16="http://schemas.microsoft.com/office/drawing/2014/main" id="{8148F4D7-BD57-74F8-3FF2-4B4A4761885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" name="Google Shape;261;p43">
            <a:extLst>
              <a:ext uri="{FF2B5EF4-FFF2-40B4-BE49-F238E27FC236}">
                <a16:creationId xmlns:a16="http://schemas.microsoft.com/office/drawing/2014/main" id="{ECDF95CA-1B7E-4F77-69E1-F01F3DA102BD}"/>
              </a:ext>
            </a:extLst>
          </p:cNvPr>
          <p:cNvSpPr/>
          <p:nvPr/>
        </p:nvSpPr>
        <p:spPr>
          <a:xfrm>
            <a:off x="8306100" y="3408175"/>
            <a:ext cx="701400" cy="701400"/>
          </a:xfrm>
          <a:prstGeom prst="ellipse">
            <a:avLst/>
          </a:prstGeom>
          <a:gradFill>
            <a:gsLst>
              <a:gs pos="0">
                <a:srgbClr val="CF4E8B">
                  <a:alpha val="70980"/>
                </a:srgbClr>
              </a:gs>
              <a:gs pos="31000">
                <a:srgbClr val="CF4E8B">
                  <a:alpha val="32549"/>
                </a:srgbClr>
              </a:gs>
              <a:gs pos="100000">
                <a:srgbClr val="CF4E8B">
                  <a:alpha val="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" name="Google Shape;147;p34">
            <a:extLst>
              <a:ext uri="{FF2B5EF4-FFF2-40B4-BE49-F238E27FC236}">
                <a16:creationId xmlns:a16="http://schemas.microsoft.com/office/drawing/2014/main" id="{6DCD9943-DF4C-21EE-1403-9CCBD626CB4E}"/>
              </a:ext>
            </a:extLst>
          </p:cNvPr>
          <p:cNvSpPr txBox="1">
            <a:spLocks/>
          </p:cNvSpPr>
          <p:nvPr/>
        </p:nvSpPr>
        <p:spPr>
          <a:xfrm>
            <a:off x="719999" y="972121"/>
            <a:ext cx="77040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Nunito"/>
              <a:buNone/>
              <a:defRPr sz="2000" b="0" i="0" u="none" strike="noStrike" cap="none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1pPr>
            <a:lvl2pPr marL="914400" marR="0" lvl="1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Nunito"/>
              <a:buNone/>
              <a:defRPr sz="1400" b="0" i="0" u="none" strike="noStrike" cap="none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2pPr>
            <a:lvl3pPr marL="1371600" marR="0" lvl="2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Nunito"/>
              <a:buNone/>
              <a:defRPr sz="1400" b="0" i="0" u="none" strike="noStrike" cap="none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3pPr>
            <a:lvl4pPr marL="1828800" marR="0" lvl="3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Nunito"/>
              <a:buNone/>
              <a:defRPr sz="1400" b="0" i="0" u="none" strike="noStrike" cap="none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4pPr>
            <a:lvl5pPr marL="2286000" marR="0" lvl="4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Nunito"/>
              <a:buNone/>
              <a:defRPr sz="1400" b="0" i="0" u="none" strike="noStrike" cap="none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5pPr>
            <a:lvl6pPr marL="2743200" marR="0" lvl="5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Nunito"/>
              <a:buNone/>
              <a:defRPr sz="1400" b="0" i="0" u="none" strike="noStrike" cap="none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6pPr>
            <a:lvl7pPr marL="3200400" marR="0" lvl="6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Nunito"/>
              <a:buNone/>
              <a:defRPr sz="1400" b="0" i="0" u="none" strike="noStrike" cap="none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7pPr>
            <a:lvl8pPr marL="3657600" marR="0" lvl="7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Nunito"/>
              <a:buNone/>
              <a:defRPr sz="1400" b="0" i="0" u="none" strike="noStrike" cap="none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8pPr>
            <a:lvl9pPr marL="4114800" marR="0" lvl="8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Nunito"/>
              <a:buNone/>
              <a:defRPr sz="1400" b="0" i="0" u="none" strike="noStrike" cap="none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9pPr>
          </a:lstStyle>
          <a:p>
            <a:pPr marL="0" indent="0" algn="l"/>
            <a:r>
              <a:rPr lang="en-US" sz="1800" b="1" dirty="0"/>
              <a:t>What makes J1912-4410 special?</a:t>
            </a:r>
          </a:p>
          <a:p>
            <a:pPr indent="-304800" algn="l">
              <a:spcBef>
                <a:spcPts val="1600"/>
              </a:spcBef>
              <a:buSzPts val="1200"/>
              <a:buFont typeface="Arial" panose="020B0604020202020204" pitchFamily="34" charset="0"/>
              <a:buChar char="•"/>
            </a:pPr>
            <a:r>
              <a:rPr lang="en-US" sz="1400" dirty="0"/>
              <a:t>The radio pulses from AR </a:t>
            </a:r>
            <a:r>
              <a:rPr lang="en-US" sz="1400" dirty="0" err="1"/>
              <a:t>Sco</a:t>
            </a:r>
            <a:r>
              <a:rPr lang="en-US" sz="1400" dirty="0"/>
              <a:t> to originate from the surface of the M-dwarf companion (</a:t>
            </a:r>
            <a:r>
              <a:rPr lang="fr-FR" sz="1400" dirty="0"/>
              <a:t>du Plessis, L. et al. 2022)</a:t>
            </a:r>
            <a:r>
              <a:rPr lang="en-US" sz="1400" dirty="0"/>
              <a:t>.</a:t>
            </a:r>
          </a:p>
          <a:p>
            <a:pPr marL="781050" lvl="1" indent="-171450" algn="l">
              <a:spcBef>
                <a:spcPts val="1600"/>
              </a:spcBef>
              <a:buSzPts val="1200"/>
              <a:buFont typeface="Arial" panose="020B0604020202020204" pitchFamily="34" charset="0"/>
              <a:buChar char="•"/>
            </a:pPr>
            <a:r>
              <a:rPr lang="en-US" sz="1200" b="1" dirty="0"/>
              <a:t>NOT</a:t>
            </a:r>
            <a:r>
              <a:rPr lang="en-US" sz="1200" dirty="0"/>
              <a:t> directly observed!</a:t>
            </a:r>
          </a:p>
          <a:p>
            <a:pPr indent="-304800" algn="l">
              <a:spcBef>
                <a:spcPts val="1600"/>
              </a:spcBef>
              <a:buSzPts val="1200"/>
              <a:buFont typeface="Arial" panose="020B0604020202020204" pitchFamily="34" charset="0"/>
              <a:buChar char="•"/>
            </a:pPr>
            <a:r>
              <a:rPr lang="en-US" sz="1400" dirty="0"/>
              <a:t>The narrow, sharp peaks in J1912-4410’s radio </a:t>
            </a:r>
            <a:r>
              <a:rPr lang="en-US" sz="1400" dirty="0" err="1"/>
              <a:t>lightcurve</a:t>
            </a:r>
            <a:r>
              <a:rPr lang="en-US" sz="1400" dirty="0"/>
              <a:t> suggest that we are seeing the beams directly!</a:t>
            </a:r>
          </a:p>
          <a:p>
            <a:pPr indent="-304800" algn="l">
              <a:spcBef>
                <a:spcPts val="1600"/>
              </a:spcBef>
              <a:buSzPts val="1200"/>
              <a:buFont typeface="Arial" panose="020B0604020202020204" pitchFamily="34" charset="0"/>
              <a:buChar char="•"/>
            </a:pPr>
            <a:r>
              <a:rPr lang="en-US" sz="1400" dirty="0"/>
              <a:t>Studying</a:t>
            </a:r>
            <a:r>
              <a:rPr lang="en-US" sz="1400" b="1" dirty="0"/>
              <a:t> J1912-4410’s </a:t>
            </a:r>
            <a:r>
              <a:rPr lang="en-US" sz="1400" dirty="0"/>
              <a:t>radio pulses will give us </a:t>
            </a:r>
            <a:r>
              <a:rPr lang="en-US" sz="1400" b="1" dirty="0"/>
              <a:t>unique insight </a:t>
            </a:r>
            <a:r>
              <a:rPr lang="en-US" sz="1400" dirty="0"/>
              <a:t>to further constrain formation models and possible emission mechanisms.</a:t>
            </a:r>
          </a:p>
          <a:p>
            <a:pPr indent="-304800" algn="l">
              <a:spcBef>
                <a:spcPts val="1600"/>
              </a:spcBef>
              <a:buSzPts val="1200"/>
              <a:buFont typeface="Arial" panose="020B0604020202020204" pitchFamily="34" charset="0"/>
              <a:buChar char="•"/>
            </a:pPr>
            <a:r>
              <a:rPr lang="en-US" sz="1400" b="1" dirty="0" err="1"/>
              <a:t>MeerKAT’s</a:t>
            </a:r>
            <a:r>
              <a:rPr lang="en-US" sz="1400" b="1" dirty="0"/>
              <a:t> instantaneous 2-second integrations </a:t>
            </a:r>
            <a:r>
              <a:rPr lang="en-US" sz="1400" dirty="0"/>
              <a:t>is perfect for their study!</a:t>
            </a:r>
          </a:p>
          <a:p>
            <a:pPr indent="-304800" algn="l">
              <a:spcBef>
                <a:spcPts val="1600"/>
              </a:spcBef>
              <a:buSzPts val="1200"/>
              <a:buFont typeface="Arial" panose="020B0604020202020204" pitchFamily="34" charset="0"/>
              <a:buChar char="•"/>
            </a:pPr>
            <a:r>
              <a:rPr lang="en-US" sz="1400" dirty="0"/>
              <a:t>Furthermore, studies by </a:t>
            </a:r>
            <a:r>
              <a:rPr lang="en-US" sz="1400" dirty="0" err="1"/>
              <a:t>Pelisoli</a:t>
            </a:r>
            <a:r>
              <a:rPr lang="en-US" sz="1400" dirty="0"/>
              <a:t> et al. (2024) </a:t>
            </a:r>
            <a:r>
              <a:rPr lang="en-US" sz="1400" b="1" dirty="0"/>
              <a:t>suggest contradictions </a:t>
            </a:r>
            <a:r>
              <a:rPr lang="en-US" sz="1400" dirty="0"/>
              <a:t>to formation models put forth that the study of AR </a:t>
            </a:r>
            <a:r>
              <a:rPr lang="en-US" sz="1400" dirty="0" err="1"/>
              <a:t>Sco</a:t>
            </a:r>
            <a:r>
              <a:rPr lang="en-US" sz="1400" dirty="0"/>
              <a:t> alone could not reveal. 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217A69B-6689-7204-896D-B59FF4CCD73D}"/>
              </a:ext>
            </a:extLst>
          </p:cNvPr>
          <p:cNvSpPr txBox="1"/>
          <p:nvPr/>
        </p:nvSpPr>
        <p:spPr>
          <a:xfrm>
            <a:off x="8451476" y="4835723"/>
            <a:ext cx="77320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9 of 15 </a:t>
            </a:r>
            <a:endParaRPr lang="en-ZA" dirty="0">
              <a:solidFill>
                <a:schemeClr val="bg1"/>
              </a:solidFill>
            </a:endParaRPr>
          </a:p>
        </p:txBody>
      </p:sp>
      <p:sp>
        <p:nvSpPr>
          <p:cNvPr id="3" name="Google Shape;147;p34">
            <a:extLst>
              <a:ext uri="{FF2B5EF4-FFF2-40B4-BE49-F238E27FC236}">
                <a16:creationId xmlns:a16="http://schemas.microsoft.com/office/drawing/2014/main" id="{141B59E3-61AB-B75E-577F-14A7B86E16C5}"/>
              </a:ext>
            </a:extLst>
          </p:cNvPr>
          <p:cNvSpPr txBox="1">
            <a:spLocks/>
          </p:cNvSpPr>
          <p:nvPr/>
        </p:nvSpPr>
        <p:spPr>
          <a:xfrm>
            <a:off x="719999" y="972121"/>
            <a:ext cx="77040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Nunito"/>
              <a:buNone/>
              <a:defRPr sz="2000" b="0" i="0" u="none" strike="noStrike" cap="none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1pPr>
            <a:lvl2pPr marL="914400" marR="0" lvl="1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Nunito"/>
              <a:buNone/>
              <a:defRPr sz="1400" b="0" i="0" u="none" strike="noStrike" cap="none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2pPr>
            <a:lvl3pPr marL="1371600" marR="0" lvl="2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Nunito"/>
              <a:buNone/>
              <a:defRPr sz="1400" b="0" i="0" u="none" strike="noStrike" cap="none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3pPr>
            <a:lvl4pPr marL="1828800" marR="0" lvl="3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Nunito"/>
              <a:buNone/>
              <a:defRPr sz="1400" b="0" i="0" u="none" strike="noStrike" cap="none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4pPr>
            <a:lvl5pPr marL="2286000" marR="0" lvl="4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Nunito"/>
              <a:buNone/>
              <a:defRPr sz="1400" b="0" i="0" u="none" strike="noStrike" cap="none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5pPr>
            <a:lvl6pPr marL="2743200" marR="0" lvl="5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Nunito"/>
              <a:buNone/>
              <a:defRPr sz="1400" b="0" i="0" u="none" strike="noStrike" cap="none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6pPr>
            <a:lvl7pPr marL="3200400" marR="0" lvl="6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Nunito"/>
              <a:buNone/>
              <a:defRPr sz="1400" b="0" i="0" u="none" strike="noStrike" cap="none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7pPr>
            <a:lvl8pPr marL="3657600" marR="0" lvl="7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Nunito"/>
              <a:buNone/>
              <a:defRPr sz="1400" b="0" i="0" u="none" strike="noStrike" cap="none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8pPr>
            <a:lvl9pPr marL="4114800" marR="0" lvl="8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Nunito"/>
              <a:buNone/>
              <a:defRPr sz="1400" b="0" i="0" u="none" strike="noStrike" cap="none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9pPr>
          </a:lstStyle>
          <a:p>
            <a:pPr marL="0" indent="0" algn="l"/>
            <a:r>
              <a:rPr lang="en-US" sz="1800" b="1" dirty="0"/>
              <a:t>What makes J1912-4410 special?</a:t>
            </a:r>
          </a:p>
          <a:p>
            <a:pPr indent="-304800" algn="l">
              <a:spcBef>
                <a:spcPts val="1600"/>
              </a:spcBef>
              <a:buSzPts val="1200"/>
              <a:buFont typeface="Arial" panose="020B0604020202020204" pitchFamily="34" charset="0"/>
              <a:buChar char="•"/>
            </a:pPr>
            <a:r>
              <a:rPr lang="en-US" sz="1400" dirty="0"/>
              <a:t>The radio pulses from AR </a:t>
            </a:r>
            <a:r>
              <a:rPr lang="en-US" sz="1400" dirty="0" err="1"/>
              <a:t>Sco</a:t>
            </a:r>
            <a:r>
              <a:rPr lang="en-US" sz="1400" dirty="0"/>
              <a:t> to originate from the surface of the M-dwarf companion (</a:t>
            </a:r>
            <a:r>
              <a:rPr lang="fr-FR" sz="1400" dirty="0"/>
              <a:t>du Plessis, L. et al. 2022)</a:t>
            </a:r>
            <a:r>
              <a:rPr lang="en-US" sz="1400" dirty="0"/>
              <a:t>.</a:t>
            </a:r>
          </a:p>
          <a:p>
            <a:pPr marL="781050" lvl="1" indent="-171450" algn="l">
              <a:spcBef>
                <a:spcPts val="1600"/>
              </a:spcBef>
              <a:buSzPts val="1200"/>
              <a:buFont typeface="Arial" panose="020B0604020202020204" pitchFamily="34" charset="0"/>
              <a:buChar char="•"/>
            </a:pPr>
            <a:r>
              <a:rPr lang="en-US" sz="1200" b="1" dirty="0"/>
              <a:t>NOT</a:t>
            </a:r>
            <a:r>
              <a:rPr lang="en-US" sz="1200" dirty="0"/>
              <a:t> directly observed!</a:t>
            </a:r>
          </a:p>
          <a:p>
            <a:pPr indent="-304800" algn="l">
              <a:spcBef>
                <a:spcPts val="1600"/>
              </a:spcBef>
              <a:buSzPts val="1200"/>
              <a:buFont typeface="Arial" panose="020B0604020202020204" pitchFamily="34" charset="0"/>
              <a:buChar char="•"/>
            </a:pPr>
            <a:r>
              <a:rPr lang="en-US" sz="1400" dirty="0"/>
              <a:t>The narrow, sharp peaks in J1912-4410’s radio </a:t>
            </a:r>
            <a:r>
              <a:rPr lang="en-US" sz="1400" dirty="0" err="1"/>
              <a:t>lightcurve</a:t>
            </a:r>
            <a:r>
              <a:rPr lang="en-US" sz="1400" dirty="0"/>
              <a:t> suggest that we are seeing the beams directly!</a:t>
            </a:r>
          </a:p>
        </p:txBody>
      </p:sp>
    </p:spTree>
    <p:extLst>
      <p:ext uri="{BB962C8B-B14F-4D97-AF65-F5344CB8AC3E}">
        <p14:creationId xmlns:p14="http://schemas.microsoft.com/office/powerpoint/2010/main" val="7502997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Google Shape;261;p43">
            <a:extLst>
              <a:ext uri="{FF2B5EF4-FFF2-40B4-BE49-F238E27FC236}">
                <a16:creationId xmlns:a16="http://schemas.microsoft.com/office/drawing/2014/main" id="{34421527-F27B-9CF1-CFB9-86A4912BF868}"/>
              </a:ext>
            </a:extLst>
          </p:cNvPr>
          <p:cNvSpPr/>
          <p:nvPr/>
        </p:nvSpPr>
        <p:spPr>
          <a:xfrm>
            <a:off x="8306100" y="3408175"/>
            <a:ext cx="701400" cy="701400"/>
          </a:xfrm>
          <a:prstGeom prst="ellipse">
            <a:avLst/>
          </a:prstGeom>
          <a:gradFill>
            <a:gsLst>
              <a:gs pos="0">
                <a:srgbClr val="CF4E8B">
                  <a:alpha val="70980"/>
                </a:srgbClr>
              </a:gs>
              <a:gs pos="31000">
                <a:srgbClr val="CF4E8B">
                  <a:alpha val="32549"/>
                </a:srgbClr>
              </a:gs>
              <a:gs pos="100000">
                <a:srgbClr val="CF4E8B">
                  <a:alpha val="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" name="Google Shape;173;p36">
            <a:extLst>
              <a:ext uri="{FF2B5EF4-FFF2-40B4-BE49-F238E27FC236}">
                <a16:creationId xmlns:a16="http://schemas.microsoft.com/office/drawing/2014/main" id="{20907818-D315-9992-F3A5-F6346349E703}"/>
              </a:ext>
            </a:extLst>
          </p:cNvPr>
          <p:cNvSpPr/>
          <p:nvPr/>
        </p:nvSpPr>
        <p:spPr>
          <a:xfrm>
            <a:off x="3935550" y="895600"/>
            <a:ext cx="1271400" cy="1271400"/>
          </a:xfrm>
          <a:prstGeom prst="ellipse">
            <a:avLst/>
          </a:prstGeom>
          <a:noFill/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" name="Google Shape;174;p36">
            <a:extLst>
              <a:ext uri="{FF2B5EF4-FFF2-40B4-BE49-F238E27FC236}">
                <a16:creationId xmlns:a16="http://schemas.microsoft.com/office/drawing/2014/main" id="{B2270354-6CE4-9795-18F8-EC9E55DB7A0D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516002" y="2380625"/>
            <a:ext cx="6110495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400" dirty="0"/>
              <a:t>What have I done so far?</a:t>
            </a:r>
            <a:endParaRPr sz="4400" dirty="0"/>
          </a:p>
        </p:txBody>
      </p:sp>
      <p:sp>
        <p:nvSpPr>
          <p:cNvPr id="7" name="Google Shape;175;p36">
            <a:extLst>
              <a:ext uri="{FF2B5EF4-FFF2-40B4-BE49-F238E27FC236}">
                <a16:creationId xmlns:a16="http://schemas.microsoft.com/office/drawing/2014/main" id="{6AC4BC0D-FA94-6A79-4E75-15E289DE59DB}"/>
              </a:ext>
            </a:extLst>
          </p:cNvPr>
          <p:cNvSpPr txBox="1">
            <a:spLocks/>
          </p:cNvSpPr>
          <p:nvPr/>
        </p:nvSpPr>
        <p:spPr>
          <a:xfrm>
            <a:off x="2996550" y="1109225"/>
            <a:ext cx="31509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n" sz="6000" b="1" dirty="0">
                <a:solidFill>
                  <a:schemeClr val="bg1"/>
                </a:solidFill>
                <a:latin typeface="Thasadith" panose="020B0604020202020204" charset="-34"/>
                <a:cs typeface="Thasadith" panose="020B0604020202020204" charset="-34"/>
              </a:rPr>
              <a:t>06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0">
          <a:extLst>
            <a:ext uri="{FF2B5EF4-FFF2-40B4-BE49-F238E27FC236}">
              <a16:creationId xmlns:a16="http://schemas.microsoft.com/office/drawing/2014/main" id="{17A0F5BB-BAA7-A011-223C-6F85B0847D9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Google Shape;261;p43">
            <a:extLst>
              <a:ext uri="{FF2B5EF4-FFF2-40B4-BE49-F238E27FC236}">
                <a16:creationId xmlns:a16="http://schemas.microsoft.com/office/drawing/2014/main" id="{ABAADEF0-85F9-7AD9-5232-2C80DEB06C6E}"/>
              </a:ext>
            </a:extLst>
          </p:cNvPr>
          <p:cNvSpPr/>
          <p:nvPr/>
        </p:nvSpPr>
        <p:spPr>
          <a:xfrm>
            <a:off x="8306100" y="3408175"/>
            <a:ext cx="701400" cy="701400"/>
          </a:xfrm>
          <a:prstGeom prst="ellipse">
            <a:avLst/>
          </a:prstGeom>
          <a:gradFill>
            <a:gsLst>
              <a:gs pos="0">
                <a:srgbClr val="CF4E8B">
                  <a:alpha val="70980"/>
                </a:srgbClr>
              </a:gs>
              <a:gs pos="31000">
                <a:srgbClr val="CF4E8B">
                  <a:alpha val="32549"/>
                </a:srgbClr>
              </a:gs>
              <a:gs pos="100000">
                <a:srgbClr val="CF4E8B">
                  <a:alpha val="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" name="Google Shape;147;p34">
            <a:extLst>
              <a:ext uri="{FF2B5EF4-FFF2-40B4-BE49-F238E27FC236}">
                <a16:creationId xmlns:a16="http://schemas.microsoft.com/office/drawing/2014/main" id="{408C5937-793E-DE4B-EC3F-EA9A4B9EB546}"/>
              </a:ext>
            </a:extLst>
          </p:cNvPr>
          <p:cNvSpPr txBox="1">
            <a:spLocks/>
          </p:cNvSpPr>
          <p:nvPr/>
        </p:nvSpPr>
        <p:spPr>
          <a:xfrm>
            <a:off x="625290" y="303748"/>
            <a:ext cx="77040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Nunito"/>
              <a:buNone/>
              <a:defRPr sz="2000" b="0" i="0" u="none" strike="noStrike" cap="none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1pPr>
            <a:lvl2pPr marL="914400" marR="0" lvl="1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Nunito"/>
              <a:buNone/>
              <a:defRPr sz="1400" b="0" i="0" u="none" strike="noStrike" cap="none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2pPr>
            <a:lvl3pPr marL="1371600" marR="0" lvl="2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Nunito"/>
              <a:buNone/>
              <a:defRPr sz="1400" b="0" i="0" u="none" strike="noStrike" cap="none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3pPr>
            <a:lvl4pPr marL="1828800" marR="0" lvl="3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Nunito"/>
              <a:buNone/>
              <a:defRPr sz="1400" b="0" i="0" u="none" strike="noStrike" cap="none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4pPr>
            <a:lvl5pPr marL="2286000" marR="0" lvl="4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Nunito"/>
              <a:buNone/>
              <a:defRPr sz="1400" b="0" i="0" u="none" strike="noStrike" cap="none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5pPr>
            <a:lvl6pPr marL="2743200" marR="0" lvl="5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Nunito"/>
              <a:buNone/>
              <a:defRPr sz="1400" b="0" i="0" u="none" strike="noStrike" cap="none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6pPr>
            <a:lvl7pPr marL="3200400" marR="0" lvl="6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Nunito"/>
              <a:buNone/>
              <a:defRPr sz="1400" b="0" i="0" u="none" strike="noStrike" cap="none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7pPr>
            <a:lvl8pPr marL="3657600" marR="0" lvl="7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Nunito"/>
              <a:buNone/>
              <a:defRPr sz="1400" b="0" i="0" u="none" strike="noStrike" cap="none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8pPr>
            <a:lvl9pPr marL="4114800" marR="0" lvl="8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Nunito"/>
              <a:buNone/>
              <a:defRPr sz="1400" b="0" i="0" u="none" strike="noStrike" cap="none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9pPr>
          </a:lstStyle>
          <a:p>
            <a:pPr marL="0" indent="0" algn="l"/>
            <a:r>
              <a:rPr lang="en-US" sz="1800" b="1" dirty="0"/>
              <a:t>What have I done so far?</a:t>
            </a:r>
          </a:p>
          <a:p>
            <a:pPr marL="0" indent="0" algn="l"/>
            <a:endParaRPr lang="en-US" sz="1800" b="1" dirty="0"/>
          </a:p>
          <a:p>
            <a:pPr marL="0" indent="0" algn="l"/>
            <a:endParaRPr lang="en-US" sz="1800" b="1" dirty="0"/>
          </a:p>
          <a:p>
            <a:pPr marL="0" indent="0" algn="l"/>
            <a:endParaRPr lang="en-US" sz="1800" b="1" dirty="0"/>
          </a:p>
          <a:p>
            <a:pPr indent="-304800" algn="l">
              <a:spcBef>
                <a:spcPts val="1600"/>
              </a:spcBef>
              <a:buSzPts val="1200"/>
              <a:buFont typeface="Arial" panose="020B0604020202020204" pitchFamily="34" charset="0"/>
              <a:buChar char="•"/>
            </a:pPr>
            <a:r>
              <a:rPr lang="en-US" sz="1400" dirty="0" err="1"/>
              <a:t>MeerKAT</a:t>
            </a:r>
            <a:r>
              <a:rPr lang="en-US" sz="1400" dirty="0"/>
              <a:t> UHF data collected roughly ~1/month since July 2022.</a:t>
            </a:r>
            <a:endParaRPr lang="en-US" sz="700" dirty="0"/>
          </a:p>
          <a:p>
            <a:pPr indent="-304800" algn="l">
              <a:spcBef>
                <a:spcPts val="1600"/>
              </a:spcBef>
              <a:buSzPts val="1200"/>
              <a:buFont typeface="Arial" panose="020B0604020202020204" pitchFamily="34" charset="0"/>
              <a:buChar char="•"/>
            </a:pPr>
            <a:r>
              <a:rPr lang="en-US" sz="1400" dirty="0"/>
              <a:t>I have processed our available data from January 2024 to July 2025. </a:t>
            </a:r>
          </a:p>
          <a:p>
            <a:pPr indent="-304800" algn="l">
              <a:spcBef>
                <a:spcPts val="1600"/>
              </a:spcBef>
              <a:buSzPts val="1200"/>
              <a:buFont typeface="Arial" panose="020B0604020202020204" pitchFamily="34" charset="0"/>
              <a:buChar char="•"/>
            </a:pPr>
            <a:r>
              <a:rPr lang="en-US" sz="1400" dirty="0"/>
              <a:t>I have produced a radio </a:t>
            </a:r>
            <a:r>
              <a:rPr lang="en-US" sz="1400" dirty="0" err="1"/>
              <a:t>lightcurve</a:t>
            </a:r>
            <a:r>
              <a:rPr lang="en-US" sz="1400" dirty="0"/>
              <a:t> using Stokes I fluxes I extracted from the processed data. </a:t>
            </a:r>
          </a:p>
        </p:txBody>
      </p:sp>
      <p:pic>
        <p:nvPicPr>
          <p:cNvPr id="2" name="newest video">
            <a:hlinkClick r:id="" action="ppaction://media"/>
            <a:extLst>
              <a:ext uri="{FF2B5EF4-FFF2-40B4-BE49-F238E27FC236}">
                <a16:creationId xmlns:a16="http://schemas.microsoft.com/office/drawing/2014/main" id="{12A3DD78-B1C6-939B-CF93-F421B1741F65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rcRect l="13980" r="14164"/>
          <a:stretch>
            <a:fillRect/>
          </a:stretch>
        </p:blipFill>
        <p:spPr>
          <a:xfrm>
            <a:off x="7160706" y="303748"/>
            <a:ext cx="1617204" cy="1265972"/>
          </a:xfrm>
          <a:prstGeom prst="rect">
            <a:avLst/>
          </a:prstGeom>
        </p:spPr>
      </p:pic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92243CD9-E5DB-0898-6556-A5D3C5E4181F}"/>
              </a:ext>
            </a:extLst>
          </p:cNvPr>
          <p:cNvCxnSpPr>
            <a:cxnSpLocks/>
          </p:cNvCxnSpPr>
          <p:nvPr/>
        </p:nvCxnSpPr>
        <p:spPr>
          <a:xfrm flipH="1">
            <a:off x="7998296" y="730965"/>
            <a:ext cx="330994" cy="223838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BD6DC198-8B55-66C1-0D14-700BA4EE2264}"/>
              </a:ext>
            </a:extLst>
          </p:cNvPr>
          <p:cNvSpPr txBox="1"/>
          <p:nvPr/>
        </p:nvSpPr>
        <p:spPr>
          <a:xfrm>
            <a:off x="8329290" y="4835723"/>
            <a:ext cx="8953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10 of 15 </a:t>
            </a:r>
            <a:endParaRPr lang="en-ZA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80070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7" dur="2624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22" repeatCount="indefinite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27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p34"/>
          <p:cNvSpPr txBox="1">
            <a:spLocks noGrp="1"/>
          </p:cNvSpPr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Table of contents</a:t>
            </a:r>
            <a:endParaRPr dirty="0"/>
          </a:p>
        </p:txBody>
      </p:sp>
      <p:sp>
        <p:nvSpPr>
          <p:cNvPr id="147" name="Google Shape;147;p34"/>
          <p:cNvSpPr txBox="1">
            <a:spLocks noGrp="1"/>
          </p:cNvSpPr>
          <p:nvPr>
            <p:ph type="body" idx="1"/>
          </p:nvPr>
        </p:nvSpPr>
        <p:spPr>
          <a:xfrm>
            <a:off x="720000" y="1152475"/>
            <a:ext cx="77040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chemeClr val="lt1"/>
                </a:solidFill>
              </a:rPr>
              <a:t>We will discuss the following topics: </a:t>
            </a:r>
            <a:endParaRPr dirty="0">
              <a:solidFill>
                <a:schemeClr val="lt1"/>
              </a:solidFill>
            </a:endParaRPr>
          </a:p>
          <a:p>
            <a:pPr marL="457200" lvl="0" indent="-3048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Nunito"/>
              <a:buAutoNum type="arabicPeriod"/>
            </a:pPr>
            <a:r>
              <a:rPr lang="en-US" dirty="0">
                <a:solidFill>
                  <a:schemeClr val="lt1"/>
                </a:solidFill>
              </a:rPr>
              <a:t>What are pulsars?</a:t>
            </a:r>
          </a:p>
          <a:p>
            <a:pPr marL="457200" lvl="0" indent="-3048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Nunito"/>
              <a:buAutoNum type="arabicPeriod"/>
            </a:pPr>
            <a:r>
              <a:rPr lang="en-US" dirty="0">
                <a:solidFill>
                  <a:schemeClr val="lt1"/>
                </a:solidFill>
              </a:rPr>
              <a:t>The discovery of AR </a:t>
            </a:r>
            <a:r>
              <a:rPr lang="en-US" dirty="0" err="1">
                <a:solidFill>
                  <a:schemeClr val="lt1"/>
                </a:solidFill>
              </a:rPr>
              <a:t>Sco</a:t>
            </a:r>
            <a:r>
              <a:rPr lang="en-US" dirty="0">
                <a:solidFill>
                  <a:schemeClr val="lt1"/>
                </a:solidFill>
              </a:rPr>
              <a:t> and the classification of White Dwarf Pulsars as a class of compact binaries.</a:t>
            </a:r>
          </a:p>
          <a:p>
            <a:pPr marL="457200" lvl="0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Nunito"/>
              <a:buAutoNum type="arabicPeriod"/>
            </a:pPr>
            <a:endParaRPr dirty="0">
              <a:solidFill>
                <a:schemeClr val="lt1"/>
              </a:solidFill>
            </a:endParaRPr>
          </a:p>
          <a:p>
            <a:pPr marL="457200" lvl="0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Nunito"/>
              <a:buAutoNum type="arabicPeriod"/>
            </a:pPr>
            <a:r>
              <a:rPr lang="en-US" dirty="0">
                <a:solidFill>
                  <a:schemeClr val="lt1"/>
                </a:solidFill>
              </a:rPr>
              <a:t>What have we learnt from studying AR </a:t>
            </a:r>
            <a:r>
              <a:rPr lang="en-US" dirty="0" err="1">
                <a:solidFill>
                  <a:schemeClr val="lt1"/>
                </a:solidFill>
              </a:rPr>
              <a:t>Sco</a:t>
            </a:r>
            <a:r>
              <a:rPr lang="en-US" dirty="0">
                <a:solidFill>
                  <a:schemeClr val="lt1"/>
                </a:solidFill>
              </a:rPr>
              <a:t>? </a:t>
            </a:r>
          </a:p>
          <a:p>
            <a:pPr marL="457200" lvl="0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Nunito"/>
              <a:buAutoNum type="arabicPeriod"/>
            </a:pPr>
            <a:endParaRPr dirty="0">
              <a:solidFill>
                <a:schemeClr val="lt1"/>
              </a:solidFill>
            </a:endParaRPr>
          </a:p>
          <a:p>
            <a:pPr marL="457200" lvl="0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Nunito"/>
              <a:buAutoNum type="arabicPeriod"/>
            </a:pPr>
            <a:r>
              <a:rPr lang="en-US" dirty="0">
                <a:solidFill>
                  <a:schemeClr val="hlink"/>
                </a:solidFill>
                <a:uFill>
                  <a:noFill/>
                </a:uFill>
              </a:rPr>
              <a:t>The discovery of J1912-4410 and what makes it particularly special.</a:t>
            </a:r>
          </a:p>
          <a:p>
            <a:pPr marL="457200" lvl="0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Nunito"/>
              <a:buAutoNum type="arabicPeriod"/>
            </a:pPr>
            <a:endParaRPr dirty="0">
              <a:solidFill>
                <a:schemeClr val="lt1"/>
              </a:solidFill>
            </a:endParaRPr>
          </a:p>
          <a:p>
            <a:pPr marL="457200" lvl="0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Nunito"/>
              <a:buAutoNum type="arabicPeriod"/>
            </a:pPr>
            <a:r>
              <a:rPr lang="en-US" dirty="0">
                <a:solidFill>
                  <a:schemeClr val="lt1"/>
                </a:solidFill>
              </a:rPr>
              <a:t>What have I been working on?</a:t>
            </a:r>
          </a:p>
          <a:p>
            <a:pPr marL="457200" lvl="0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Nunito"/>
              <a:buAutoNum type="arabicPeriod"/>
            </a:pPr>
            <a:endParaRPr lang="en-US" dirty="0">
              <a:solidFill>
                <a:schemeClr val="lt1"/>
              </a:solidFill>
            </a:endParaRPr>
          </a:p>
          <a:p>
            <a:pPr marL="457200" lvl="0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Nunito"/>
              <a:buAutoNum type="arabicPeriod"/>
            </a:pPr>
            <a:r>
              <a:rPr lang="en-US" dirty="0"/>
              <a:t>Preliminary results.</a:t>
            </a:r>
          </a:p>
          <a:p>
            <a:pPr marL="457200" lvl="0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Nunito"/>
              <a:buAutoNum type="arabicPeriod"/>
            </a:pPr>
            <a:endParaRPr lang="en-US" dirty="0"/>
          </a:p>
          <a:p>
            <a:pPr marL="457200" lvl="0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Nunito"/>
              <a:buAutoNum type="arabicPeriod"/>
            </a:pPr>
            <a:r>
              <a:rPr lang="en-US" dirty="0">
                <a:solidFill>
                  <a:schemeClr val="lt1"/>
                </a:solidFill>
              </a:rPr>
              <a:t>Future work.</a:t>
            </a:r>
            <a:endParaRPr dirty="0">
              <a:solidFill>
                <a:schemeClr val="lt1"/>
              </a:solidFill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76">
          <a:extLst>
            <a:ext uri="{FF2B5EF4-FFF2-40B4-BE49-F238E27FC236}">
              <a16:creationId xmlns:a16="http://schemas.microsoft.com/office/drawing/2014/main" id="{CA6424AF-022D-6BE2-84AB-8CE85EAD047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81FB0B80-CCF2-12E4-83D6-FBA33ED017A9}"/>
              </a:ext>
            </a:extLst>
          </p:cNvPr>
          <p:cNvCxnSpPr>
            <a:cxnSpLocks/>
          </p:cNvCxnSpPr>
          <p:nvPr/>
        </p:nvCxnSpPr>
        <p:spPr>
          <a:xfrm>
            <a:off x="7802880" y="3426460"/>
            <a:ext cx="0" cy="79692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5551FD74-69CE-B0EB-1DAC-5492DFBDA65C}"/>
              </a:ext>
            </a:extLst>
          </p:cNvPr>
          <p:cNvCxnSpPr>
            <a:cxnSpLocks/>
          </p:cNvCxnSpPr>
          <p:nvPr/>
        </p:nvCxnSpPr>
        <p:spPr>
          <a:xfrm>
            <a:off x="8014335" y="3426460"/>
            <a:ext cx="0" cy="79692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F0D2A519-E2CD-4652-E050-03761F66A2AC}"/>
              </a:ext>
            </a:extLst>
          </p:cNvPr>
          <p:cNvCxnSpPr/>
          <p:nvPr/>
        </p:nvCxnSpPr>
        <p:spPr>
          <a:xfrm>
            <a:off x="7802880" y="3426460"/>
            <a:ext cx="21717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C70FAC00-5E4D-D15B-7134-D1A2C15DC927}"/>
              </a:ext>
            </a:extLst>
          </p:cNvPr>
          <p:cNvCxnSpPr/>
          <p:nvPr/>
        </p:nvCxnSpPr>
        <p:spPr>
          <a:xfrm>
            <a:off x="7802880" y="4223385"/>
            <a:ext cx="217170" cy="0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558B0D44-CA31-63DB-5DD3-6024441FA406}"/>
              </a:ext>
            </a:extLst>
          </p:cNvPr>
          <p:cNvCxnSpPr>
            <a:cxnSpLocks/>
          </p:cNvCxnSpPr>
          <p:nvPr/>
        </p:nvCxnSpPr>
        <p:spPr>
          <a:xfrm>
            <a:off x="5368290" y="2270760"/>
            <a:ext cx="2434590" cy="1155700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F0CDCC71-7057-DC65-8820-6475DC18E8DD}"/>
              </a:ext>
            </a:extLst>
          </p:cNvPr>
          <p:cNvCxnSpPr/>
          <p:nvPr/>
        </p:nvCxnSpPr>
        <p:spPr>
          <a:xfrm flipH="1">
            <a:off x="8014335" y="2270760"/>
            <a:ext cx="179705" cy="11557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Picture 2" descr="A graph showing a number of light curve&#10;&#10;AI-generated content may be incorrect.">
            <a:extLst>
              <a:ext uri="{FF2B5EF4-FFF2-40B4-BE49-F238E27FC236}">
                <a16:creationId xmlns:a16="http://schemas.microsoft.com/office/drawing/2014/main" id="{76A2EA2E-4837-0A20-D47E-EB84079A344E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6985" t="6054" r="9044" b="3534"/>
          <a:stretch>
            <a:fillRect/>
          </a:stretch>
        </p:blipFill>
        <p:spPr>
          <a:xfrm>
            <a:off x="732864" y="521074"/>
            <a:ext cx="7678271" cy="4101352"/>
          </a:xfrm>
          <a:prstGeom prst="rect">
            <a:avLst/>
          </a:prstGeom>
        </p:spPr>
      </p:pic>
      <p:pic>
        <p:nvPicPr>
          <p:cNvPr id="5" name="Picture 4" descr="A graph of a number of objects&#10;&#10;AI-generated content may be incorrect.">
            <a:extLst>
              <a:ext uri="{FF2B5EF4-FFF2-40B4-BE49-F238E27FC236}">
                <a16:creationId xmlns:a16="http://schemas.microsoft.com/office/drawing/2014/main" id="{2507C754-DDFF-97B6-03F1-38B7465682CE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1517" t="9329" r="5653" b="751"/>
          <a:stretch>
            <a:fillRect/>
          </a:stretch>
        </p:blipFill>
        <p:spPr>
          <a:xfrm>
            <a:off x="2850777" y="998443"/>
            <a:ext cx="2975440" cy="2161615"/>
          </a:xfrm>
          <a:prstGeom prst="rect">
            <a:avLst/>
          </a:prstGeom>
        </p:spPr>
      </p:pic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73A23611-B342-337E-91A5-5ADD925B40CA}"/>
              </a:ext>
            </a:extLst>
          </p:cNvPr>
          <p:cNvCxnSpPr>
            <a:cxnSpLocks/>
          </p:cNvCxnSpPr>
          <p:nvPr/>
        </p:nvCxnSpPr>
        <p:spPr>
          <a:xfrm flipV="1">
            <a:off x="7403700" y="3426460"/>
            <a:ext cx="0" cy="739588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253AD654-890C-011B-4449-C63C49795D34}"/>
              </a:ext>
            </a:extLst>
          </p:cNvPr>
          <p:cNvCxnSpPr>
            <a:cxnSpLocks/>
          </p:cNvCxnSpPr>
          <p:nvPr/>
        </p:nvCxnSpPr>
        <p:spPr>
          <a:xfrm flipV="1">
            <a:off x="7527525" y="3426460"/>
            <a:ext cx="0" cy="739588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6217448D-6313-E267-22CA-348870A0998E}"/>
              </a:ext>
            </a:extLst>
          </p:cNvPr>
          <p:cNvCxnSpPr>
            <a:cxnSpLocks/>
          </p:cNvCxnSpPr>
          <p:nvPr/>
        </p:nvCxnSpPr>
        <p:spPr>
          <a:xfrm flipH="1">
            <a:off x="7399889" y="3426459"/>
            <a:ext cx="127636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5DA565AB-C11E-70F4-8901-4AAB267EB3E4}"/>
              </a:ext>
            </a:extLst>
          </p:cNvPr>
          <p:cNvCxnSpPr>
            <a:cxnSpLocks/>
          </p:cNvCxnSpPr>
          <p:nvPr/>
        </p:nvCxnSpPr>
        <p:spPr>
          <a:xfrm flipH="1">
            <a:off x="7399889" y="4166048"/>
            <a:ext cx="127019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A0137C2F-0F70-A56A-75C2-D48283BD6C66}"/>
              </a:ext>
            </a:extLst>
          </p:cNvPr>
          <p:cNvCxnSpPr>
            <a:cxnSpLocks/>
          </p:cNvCxnSpPr>
          <p:nvPr/>
        </p:nvCxnSpPr>
        <p:spPr>
          <a:xfrm flipH="1" flipV="1">
            <a:off x="5692619" y="1068459"/>
            <a:ext cx="1707270" cy="235800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4BE18045-5744-C66B-46CE-8247D413A8F4}"/>
              </a:ext>
            </a:extLst>
          </p:cNvPr>
          <p:cNvCxnSpPr>
            <a:cxnSpLocks/>
          </p:cNvCxnSpPr>
          <p:nvPr/>
        </p:nvCxnSpPr>
        <p:spPr>
          <a:xfrm flipH="1" flipV="1">
            <a:off x="5685308" y="2907449"/>
            <a:ext cx="1714581" cy="1258599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8883450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0">
          <a:extLst>
            <a:ext uri="{FF2B5EF4-FFF2-40B4-BE49-F238E27FC236}">
              <a16:creationId xmlns:a16="http://schemas.microsoft.com/office/drawing/2014/main" id="{32146D05-127F-E001-0A20-1279D3EA394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Google Shape;261;p43">
            <a:extLst>
              <a:ext uri="{FF2B5EF4-FFF2-40B4-BE49-F238E27FC236}">
                <a16:creationId xmlns:a16="http://schemas.microsoft.com/office/drawing/2014/main" id="{86AEDC60-54DA-78E6-FD79-9A124073D18D}"/>
              </a:ext>
            </a:extLst>
          </p:cNvPr>
          <p:cNvSpPr/>
          <p:nvPr/>
        </p:nvSpPr>
        <p:spPr>
          <a:xfrm>
            <a:off x="8306100" y="3408175"/>
            <a:ext cx="701400" cy="701400"/>
          </a:xfrm>
          <a:prstGeom prst="ellipse">
            <a:avLst/>
          </a:prstGeom>
          <a:gradFill>
            <a:gsLst>
              <a:gs pos="0">
                <a:srgbClr val="CF4E8B">
                  <a:alpha val="70980"/>
                </a:srgbClr>
              </a:gs>
              <a:gs pos="31000">
                <a:srgbClr val="CF4E8B">
                  <a:alpha val="32549"/>
                </a:srgbClr>
              </a:gs>
              <a:gs pos="100000">
                <a:srgbClr val="CF4E8B">
                  <a:alpha val="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" name="Google Shape;147;p34">
            <a:extLst>
              <a:ext uri="{FF2B5EF4-FFF2-40B4-BE49-F238E27FC236}">
                <a16:creationId xmlns:a16="http://schemas.microsoft.com/office/drawing/2014/main" id="{D61BFD7B-AF0A-4AE1-5F35-5CAEB816A73A}"/>
              </a:ext>
            </a:extLst>
          </p:cNvPr>
          <p:cNvSpPr txBox="1">
            <a:spLocks/>
          </p:cNvSpPr>
          <p:nvPr/>
        </p:nvSpPr>
        <p:spPr>
          <a:xfrm>
            <a:off x="720000" y="342475"/>
            <a:ext cx="77040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Nunito"/>
              <a:buNone/>
              <a:defRPr sz="2000" b="0" i="0" u="none" strike="noStrike" cap="none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1pPr>
            <a:lvl2pPr marL="914400" marR="0" lvl="1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Nunito"/>
              <a:buNone/>
              <a:defRPr sz="1400" b="0" i="0" u="none" strike="noStrike" cap="none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2pPr>
            <a:lvl3pPr marL="1371600" marR="0" lvl="2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Nunito"/>
              <a:buNone/>
              <a:defRPr sz="1400" b="0" i="0" u="none" strike="noStrike" cap="none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3pPr>
            <a:lvl4pPr marL="1828800" marR="0" lvl="3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Nunito"/>
              <a:buNone/>
              <a:defRPr sz="1400" b="0" i="0" u="none" strike="noStrike" cap="none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4pPr>
            <a:lvl5pPr marL="2286000" marR="0" lvl="4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Nunito"/>
              <a:buNone/>
              <a:defRPr sz="1400" b="0" i="0" u="none" strike="noStrike" cap="none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5pPr>
            <a:lvl6pPr marL="2743200" marR="0" lvl="5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Nunito"/>
              <a:buNone/>
              <a:defRPr sz="1400" b="0" i="0" u="none" strike="noStrike" cap="none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6pPr>
            <a:lvl7pPr marL="3200400" marR="0" lvl="6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Nunito"/>
              <a:buNone/>
              <a:defRPr sz="1400" b="0" i="0" u="none" strike="noStrike" cap="none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7pPr>
            <a:lvl8pPr marL="3657600" marR="0" lvl="7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Nunito"/>
              <a:buNone/>
              <a:defRPr sz="1400" b="0" i="0" u="none" strike="noStrike" cap="none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8pPr>
            <a:lvl9pPr marL="4114800" marR="0" lvl="8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Nunito"/>
              <a:buNone/>
              <a:defRPr sz="1400" b="0" i="0" u="none" strike="noStrike" cap="none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9pPr>
          </a:lstStyle>
          <a:p>
            <a:pPr marL="0" indent="0" algn="l"/>
            <a:r>
              <a:rPr lang="en-US" sz="1800" b="1" dirty="0"/>
              <a:t>What have I done so far?</a:t>
            </a:r>
          </a:p>
          <a:p>
            <a:pPr marL="0" indent="0" algn="l"/>
            <a:endParaRPr lang="en-US" sz="1800" b="1" dirty="0"/>
          </a:p>
          <a:p>
            <a:pPr marL="0" indent="0" algn="l"/>
            <a:endParaRPr lang="en-US" sz="1800" b="1" dirty="0"/>
          </a:p>
          <a:p>
            <a:pPr marL="0" indent="0" algn="l"/>
            <a:endParaRPr lang="en-US" sz="1800" b="1" dirty="0"/>
          </a:p>
          <a:p>
            <a:pPr indent="-304800" algn="l">
              <a:spcBef>
                <a:spcPts val="1600"/>
              </a:spcBef>
              <a:buSzPts val="1200"/>
              <a:buFont typeface="Arial" panose="020B0604020202020204" pitchFamily="34" charset="0"/>
              <a:buChar char="•"/>
            </a:pPr>
            <a:r>
              <a:rPr lang="en-US" sz="1400" dirty="0"/>
              <a:t>I am using Hughes et al. (2025)’s </a:t>
            </a:r>
            <a:r>
              <a:rPr lang="en-US" sz="1400" dirty="0" err="1"/>
              <a:t>PolKAT</a:t>
            </a:r>
            <a:r>
              <a:rPr lang="en-US" sz="1400" dirty="0"/>
              <a:t> pipeline to process the </a:t>
            </a:r>
            <a:r>
              <a:rPr lang="en-US" sz="1400" dirty="0" err="1"/>
              <a:t>MeerKAT</a:t>
            </a:r>
            <a:r>
              <a:rPr lang="en-US" sz="1400" dirty="0"/>
              <a:t> UHF data.</a:t>
            </a:r>
            <a:endParaRPr lang="en-US" sz="700" dirty="0"/>
          </a:p>
          <a:p>
            <a:pPr indent="-304800" algn="l">
              <a:spcBef>
                <a:spcPts val="1600"/>
              </a:spcBef>
              <a:buSzPts val="1200"/>
              <a:buFont typeface="Arial" panose="020B0604020202020204" pitchFamily="34" charset="0"/>
              <a:buChar char="•"/>
            </a:pPr>
            <a:r>
              <a:rPr lang="en-US" sz="1400" dirty="0"/>
              <a:t>I have processed our available data from January 2024 to July 2025. </a:t>
            </a:r>
          </a:p>
          <a:p>
            <a:pPr indent="-304800" algn="l">
              <a:spcBef>
                <a:spcPts val="1600"/>
              </a:spcBef>
              <a:buSzPts val="1200"/>
              <a:buFont typeface="Arial" panose="020B0604020202020204" pitchFamily="34" charset="0"/>
              <a:buChar char="•"/>
            </a:pPr>
            <a:r>
              <a:rPr lang="en-US" sz="1400" dirty="0"/>
              <a:t>I have produced a </a:t>
            </a:r>
            <a:r>
              <a:rPr lang="en-US" sz="1400" dirty="0" err="1"/>
              <a:t>lightcurve</a:t>
            </a:r>
            <a:r>
              <a:rPr lang="en-US" sz="1400" dirty="0"/>
              <a:t> from this data. </a:t>
            </a:r>
          </a:p>
          <a:p>
            <a:pPr indent="-304800" algn="l">
              <a:spcBef>
                <a:spcPts val="1600"/>
              </a:spcBef>
              <a:buSzPts val="1200"/>
              <a:buFont typeface="Arial" panose="020B0604020202020204" pitchFamily="34" charset="0"/>
              <a:buChar char="•"/>
            </a:pPr>
            <a:r>
              <a:rPr lang="en-US" sz="1400" dirty="0"/>
              <a:t>I have performed a Lomb-</a:t>
            </a:r>
            <a:r>
              <a:rPr lang="en-US" sz="1400" dirty="0" err="1"/>
              <a:t>Scargle</a:t>
            </a:r>
            <a:r>
              <a:rPr lang="en-US" sz="1400" dirty="0"/>
              <a:t> Fourier analysis on it.</a:t>
            </a:r>
          </a:p>
          <a:p>
            <a:pPr lvl="1" indent="-304800" algn="l">
              <a:spcBef>
                <a:spcPts val="1600"/>
              </a:spcBef>
              <a:buSzPts val="1200"/>
              <a:buFont typeface="Arial" panose="020B0604020202020204" pitchFamily="34" charset="0"/>
              <a:buChar char="•"/>
            </a:pPr>
            <a:r>
              <a:rPr lang="en-US" sz="1200" dirty="0"/>
              <a:t>By fitting a Gaussian to the highest peak, I have determined the fundamental frequency of the radio pulses.</a:t>
            </a:r>
          </a:p>
          <a:p>
            <a:pPr marL="609600" lvl="1" indent="0" algn="l">
              <a:spcBef>
                <a:spcPts val="1600"/>
              </a:spcBef>
              <a:buSzPts val="1200"/>
            </a:pPr>
            <a:endParaRPr lang="en-US" sz="1200" dirty="0"/>
          </a:p>
          <a:p>
            <a:pPr indent="-304800" algn="l">
              <a:spcBef>
                <a:spcPts val="1600"/>
              </a:spcBef>
              <a:buSzPts val="1200"/>
              <a:buFont typeface="Arial" panose="020B0604020202020204" pitchFamily="34" charset="0"/>
              <a:buChar char="•"/>
            </a:pPr>
            <a:endParaRPr lang="en-US" sz="1050" dirty="0"/>
          </a:p>
        </p:txBody>
      </p:sp>
      <p:pic>
        <p:nvPicPr>
          <p:cNvPr id="2" name="newest video">
            <a:hlinkClick r:id="" action="ppaction://media"/>
            <a:extLst>
              <a:ext uri="{FF2B5EF4-FFF2-40B4-BE49-F238E27FC236}">
                <a16:creationId xmlns:a16="http://schemas.microsoft.com/office/drawing/2014/main" id="{D95285B8-AEF7-0988-7440-5F756FC9C259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rcRect l="13980" r="14164"/>
          <a:stretch>
            <a:fillRect/>
          </a:stretch>
        </p:blipFill>
        <p:spPr>
          <a:xfrm>
            <a:off x="7160706" y="243839"/>
            <a:ext cx="1693734" cy="1325881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8F636FD9-0D04-17AA-8FAB-F4B3F1438653}"/>
              </a:ext>
            </a:extLst>
          </p:cNvPr>
          <p:cNvSpPr txBox="1"/>
          <p:nvPr/>
        </p:nvSpPr>
        <p:spPr>
          <a:xfrm>
            <a:off x="8329290" y="4835723"/>
            <a:ext cx="8953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10 of 15 </a:t>
            </a:r>
            <a:endParaRPr lang="en-ZA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08787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624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11" repeatCount="indefinite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76">
          <a:extLst>
            <a:ext uri="{FF2B5EF4-FFF2-40B4-BE49-F238E27FC236}">
              <a16:creationId xmlns:a16="http://schemas.microsoft.com/office/drawing/2014/main" id="{4D2CAACF-2B9B-E20A-D13F-0A579A51157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close-up of several blue and red graphs&#10;&#10;AI-generated content may be incorrect.">
            <a:extLst>
              <a:ext uri="{FF2B5EF4-FFF2-40B4-BE49-F238E27FC236}">
                <a16:creationId xmlns:a16="http://schemas.microsoft.com/office/drawing/2014/main" id="{8DDCBFD6-30C7-8914-D680-1E6E11A3588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63015" y="208189"/>
            <a:ext cx="6617970" cy="4727121"/>
          </a:xfrm>
          <a:prstGeom prst="rect">
            <a:avLst/>
          </a:prstGeom>
        </p:spPr>
      </p:pic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82ED76DE-7DD8-8D03-DC19-88583E986C1D}"/>
              </a:ext>
            </a:extLst>
          </p:cNvPr>
          <p:cNvCxnSpPr/>
          <p:nvPr/>
        </p:nvCxnSpPr>
        <p:spPr>
          <a:xfrm flipH="1" flipV="1">
            <a:off x="2370161" y="582304"/>
            <a:ext cx="241111" cy="25475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D5AE5F01-1D67-DED1-4840-D590C2B3A69E}"/>
              </a:ext>
            </a:extLst>
          </p:cNvPr>
          <p:cNvCxnSpPr/>
          <p:nvPr/>
        </p:nvCxnSpPr>
        <p:spPr>
          <a:xfrm flipH="1" flipV="1">
            <a:off x="6771566" y="998561"/>
            <a:ext cx="241111" cy="25475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640EFA86-4BB3-4C11-4510-93F94B6E3A7E}"/>
              </a:ext>
            </a:extLst>
          </p:cNvPr>
          <p:cNvCxnSpPr/>
          <p:nvPr/>
        </p:nvCxnSpPr>
        <p:spPr>
          <a:xfrm flipH="1" flipV="1">
            <a:off x="5304431" y="837063"/>
            <a:ext cx="241111" cy="25475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765E1BFC-14C3-FC29-4F1B-E861BA1535B8}"/>
              </a:ext>
            </a:extLst>
          </p:cNvPr>
          <p:cNvCxnSpPr/>
          <p:nvPr/>
        </p:nvCxnSpPr>
        <p:spPr>
          <a:xfrm flipH="1" flipV="1">
            <a:off x="3837296" y="671014"/>
            <a:ext cx="241111" cy="25475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47C6A35C-50D0-9DF7-C08A-2456991331CC}"/>
              </a:ext>
            </a:extLst>
          </p:cNvPr>
          <p:cNvSpPr txBox="1"/>
          <p:nvPr/>
        </p:nvSpPr>
        <p:spPr>
          <a:xfrm>
            <a:off x="2562666" y="779776"/>
            <a:ext cx="721057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b="1" dirty="0">
                <a:latin typeface="Nunito" pitchFamily="2" charset="0"/>
              </a:rPr>
              <a:t>Fundamental</a:t>
            </a:r>
            <a:endParaRPr lang="en-ZA" sz="600" b="1" dirty="0">
              <a:latin typeface="Nunito" pitchFamily="2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D1E96066-4DA4-2EA8-DA2D-0ACFF1C1C903}"/>
                  </a:ext>
                </a:extLst>
              </p:cNvPr>
              <p:cNvSpPr txBox="1"/>
              <p:nvPr/>
            </p:nvSpPr>
            <p:spPr>
              <a:xfrm>
                <a:off x="4016153" y="883482"/>
                <a:ext cx="721057" cy="1846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p>
                      <m:sSupPr>
                        <m:ctrlPr>
                          <a:rPr lang="en-US" sz="600" b="1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600" b="1" i="1" dirty="0" smtClean="0">
                            <a:latin typeface="Cambria Math" panose="02040503050406030204" pitchFamily="18" charset="0"/>
                          </a:rPr>
                          <m:t>𝟏</m:t>
                        </m:r>
                      </m:e>
                      <m:sup>
                        <m:r>
                          <a:rPr lang="en-US" sz="600" b="1" i="1" dirty="0" smtClean="0">
                            <a:latin typeface="Cambria Math" panose="02040503050406030204" pitchFamily="18" charset="0"/>
                          </a:rPr>
                          <m:t>𝒔𝒕</m:t>
                        </m:r>
                      </m:sup>
                    </m:sSup>
                  </m:oMath>
                </a14:m>
                <a:r>
                  <a:rPr lang="en-ZA" sz="600" b="1" dirty="0">
                    <a:latin typeface="Nunito" pitchFamily="2" charset="0"/>
                  </a:rPr>
                  <a:t> harmonic</a:t>
                </a:r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D1E96066-4DA4-2EA8-DA2D-0ACFF1C1C90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16153" y="883482"/>
                <a:ext cx="721057" cy="184666"/>
              </a:xfrm>
              <a:prstGeom prst="rect">
                <a:avLst/>
              </a:prstGeom>
              <a:blipFill>
                <a:blip r:embed="rId4"/>
                <a:stretch>
                  <a:fillRect b="-3333"/>
                </a:stretch>
              </a:blipFill>
            </p:spPr>
            <p:txBody>
              <a:bodyPr/>
              <a:lstStyle/>
              <a:p>
                <a:r>
                  <a:rPr lang="en-ZA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83EC7AA7-5E0F-5DD8-C609-5767F0768A5E}"/>
                  </a:ext>
                </a:extLst>
              </p:cNvPr>
              <p:cNvSpPr txBox="1"/>
              <p:nvPr/>
            </p:nvSpPr>
            <p:spPr>
              <a:xfrm>
                <a:off x="5542729" y="1091822"/>
                <a:ext cx="721057" cy="18819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p>
                      <m:sSupPr>
                        <m:ctrlPr>
                          <a:rPr lang="en-US" sz="600" b="1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600" b="1" i="1" dirty="0" smtClean="0">
                            <a:latin typeface="Cambria Math" panose="02040503050406030204" pitchFamily="18" charset="0"/>
                          </a:rPr>
                          <m:t>𝟐</m:t>
                        </m:r>
                      </m:e>
                      <m:sup>
                        <m:r>
                          <a:rPr lang="en-US" sz="600" b="1" i="1" dirty="0" smtClean="0">
                            <a:latin typeface="Cambria Math" panose="02040503050406030204" pitchFamily="18" charset="0"/>
                          </a:rPr>
                          <m:t>𝒏𝒅</m:t>
                        </m:r>
                      </m:sup>
                    </m:sSup>
                  </m:oMath>
                </a14:m>
                <a:r>
                  <a:rPr lang="en-ZA" sz="600" b="1" dirty="0">
                    <a:latin typeface="Nunito" pitchFamily="2" charset="0"/>
                  </a:rPr>
                  <a:t> harmonic</a:t>
                </a:r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83EC7AA7-5E0F-5DD8-C609-5767F0768A5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42729" y="1091822"/>
                <a:ext cx="721057" cy="188193"/>
              </a:xfrm>
              <a:prstGeom prst="rect">
                <a:avLst/>
              </a:prstGeom>
              <a:blipFill>
                <a:blip r:embed="rId5"/>
                <a:stretch>
                  <a:fillRect b="-3226"/>
                </a:stretch>
              </a:blipFill>
            </p:spPr>
            <p:txBody>
              <a:bodyPr/>
              <a:lstStyle/>
              <a:p>
                <a:r>
                  <a:rPr lang="en-ZA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8435AD36-4F31-6892-96FD-A3C87C9F3AB8}"/>
                  </a:ext>
                </a:extLst>
              </p:cNvPr>
              <p:cNvSpPr txBox="1"/>
              <p:nvPr/>
            </p:nvSpPr>
            <p:spPr>
              <a:xfrm>
                <a:off x="7012677" y="1253320"/>
                <a:ext cx="721057" cy="18819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p>
                      <m:sSupPr>
                        <m:ctrlPr>
                          <a:rPr lang="en-US" sz="600" b="1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600" b="1" i="1" dirty="0" smtClean="0">
                            <a:latin typeface="Cambria Math" panose="02040503050406030204" pitchFamily="18" charset="0"/>
                          </a:rPr>
                          <m:t>𝟑</m:t>
                        </m:r>
                      </m:e>
                      <m:sup>
                        <m:r>
                          <a:rPr lang="en-US" sz="600" b="1" i="1" dirty="0" smtClean="0">
                            <a:latin typeface="Cambria Math" panose="02040503050406030204" pitchFamily="18" charset="0"/>
                          </a:rPr>
                          <m:t>𝒓𝒅</m:t>
                        </m:r>
                      </m:sup>
                    </m:sSup>
                  </m:oMath>
                </a14:m>
                <a:r>
                  <a:rPr lang="en-ZA" sz="600" b="1" dirty="0">
                    <a:latin typeface="Nunito" pitchFamily="2" charset="0"/>
                  </a:rPr>
                  <a:t> harmonic</a:t>
                </a:r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8435AD36-4F31-6892-96FD-A3C87C9F3AB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12677" y="1253320"/>
                <a:ext cx="721057" cy="188193"/>
              </a:xfrm>
              <a:prstGeom prst="rect">
                <a:avLst/>
              </a:prstGeom>
              <a:blipFill>
                <a:blip r:embed="rId6"/>
                <a:stretch>
                  <a:fillRect b="-6667"/>
                </a:stretch>
              </a:blipFill>
            </p:spPr>
            <p:txBody>
              <a:bodyPr/>
              <a:lstStyle/>
              <a:p>
                <a:r>
                  <a:rPr lang="en-ZA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77073188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0">
          <a:extLst>
            <a:ext uri="{FF2B5EF4-FFF2-40B4-BE49-F238E27FC236}">
              <a16:creationId xmlns:a16="http://schemas.microsoft.com/office/drawing/2014/main" id="{2D5E8488-4554-0116-3BD3-B23DC1D48BA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Google Shape;261;p43">
            <a:extLst>
              <a:ext uri="{FF2B5EF4-FFF2-40B4-BE49-F238E27FC236}">
                <a16:creationId xmlns:a16="http://schemas.microsoft.com/office/drawing/2014/main" id="{FC3213A5-9B2D-A8AB-7F91-D972A8F2CE19}"/>
              </a:ext>
            </a:extLst>
          </p:cNvPr>
          <p:cNvSpPr/>
          <p:nvPr/>
        </p:nvSpPr>
        <p:spPr>
          <a:xfrm>
            <a:off x="8306100" y="3408175"/>
            <a:ext cx="701400" cy="701400"/>
          </a:xfrm>
          <a:prstGeom prst="ellipse">
            <a:avLst/>
          </a:prstGeom>
          <a:gradFill>
            <a:gsLst>
              <a:gs pos="0">
                <a:srgbClr val="CF4E8B">
                  <a:alpha val="70980"/>
                </a:srgbClr>
              </a:gs>
              <a:gs pos="31000">
                <a:srgbClr val="CF4E8B">
                  <a:alpha val="32549"/>
                </a:srgbClr>
              </a:gs>
              <a:gs pos="100000">
                <a:srgbClr val="CF4E8B">
                  <a:alpha val="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Google Shape;147;p34">
                <a:extLst>
                  <a:ext uri="{FF2B5EF4-FFF2-40B4-BE49-F238E27FC236}">
                    <a16:creationId xmlns:a16="http://schemas.microsoft.com/office/drawing/2014/main" id="{BB874CCD-D1FE-DD47-97B8-0841C16E4F14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435186" y="342475"/>
                <a:ext cx="7704000" cy="34164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t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L="457200" marR="0" lvl="0" indent="-31750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lt1"/>
                  </a:buClr>
                  <a:buSzPts val="1400"/>
                  <a:buFont typeface="Nunito"/>
                  <a:buNone/>
                  <a:defRPr sz="2000" b="0" i="0" u="none" strike="noStrike" cap="none">
                    <a:solidFill>
                      <a:schemeClr val="lt1"/>
                    </a:solidFill>
                    <a:latin typeface="Nunito"/>
                    <a:ea typeface="Nunito"/>
                    <a:cs typeface="Nunito"/>
                    <a:sym typeface="Nunito"/>
                  </a:defRPr>
                </a:lvl1pPr>
                <a:lvl2pPr marL="914400" marR="0" lvl="1" indent="-31750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lt1"/>
                  </a:buClr>
                  <a:buSzPts val="1400"/>
                  <a:buFont typeface="Nunito"/>
                  <a:buNone/>
                  <a:defRPr sz="1400" b="0" i="0" u="none" strike="noStrike" cap="none">
                    <a:solidFill>
                      <a:schemeClr val="lt1"/>
                    </a:solidFill>
                    <a:latin typeface="Nunito"/>
                    <a:ea typeface="Nunito"/>
                    <a:cs typeface="Nunito"/>
                    <a:sym typeface="Nunito"/>
                  </a:defRPr>
                </a:lvl2pPr>
                <a:lvl3pPr marL="1371600" marR="0" lvl="2" indent="-31750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lt1"/>
                  </a:buClr>
                  <a:buSzPts val="1400"/>
                  <a:buFont typeface="Nunito"/>
                  <a:buNone/>
                  <a:defRPr sz="1400" b="0" i="0" u="none" strike="noStrike" cap="none">
                    <a:solidFill>
                      <a:schemeClr val="lt1"/>
                    </a:solidFill>
                    <a:latin typeface="Nunito"/>
                    <a:ea typeface="Nunito"/>
                    <a:cs typeface="Nunito"/>
                    <a:sym typeface="Nunito"/>
                  </a:defRPr>
                </a:lvl3pPr>
                <a:lvl4pPr marL="1828800" marR="0" lvl="3" indent="-31750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lt1"/>
                  </a:buClr>
                  <a:buSzPts val="1400"/>
                  <a:buFont typeface="Nunito"/>
                  <a:buNone/>
                  <a:defRPr sz="1400" b="0" i="0" u="none" strike="noStrike" cap="none">
                    <a:solidFill>
                      <a:schemeClr val="lt1"/>
                    </a:solidFill>
                    <a:latin typeface="Nunito"/>
                    <a:ea typeface="Nunito"/>
                    <a:cs typeface="Nunito"/>
                    <a:sym typeface="Nunito"/>
                  </a:defRPr>
                </a:lvl4pPr>
                <a:lvl5pPr marL="2286000" marR="0" lvl="4" indent="-31750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lt1"/>
                  </a:buClr>
                  <a:buSzPts val="1400"/>
                  <a:buFont typeface="Nunito"/>
                  <a:buNone/>
                  <a:defRPr sz="1400" b="0" i="0" u="none" strike="noStrike" cap="none">
                    <a:solidFill>
                      <a:schemeClr val="lt1"/>
                    </a:solidFill>
                    <a:latin typeface="Nunito"/>
                    <a:ea typeface="Nunito"/>
                    <a:cs typeface="Nunito"/>
                    <a:sym typeface="Nunito"/>
                  </a:defRPr>
                </a:lvl5pPr>
                <a:lvl6pPr marL="2743200" marR="0" lvl="5" indent="-31750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lt1"/>
                  </a:buClr>
                  <a:buSzPts val="1400"/>
                  <a:buFont typeface="Nunito"/>
                  <a:buNone/>
                  <a:defRPr sz="1400" b="0" i="0" u="none" strike="noStrike" cap="none">
                    <a:solidFill>
                      <a:schemeClr val="lt1"/>
                    </a:solidFill>
                    <a:latin typeface="Nunito"/>
                    <a:ea typeface="Nunito"/>
                    <a:cs typeface="Nunito"/>
                    <a:sym typeface="Nunito"/>
                  </a:defRPr>
                </a:lvl6pPr>
                <a:lvl7pPr marL="3200400" marR="0" lvl="6" indent="-31750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lt1"/>
                  </a:buClr>
                  <a:buSzPts val="1400"/>
                  <a:buFont typeface="Nunito"/>
                  <a:buNone/>
                  <a:defRPr sz="1400" b="0" i="0" u="none" strike="noStrike" cap="none">
                    <a:solidFill>
                      <a:schemeClr val="lt1"/>
                    </a:solidFill>
                    <a:latin typeface="Nunito"/>
                    <a:ea typeface="Nunito"/>
                    <a:cs typeface="Nunito"/>
                    <a:sym typeface="Nunito"/>
                  </a:defRPr>
                </a:lvl7pPr>
                <a:lvl8pPr marL="3657600" marR="0" lvl="7" indent="-31750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lt1"/>
                  </a:buClr>
                  <a:buSzPts val="1400"/>
                  <a:buFont typeface="Nunito"/>
                  <a:buNone/>
                  <a:defRPr sz="1400" b="0" i="0" u="none" strike="noStrike" cap="none">
                    <a:solidFill>
                      <a:schemeClr val="lt1"/>
                    </a:solidFill>
                    <a:latin typeface="Nunito"/>
                    <a:ea typeface="Nunito"/>
                    <a:cs typeface="Nunito"/>
                    <a:sym typeface="Nunito"/>
                  </a:defRPr>
                </a:lvl8pPr>
                <a:lvl9pPr marL="4114800" marR="0" lvl="8" indent="-31750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lt1"/>
                  </a:buClr>
                  <a:buSzPts val="1400"/>
                  <a:buFont typeface="Nunito"/>
                  <a:buNone/>
                  <a:defRPr sz="1400" b="0" i="0" u="none" strike="noStrike" cap="none">
                    <a:solidFill>
                      <a:schemeClr val="lt1"/>
                    </a:solidFill>
                    <a:latin typeface="Nunito"/>
                    <a:ea typeface="Nunito"/>
                    <a:cs typeface="Nunito"/>
                    <a:sym typeface="Nunito"/>
                  </a:defRPr>
                </a:lvl9pPr>
              </a:lstStyle>
              <a:p>
                <a:pPr marL="0" indent="0" algn="l"/>
                <a:r>
                  <a:rPr lang="en-US" sz="1800" b="1" dirty="0"/>
                  <a:t>What have I done so far?</a:t>
                </a:r>
              </a:p>
              <a:p>
                <a:pPr marL="0" indent="0" algn="l"/>
                <a:endParaRPr lang="en-US" sz="1800" b="1" dirty="0"/>
              </a:p>
              <a:p>
                <a:pPr indent="-304800" algn="l">
                  <a:spcBef>
                    <a:spcPts val="1600"/>
                  </a:spcBef>
                  <a:buSzPts val="1200"/>
                  <a:buFont typeface="Arial" panose="020B0604020202020204" pitchFamily="34" charset="0"/>
                  <a:buChar char="•"/>
                </a:pPr>
                <a:r>
                  <a:rPr lang="en-US" sz="1400" dirty="0"/>
                  <a:t>I am using Hughes et al. (2025)’s </a:t>
                </a:r>
                <a:r>
                  <a:rPr lang="en-US" sz="1400" dirty="0" err="1"/>
                  <a:t>PolKAT</a:t>
                </a:r>
                <a:r>
                  <a:rPr lang="en-US" sz="1400" dirty="0"/>
                  <a:t> pipeline to process the                                      </a:t>
                </a:r>
                <a:r>
                  <a:rPr lang="en-US" sz="1400" dirty="0" err="1"/>
                  <a:t>MeerKAT</a:t>
                </a:r>
                <a:r>
                  <a:rPr lang="en-US" sz="1400" dirty="0"/>
                  <a:t> UHF data.</a:t>
                </a:r>
                <a:endParaRPr lang="en-US" sz="700" dirty="0"/>
              </a:p>
              <a:p>
                <a:pPr indent="-304800" algn="l">
                  <a:spcBef>
                    <a:spcPts val="1600"/>
                  </a:spcBef>
                  <a:buSzPts val="1200"/>
                  <a:buFont typeface="Arial" panose="020B0604020202020204" pitchFamily="34" charset="0"/>
                  <a:buChar char="•"/>
                </a:pPr>
                <a:r>
                  <a:rPr lang="en-US" sz="1400" dirty="0"/>
                  <a:t>I have processed our available data from January 2024 to August 2025. </a:t>
                </a:r>
              </a:p>
              <a:p>
                <a:pPr indent="-304800" algn="l">
                  <a:spcBef>
                    <a:spcPts val="1600"/>
                  </a:spcBef>
                  <a:buSzPts val="1200"/>
                  <a:buFont typeface="Arial" panose="020B0604020202020204" pitchFamily="34" charset="0"/>
                  <a:buChar char="•"/>
                </a:pPr>
                <a:r>
                  <a:rPr lang="en-US" sz="1400" dirty="0"/>
                  <a:t>I have produced a </a:t>
                </a:r>
                <a:r>
                  <a:rPr lang="en-US" sz="1400" dirty="0" err="1"/>
                  <a:t>lightcurve</a:t>
                </a:r>
                <a:r>
                  <a:rPr lang="en-US" sz="1400" dirty="0"/>
                  <a:t> from this data. </a:t>
                </a:r>
              </a:p>
              <a:p>
                <a:pPr indent="-304800" algn="l">
                  <a:spcBef>
                    <a:spcPts val="1600"/>
                  </a:spcBef>
                  <a:buSzPts val="1200"/>
                  <a:buFont typeface="Arial" panose="020B0604020202020204" pitchFamily="34" charset="0"/>
                  <a:buChar char="•"/>
                </a:pPr>
                <a:r>
                  <a:rPr lang="en-US" sz="1400" dirty="0"/>
                  <a:t>I have performed a Lomb-</a:t>
                </a:r>
                <a:r>
                  <a:rPr lang="en-US" sz="1400" dirty="0" err="1"/>
                  <a:t>Scargle</a:t>
                </a:r>
                <a:r>
                  <a:rPr lang="en-US" sz="1400" dirty="0"/>
                  <a:t> Fourier analysis on it.</a:t>
                </a:r>
              </a:p>
              <a:p>
                <a:pPr lvl="1" indent="-304800" algn="l">
                  <a:spcBef>
                    <a:spcPts val="1600"/>
                  </a:spcBef>
                  <a:buSzPts val="1200"/>
                  <a:buFont typeface="Arial" panose="020B0604020202020204" pitchFamily="34" charset="0"/>
                  <a:buChar char="•"/>
                </a:pPr>
                <a:r>
                  <a:rPr lang="en-US" sz="1200" dirty="0"/>
                  <a:t>By fitting a Gaussian to the highest peak, I have determined the fundamental frequency of the radio pulses.</a:t>
                </a:r>
              </a:p>
              <a:p>
                <a:pPr lvl="1" indent="-304800" algn="l">
                  <a:spcBef>
                    <a:spcPts val="1600"/>
                  </a:spcBef>
                  <a:buSzPts val="1200"/>
                  <a:buFont typeface="Arial" panose="020B0604020202020204" pitchFamily="34" charset="0"/>
                  <a:buChar char="•"/>
                </a:pPr>
                <a:r>
                  <a:rPr lang="en-US" sz="1200" dirty="0"/>
                  <a:t>Allows me to calculate its spin period and through standard error propagation, also its uncertainty:</a:t>
                </a:r>
              </a:p>
              <a:p>
                <a:pPr marL="609600" lvl="1" indent="0">
                  <a:spcBef>
                    <a:spcPts val="1600"/>
                  </a:spcBef>
                  <a:buSzPts val="1200"/>
                </a:pPr>
                <a:r>
                  <a:rPr lang="en-US" sz="1600" b="1" dirty="0"/>
                  <a:t>P = </a:t>
                </a:r>
                <a14:m>
                  <m:oMath xmlns:m="http://schemas.openxmlformats.org/officeDocument/2006/math">
                    <m:r>
                      <a:rPr lang="en-US" sz="1600" b="1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𝟓</m:t>
                    </m:r>
                    <m:r>
                      <a:rPr lang="en-US" sz="1600" b="1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.</m:t>
                    </m:r>
                    <m:r>
                      <a:rPr lang="en-US" sz="1600" b="1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𝟑𝟐𝟑𝟑𝟗𝟐𝟔</m:t>
                    </m:r>
                    <m:r>
                      <a:rPr lang="en-US" sz="16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𝟒</m:t>
                    </m:r>
                    <m:r>
                      <a:rPr lang="en-US" sz="16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± </m:t>
                    </m:r>
                    <m:r>
                      <a:rPr lang="en-US" sz="16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𝟎</m:t>
                    </m:r>
                    <m:r>
                      <a:rPr lang="en-US" sz="16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.</m:t>
                    </m:r>
                    <m:r>
                      <a:rPr lang="en-US" sz="16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𝟎𝟎𝟎𝟎𝟎𝟎𝟒𝟎</m:t>
                    </m:r>
                    <m:r>
                      <a:rPr lang="en-US" sz="1600" b="1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1600" b="1" dirty="0"/>
                  <a:t>minutes</a:t>
                </a:r>
              </a:p>
              <a:p>
                <a:pPr indent="-304800" algn="l">
                  <a:spcBef>
                    <a:spcPts val="1600"/>
                  </a:spcBef>
                  <a:buSzPts val="1200"/>
                  <a:buFont typeface="Arial" panose="020B0604020202020204" pitchFamily="34" charset="0"/>
                  <a:buChar char="•"/>
                </a:pPr>
                <a:endParaRPr lang="en-US" sz="1000" dirty="0"/>
              </a:p>
            </p:txBody>
          </p:sp>
        </mc:Choice>
        <mc:Fallback xmlns="">
          <p:sp>
            <p:nvSpPr>
              <p:cNvPr id="9" name="Google Shape;147;p34">
                <a:extLst>
                  <a:ext uri="{FF2B5EF4-FFF2-40B4-BE49-F238E27FC236}">
                    <a16:creationId xmlns:a16="http://schemas.microsoft.com/office/drawing/2014/main" id="{BB874CCD-D1FE-DD47-97B8-0841C16E4F1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5186" y="342475"/>
                <a:ext cx="7704000" cy="3416400"/>
              </a:xfrm>
              <a:prstGeom prst="rect">
                <a:avLst/>
              </a:prstGeom>
              <a:blipFill>
                <a:blip r:embed="rId5"/>
                <a:stretch>
                  <a:fillRect l="-633" b="-23886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Z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extBox 4">
            <a:extLst>
              <a:ext uri="{FF2B5EF4-FFF2-40B4-BE49-F238E27FC236}">
                <a16:creationId xmlns:a16="http://schemas.microsoft.com/office/drawing/2014/main" id="{F62DE082-DEDD-D86F-91EB-D6F9AD534F20}"/>
              </a:ext>
            </a:extLst>
          </p:cNvPr>
          <p:cNvSpPr txBox="1"/>
          <p:nvPr/>
        </p:nvSpPr>
        <p:spPr>
          <a:xfrm>
            <a:off x="8329290" y="4835723"/>
            <a:ext cx="8953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10 of 15 </a:t>
            </a:r>
            <a:endParaRPr lang="en-ZA" dirty="0">
              <a:solidFill>
                <a:schemeClr val="bg1"/>
              </a:solidFill>
            </a:endParaRPr>
          </a:p>
        </p:txBody>
      </p:sp>
      <p:pic>
        <p:nvPicPr>
          <p:cNvPr id="3" name="newest video">
            <a:hlinkClick r:id="" action="ppaction://media"/>
            <a:extLst>
              <a:ext uri="{FF2B5EF4-FFF2-40B4-BE49-F238E27FC236}">
                <a16:creationId xmlns:a16="http://schemas.microsoft.com/office/drawing/2014/main" id="{5E0C9B4C-C4F7-58D8-6C7D-507CFC3A6815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rcRect l="13980" r="14164"/>
          <a:stretch>
            <a:fillRect/>
          </a:stretch>
        </p:blipFill>
        <p:spPr>
          <a:xfrm>
            <a:off x="7160706" y="243839"/>
            <a:ext cx="1693734" cy="13258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83436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624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video>
              <p:cMediaNode vol="80000">
                <p:cTn id="12" repeatCount="indefinite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40">
          <a:extLst>
            <a:ext uri="{FF2B5EF4-FFF2-40B4-BE49-F238E27FC236}">
              <a16:creationId xmlns:a16="http://schemas.microsoft.com/office/drawing/2014/main" id="{3ED4BAEF-EB2F-45A2-21B1-91AD6A75A26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147;p34">
            <a:extLst>
              <a:ext uri="{FF2B5EF4-FFF2-40B4-BE49-F238E27FC236}">
                <a16:creationId xmlns:a16="http://schemas.microsoft.com/office/drawing/2014/main" id="{D25FE9D6-DA4A-D73F-3FF2-562F62FDF1EE}"/>
              </a:ext>
            </a:extLst>
          </p:cNvPr>
          <p:cNvSpPr txBox="1">
            <a:spLocks/>
          </p:cNvSpPr>
          <p:nvPr/>
        </p:nvSpPr>
        <p:spPr>
          <a:xfrm>
            <a:off x="458501" y="215537"/>
            <a:ext cx="7704000" cy="43511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Nunito"/>
              <a:buNone/>
              <a:defRPr sz="2000" b="0" i="0" u="none" strike="noStrike" cap="none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1pPr>
            <a:lvl2pPr marL="914400" marR="0" lvl="1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Nunito"/>
              <a:buNone/>
              <a:defRPr sz="1400" b="0" i="0" u="none" strike="noStrike" cap="none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2pPr>
            <a:lvl3pPr marL="1371600" marR="0" lvl="2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Nunito"/>
              <a:buNone/>
              <a:defRPr sz="1400" b="0" i="0" u="none" strike="noStrike" cap="none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3pPr>
            <a:lvl4pPr marL="1828800" marR="0" lvl="3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Nunito"/>
              <a:buNone/>
              <a:defRPr sz="1400" b="0" i="0" u="none" strike="noStrike" cap="none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4pPr>
            <a:lvl5pPr marL="2286000" marR="0" lvl="4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Nunito"/>
              <a:buNone/>
              <a:defRPr sz="1400" b="0" i="0" u="none" strike="noStrike" cap="none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5pPr>
            <a:lvl6pPr marL="2743200" marR="0" lvl="5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Nunito"/>
              <a:buNone/>
              <a:defRPr sz="1400" b="0" i="0" u="none" strike="noStrike" cap="none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6pPr>
            <a:lvl7pPr marL="3200400" marR="0" lvl="6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Nunito"/>
              <a:buNone/>
              <a:defRPr sz="1400" b="0" i="0" u="none" strike="noStrike" cap="none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7pPr>
            <a:lvl8pPr marL="3657600" marR="0" lvl="7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Nunito"/>
              <a:buNone/>
              <a:defRPr sz="1400" b="0" i="0" u="none" strike="noStrike" cap="none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8pPr>
            <a:lvl9pPr marL="4114800" marR="0" lvl="8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Nunito"/>
              <a:buNone/>
              <a:defRPr sz="1400" b="0" i="0" u="none" strike="noStrike" cap="none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9pPr>
          </a:lstStyle>
          <a:p>
            <a:pPr marL="0" indent="0" algn="l"/>
            <a:r>
              <a:rPr lang="en-US" sz="1800" b="1" dirty="0"/>
              <a:t>What am I currently working on?</a:t>
            </a:r>
          </a:p>
          <a:p>
            <a:pPr indent="-304800" algn="l">
              <a:spcBef>
                <a:spcPts val="1600"/>
              </a:spcBef>
              <a:buSzPts val="1200"/>
              <a:buFont typeface="Arial" panose="020B0604020202020204" pitchFamily="34" charset="0"/>
              <a:buChar char="•"/>
            </a:pPr>
            <a:r>
              <a:rPr lang="en-US" sz="1400" dirty="0"/>
              <a:t>I am working towards constraining the period derivative. </a:t>
            </a:r>
          </a:p>
          <a:p>
            <a:pPr indent="-304800" algn="l">
              <a:spcBef>
                <a:spcPts val="1600"/>
              </a:spcBef>
              <a:buSzPts val="1200"/>
              <a:buFont typeface="Arial" panose="020B0604020202020204" pitchFamily="34" charset="0"/>
              <a:buChar char="•"/>
            </a:pPr>
            <a:r>
              <a:rPr lang="en-US" sz="1400" dirty="0"/>
              <a:t>I will do so by constructing an Observed-minus-Computed diagram.</a:t>
            </a:r>
          </a:p>
          <a:p>
            <a:pPr indent="-304800" algn="l">
              <a:spcBef>
                <a:spcPts val="1600"/>
              </a:spcBef>
              <a:buSzPts val="1200"/>
              <a:buFont typeface="Arial" panose="020B0604020202020204" pitchFamily="34" charset="0"/>
              <a:buChar char="•"/>
            </a:pPr>
            <a:endParaRPr lang="en-US" sz="1800" dirty="0"/>
          </a:p>
          <a:p>
            <a:pPr indent="-304800" algn="l">
              <a:spcBef>
                <a:spcPts val="1600"/>
              </a:spcBef>
              <a:buSzPts val="1200"/>
              <a:buFont typeface="Arial" panose="020B0604020202020204" pitchFamily="34" charset="0"/>
              <a:buChar char="•"/>
            </a:pPr>
            <a:endParaRPr lang="en-US" sz="105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EE7046E-AEA5-428C-334E-8332202BC617}"/>
              </a:ext>
            </a:extLst>
          </p:cNvPr>
          <p:cNvSpPr txBox="1"/>
          <p:nvPr/>
        </p:nvSpPr>
        <p:spPr>
          <a:xfrm>
            <a:off x="8329290" y="4835723"/>
            <a:ext cx="8953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11 of 15 </a:t>
            </a:r>
            <a:endParaRPr lang="en-ZA" dirty="0">
              <a:solidFill>
                <a:schemeClr val="bg1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9F15A2B-62E7-8224-88F7-D144FAEF9C44}"/>
              </a:ext>
            </a:extLst>
          </p:cNvPr>
          <p:cNvSpPr txBox="1"/>
          <p:nvPr/>
        </p:nvSpPr>
        <p:spPr>
          <a:xfrm>
            <a:off x="1286805" y="4566698"/>
            <a:ext cx="208547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P. </a:t>
            </a:r>
            <a:r>
              <a:rPr lang="en-US" dirty="0" err="1">
                <a:solidFill>
                  <a:schemeClr val="bg1"/>
                </a:solidFill>
              </a:rPr>
              <a:t>Woudt</a:t>
            </a:r>
            <a:r>
              <a:rPr lang="en-US" dirty="0">
                <a:solidFill>
                  <a:schemeClr val="bg1"/>
                </a:solidFill>
              </a:rPr>
              <a:t> et al. (2002) </a:t>
            </a:r>
            <a:endParaRPr lang="en-ZA" dirty="0">
              <a:solidFill>
                <a:schemeClr val="bg1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A3D124A-B0AB-5DDB-053C-AAB03775D31D}"/>
              </a:ext>
            </a:extLst>
          </p:cNvPr>
          <p:cNvSpPr txBox="1"/>
          <p:nvPr/>
        </p:nvSpPr>
        <p:spPr>
          <a:xfrm>
            <a:off x="5261429" y="4528595"/>
            <a:ext cx="214582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J. Patterson et al. (2014) </a:t>
            </a:r>
            <a:endParaRPr lang="en-ZA" dirty="0">
              <a:solidFill>
                <a:schemeClr val="bg1"/>
              </a:solidFill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F0B36BF-81D6-6491-BC2F-21A894ED57D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1499" y="1746117"/>
            <a:ext cx="2696086" cy="255373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7853AADC-48CC-44C7-74FD-7ED1C5CA066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72000" y="1746117"/>
            <a:ext cx="3679825" cy="25537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831480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40">
          <a:extLst>
            <a:ext uri="{FF2B5EF4-FFF2-40B4-BE49-F238E27FC236}">
              <a16:creationId xmlns:a16="http://schemas.microsoft.com/office/drawing/2014/main" id="{700114A1-C892-B457-D500-75352AE3B3B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147;p34">
            <a:extLst>
              <a:ext uri="{FF2B5EF4-FFF2-40B4-BE49-F238E27FC236}">
                <a16:creationId xmlns:a16="http://schemas.microsoft.com/office/drawing/2014/main" id="{2B56B040-6903-6F8D-E902-3F5CDABA28AA}"/>
              </a:ext>
            </a:extLst>
          </p:cNvPr>
          <p:cNvSpPr txBox="1">
            <a:spLocks/>
          </p:cNvSpPr>
          <p:nvPr/>
        </p:nvSpPr>
        <p:spPr>
          <a:xfrm>
            <a:off x="720000" y="217714"/>
            <a:ext cx="7704000" cy="43511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Nunito"/>
              <a:buNone/>
              <a:defRPr sz="2000" b="0" i="0" u="none" strike="noStrike" cap="none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1pPr>
            <a:lvl2pPr marL="914400" marR="0" lvl="1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Nunito"/>
              <a:buNone/>
              <a:defRPr sz="1400" b="0" i="0" u="none" strike="noStrike" cap="none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2pPr>
            <a:lvl3pPr marL="1371600" marR="0" lvl="2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Nunito"/>
              <a:buNone/>
              <a:defRPr sz="1400" b="0" i="0" u="none" strike="noStrike" cap="none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3pPr>
            <a:lvl4pPr marL="1828800" marR="0" lvl="3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Nunito"/>
              <a:buNone/>
              <a:defRPr sz="1400" b="0" i="0" u="none" strike="noStrike" cap="none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4pPr>
            <a:lvl5pPr marL="2286000" marR="0" lvl="4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Nunito"/>
              <a:buNone/>
              <a:defRPr sz="1400" b="0" i="0" u="none" strike="noStrike" cap="none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5pPr>
            <a:lvl6pPr marL="2743200" marR="0" lvl="5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Nunito"/>
              <a:buNone/>
              <a:defRPr sz="1400" b="0" i="0" u="none" strike="noStrike" cap="none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6pPr>
            <a:lvl7pPr marL="3200400" marR="0" lvl="6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Nunito"/>
              <a:buNone/>
              <a:defRPr sz="1400" b="0" i="0" u="none" strike="noStrike" cap="none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7pPr>
            <a:lvl8pPr marL="3657600" marR="0" lvl="7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Nunito"/>
              <a:buNone/>
              <a:defRPr sz="1400" b="0" i="0" u="none" strike="noStrike" cap="none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8pPr>
            <a:lvl9pPr marL="4114800" marR="0" lvl="8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Nunito"/>
              <a:buNone/>
              <a:defRPr sz="1400" b="0" i="0" u="none" strike="noStrike" cap="none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9pPr>
          </a:lstStyle>
          <a:p>
            <a:pPr marL="0" indent="0" algn="l"/>
            <a:r>
              <a:rPr lang="en-US" sz="1800" b="1" dirty="0"/>
              <a:t>What am I currently working on?</a:t>
            </a:r>
          </a:p>
          <a:p>
            <a:pPr indent="-304800" algn="l">
              <a:spcBef>
                <a:spcPts val="1600"/>
              </a:spcBef>
              <a:buSzPts val="1200"/>
              <a:buFont typeface="Arial" panose="020B0604020202020204" pitchFamily="34" charset="0"/>
              <a:buChar char="•"/>
            </a:pPr>
            <a:r>
              <a:rPr lang="en-US" sz="1400" dirty="0"/>
              <a:t>To this end I have starting fitting individual pulses to determine pulse arrival times.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69B1986-3348-2BF8-E38C-D716C0279FA6}"/>
              </a:ext>
            </a:extLst>
          </p:cNvPr>
          <p:cNvSpPr txBox="1"/>
          <p:nvPr/>
        </p:nvSpPr>
        <p:spPr>
          <a:xfrm>
            <a:off x="8329290" y="4835723"/>
            <a:ext cx="8953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12 of 15 </a:t>
            </a:r>
            <a:endParaRPr lang="en-ZA" dirty="0">
              <a:solidFill>
                <a:schemeClr val="bg1"/>
              </a:solidFill>
            </a:endParaRPr>
          </a:p>
        </p:txBody>
      </p:sp>
      <p:pic>
        <p:nvPicPr>
          <p:cNvPr id="6" name="Picture 5" descr="A graph with a line&#10;&#10;AI-generated content may be incorrect.">
            <a:extLst>
              <a:ext uri="{FF2B5EF4-FFF2-40B4-BE49-F238E27FC236}">
                <a16:creationId xmlns:a16="http://schemas.microsoft.com/office/drawing/2014/main" id="{65F075D7-0513-876B-5A13-5A21B398F4C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72000" y="1235723"/>
            <a:ext cx="4800000" cy="36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384848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40">
          <a:extLst>
            <a:ext uri="{FF2B5EF4-FFF2-40B4-BE49-F238E27FC236}">
              <a16:creationId xmlns:a16="http://schemas.microsoft.com/office/drawing/2014/main" id="{7DC8BAA1-7949-0DF2-021D-FF4141095FA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147;p34">
            <a:extLst>
              <a:ext uri="{FF2B5EF4-FFF2-40B4-BE49-F238E27FC236}">
                <a16:creationId xmlns:a16="http://schemas.microsoft.com/office/drawing/2014/main" id="{462FAD85-9779-0480-E46B-A8444F2E2FFD}"/>
              </a:ext>
            </a:extLst>
          </p:cNvPr>
          <p:cNvSpPr txBox="1">
            <a:spLocks/>
          </p:cNvSpPr>
          <p:nvPr/>
        </p:nvSpPr>
        <p:spPr>
          <a:xfrm>
            <a:off x="720000" y="217714"/>
            <a:ext cx="7704000" cy="43511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Nunito"/>
              <a:buNone/>
              <a:defRPr sz="2000" b="0" i="0" u="none" strike="noStrike" cap="none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1pPr>
            <a:lvl2pPr marL="914400" marR="0" lvl="1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Nunito"/>
              <a:buNone/>
              <a:defRPr sz="1400" b="0" i="0" u="none" strike="noStrike" cap="none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2pPr>
            <a:lvl3pPr marL="1371600" marR="0" lvl="2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Nunito"/>
              <a:buNone/>
              <a:defRPr sz="1400" b="0" i="0" u="none" strike="noStrike" cap="none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3pPr>
            <a:lvl4pPr marL="1828800" marR="0" lvl="3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Nunito"/>
              <a:buNone/>
              <a:defRPr sz="1400" b="0" i="0" u="none" strike="noStrike" cap="none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4pPr>
            <a:lvl5pPr marL="2286000" marR="0" lvl="4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Nunito"/>
              <a:buNone/>
              <a:defRPr sz="1400" b="0" i="0" u="none" strike="noStrike" cap="none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5pPr>
            <a:lvl6pPr marL="2743200" marR="0" lvl="5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Nunito"/>
              <a:buNone/>
              <a:defRPr sz="1400" b="0" i="0" u="none" strike="noStrike" cap="none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6pPr>
            <a:lvl7pPr marL="3200400" marR="0" lvl="6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Nunito"/>
              <a:buNone/>
              <a:defRPr sz="1400" b="0" i="0" u="none" strike="noStrike" cap="none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7pPr>
            <a:lvl8pPr marL="3657600" marR="0" lvl="7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Nunito"/>
              <a:buNone/>
              <a:defRPr sz="1400" b="0" i="0" u="none" strike="noStrike" cap="none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8pPr>
            <a:lvl9pPr marL="4114800" marR="0" lvl="8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Nunito"/>
              <a:buNone/>
              <a:defRPr sz="1400" b="0" i="0" u="none" strike="noStrike" cap="none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9pPr>
          </a:lstStyle>
          <a:p>
            <a:pPr marL="0" indent="0" algn="l"/>
            <a:r>
              <a:rPr lang="en-US" sz="1800" b="1" dirty="0"/>
              <a:t>What am I currently working on?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61B6BE0-DA61-D077-65C2-87A88AA091E2}"/>
              </a:ext>
            </a:extLst>
          </p:cNvPr>
          <p:cNvSpPr txBox="1"/>
          <p:nvPr/>
        </p:nvSpPr>
        <p:spPr>
          <a:xfrm>
            <a:off x="8329290" y="4835723"/>
            <a:ext cx="8953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13 of 15 </a:t>
            </a:r>
            <a:endParaRPr lang="en-ZA" dirty="0">
              <a:solidFill>
                <a:schemeClr val="bg1"/>
              </a:solidFill>
            </a:endParaRPr>
          </a:p>
        </p:txBody>
      </p:sp>
      <p:pic>
        <p:nvPicPr>
          <p:cNvPr id="8" name="Picture 7" descr="A graph of a normal distribution&#10;&#10;AI-generated content may be incorrect.">
            <a:extLst>
              <a:ext uri="{FF2B5EF4-FFF2-40B4-BE49-F238E27FC236}">
                <a16:creationId xmlns:a16="http://schemas.microsoft.com/office/drawing/2014/main" id="{61C0024F-FD02-D0A8-AE19-A129D3E7F531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6158" t="5974" r="8525" b="3789"/>
          <a:stretch>
            <a:fillRect/>
          </a:stretch>
        </p:blipFill>
        <p:spPr>
          <a:xfrm>
            <a:off x="720000" y="742299"/>
            <a:ext cx="7547098" cy="39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710596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40">
          <a:extLst>
            <a:ext uri="{FF2B5EF4-FFF2-40B4-BE49-F238E27FC236}">
              <a16:creationId xmlns:a16="http://schemas.microsoft.com/office/drawing/2014/main" id="{7B000ED6-BAD9-7C1F-3F4A-C45B50AB092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147;p34">
            <a:extLst>
              <a:ext uri="{FF2B5EF4-FFF2-40B4-BE49-F238E27FC236}">
                <a16:creationId xmlns:a16="http://schemas.microsoft.com/office/drawing/2014/main" id="{CD025A39-321E-32A5-FD8F-F28A4DC95786}"/>
              </a:ext>
            </a:extLst>
          </p:cNvPr>
          <p:cNvSpPr txBox="1">
            <a:spLocks/>
          </p:cNvSpPr>
          <p:nvPr/>
        </p:nvSpPr>
        <p:spPr>
          <a:xfrm>
            <a:off x="720000" y="217714"/>
            <a:ext cx="7704000" cy="43511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Nunito"/>
              <a:buNone/>
              <a:defRPr sz="2000" b="0" i="0" u="none" strike="noStrike" cap="none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1pPr>
            <a:lvl2pPr marL="914400" marR="0" lvl="1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Nunito"/>
              <a:buNone/>
              <a:defRPr sz="1400" b="0" i="0" u="none" strike="noStrike" cap="none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2pPr>
            <a:lvl3pPr marL="1371600" marR="0" lvl="2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Nunito"/>
              <a:buNone/>
              <a:defRPr sz="1400" b="0" i="0" u="none" strike="noStrike" cap="none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3pPr>
            <a:lvl4pPr marL="1828800" marR="0" lvl="3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Nunito"/>
              <a:buNone/>
              <a:defRPr sz="1400" b="0" i="0" u="none" strike="noStrike" cap="none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4pPr>
            <a:lvl5pPr marL="2286000" marR="0" lvl="4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Nunito"/>
              <a:buNone/>
              <a:defRPr sz="1400" b="0" i="0" u="none" strike="noStrike" cap="none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5pPr>
            <a:lvl6pPr marL="2743200" marR="0" lvl="5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Nunito"/>
              <a:buNone/>
              <a:defRPr sz="1400" b="0" i="0" u="none" strike="noStrike" cap="none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6pPr>
            <a:lvl7pPr marL="3200400" marR="0" lvl="6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Nunito"/>
              <a:buNone/>
              <a:defRPr sz="1400" b="0" i="0" u="none" strike="noStrike" cap="none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7pPr>
            <a:lvl8pPr marL="3657600" marR="0" lvl="7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Nunito"/>
              <a:buNone/>
              <a:defRPr sz="1400" b="0" i="0" u="none" strike="noStrike" cap="none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8pPr>
            <a:lvl9pPr marL="4114800" marR="0" lvl="8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Nunito"/>
              <a:buNone/>
              <a:defRPr sz="1400" b="0" i="0" u="none" strike="noStrike" cap="none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9pPr>
          </a:lstStyle>
          <a:p>
            <a:pPr marL="0" indent="0" algn="l"/>
            <a:r>
              <a:rPr lang="en-US" sz="1800" b="1" dirty="0"/>
              <a:t>What am I currently working on?</a:t>
            </a:r>
          </a:p>
          <a:p>
            <a:pPr indent="-304800" algn="l">
              <a:spcBef>
                <a:spcPts val="1600"/>
              </a:spcBef>
              <a:buSzPts val="1200"/>
              <a:buFont typeface="Arial" panose="020B0604020202020204" pitchFamily="34" charset="0"/>
              <a:buChar char="•"/>
            </a:pPr>
            <a:endParaRPr lang="en-US" sz="120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8EEEF11-AEEF-E80C-D100-C9F05A2E62A7}"/>
              </a:ext>
            </a:extLst>
          </p:cNvPr>
          <p:cNvSpPr txBox="1"/>
          <p:nvPr/>
        </p:nvSpPr>
        <p:spPr>
          <a:xfrm>
            <a:off x="8329290" y="4835723"/>
            <a:ext cx="8953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14 of 15 </a:t>
            </a:r>
            <a:endParaRPr lang="en-ZA" dirty="0">
              <a:solidFill>
                <a:schemeClr val="bg1"/>
              </a:solidFill>
            </a:endParaRPr>
          </a:p>
        </p:txBody>
      </p:sp>
      <p:pic>
        <p:nvPicPr>
          <p:cNvPr id="6" name="Picture 5" descr="A graph of a normal distribution&#10;&#10;AI-generated content may be incorrect.">
            <a:extLst>
              <a:ext uri="{FF2B5EF4-FFF2-40B4-BE49-F238E27FC236}">
                <a16:creationId xmlns:a16="http://schemas.microsoft.com/office/drawing/2014/main" id="{B261C3FB-BA6F-3E31-DEA9-80EDC701C423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5238" t="7865" r="8911" b="3506"/>
          <a:stretch>
            <a:fillRect/>
          </a:stretch>
        </p:blipFill>
        <p:spPr>
          <a:xfrm>
            <a:off x="691728" y="742299"/>
            <a:ext cx="7732272" cy="39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700011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73;p36">
            <a:extLst>
              <a:ext uri="{FF2B5EF4-FFF2-40B4-BE49-F238E27FC236}">
                <a16:creationId xmlns:a16="http://schemas.microsoft.com/office/drawing/2014/main" id="{98AB1213-21DB-6408-29B8-BA21D3A02AC7}"/>
              </a:ext>
            </a:extLst>
          </p:cNvPr>
          <p:cNvSpPr/>
          <p:nvPr/>
        </p:nvSpPr>
        <p:spPr>
          <a:xfrm>
            <a:off x="3935550" y="895600"/>
            <a:ext cx="1271400" cy="1271400"/>
          </a:xfrm>
          <a:prstGeom prst="ellipse">
            <a:avLst/>
          </a:prstGeom>
          <a:noFill/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" name="Google Shape;174;p36">
            <a:extLst>
              <a:ext uri="{FF2B5EF4-FFF2-40B4-BE49-F238E27FC236}">
                <a16:creationId xmlns:a16="http://schemas.microsoft.com/office/drawing/2014/main" id="{9A9602D5-A374-28BF-FBA4-162694EEBBEB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516002" y="2380625"/>
            <a:ext cx="6110495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 algn="ctr"/>
            <a:r>
              <a:rPr lang="en-US" sz="4400" dirty="0"/>
              <a:t>Future work</a:t>
            </a:r>
            <a:endParaRPr sz="4400" dirty="0"/>
          </a:p>
        </p:txBody>
      </p:sp>
      <p:sp>
        <p:nvSpPr>
          <p:cNvPr id="14" name="Google Shape;175;p36">
            <a:extLst>
              <a:ext uri="{FF2B5EF4-FFF2-40B4-BE49-F238E27FC236}">
                <a16:creationId xmlns:a16="http://schemas.microsoft.com/office/drawing/2014/main" id="{22D4BE15-B4F0-D557-1E80-D9666EC6C667}"/>
              </a:ext>
            </a:extLst>
          </p:cNvPr>
          <p:cNvSpPr txBox="1">
            <a:spLocks/>
          </p:cNvSpPr>
          <p:nvPr/>
        </p:nvSpPr>
        <p:spPr>
          <a:xfrm>
            <a:off x="2996550" y="1109225"/>
            <a:ext cx="31509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n" sz="6000" b="1" dirty="0">
                <a:solidFill>
                  <a:schemeClr val="bg1"/>
                </a:solidFill>
                <a:latin typeface="Thasadith" panose="020B0604020202020204" charset="-34"/>
                <a:cs typeface="Thasadith" panose="020B0604020202020204" charset="-34"/>
              </a:rPr>
              <a:t>07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7">
          <a:extLst>
            <a:ext uri="{FF2B5EF4-FFF2-40B4-BE49-F238E27FC236}">
              <a16:creationId xmlns:a16="http://schemas.microsoft.com/office/drawing/2014/main" id="{AFF7029E-ED8A-5526-BC10-B97324857B6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Google Shape;147;p34">
            <a:extLst>
              <a:ext uri="{FF2B5EF4-FFF2-40B4-BE49-F238E27FC236}">
                <a16:creationId xmlns:a16="http://schemas.microsoft.com/office/drawing/2014/main" id="{5694FC3E-113C-4DFA-B4B6-9B1A1BB0FE6E}"/>
              </a:ext>
            </a:extLst>
          </p:cNvPr>
          <p:cNvSpPr txBox="1">
            <a:spLocks/>
          </p:cNvSpPr>
          <p:nvPr/>
        </p:nvSpPr>
        <p:spPr>
          <a:xfrm>
            <a:off x="509543" y="332417"/>
            <a:ext cx="77040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Nunito"/>
              <a:buNone/>
              <a:defRPr sz="2000" b="0" i="0" u="none" strike="noStrike" cap="none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1pPr>
            <a:lvl2pPr marL="914400" marR="0" lvl="1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Nunito"/>
              <a:buNone/>
              <a:defRPr sz="1400" b="0" i="0" u="none" strike="noStrike" cap="none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2pPr>
            <a:lvl3pPr marL="1371600" marR="0" lvl="2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Nunito"/>
              <a:buNone/>
              <a:defRPr sz="1400" b="0" i="0" u="none" strike="noStrike" cap="none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3pPr>
            <a:lvl4pPr marL="1828800" marR="0" lvl="3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Nunito"/>
              <a:buNone/>
              <a:defRPr sz="1400" b="0" i="0" u="none" strike="noStrike" cap="none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4pPr>
            <a:lvl5pPr marL="2286000" marR="0" lvl="4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Nunito"/>
              <a:buNone/>
              <a:defRPr sz="1400" b="0" i="0" u="none" strike="noStrike" cap="none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5pPr>
            <a:lvl6pPr marL="2743200" marR="0" lvl="5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Nunito"/>
              <a:buNone/>
              <a:defRPr sz="1400" b="0" i="0" u="none" strike="noStrike" cap="none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6pPr>
            <a:lvl7pPr marL="3200400" marR="0" lvl="6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Nunito"/>
              <a:buNone/>
              <a:defRPr sz="1400" b="0" i="0" u="none" strike="noStrike" cap="none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7pPr>
            <a:lvl8pPr marL="3657600" marR="0" lvl="7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Nunito"/>
              <a:buNone/>
              <a:defRPr sz="1400" b="0" i="0" u="none" strike="noStrike" cap="none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8pPr>
            <a:lvl9pPr marL="4114800" marR="0" lvl="8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Nunito"/>
              <a:buNone/>
              <a:defRPr sz="1400" b="0" i="0" u="none" strike="noStrike" cap="none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9pPr>
          </a:lstStyle>
          <a:p>
            <a:pPr marL="0" indent="0" algn="l"/>
            <a:r>
              <a:rPr lang="en-US" sz="1800" b="1" dirty="0"/>
              <a:t>What are my aims for the rest of 2025?</a:t>
            </a:r>
          </a:p>
          <a:p>
            <a:pPr indent="-304800" algn="l">
              <a:spcBef>
                <a:spcPts val="1600"/>
              </a:spcBef>
              <a:buSzPts val="1200"/>
              <a:buFont typeface="Arial" panose="020B0604020202020204" pitchFamily="34" charset="0"/>
              <a:buChar char="•"/>
            </a:pPr>
            <a:r>
              <a:rPr lang="en-US" sz="1400" dirty="0"/>
              <a:t>Regarding J1912-4410:</a:t>
            </a:r>
          </a:p>
          <a:p>
            <a:pPr lvl="1" indent="-304800" algn="l">
              <a:spcBef>
                <a:spcPts val="1600"/>
              </a:spcBef>
              <a:buSzPts val="1200"/>
              <a:buFont typeface="Arial" panose="020B0604020202020204" pitchFamily="34" charset="0"/>
              <a:buChar char="•"/>
            </a:pPr>
            <a:r>
              <a:rPr lang="en-US" sz="1200" dirty="0" err="1"/>
              <a:t>Finalise</a:t>
            </a:r>
            <a:r>
              <a:rPr lang="en-US" sz="1200" dirty="0"/>
              <a:t> the </a:t>
            </a:r>
            <a:r>
              <a:rPr lang="en-ZA" sz="1200" dirty="0"/>
              <a:t>(Observed – Calculated ) diagram, and determine the period derivative.</a:t>
            </a:r>
          </a:p>
          <a:p>
            <a:pPr lvl="2" indent="-304800" algn="l">
              <a:spcBef>
                <a:spcPts val="1600"/>
              </a:spcBef>
              <a:buSzPts val="1200"/>
              <a:buFont typeface="Arial" panose="020B0604020202020204" pitchFamily="34" charset="0"/>
              <a:buChar char="•"/>
            </a:pPr>
            <a:r>
              <a:rPr lang="en-ZA" sz="1200" dirty="0"/>
              <a:t>Compare this to the timing solutions we get from folding the PTUSE Beamformer data using PSRCHIVE.</a:t>
            </a:r>
          </a:p>
          <a:p>
            <a:pPr lvl="1" indent="-304800" algn="l">
              <a:spcBef>
                <a:spcPts val="1600"/>
              </a:spcBef>
              <a:buSzPts val="1200"/>
              <a:buFont typeface="Arial" panose="020B0604020202020204" pitchFamily="34" charset="0"/>
              <a:buChar char="•"/>
            </a:pPr>
            <a:r>
              <a:rPr lang="en-ZA" sz="1200" dirty="0"/>
              <a:t>Using PTUSE beamformer data, I aim determine the polarisation of individual pulses. </a:t>
            </a:r>
            <a:endParaRPr lang="en-US" sz="700" dirty="0"/>
          </a:p>
          <a:p>
            <a:pPr lvl="1" indent="-304800" algn="l">
              <a:spcBef>
                <a:spcPts val="1600"/>
              </a:spcBef>
              <a:buSzPts val="1200"/>
              <a:buFont typeface="Arial" panose="020B0604020202020204" pitchFamily="34" charset="0"/>
              <a:buChar char="•"/>
            </a:pPr>
            <a:r>
              <a:rPr lang="en-US" sz="700" dirty="0"/>
              <a:t> </a:t>
            </a:r>
            <a:r>
              <a:rPr lang="en-US" sz="1200" dirty="0"/>
              <a:t>I aim to stack pulses and non-pulsed emission to investigate intermediate pulse structure across binary’s phase.</a:t>
            </a:r>
          </a:p>
          <a:p>
            <a:pPr lvl="1" indent="-304800" algn="l">
              <a:spcBef>
                <a:spcPts val="1600"/>
              </a:spcBef>
              <a:buSzPts val="1200"/>
              <a:buFont typeface="Arial" panose="020B0604020202020204" pitchFamily="34" charset="0"/>
              <a:buChar char="•"/>
            </a:pPr>
            <a:r>
              <a:rPr lang="en-US" sz="1200" dirty="0"/>
              <a:t>I can look at the simultaneous radio and X-ray observation for J1912-4410 have been taken. The team has access to ULTRACAM, SALT spectroscopy, and polarimetry if conditions allow it.</a:t>
            </a:r>
          </a:p>
          <a:p>
            <a:pPr indent="-304800" algn="l">
              <a:spcBef>
                <a:spcPts val="1600"/>
              </a:spcBef>
              <a:buSzPts val="1200"/>
              <a:buFont typeface="Arial" panose="020B0604020202020204" pitchFamily="34" charset="0"/>
              <a:buChar char="•"/>
            </a:pPr>
            <a:r>
              <a:rPr lang="en-US" sz="1400" dirty="0"/>
              <a:t>I aim to process the archival data of AR </a:t>
            </a:r>
            <a:r>
              <a:rPr lang="en-US" sz="1400" dirty="0" err="1"/>
              <a:t>Sco</a:t>
            </a:r>
            <a:r>
              <a:rPr lang="en-US" sz="1400" dirty="0"/>
              <a:t> using </a:t>
            </a:r>
            <a:r>
              <a:rPr lang="en-US" sz="1400" dirty="0" err="1"/>
              <a:t>PolKAT</a:t>
            </a:r>
            <a:r>
              <a:rPr lang="en-US" sz="1400" dirty="0"/>
              <a:t> and to compare with J1912-4410.</a:t>
            </a:r>
          </a:p>
          <a:p>
            <a:pPr indent="-304800" algn="l">
              <a:spcBef>
                <a:spcPts val="1600"/>
              </a:spcBef>
              <a:buSzPts val="1200"/>
              <a:buFont typeface="Arial" panose="020B0604020202020204" pitchFamily="34" charset="0"/>
              <a:buChar char="•"/>
            </a:pPr>
            <a:r>
              <a:rPr lang="en-US" sz="1400" dirty="0"/>
              <a:t>I aim to process our measurement sets of J2306+2440 and J0317-8532</a:t>
            </a:r>
            <a:r>
              <a:rPr lang="en-US" sz="1200" dirty="0"/>
              <a:t>.</a:t>
            </a:r>
          </a:p>
          <a:p>
            <a:pPr lvl="1" indent="-304800" algn="l">
              <a:spcBef>
                <a:spcPts val="1600"/>
              </a:spcBef>
              <a:buSzPts val="1200"/>
              <a:buFont typeface="Arial" panose="020B0604020202020204" pitchFamily="34" charset="0"/>
              <a:buChar char="•"/>
            </a:pPr>
            <a:endParaRPr lang="en-US" sz="1100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05571B1-3250-0EF0-A3A3-15EF889D3238}"/>
              </a:ext>
            </a:extLst>
          </p:cNvPr>
          <p:cNvSpPr txBox="1"/>
          <p:nvPr/>
        </p:nvSpPr>
        <p:spPr>
          <a:xfrm>
            <a:off x="8329290" y="4835723"/>
            <a:ext cx="8953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15 of 15 </a:t>
            </a:r>
            <a:endParaRPr lang="en-ZA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96931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p36"/>
          <p:cNvSpPr/>
          <p:nvPr/>
        </p:nvSpPr>
        <p:spPr>
          <a:xfrm>
            <a:off x="3935550" y="895600"/>
            <a:ext cx="1271400" cy="1271400"/>
          </a:xfrm>
          <a:prstGeom prst="ellipse">
            <a:avLst/>
          </a:prstGeom>
          <a:noFill/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4" name="Google Shape;174;p36"/>
          <p:cNvSpPr txBox="1">
            <a:spLocks noGrp="1"/>
          </p:cNvSpPr>
          <p:nvPr>
            <p:ph type="title"/>
          </p:nvPr>
        </p:nvSpPr>
        <p:spPr>
          <a:xfrm>
            <a:off x="1784250" y="2380625"/>
            <a:ext cx="55740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400" dirty="0"/>
              <a:t>What are (classical) pulsars?</a:t>
            </a:r>
            <a:endParaRPr sz="4400" dirty="0"/>
          </a:p>
        </p:txBody>
      </p:sp>
      <p:sp>
        <p:nvSpPr>
          <p:cNvPr id="175" name="Google Shape;175;p36"/>
          <p:cNvSpPr txBox="1">
            <a:spLocks noGrp="1"/>
          </p:cNvSpPr>
          <p:nvPr>
            <p:ph type="title" idx="2"/>
          </p:nvPr>
        </p:nvSpPr>
        <p:spPr>
          <a:xfrm>
            <a:off x="2996550" y="1109225"/>
            <a:ext cx="31509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01</a:t>
            </a:r>
            <a:endParaRPr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7">
          <a:extLst>
            <a:ext uri="{FF2B5EF4-FFF2-40B4-BE49-F238E27FC236}">
              <a16:creationId xmlns:a16="http://schemas.microsoft.com/office/drawing/2014/main" id="{AD5A6066-4D43-85D6-E7F4-2965BB450A0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p38">
            <a:extLst>
              <a:ext uri="{FF2B5EF4-FFF2-40B4-BE49-F238E27FC236}">
                <a16:creationId xmlns:a16="http://schemas.microsoft.com/office/drawing/2014/main" id="{C1FDBEC1-3632-3780-6D4A-D0F997D3ABEC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353725" y="2305800"/>
            <a:ext cx="4563900" cy="531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Thank you for your time</a:t>
            </a:r>
            <a:br>
              <a:rPr lang="en" dirty="0"/>
            </a:br>
            <a:r>
              <a:rPr lang="en" dirty="0"/>
              <a:t>I welcome any questions :)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94933438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>
            <a:extLst>
              <a:ext uri="{FF2B5EF4-FFF2-40B4-BE49-F238E27FC236}">
                <a16:creationId xmlns:a16="http://schemas.microsoft.com/office/drawing/2014/main" id="{E43480E9-158A-3CD6-E1CD-7C7B9754CC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2730" y="332730"/>
            <a:ext cx="7704000" cy="572700"/>
          </a:xfrm>
        </p:spPr>
        <p:txBody>
          <a:bodyPr/>
          <a:lstStyle/>
          <a:p>
            <a:r>
              <a:rPr lang="en-US" sz="2000" dirty="0"/>
              <a:t>The O-C diagram:</a:t>
            </a:r>
            <a:endParaRPr lang="en-ZA" sz="2000" dirty="0">
              <a:latin typeface="Nunito" pitchFamily="2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27821EC-98BE-860F-CF99-BE3542F2605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6115" y="1100352"/>
            <a:ext cx="7704000" cy="3476491"/>
          </a:xfrm>
          <a:prstGeom prst="rect">
            <a:avLst/>
          </a:prstGeom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40">
          <a:extLst>
            <a:ext uri="{FF2B5EF4-FFF2-40B4-BE49-F238E27FC236}">
              <a16:creationId xmlns:a16="http://schemas.microsoft.com/office/drawing/2014/main" id="{446D970F-A0D1-C088-6935-C566387D489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>
            <a:extLst>
              <a:ext uri="{FF2B5EF4-FFF2-40B4-BE49-F238E27FC236}">
                <a16:creationId xmlns:a16="http://schemas.microsoft.com/office/drawing/2014/main" id="{2FE09A20-EA9E-03D3-DD78-D8F985CC8E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2730" y="332730"/>
            <a:ext cx="7704000" cy="572700"/>
          </a:xfrm>
        </p:spPr>
        <p:txBody>
          <a:bodyPr/>
          <a:lstStyle/>
          <a:p>
            <a:r>
              <a:rPr lang="en-US" sz="2000" dirty="0"/>
              <a:t>The </a:t>
            </a:r>
            <a:r>
              <a:rPr lang="en-US" sz="2000" dirty="0" err="1"/>
              <a:t>polarisation</a:t>
            </a:r>
            <a:r>
              <a:rPr lang="en-US" sz="2000" dirty="0"/>
              <a:t> of the pulses:</a:t>
            </a:r>
            <a:endParaRPr lang="en-ZA" sz="2000" dirty="0">
              <a:latin typeface="Nunito" pitchFamily="2" charset="0"/>
            </a:endParaRPr>
          </a:p>
        </p:txBody>
      </p:sp>
      <p:pic>
        <p:nvPicPr>
          <p:cNvPr id="4" name="Picture 3" descr="A screen shot of a graph&#10;&#10;AI-generated content may be incorrect.">
            <a:extLst>
              <a:ext uri="{FF2B5EF4-FFF2-40B4-BE49-F238E27FC236}">
                <a16:creationId xmlns:a16="http://schemas.microsoft.com/office/drawing/2014/main" id="{E4ED5F4B-C558-D6DD-D9CF-BD27FDA6B3F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25020" y="1210770"/>
            <a:ext cx="4493960" cy="36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0922301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40">
          <a:extLst>
            <a:ext uri="{FF2B5EF4-FFF2-40B4-BE49-F238E27FC236}">
              <a16:creationId xmlns:a16="http://schemas.microsoft.com/office/drawing/2014/main" id="{B5475E9A-E7EF-2F3A-018D-626D3743498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>
            <a:extLst>
              <a:ext uri="{FF2B5EF4-FFF2-40B4-BE49-F238E27FC236}">
                <a16:creationId xmlns:a16="http://schemas.microsoft.com/office/drawing/2014/main" id="{B5314CFC-5AE0-68C2-5110-87E53621A2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2730" y="332730"/>
            <a:ext cx="7704000" cy="572700"/>
          </a:xfrm>
        </p:spPr>
        <p:txBody>
          <a:bodyPr/>
          <a:lstStyle/>
          <a:p>
            <a:r>
              <a:rPr lang="en-US" sz="2000" dirty="0"/>
              <a:t>A </a:t>
            </a:r>
            <a:r>
              <a:rPr lang="en-US" sz="2000" i="1" dirty="0"/>
              <a:t>very</a:t>
            </a:r>
            <a:r>
              <a:rPr lang="en-US" sz="2000" dirty="0"/>
              <a:t> preliminary O-C diagram:</a:t>
            </a:r>
            <a:endParaRPr lang="en-ZA" sz="2000" dirty="0">
              <a:latin typeface="Nunito" pitchFamily="2" charset="0"/>
            </a:endParaRPr>
          </a:p>
        </p:txBody>
      </p:sp>
      <p:pic>
        <p:nvPicPr>
          <p:cNvPr id="4" name="Picture 3" descr="A graph with a red line and blue dots&#10;&#10;AI-generated content may be incorrect.">
            <a:extLst>
              <a:ext uri="{FF2B5EF4-FFF2-40B4-BE49-F238E27FC236}">
                <a16:creationId xmlns:a16="http://schemas.microsoft.com/office/drawing/2014/main" id="{37C6F77B-752A-E73B-D84C-24A31DB32FD2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6444" t="8148" r="7067" b="3111"/>
          <a:stretch>
            <a:fillRect/>
          </a:stretch>
        </p:blipFill>
        <p:spPr>
          <a:xfrm>
            <a:off x="1463040" y="905430"/>
            <a:ext cx="5847746" cy="36000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FB32D04D-4D62-AC18-5310-9A8BEB5772D5}"/>
                  </a:ext>
                </a:extLst>
              </p:cNvPr>
              <p:cNvSpPr txBox="1"/>
              <p:nvPr/>
            </p:nvSpPr>
            <p:spPr>
              <a:xfrm>
                <a:off x="1985191" y="4709170"/>
                <a:ext cx="5173618" cy="31457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̇"/>
                          <m:ctrlPr>
                            <a:rPr lang="en-ZA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b="1" i="0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𝐏</m:t>
                          </m:r>
                        </m:e>
                      </m:acc>
                      <m:r>
                        <a:rPr lang="en-US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m:rPr>
                          <m:nor/>
                        </m:rPr>
                        <a:rPr lang="en-ZA" smtClean="0">
                          <a:solidFill>
                            <a:schemeClr val="bg1"/>
                          </a:solidFill>
                        </a:rPr>
                        <m:t>1.04164103138558</m:t>
                      </m:r>
                      <m:sSup>
                        <m:sSupPr>
                          <m:ctrlPr>
                            <a:rPr lang="en-US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×10</m:t>
                          </m:r>
                        </m:e>
                        <m:sup>
                          <m:r>
                            <a:rPr lang="en-US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−1</m:t>
                          </m:r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 </m:t>
                      </m:r>
                      <m:sSup>
                        <m:sSupPr>
                          <m:ctrlP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5.4×10</m:t>
                          </m:r>
                        </m:e>
                        <m:sup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−13</m:t>
                          </m:r>
                        </m:sup>
                      </m:sSup>
                      <m:r>
                        <a:rPr lang="en-US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ZA" dirty="0">
                  <a:latin typeface="Nunito" pitchFamily="2" charset="0"/>
                </a:endParaRPr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FB32D04D-4D62-AC18-5310-9A8BEB5772D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85191" y="4709170"/>
                <a:ext cx="5173618" cy="314573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ZA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216980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2">
          <a:extLst>
            <a:ext uri="{FF2B5EF4-FFF2-40B4-BE49-F238E27FC236}">
              <a16:creationId xmlns:a16="http://schemas.microsoft.com/office/drawing/2014/main" id="{D25190FB-DA76-0AF2-E77A-CAA3FED14D2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6" name="Google Shape;147;p34">
                <a:extLst>
                  <a:ext uri="{FF2B5EF4-FFF2-40B4-BE49-F238E27FC236}">
                    <a16:creationId xmlns:a16="http://schemas.microsoft.com/office/drawing/2014/main" id="{A03BED04-0309-ADD1-66E9-08D22F7C1553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614202" y="117162"/>
                <a:ext cx="7704000" cy="34164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t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L="457200" marR="0" lvl="0" indent="-31750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lt1"/>
                  </a:buClr>
                  <a:buSzPts val="1400"/>
                  <a:buFont typeface="Nunito"/>
                  <a:buNone/>
                  <a:defRPr sz="2000" b="0" i="0" u="none" strike="noStrike" cap="none">
                    <a:solidFill>
                      <a:schemeClr val="lt1"/>
                    </a:solidFill>
                    <a:latin typeface="Nunito"/>
                    <a:ea typeface="Nunito"/>
                    <a:cs typeface="Nunito"/>
                    <a:sym typeface="Nunito"/>
                  </a:defRPr>
                </a:lvl1pPr>
                <a:lvl2pPr marL="914400" marR="0" lvl="1" indent="-31750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lt1"/>
                  </a:buClr>
                  <a:buSzPts val="1400"/>
                  <a:buFont typeface="Nunito"/>
                  <a:buNone/>
                  <a:defRPr sz="1400" b="0" i="0" u="none" strike="noStrike" cap="none">
                    <a:solidFill>
                      <a:schemeClr val="lt1"/>
                    </a:solidFill>
                    <a:latin typeface="Nunito"/>
                    <a:ea typeface="Nunito"/>
                    <a:cs typeface="Nunito"/>
                    <a:sym typeface="Nunito"/>
                  </a:defRPr>
                </a:lvl2pPr>
                <a:lvl3pPr marL="1371600" marR="0" lvl="2" indent="-31750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lt1"/>
                  </a:buClr>
                  <a:buSzPts val="1400"/>
                  <a:buFont typeface="Nunito"/>
                  <a:buNone/>
                  <a:defRPr sz="1400" b="0" i="0" u="none" strike="noStrike" cap="none">
                    <a:solidFill>
                      <a:schemeClr val="lt1"/>
                    </a:solidFill>
                    <a:latin typeface="Nunito"/>
                    <a:ea typeface="Nunito"/>
                    <a:cs typeface="Nunito"/>
                    <a:sym typeface="Nunito"/>
                  </a:defRPr>
                </a:lvl3pPr>
                <a:lvl4pPr marL="1828800" marR="0" lvl="3" indent="-31750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lt1"/>
                  </a:buClr>
                  <a:buSzPts val="1400"/>
                  <a:buFont typeface="Nunito"/>
                  <a:buNone/>
                  <a:defRPr sz="1400" b="0" i="0" u="none" strike="noStrike" cap="none">
                    <a:solidFill>
                      <a:schemeClr val="lt1"/>
                    </a:solidFill>
                    <a:latin typeface="Nunito"/>
                    <a:ea typeface="Nunito"/>
                    <a:cs typeface="Nunito"/>
                    <a:sym typeface="Nunito"/>
                  </a:defRPr>
                </a:lvl4pPr>
                <a:lvl5pPr marL="2286000" marR="0" lvl="4" indent="-31750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lt1"/>
                  </a:buClr>
                  <a:buSzPts val="1400"/>
                  <a:buFont typeface="Nunito"/>
                  <a:buNone/>
                  <a:defRPr sz="1400" b="0" i="0" u="none" strike="noStrike" cap="none">
                    <a:solidFill>
                      <a:schemeClr val="lt1"/>
                    </a:solidFill>
                    <a:latin typeface="Nunito"/>
                    <a:ea typeface="Nunito"/>
                    <a:cs typeface="Nunito"/>
                    <a:sym typeface="Nunito"/>
                  </a:defRPr>
                </a:lvl5pPr>
                <a:lvl6pPr marL="2743200" marR="0" lvl="5" indent="-31750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lt1"/>
                  </a:buClr>
                  <a:buSzPts val="1400"/>
                  <a:buFont typeface="Nunito"/>
                  <a:buNone/>
                  <a:defRPr sz="1400" b="0" i="0" u="none" strike="noStrike" cap="none">
                    <a:solidFill>
                      <a:schemeClr val="lt1"/>
                    </a:solidFill>
                    <a:latin typeface="Nunito"/>
                    <a:ea typeface="Nunito"/>
                    <a:cs typeface="Nunito"/>
                    <a:sym typeface="Nunito"/>
                  </a:defRPr>
                </a:lvl6pPr>
                <a:lvl7pPr marL="3200400" marR="0" lvl="6" indent="-31750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lt1"/>
                  </a:buClr>
                  <a:buSzPts val="1400"/>
                  <a:buFont typeface="Nunito"/>
                  <a:buNone/>
                  <a:defRPr sz="1400" b="0" i="0" u="none" strike="noStrike" cap="none">
                    <a:solidFill>
                      <a:schemeClr val="lt1"/>
                    </a:solidFill>
                    <a:latin typeface="Nunito"/>
                    <a:ea typeface="Nunito"/>
                    <a:cs typeface="Nunito"/>
                    <a:sym typeface="Nunito"/>
                  </a:defRPr>
                </a:lvl7pPr>
                <a:lvl8pPr marL="3657600" marR="0" lvl="7" indent="-31750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lt1"/>
                  </a:buClr>
                  <a:buSzPts val="1400"/>
                  <a:buFont typeface="Nunito"/>
                  <a:buNone/>
                  <a:defRPr sz="1400" b="0" i="0" u="none" strike="noStrike" cap="none">
                    <a:solidFill>
                      <a:schemeClr val="lt1"/>
                    </a:solidFill>
                    <a:latin typeface="Nunito"/>
                    <a:ea typeface="Nunito"/>
                    <a:cs typeface="Nunito"/>
                    <a:sym typeface="Nunito"/>
                  </a:defRPr>
                </a:lvl8pPr>
                <a:lvl9pPr marL="4114800" marR="0" lvl="8" indent="-31750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lt1"/>
                  </a:buClr>
                  <a:buSzPts val="1400"/>
                  <a:buFont typeface="Nunito"/>
                  <a:buNone/>
                  <a:defRPr sz="1400" b="0" i="0" u="none" strike="noStrike" cap="none">
                    <a:solidFill>
                      <a:schemeClr val="lt1"/>
                    </a:solidFill>
                    <a:latin typeface="Nunito"/>
                    <a:ea typeface="Nunito"/>
                    <a:cs typeface="Nunito"/>
                    <a:sym typeface="Nunito"/>
                  </a:defRPr>
                </a:lvl9pPr>
              </a:lstStyle>
              <a:p>
                <a:pPr marL="0" indent="0" algn="l"/>
                <a:r>
                  <a:rPr lang="en-US" sz="1800" b="1" dirty="0"/>
                  <a:t>What are (classical) pulsars?</a:t>
                </a:r>
              </a:p>
              <a:p>
                <a:pPr marL="0" indent="0" algn="l"/>
                <a:endParaRPr lang="en-US" sz="1800" b="1" dirty="0"/>
              </a:p>
              <a:p>
                <a:pPr marL="0" indent="0" algn="l"/>
                <a:endParaRPr lang="en-US" sz="1800" b="1" dirty="0"/>
              </a:p>
              <a:p>
                <a:pPr indent="-304800" algn="l">
                  <a:spcBef>
                    <a:spcPts val="1600"/>
                  </a:spcBef>
                  <a:buSzPts val="1200"/>
                  <a:buFont typeface="Arial" panose="020B0604020202020204" pitchFamily="34" charset="0"/>
                  <a:buChar char="•"/>
                </a:pPr>
                <a:r>
                  <a:rPr lang="en-US" sz="1400" dirty="0"/>
                  <a:t>Rapidly rotating* neutron stars with very strong magnetic fields**.</a:t>
                </a:r>
              </a:p>
              <a:p>
                <a:pPr lvl="1" indent="-304800" algn="l">
                  <a:spcBef>
                    <a:spcPts val="1600"/>
                  </a:spcBef>
                  <a:buSzPts val="1200"/>
                  <a:buFont typeface="Arial" panose="020B0604020202020204" pitchFamily="34" charset="0"/>
                  <a:buChar char="•"/>
                </a:pPr>
                <a:r>
                  <a:rPr lang="en-US" sz="1200" dirty="0"/>
                  <a:t>*millisecond to second long periods</a:t>
                </a:r>
              </a:p>
              <a:p>
                <a:pPr lvl="1" indent="-304800" algn="l">
                  <a:spcBef>
                    <a:spcPts val="1600"/>
                  </a:spcBef>
                  <a:buSzPts val="1200"/>
                  <a:buFont typeface="Arial" panose="020B0604020202020204" pitchFamily="34" charset="0"/>
                  <a:buChar char="•"/>
                </a:pPr>
                <a:r>
                  <a:rPr lang="en-US" sz="1200" dirty="0"/>
                  <a:t>**magnetic field strengths between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2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200" i="1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1200" i="1">
                            <a:latin typeface="Cambria Math" panose="02040503050406030204" pitchFamily="18" charset="0"/>
                          </a:rPr>
                          <m:t>8</m:t>
                        </m:r>
                      </m:sup>
                    </m:sSup>
                    <m:r>
                      <a:rPr lang="en-US" sz="1200" i="1">
                        <a:latin typeface="Cambria Math" panose="02040503050406030204" pitchFamily="18" charset="0"/>
                      </a:rPr>
                      <m:t> − </m:t>
                    </m:r>
                    <m:sSup>
                      <m:sSupPr>
                        <m:ctrlPr>
                          <a:rPr lang="en-US" sz="12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200" i="1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1200" i="1">
                            <a:latin typeface="Cambria Math" panose="02040503050406030204" pitchFamily="18" charset="0"/>
                          </a:rPr>
                          <m:t>15</m:t>
                        </m:r>
                      </m:sup>
                    </m:sSup>
                  </m:oMath>
                </a14:m>
                <a:r>
                  <a:rPr lang="en-US" sz="1200" dirty="0"/>
                  <a:t> G.</a:t>
                </a:r>
              </a:p>
              <a:p>
                <a:pPr indent="-304800" algn="l">
                  <a:spcBef>
                    <a:spcPts val="1600"/>
                  </a:spcBef>
                  <a:buSzPts val="1200"/>
                  <a:buFont typeface="Arial" panose="020B0604020202020204" pitchFamily="34" charset="0"/>
                  <a:buChar char="•"/>
                </a:pPr>
                <a:r>
                  <a:rPr lang="en-US" sz="1400" dirty="0"/>
                  <a:t>The creation of the neutron star sets up a magnetic dipole, the rotation of which induces an electric field. </a:t>
                </a:r>
              </a:p>
              <a:p>
                <a:pPr indent="-304800" algn="l">
                  <a:spcBef>
                    <a:spcPts val="1600"/>
                  </a:spcBef>
                  <a:buSzPts val="1200"/>
                  <a:buFont typeface="Arial" panose="020B0604020202020204" pitchFamily="34" charset="0"/>
                  <a:buChar char="•"/>
                </a:pPr>
                <a:r>
                  <a:rPr lang="en-US" sz="1400" dirty="0"/>
                  <a:t>This electric field (~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400" i="1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sup>
                    </m:sSup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𝑉</m:t>
                    </m:r>
                    <m:sSup>
                      <m:sSupPr>
                        <m:ctrlPr>
                          <a:rPr lang="en-US" sz="1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p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−1</m:t>
                        </m:r>
                      </m:sup>
                    </m:sSup>
                  </m:oMath>
                </a14:m>
                <a:r>
                  <a:rPr lang="en-US" sz="1400" dirty="0"/>
                  <a:t>) is strong enough to strip charged particles from the neutron star, creating a magnetosphere of charged particles. </a:t>
                </a:r>
              </a:p>
            </p:txBody>
          </p:sp>
        </mc:Choice>
        <mc:Fallback xmlns="">
          <p:sp>
            <p:nvSpPr>
              <p:cNvPr id="6" name="Google Shape;147;p34">
                <a:extLst>
                  <a:ext uri="{FF2B5EF4-FFF2-40B4-BE49-F238E27FC236}">
                    <a16:creationId xmlns:a16="http://schemas.microsoft.com/office/drawing/2014/main" id="{A03BED04-0309-ADD1-66E9-08D22F7C155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4202" y="117162"/>
                <a:ext cx="7704000" cy="3416400"/>
              </a:xfrm>
              <a:prstGeom prst="rect">
                <a:avLst/>
              </a:prstGeom>
              <a:blipFill>
                <a:blip r:embed="rId3"/>
                <a:stretch>
                  <a:fillRect l="-712" b="-1604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Z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extBox 2">
            <a:extLst>
              <a:ext uri="{FF2B5EF4-FFF2-40B4-BE49-F238E27FC236}">
                <a16:creationId xmlns:a16="http://schemas.microsoft.com/office/drawing/2014/main" id="{0DF8E6EC-3A04-2C63-4E24-32DE8BB8A12C}"/>
              </a:ext>
            </a:extLst>
          </p:cNvPr>
          <p:cNvSpPr txBox="1"/>
          <p:nvPr/>
        </p:nvSpPr>
        <p:spPr>
          <a:xfrm>
            <a:off x="8451476" y="4835723"/>
            <a:ext cx="77320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1 of 15</a:t>
            </a:r>
            <a:endParaRPr lang="en-ZA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96656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2">
          <a:extLst>
            <a:ext uri="{FF2B5EF4-FFF2-40B4-BE49-F238E27FC236}">
              <a16:creationId xmlns:a16="http://schemas.microsoft.com/office/drawing/2014/main" id="{9C27C75C-5F79-5968-CD12-7E8DA33646A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147;p34">
            <a:extLst>
              <a:ext uri="{FF2B5EF4-FFF2-40B4-BE49-F238E27FC236}">
                <a16:creationId xmlns:a16="http://schemas.microsoft.com/office/drawing/2014/main" id="{777362E7-3B72-2143-0E2B-66F2F485E1BA}"/>
              </a:ext>
            </a:extLst>
          </p:cNvPr>
          <p:cNvSpPr txBox="1">
            <a:spLocks/>
          </p:cNvSpPr>
          <p:nvPr/>
        </p:nvSpPr>
        <p:spPr>
          <a:xfrm>
            <a:off x="614202" y="117162"/>
            <a:ext cx="77040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Nunito"/>
              <a:buNone/>
              <a:defRPr sz="2000" b="0" i="0" u="none" strike="noStrike" cap="none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1pPr>
            <a:lvl2pPr marL="914400" marR="0" lvl="1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Nunito"/>
              <a:buNone/>
              <a:defRPr sz="1400" b="0" i="0" u="none" strike="noStrike" cap="none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2pPr>
            <a:lvl3pPr marL="1371600" marR="0" lvl="2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Nunito"/>
              <a:buNone/>
              <a:defRPr sz="1400" b="0" i="0" u="none" strike="noStrike" cap="none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3pPr>
            <a:lvl4pPr marL="1828800" marR="0" lvl="3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Nunito"/>
              <a:buNone/>
              <a:defRPr sz="1400" b="0" i="0" u="none" strike="noStrike" cap="none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4pPr>
            <a:lvl5pPr marL="2286000" marR="0" lvl="4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Nunito"/>
              <a:buNone/>
              <a:defRPr sz="1400" b="0" i="0" u="none" strike="noStrike" cap="none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5pPr>
            <a:lvl6pPr marL="2743200" marR="0" lvl="5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Nunito"/>
              <a:buNone/>
              <a:defRPr sz="1400" b="0" i="0" u="none" strike="noStrike" cap="none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6pPr>
            <a:lvl7pPr marL="3200400" marR="0" lvl="6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Nunito"/>
              <a:buNone/>
              <a:defRPr sz="1400" b="0" i="0" u="none" strike="noStrike" cap="none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7pPr>
            <a:lvl8pPr marL="3657600" marR="0" lvl="7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Nunito"/>
              <a:buNone/>
              <a:defRPr sz="1400" b="0" i="0" u="none" strike="noStrike" cap="none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8pPr>
            <a:lvl9pPr marL="4114800" marR="0" lvl="8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Nunito"/>
              <a:buNone/>
              <a:defRPr sz="1400" b="0" i="0" u="none" strike="noStrike" cap="none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9pPr>
          </a:lstStyle>
          <a:p>
            <a:pPr marL="0" indent="0" algn="l"/>
            <a:r>
              <a:rPr lang="en-US" sz="1600" b="1" dirty="0"/>
              <a:t>What are (classical) pulsars?</a:t>
            </a:r>
          </a:p>
          <a:p>
            <a:pPr indent="-304800" algn="l">
              <a:spcBef>
                <a:spcPts val="1600"/>
              </a:spcBef>
              <a:buSzPts val="1200"/>
              <a:buFont typeface="Arial" panose="020B0604020202020204" pitchFamily="34" charset="0"/>
              <a:buChar char="•"/>
            </a:pPr>
            <a:r>
              <a:rPr lang="en-US" sz="1400" dirty="0"/>
              <a:t>Particles ejected from near the polar regions are accelerated to relativistic speeds and move along the curved magnetic field lines. </a:t>
            </a:r>
          </a:p>
          <a:p>
            <a:pPr indent="-304800" algn="l">
              <a:spcBef>
                <a:spcPts val="1600"/>
              </a:spcBef>
              <a:buSzPts val="1200"/>
              <a:buFont typeface="Arial" panose="020B0604020202020204" pitchFamily="34" charset="0"/>
              <a:buChar char="•"/>
            </a:pPr>
            <a:r>
              <a:rPr lang="en-US" sz="1400" dirty="0"/>
              <a:t>This produces a narrow beam of radiation in the instantaneous direction of the charged particle’s travel.</a:t>
            </a:r>
          </a:p>
          <a:p>
            <a:pPr indent="-304800" algn="l">
              <a:spcBef>
                <a:spcPts val="1600"/>
              </a:spcBef>
              <a:buSzPts val="1200"/>
              <a:buFont typeface="Arial" panose="020B0604020202020204" pitchFamily="34" charset="0"/>
              <a:buChar char="•"/>
            </a:pPr>
            <a:r>
              <a:rPr lang="en-US" sz="1400" dirty="0"/>
              <a:t>These charged particles continually emit radiation as they travel along magnetic field lines, producing narrow cone of radio emission from the magnetic poles.</a:t>
            </a:r>
          </a:p>
          <a:p>
            <a:pPr indent="-304800" algn="l">
              <a:spcBef>
                <a:spcPts val="1600"/>
              </a:spcBef>
              <a:buSzPts val="1200"/>
              <a:buFont typeface="Arial" panose="020B0604020202020204" pitchFamily="34" charset="0"/>
              <a:buChar char="•"/>
            </a:pPr>
            <a:r>
              <a:rPr lang="en-US" sz="1400" dirty="0"/>
              <a:t>These cones sweep through space much like a lighthouse does. </a:t>
            </a:r>
          </a:p>
        </p:txBody>
      </p:sp>
      <p:pic>
        <p:nvPicPr>
          <p:cNvPr id="2" name="PulsarWithProfile.480p">
            <a:hlinkClick r:id="" action="ppaction://media"/>
            <a:extLst>
              <a:ext uri="{FF2B5EF4-FFF2-40B4-BE49-F238E27FC236}">
                <a16:creationId xmlns:a16="http://schemas.microsoft.com/office/drawing/2014/main" id="{F92D210C-5E4C-6D11-AE34-2609530FF28B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5787410" y="2853856"/>
            <a:ext cx="2386558" cy="1835634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325A26E5-F617-E2E2-A56F-74E5BCC9672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739207" y="2804206"/>
            <a:ext cx="2482964" cy="2031517"/>
          </a:xfrm>
          <a:prstGeom prst="rect">
            <a:avLst/>
          </a:prstGeom>
        </p:spPr>
      </p:pic>
      <p:pic>
        <p:nvPicPr>
          <p:cNvPr id="7" name="Picture 6" descr="Diagram of a magnetic field diagram&#10;&#10;AI-generated content may be incorrect.">
            <a:extLst>
              <a:ext uri="{FF2B5EF4-FFF2-40B4-BE49-F238E27FC236}">
                <a16:creationId xmlns:a16="http://schemas.microsoft.com/office/drawing/2014/main" id="{F95E505E-E122-601E-3135-901D5C03F80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166718" y="2853856"/>
            <a:ext cx="2357625" cy="18360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F26677EF-7C8B-227B-F06D-6CD12879881D}"/>
              </a:ext>
            </a:extLst>
          </p:cNvPr>
          <p:cNvSpPr txBox="1"/>
          <p:nvPr/>
        </p:nvSpPr>
        <p:spPr>
          <a:xfrm>
            <a:off x="1447778" y="4689490"/>
            <a:ext cx="179550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solidFill>
                  <a:schemeClr val="bg1"/>
                </a:solidFill>
                <a:latin typeface="Nunito" pitchFamily="2" charset="0"/>
              </a:rPr>
              <a:t>Credit: Jon Lomberg -  Science Photo Library</a:t>
            </a:r>
            <a:endParaRPr lang="en-ZA" sz="1000" dirty="0">
              <a:solidFill>
                <a:schemeClr val="bg1"/>
              </a:solidFill>
              <a:latin typeface="Nunito" pitchFamily="2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DB13994-EBE2-0610-251C-7A3C2D46CA70}"/>
              </a:ext>
            </a:extLst>
          </p:cNvPr>
          <p:cNvSpPr txBox="1"/>
          <p:nvPr/>
        </p:nvSpPr>
        <p:spPr>
          <a:xfrm>
            <a:off x="5675641" y="4689856"/>
            <a:ext cx="26100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solidFill>
                  <a:schemeClr val="bg1"/>
                </a:solidFill>
                <a:latin typeface="Nunito" pitchFamily="2" charset="0"/>
              </a:rPr>
              <a:t>Credit: </a:t>
            </a:r>
            <a:r>
              <a:rPr lang="en-ZA" sz="1000" dirty="0">
                <a:solidFill>
                  <a:schemeClr val="bg1"/>
                </a:solidFill>
                <a:latin typeface="Nunito" pitchFamily="2" charset="0"/>
              </a:rPr>
              <a:t>Joeri van Leeuwen –</a:t>
            </a:r>
          </a:p>
          <a:p>
            <a:pPr algn="ctr"/>
            <a:r>
              <a:rPr lang="en-ZA" sz="1000" dirty="0">
                <a:solidFill>
                  <a:schemeClr val="bg1"/>
                </a:solidFill>
                <a:latin typeface="Nunito" pitchFamily="2" charset="0"/>
              </a:rPr>
              <a:t>https://www.astron.nl/pulsars/animations/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9C490C7-D590-BBB8-E186-0E5296F71907}"/>
              </a:ext>
            </a:extLst>
          </p:cNvPr>
          <p:cNvSpPr txBox="1"/>
          <p:nvPr/>
        </p:nvSpPr>
        <p:spPr>
          <a:xfrm>
            <a:off x="8451476" y="4835723"/>
            <a:ext cx="77320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2 of 15 </a:t>
            </a:r>
            <a:endParaRPr lang="en-ZA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95526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2" dur="7125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 mute="1">
                <p:cTn id="33" repeatCount="indefinite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38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2">
          <a:extLst>
            <a:ext uri="{FF2B5EF4-FFF2-40B4-BE49-F238E27FC236}">
              <a16:creationId xmlns:a16="http://schemas.microsoft.com/office/drawing/2014/main" id="{D9208325-7D14-191D-6149-B406D1126CF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147;p34">
            <a:extLst>
              <a:ext uri="{FF2B5EF4-FFF2-40B4-BE49-F238E27FC236}">
                <a16:creationId xmlns:a16="http://schemas.microsoft.com/office/drawing/2014/main" id="{0B42D971-48D6-01C9-C357-F437744C5AEA}"/>
              </a:ext>
            </a:extLst>
          </p:cNvPr>
          <p:cNvSpPr txBox="1">
            <a:spLocks/>
          </p:cNvSpPr>
          <p:nvPr/>
        </p:nvSpPr>
        <p:spPr>
          <a:xfrm>
            <a:off x="614202" y="117162"/>
            <a:ext cx="77040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Nunito"/>
              <a:buNone/>
              <a:defRPr sz="2000" b="0" i="0" u="none" strike="noStrike" cap="none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1pPr>
            <a:lvl2pPr marL="914400" marR="0" lvl="1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Nunito"/>
              <a:buNone/>
              <a:defRPr sz="1400" b="0" i="0" u="none" strike="noStrike" cap="none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2pPr>
            <a:lvl3pPr marL="1371600" marR="0" lvl="2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Nunito"/>
              <a:buNone/>
              <a:defRPr sz="1400" b="0" i="0" u="none" strike="noStrike" cap="none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3pPr>
            <a:lvl4pPr marL="1828800" marR="0" lvl="3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Nunito"/>
              <a:buNone/>
              <a:defRPr sz="1400" b="0" i="0" u="none" strike="noStrike" cap="none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4pPr>
            <a:lvl5pPr marL="2286000" marR="0" lvl="4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Nunito"/>
              <a:buNone/>
              <a:defRPr sz="1400" b="0" i="0" u="none" strike="noStrike" cap="none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5pPr>
            <a:lvl6pPr marL="2743200" marR="0" lvl="5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Nunito"/>
              <a:buNone/>
              <a:defRPr sz="1400" b="0" i="0" u="none" strike="noStrike" cap="none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6pPr>
            <a:lvl7pPr marL="3200400" marR="0" lvl="6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Nunito"/>
              <a:buNone/>
              <a:defRPr sz="1400" b="0" i="0" u="none" strike="noStrike" cap="none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7pPr>
            <a:lvl8pPr marL="3657600" marR="0" lvl="7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Nunito"/>
              <a:buNone/>
              <a:defRPr sz="1400" b="0" i="0" u="none" strike="noStrike" cap="none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8pPr>
            <a:lvl9pPr marL="4114800" marR="0" lvl="8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Nunito"/>
              <a:buNone/>
              <a:defRPr sz="1400" b="0" i="0" u="none" strike="noStrike" cap="none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9pPr>
          </a:lstStyle>
          <a:p>
            <a:pPr marL="0" indent="0" algn="l"/>
            <a:r>
              <a:rPr lang="en-US" sz="1600" b="1" dirty="0"/>
              <a:t>What are (classical) pulsars?</a:t>
            </a:r>
          </a:p>
          <a:p>
            <a:pPr indent="-304800" algn="l">
              <a:spcBef>
                <a:spcPts val="1600"/>
              </a:spcBef>
              <a:buSzPts val="1200"/>
              <a:buFont typeface="Arial" panose="020B0604020202020204" pitchFamily="34" charset="0"/>
              <a:buChar char="•"/>
            </a:pPr>
            <a:r>
              <a:rPr lang="en-US" sz="1400" dirty="0"/>
              <a:t>Particles ejected from near the polar regions are accelerated to relativistic speeds and move along the curved magnetic field lines. </a:t>
            </a:r>
          </a:p>
          <a:p>
            <a:pPr indent="-304800" algn="l">
              <a:spcBef>
                <a:spcPts val="1600"/>
              </a:spcBef>
              <a:buSzPts val="1200"/>
              <a:buFont typeface="Arial" panose="020B0604020202020204" pitchFamily="34" charset="0"/>
              <a:buChar char="•"/>
            </a:pPr>
            <a:r>
              <a:rPr lang="en-US" sz="1400" dirty="0"/>
              <a:t>This produces radiation in a narrow beam in the instantaneous direction of the charged particle’s travel.</a:t>
            </a:r>
          </a:p>
          <a:p>
            <a:pPr indent="-304800" algn="l">
              <a:spcBef>
                <a:spcPts val="1600"/>
              </a:spcBef>
              <a:buSzPts val="1200"/>
              <a:buFont typeface="Arial" panose="020B0604020202020204" pitchFamily="34" charset="0"/>
              <a:buChar char="•"/>
            </a:pPr>
            <a:r>
              <a:rPr lang="en-US" sz="1400" dirty="0"/>
              <a:t>These charged particles continually emit radiation as they travel along magnetic field lines, producing narrow cone of radio emission from the magnetic poles. </a:t>
            </a:r>
          </a:p>
          <a:p>
            <a:pPr indent="-304800" algn="l">
              <a:spcBef>
                <a:spcPts val="1600"/>
              </a:spcBef>
              <a:buSzPts val="1200"/>
              <a:buFont typeface="Arial" panose="020B0604020202020204" pitchFamily="34" charset="0"/>
              <a:buChar char="•"/>
            </a:pPr>
            <a:r>
              <a:rPr lang="en-US" sz="1400" dirty="0"/>
              <a:t>These cones sweep through space much like a lighthouse does. </a:t>
            </a:r>
          </a:p>
          <a:p>
            <a:pPr indent="-304800" algn="l">
              <a:spcBef>
                <a:spcPts val="1600"/>
              </a:spcBef>
              <a:buSzPts val="1200"/>
              <a:buFont typeface="Arial" panose="020B0604020202020204" pitchFamily="34" charset="0"/>
              <a:buChar char="•"/>
            </a:pPr>
            <a:endParaRPr lang="en-US" sz="1200" dirty="0">
              <a:solidFill>
                <a:schemeClr val="bg1"/>
              </a:solidFill>
              <a:latin typeface="Nunito" pitchFamily="2" charset="0"/>
            </a:endParaRPr>
          </a:p>
          <a:p>
            <a:pPr indent="-304800" algn="l">
              <a:spcBef>
                <a:spcPts val="1600"/>
              </a:spcBef>
              <a:buSzPts val="1200"/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bg1"/>
                </a:solidFill>
                <a:latin typeface="Nunito" pitchFamily="2" charset="0"/>
              </a:rPr>
              <a:t>We can extract valuable pieces of information from these pulses:</a:t>
            </a:r>
            <a:endParaRPr lang="en-US" sz="500" dirty="0">
              <a:solidFill>
                <a:schemeClr val="bg1"/>
              </a:solidFill>
              <a:latin typeface="Nunito" pitchFamily="2" charset="0"/>
            </a:endParaRPr>
          </a:p>
          <a:p>
            <a:pPr marL="628650" lvl="1" indent="-171450" algn="l">
              <a:buFont typeface="Arial" panose="020B0604020202020204" pitchFamily="34" charset="0"/>
              <a:buChar char="•"/>
            </a:pPr>
            <a:endParaRPr lang="en-US" sz="1100" dirty="0">
              <a:solidFill>
                <a:schemeClr val="bg1"/>
              </a:solidFill>
              <a:latin typeface="Nunito" pitchFamily="2" charset="0"/>
            </a:endParaRPr>
          </a:p>
          <a:p>
            <a:pPr marL="628650" lvl="1" indent="-171450" algn="l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bg1"/>
                </a:solidFill>
                <a:latin typeface="Nunito" pitchFamily="2" charset="0"/>
              </a:rPr>
              <a:t>Time between pulses gives us the neutron star’s spin period. </a:t>
            </a:r>
          </a:p>
          <a:p>
            <a:pPr marL="628650" lvl="1" indent="-171450" algn="l">
              <a:buFont typeface="Arial" panose="020B0604020202020204" pitchFamily="34" charset="0"/>
              <a:buChar char="•"/>
            </a:pPr>
            <a:endParaRPr lang="en-US" sz="1200" dirty="0">
              <a:solidFill>
                <a:schemeClr val="bg1"/>
              </a:solidFill>
              <a:latin typeface="Nunito" pitchFamily="2" charset="0"/>
            </a:endParaRPr>
          </a:p>
          <a:p>
            <a:pPr marL="628650" lvl="1" indent="-171450" algn="l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bg1"/>
                </a:solidFill>
                <a:latin typeface="Nunito" pitchFamily="2" charset="0"/>
              </a:rPr>
              <a:t>The period derivative gives an indication of the strength, shape and extent of the neutron star’s magnetic field.</a:t>
            </a:r>
          </a:p>
          <a:p>
            <a:pPr marL="628650" lvl="1" indent="-171450" algn="l">
              <a:buFont typeface="Arial" panose="020B0604020202020204" pitchFamily="34" charset="0"/>
              <a:buChar char="•"/>
            </a:pPr>
            <a:endParaRPr lang="en-US" sz="1200" dirty="0">
              <a:solidFill>
                <a:schemeClr val="bg1"/>
              </a:solidFill>
              <a:latin typeface="Nunito" pitchFamily="2" charset="0"/>
            </a:endParaRPr>
          </a:p>
          <a:p>
            <a:pPr marL="628650" lvl="1" indent="-171450" algn="l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bg1"/>
                </a:solidFill>
                <a:latin typeface="Nunito" pitchFamily="2" charset="0"/>
              </a:rPr>
              <a:t>While </a:t>
            </a:r>
            <a:r>
              <a:rPr lang="en-US" sz="1200" dirty="0" err="1">
                <a:solidFill>
                  <a:schemeClr val="bg1"/>
                </a:solidFill>
                <a:latin typeface="Nunito" pitchFamily="2" charset="0"/>
              </a:rPr>
              <a:t>polarisation</a:t>
            </a:r>
            <a:r>
              <a:rPr lang="en-US" sz="1200" dirty="0">
                <a:solidFill>
                  <a:schemeClr val="bg1"/>
                </a:solidFill>
                <a:latin typeface="Nunito" pitchFamily="2" charset="0"/>
              </a:rPr>
              <a:t> gives an indication of the emission mechanisms at play.</a:t>
            </a:r>
          </a:p>
          <a:p>
            <a:pPr lvl="1" indent="-304800" algn="l">
              <a:spcBef>
                <a:spcPts val="1600"/>
              </a:spcBef>
              <a:buSzPts val="1200"/>
              <a:buFont typeface="Arial" panose="020B0604020202020204" pitchFamily="34" charset="0"/>
              <a:buChar char="•"/>
            </a:pPr>
            <a:endParaRPr lang="en-US" sz="600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461A87E-E079-1DD7-F976-E250854E10B8}"/>
              </a:ext>
            </a:extLst>
          </p:cNvPr>
          <p:cNvSpPr txBox="1"/>
          <p:nvPr/>
        </p:nvSpPr>
        <p:spPr>
          <a:xfrm>
            <a:off x="8451476" y="4835723"/>
            <a:ext cx="77320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2 of 15 </a:t>
            </a:r>
            <a:endParaRPr lang="en-ZA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98770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Google Shape;204;p39"/>
          <p:cNvSpPr/>
          <p:nvPr/>
        </p:nvSpPr>
        <p:spPr>
          <a:xfrm>
            <a:off x="8064175" y="259250"/>
            <a:ext cx="1167000" cy="1167000"/>
          </a:xfrm>
          <a:prstGeom prst="ellipse">
            <a:avLst/>
          </a:prstGeom>
          <a:gradFill>
            <a:gsLst>
              <a:gs pos="0">
                <a:srgbClr val="CF4E8B">
                  <a:alpha val="70980"/>
                </a:srgbClr>
              </a:gs>
              <a:gs pos="31000">
                <a:srgbClr val="CF4E8B">
                  <a:alpha val="32549"/>
                </a:srgbClr>
              </a:gs>
              <a:gs pos="100000">
                <a:srgbClr val="CF4E8B">
                  <a:alpha val="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" name="Google Shape;173;p36">
            <a:extLst>
              <a:ext uri="{FF2B5EF4-FFF2-40B4-BE49-F238E27FC236}">
                <a16:creationId xmlns:a16="http://schemas.microsoft.com/office/drawing/2014/main" id="{45F36D15-2481-CBF7-91C2-498E855DAA26}"/>
              </a:ext>
            </a:extLst>
          </p:cNvPr>
          <p:cNvSpPr/>
          <p:nvPr/>
        </p:nvSpPr>
        <p:spPr>
          <a:xfrm>
            <a:off x="3935550" y="895600"/>
            <a:ext cx="1271400" cy="1271400"/>
          </a:xfrm>
          <a:prstGeom prst="ellipse">
            <a:avLst/>
          </a:prstGeom>
          <a:noFill/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" name="Google Shape;174;p36">
            <a:extLst>
              <a:ext uri="{FF2B5EF4-FFF2-40B4-BE49-F238E27FC236}">
                <a16:creationId xmlns:a16="http://schemas.microsoft.com/office/drawing/2014/main" id="{74E92B3E-01E0-05C8-571D-A832E97EE706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621003" y="2380625"/>
            <a:ext cx="5900494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400" dirty="0"/>
              <a:t>The discovery of AR Sco</a:t>
            </a:r>
            <a:endParaRPr sz="4400" dirty="0"/>
          </a:p>
        </p:txBody>
      </p:sp>
      <p:sp>
        <p:nvSpPr>
          <p:cNvPr id="18" name="Google Shape;175;p36">
            <a:extLst>
              <a:ext uri="{FF2B5EF4-FFF2-40B4-BE49-F238E27FC236}">
                <a16:creationId xmlns:a16="http://schemas.microsoft.com/office/drawing/2014/main" id="{73C95AD0-146A-D1D1-6231-697F5E8CADB8}"/>
              </a:ext>
            </a:extLst>
          </p:cNvPr>
          <p:cNvSpPr txBox="1">
            <a:spLocks noGrp="1"/>
          </p:cNvSpPr>
          <p:nvPr>
            <p:ph type="title" idx="2"/>
          </p:nvPr>
        </p:nvSpPr>
        <p:spPr>
          <a:xfrm>
            <a:off x="2996550" y="1109225"/>
            <a:ext cx="31509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/>
            <a:r>
              <a:rPr lang="en" sz="6000" dirty="0"/>
              <a:t>02</a:t>
            </a:r>
            <a:endParaRPr sz="60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3">
          <a:extLst>
            <a:ext uri="{FF2B5EF4-FFF2-40B4-BE49-F238E27FC236}">
              <a16:creationId xmlns:a16="http://schemas.microsoft.com/office/drawing/2014/main" id="{F8825CB7-1E95-4257-9571-972BD0695C7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Google Shape;204;p39">
            <a:extLst>
              <a:ext uri="{FF2B5EF4-FFF2-40B4-BE49-F238E27FC236}">
                <a16:creationId xmlns:a16="http://schemas.microsoft.com/office/drawing/2014/main" id="{D75A20E2-545E-2B7E-333C-FAD4941199BE}"/>
              </a:ext>
            </a:extLst>
          </p:cNvPr>
          <p:cNvSpPr/>
          <p:nvPr/>
        </p:nvSpPr>
        <p:spPr>
          <a:xfrm>
            <a:off x="8064175" y="259250"/>
            <a:ext cx="1167000" cy="1167000"/>
          </a:xfrm>
          <a:prstGeom prst="ellipse">
            <a:avLst/>
          </a:prstGeom>
          <a:gradFill>
            <a:gsLst>
              <a:gs pos="0">
                <a:srgbClr val="CF4E8B">
                  <a:alpha val="70980"/>
                </a:srgbClr>
              </a:gs>
              <a:gs pos="31000">
                <a:srgbClr val="CF4E8B">
                  <a:alpha val="32549"/>
                </a:srgbClr>
              </a:gs>
              <a:gs pos="100000">
                <a:srgbClr val="CF4E8B">
                  <a:alpha val="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" name="Google Shape;147;p34">
            <a:extLst>
              <a:ext uri="{FF2B5EF4-FFF2-40B4-BE49-F238E27FC236}">
                <a16:creationId xmlns:a16="http://schemas.microsoft.com/office/drawing/2014/main" id="{DA54F0EF-325A-CFC6-8D21-2BD622A6796B}"/>
              </a:ext>
            </a:extLst>
          </p:cNvPr>
          <p:cNvSpPr txBox="1">
            <a:spLocks/>
          </p:cNvSpPr>
          <p:nvPr/>
        </p:nvSpPr>
        <p:spPr>
          <a:xfrm>
            <a:off x="575621" y="180806"/>
            <a:ext cx="77040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Nunito"/>
              <a:buNone/>
              <a:defRPr sz="2000" b="0" i="0" u="none" strike="noStrike" cap="none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1pPr>
            <a:lvl2pPr marL="914400" marR="0" lvl="1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Nunito"/>
              <a:buNone/>
              <a:defRPr sz="1400" b="0" i="0" u="none" strike="noStrike" cap="none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2pPr>
            <a:lvl3pPr marL="1371600" marR="0" lvl="2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Nunito"/>
              <a:buNone/>
              <a:defRPr sz="1400" b="0" i="0" u="none" strike="noStrike" cap="none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3pPr>
            <a:lvl4pPr marL="1828800" marR="0" lvl="3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Nunito"/>
              <a:buNone/>
              <a:defRPr sz="1400" b="0" i="0" u="none" strike="noStrike" cap="none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4pPr>
            <a:lvl5pPr marL="2286000" marR="0" lvl="4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Nunito"/>
              <a:buNone/>
              <a:defRPr sz="1400" b="0" i="0" u="none" strike="noStrike" cap="none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5pPr>
            <a:lvl6pPr marL="2743200" marR="0" lvl="5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Nunito"/>
              <a:buNone/>
              <a:defRPr sz="1400" b="0" i="0" u="none" strike="noStrike" cap="none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6pPr>
            <a:lvl7pPr marL="3200400" marR="0" lvl="6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Nunito"/>
              <a:buNone/>
              <a:defRPr sz="1400" b="0" i="0" u="none" strike="noStrike" cap="none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7pPr>
            <a:lvl8pPr marL="3657600" marR="0" lvl="7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Nunito"/>
              <a:buNone/>
              <a:defRPr sz="1400" b="0" i="0" u="none" strike="noStrike" cap="none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8pPr>
            <a:lvl9pPr marL="4114800" marR="0" lvl="8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Nunito"/>
              <a:buNone/>
              <a:defRPr sz="1400" b="0" i="0" u="none" strike="noStrike" cap="none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9pPr>
          </a:lstStyle>
          <a:p>
            <a:pPr marL="0" indent="0" algn="l"/>
            <a:r>
              <a:rPr lang="en-US" sz="1600" b="1" dirty="0"/>
              <a:t>A White Dwarf Pulsar?</a:t>
            </a:r>
          </a:p>
          <a:p>
            <a:pPr indent="-304800" algn="l">
              <a:spcBef>
                <a:spcPts val="1600"/>
              </a:spcBef>
              <a:buSzPts val="1200"/>
              <a:buFont typeface="Arial" panose="020B0604020202020204" pitchFamily="34" charset="0"/>
              <a:buChar char="•"/>
            </a:pPr>
            <a:r>
              <a:rPr lang="en-US" sz="1400" dirty="0"/>
              <a:t>Neutron stars were thought to be the only sources of pulsed radio emission.</a:t>
            </a:r>
          </a:p>
          <a:p>
            <a:pPr indent="-304800" algn="l">
              <a:spcBef>
                <a:spcPts val="1600"/>
              </a:spcBef>
              <a:buSzPts val="1200"/>
              <a:buFont typeface="Arial" panose="020B0604020202020204" pitchFamily="34" charset="0"/>
              <a:buChar char="•"/>
            </a:pPr>
            <a:r>
              <a:rPr lang="en-US" sz="1400" dirty="0"/>
              <a:t>In 2016 Marsh et al. brought AR </a:t>
            </a:r>
            <a:r>
              <a:rPr lang="en-US" sz="1400" dirty="0" err="1"/>
              <a:t>Sco</a:t>
            </a:r>
            <a:r>
              <a:rPr lang="en-US" sz="1400" dirty="0"/>
              <a:t> to the attention of pulsar astronomers.</a:t>
            </a:r>
            <a:endParaRPr lang="en-US" sz="1200" dirty="0"/>
          </a:p>
          <a:p>
            <a:pPr indent="-304800" algn="l">
              <a:spcBef>
                <a:spcPts val="1600"/>
              </a:spcBef>
              <a:buSzPts val="1200"/>
              <a:buFont typeface="Arial" panose="020B0604020202020204" pitchFamily="34" charset="0"/>
              <a:buChar char="•"/>
            </a:pPr>
            <a:endParaRPr lang="en-US" sz="1200" dirty="0"/>
          </a:p>
          <a:p>
            <a:pPr indent="-304800" algn="l">
              <a:spcBef>
                <a:spcPts val="1600"/>
              </a:spcBef>
              <a:buSzPts val="1200"/>
              <a:buFont typeface="Arial" panose="020B0604020202020204" pitchFamily="34" charset="0"/>
              <a:buChar char="•"/>
            </a:pPr>
            <a:endParaRPr lang="en-US" sz="1200" dirty="0"/>
          </a:p>
          <a:p>
            <a:pPr indent="-304800" algn="l">
              <a:spcBef>
                <a:spcPts val="1600"/>
              </a:spcBef>
              <a:buSzPts val="1200"/>
              <a:buFont typeface="Arial" panose="020B0604020202020204" pitchFamily="34" charset="0"/>
              <a:buChar char="•"/>
            </a:pPr>
            <a:endParaRPr lang="en-US" sz="1200" dirty="0"/>
          </a:p>
          <a:p>
            <a:pPr indent="-304800" algn="l">
              <a:spcBef>
                <a:spcPts val="1600"/>
              </a:spcBef>
              <a:buSzPts val="1200"/>
              <a:buFont typeface="Arial" panose="020B0604020202020204" pitchFamily="34" charset="0"/>
              <a:buChar char="•"/>
            </a:pPr>
            <a:endParaRPr lang="en-US" sz="1200" dirty="0"/>
          </a:p>
          <a:p>
            <a:pPr indent="-304800" algn="l">
              <a:spcBef>
                <a:spcPts val="1600"/>
              </a:spcBef>
              <a:buSzPts val="1200"/>
              <a:buFont typeface="Arial" panose="020B0604020202020204" pitchFamily="34" charset="0"/>
              <a:buChar char="•"/>
            </a:pPr>
            <a:endParaRPr lang="en-US" sz="1200" dirty="0"/>
          </a:p>
          <a:p>
            <a:pPr indent="-304800" algn="l">
              <a:spcBef>
                <a:spcPts val="1600"/>
              </a:spcBef>
              <a:buSzPts val="1200"/>
              <a:buFont typeface="Arial" panose="020B0604020202020204" pitchFamily="34" charset="0"/>
              <a:buChar char="•"/>
            </a:pPr>
            <a:endParaRPr lang="en-US" sz="1200" dirty="0"/>
          </a:p>
          <a:p>
            <a:pPr indent="-304800" algn="l">
              <a:spcBef>
                <a:spcPts val="1600"/>
              </a:spcBef>
              <a:buSzPts val="1200"/>
              <a:buFont typeface="Arial" panose="020B0604020202020204" pitchFamily="34" charset="0"/>
              <a:buChar char="•"/>
            </a:pPr>
            <a:endParaRPr lang="en-US" sz="1200" dirty="0"/>
          </a:p>
          <a:p>
            <a:pPr indent="-304800" algn="l">
              <a:spcBef>
                <a:spcPts val="1600"/>
              </a:spcBef>
              <a:buSzPts val="1200"/>
              <a:buFont typeface="Arial" panose="020B0604020202020204" pitchFamily="34" charset="0"/>
              <a:buChar char="•"/>
            </a:pPr>
            <a:endParaRPr lang="en-US" sz="1200" dirty="0"/>
          </a:p>
          <a:p>
            <a:pPr marL="152400" indent="0" algn="l">
              <a:spcBef>
                <a:spcPts val="1600"/>
              </a:spcBef>
              <a:buSzPts val="1200"/>
            </a:pPr>
            <a:r>
              <a:rPr lang="en-US" sz="1000" dirty="0"/>
              <a:t>                                                                                          </a:t>
            </a:r>
            <a:r>
              <a:rPr lang="en-US" sz="1400" dirty="0"/>
              <a:t>T.R. Marsh et al. (2016)</a:t>
            </a:r>
            <a:endParaRPr lang="en-US" sz="1200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62C49B2-8DE5-8958-6B99-9AFD7062341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02824" y="1483895"/>
            <a:ext cx="4449594" cy="2817904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EC69E94F-B20A-5097-541E-3E4316C28C90}"/>
              </a:ext>
            </a:extLst>
          </p:cNvPr>
          <p:cNvSpPr txBox="1"/>
          <p:nvPr/>
        </p:nvSpPr>
        <p:spPr>
          <a:xfrm>
            <a:off x="8451476" y="4835723"/>
            <a:ext cx="77320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3 of 15 </a:t>
            </a:r>
            <a:endParaRPr lang="en-ZA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48727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3">
          <a:extLst>
            <a:ext uri="{FF2B5EF4-FFF2-40B4-BE49-F238E27FC236}">
              <a16:creationId xmlns:a16="http://schemas.microsoft.com/office/drawing/2014/main" id="{20E91270-5CA9-B250-CE35-44D11E72BF1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Google Shape;204;p39">
            <a:extLst>
              <a:ext uri="{FF2B5EF4-FFF2-40B4-BE49-F238E27FC236}">
                <a16:creationId xmlns:a16="http://schemas.microsoft.com/office/drawing/2014/main" id="{7CA6EF0E-4EF5-BBA7-0D13-096B9DB9C005}"/>
              </a:ext>
            </a:extLst>
          </p:cNvPr>
          <p:cNvSpPr/>
          <p:nvPr/>
        </p:nvSpPr>
        <p:spPr>
          <a:xfrm>
            <a:off x="8064175" y="259250"/>
            <a:ext cx="1167000" cy="1167000"/>
          </a:xfrm>
          <a:prstGeom prst="ellipse">
            <a:avLst/>
          </a:prstGeom>
          <a:gradFill>
            <a:gsLst>
              <a:gs pos="0">
                <a:srgbClr val="CF4E8B">
                  <a:alpha val="70980"/>
                </a:srgbClr>
              </a:gs>
              <a:gs pos="31000">
                <a:srgbClr val="CF4E8B">
                  <a:alpha val="32549"/>
                </a:srgbClr>
              </a:gs>
              <a:gs pos="100000">
                <a:srgbClr val="CF4E8B">
                  <a:alpha val="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" name="Google Shape;147;p34">
            <a:extLst>
              <a:ext uri="{FF2B5EF4-FFF2-40B4-BE49-F238E27FC236}">
                <a16:creationId xmlns:a16="http://schemas.microsoft.com/office/drawing/2014/main" id="{36FD34F0-7629-4F2D-86EE-7322EAFA9A7C}"/>
              </a:ext>
            </a:extLst>
          </p:cNvPr>
          <p:cNvSpPr txBox="1">
            <a:spLocks/>
          </p:cNvSpPr>
          <p:nvPr/>
        </p:nvSpPr>
        <p:spPr>
          <a:xfrm>
            <a:off x="575621" y="193720"/>
            <a:ext cx="77040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Nunito"/>
              <a:buNone/>
              <a:defRPr sz="2000" b="0" i="0" u="none" strike="noStrike" cap="none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1pPr>
            <a:lvl2pPr marL="914400" marR="0" lvl="1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Nunito"/>
              <a:buNone/>
              <a:defRPr sz="1400" b="0" i="0" u="none" strike="noStrike" cap="none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2pPr>
            <a:lvl3pPr marL="1371600" marR="0" lvl="2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Nunito"/>
              <a:buNone/>
              <a:defRPr sz="1400" b="0" i="0" u="none" strike="noStrike" cap="none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3pPr>
            <a:lvl4pPr marL="1828800" marR="0" lvl="3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Nunito"/>
              <a:buNone/>
              <a:defRPr sz="1400" b="0" i="0" u="none" strike="noStrike" cap="none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4pPr>
            <a:lvl5pPr marL="2286000" marR="0" lvl="4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Nunito"/>
              <a:buNone/>
              <a:defRPr sz="1400" b="0" i="0" u="none" strike="noStrike" cap="none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5pPr>
            <a:lvl6pPr marL="2743200" marR="0" lvl="5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Nunito"/>
              <a:buNone/>
              <a:defRPr sz="1400" b="0" i="0" u="none" strike="noStrike" cap="none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6pPr>
            <a:lvl7pPr marL="3200400" marR="0" lvl="6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Nunito"/>
              <a:buNone/>
              <a:defRPr sz="1400" b="0" i="0" u="none" strike="noStrike" cap="none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7pPr>
            <a:lvl8pPr marL="3657600" marR="0" lvl="7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Nunito"/>
              <a:buNone/>
              <a:defRPr sz="1400" b="0" i="0" u="none" strike="noStrike" cap="none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8pPr>
            <a:lvl9pPr marL="4114800" marR="0" lvl="8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Nunito"/>
              <a:buNone/>
              <a:defRPr sz="1400" b="0" i="0" u="none" strike="noStrike" cap="none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9pPr>
          </a:lstStyle>
          <a:p>
            <a:pPr marL="0" indent="0" algn="l"/>
            <a:r>
              <a:rPr lang="en-US" sz="1600" b="1" dirty="0"/>
              <a:t>A White Dwarf Pulsar?</a:t>
            </a:r>
          </a:p>
          <a:p>
            <a:pPr marL="0" indent="0" algn="l"/>
            <a:endParaRPr lang="en-US" sz="1600" b="1" dirty="0"/>
          </a:p>
          <a:p>
            <a:pPr marL="0" indent="0" algn="l"/>
            <a:endParaRPr lang="en-US" sz="1200" dirty="0"/>
          </a:p>
        </p:txBody>
      </p:sp>
      <p:sp>
        <p:nvSpPr>
          <p:cNvPr id="2" name="Google Shape;147;p34">
            <a:extLst>
              <a:ext uri="{FF2B5EF4-FFF2-40B4-BE49-F238E27FC236}">
                <a16:creationId xmlns:a16="http://schemas.microsoft.com/office/drawing/2014/main" id="{B03E9DD1-0A0E-9138-C3F4-5910A72593F8}"/>
              </a:ext>
            </a:extLst>
          </p:cNvPr>
          <p:cNvSpPr txBox="1">
            <a:spLocks/>
          </p:cNvSpPr>
          <p:nvPr/>
        </p:nvSpPr>
        <p:spPr>
          <a:xfrm>
            <a:off x="5358846" y="358974"/>
            <a:ext cx="3035268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Nunito"/>
              <a:buNone/>
              <a:defRPr sz="2000" b="0" i="0" u="none" strike="noStrike" cap="none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1pPr>
            <a:lvl2pPr marL="914400" marR="0" lvl="1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Nunito"/>
              <a:buNone/>
              <a:defRPr sz="1400" b="0" i="0" u="none" strike="noStrike" cap="none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2pPr>
            <a:lvl3pPr marL="1371600" marR="0" lvl="2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Nunito"/>
              <a:buNone/>
              <a:defRPr sz="1400" b="0" i="0" u="none" strike="noStrike" cap="none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3pPr>
            <a:lvl4pPr marL="1828800" marR="0" lvl="3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Nunito"/>
              <a:buNone/>
              <a:defRPr sz="1400" b="0" i="0" u="none" strike="noStrike" cap="none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4pPr>
            <a:lvl5pPr marL="2286000" marR="0" lvl="4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Nunito"/>
              <a:buNone/>
              <a:defRPr sz="1400" b="0" i="0" u="none" strike="noStrike" cap="none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5pPr>
            <a:lvl6pPr marL="2743200" marR="0" lvl="5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Nunito"/>
              <a:buNone/>
              <a:defRPr sz="1400" b="0" i="0" u="none" strike="noStrike" cap="none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6pPr>
            <a:lvl7pPr marL="3200400" marR="0" lvl="6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Nunito"/>
              <a:buNone/>
              <a:defRPr sz="1400" b="0" i="0" u="none" strike="noStrike" cap="none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7pPr>
            <a:lvl8pPr marL="3657600" marR="0" lvl="7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Nunito"/>
              <a:buNone/>
              <a:defRPr sz="1400" b="0" i="0" u="none" strike="noStrike" cap="none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8pPr>
            <a:lvl9pPr marL="4114800" marR="0" lvl="8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Nunito"/>
              <a:buNone/>
              <a:defRPr sz="1400" b="0" i="0" u="none" strike="noStrike" cap="none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9pPr>
          </a:lstStyle>
          <a:p>
            <a:pPr marL="438150" indent="-285750" algn="l">
              <a:spcBef>
                <a:spcPts val="1600"/>
              </a:spcBef>
              <a:buSzPts val="1200"/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bg1"/>
                </a:solidFill>
              </a:rPr>
              <a:t>The optical photometry of the system suggests a cool M-dwarf and some compact object with an orbital period of </a:t>
            </a:r>
            <a:r>
              <a:rPr lang="en-US" sz="1400" b="1" dirty="0">
                <a:solidFill>
                  <a:schemeClr val="bg1"/>
                </a:solidFill>
              </a:rPr>
              <a:t>3.56 hours. </a:t>
            </a:r>
          </a:p>
          <a:p>
            <a:pPr marL="323850" indent="-171450" algn="l">
              <a:spcBef>
                <a:spcPts val="1600"/>
              </a:spcBef>
              <a:buSzPts val="1200"/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bg1"/>
                </a:solidFill>
              </a:rPr>
              <a:t>Pulsed emission at a fundamental frequency of </a:t>
            </a:r>
            <a:r>
              <a:rPr lang="en-US" sz="1400" b="1" dirty="0">
                <a:solidFill>
                  <a:schemeClr val="bg1"/>
                </a:solidFill>
              </a:rPr>
              <a:t>1.97 minutes.</a:t>
            </a:r>
            <a:endParaRPr lang="en-US" sz="1400" dirty="0">
              <a:solidFill>
                <a:schemeClr val="bg1"/>
              </a:solidFill>
            </a:endParaRPr>
          </a:p>
          <a:p>
            <a:pPr marL="323850" indent="-171450" algn="l">
              <a:spcBef>
                <a:spcPts val="1600"/>
              </a:spcBef>
              <a:buSzPts val="1200"/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bg1"/>
                </a:solidFill>
              </a:rPr>
              <a:t>Its Spectral Energy Distribution suggests that the compact object is a White Dwarf.</a:t>
            </a:r>
          </a:p>
          <a:p>
            <a:pPr marL="323850" indent="-171450" algn="l">
              <a:spcBef>
                <a:spcPts val="1600"/>
              </a:spcBef>
              <a:buSzPts val="1200"/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chemeClr val="bg1"/>
                </a:solidFill>
              </a:rPr>
              <a:t>Radio pulsation too!</a:t>
            </a:r>
          </a:p>
          <a:p>
            <a:pPr marL="323850" indent="-171450" algn="l">
              <a:spcBef>
                <a:spcPts val="1600"/>
              </a:spcBef>
              <a:buSzPts val="1200"/>
              <a:buFont typeface="Arial" panose="020B0604020202020204" pitchFamily="34" charset="0"/>
              <a:buChar char="•"/>
            </a:pPr>
            <a:r>
              <a:rPr lang="en-US" sz="1400" dirty="0"/>
              <a:t>Thus, classifying AR </a:t>
            </a:r>
            <a:r>
              <a:rPr lang="en-US" sz="1400" dirty="0" err="1"/>
              <a:t>Sco</a:t>
            </a:r>
            <a:r>
              <a:rPr lang="en-US" sz="1400" dirty="0"/>
              <a:t> as the </a:t>
            </a:r>
            <a:r>
              <a:rPr lang="en-US" sz="1400" b="1" dirty="0"/>
              <a:t>first White Dwarf radio Pulsar (WD pulsar).</a:t>
            </a:r>
            <a:endParaRPr lang="en-US" sz="1400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B7DA988-7EC7-0901-3F59-EE0D8D55956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5621" y="1083351"/>
            <a:ext cx="4522906" cy="31179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58DE0A6F-8FF1-C949-BDC8-30766239B912}"/>
              </a:ext>
            </a:extLst>
          </p:cNvPr>
          <p:cNvSpPr txBox="1"/>
          <p:nvPr/>
        </p:nvSpPr>
        <p:spPr>
          <a:xfrm>
            <a:off x="1705124" y="4345862"/>
            <a:ext cx="2263899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52400" indent="0" algn="l">
              <a:spcBef>
                <a:spcPts val="1600"/>
              </a:spcBef>
              <a:buSzPts val="1200"/>
            </a:pPr>
            <a:r>
              <a:rPr lang="en-US" sz="1400" dirty="0">
                <a:solidFill>
                  <a:schemeClr val="bg1"/>
                </a:solidFill>
              </a:rPr>
              <a:t>T.R. Marsh et al. (2016)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1564CCB-4A51-7255-B2EF-D5C7C1AC9214}"/>
              </a:ext>
            </a:extLst>
          </p:cNvPr>
          <p:cNvSpPr txBox="1"/>
          <p:nvPr/>
        </p:nvSpPr>
        <p:spPr>
          <a:xfrm>
            <a:off x="8451476" y="4835723"/>
            <a:ext cx="77320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4 of 15 </a:t>
            </a:r>
            <a:endParaRPr lang="en-ZA" dirty="0">
              <a:solidFill>
                <a:schemeClr val="bg1"/>
              </a:solidFill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2AED186-F60D-C25C-CF12-CB42522840FC}"/>
              </a:ext>
            </a:extLst>
          </p:cNvPr>
          <p:cNvSpPr/>
          <p:nvPr/>
        </p:nvSpPr>
        <p:spPr>
          <a:xfrm>
            <a:off x="791029" y="3200400"/>
            <a:ext cx="4078513" cy="732971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8297843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theme/theme1.xml><?xml version="1.0" encoding="utf-8"?>
<a:theme xmlns:a="http://schemas.openxmlformats.org/drawingml/2006/main" name="Neuron Functions Breakthrough by Slidesgo">
  <a:themeElements>
    <a:clrScheme name="Simple Light">
      <a:dk1>
        <a:srgbClr val="190236"/>
      </a:dk1>
      <a:lt1>
        <a:srgbClr val="FFFFFF"/>
      </a:lt1>
      <a:dk2>
        <a:srgbClr val="9139B2"/>
      </a:dk2>
      <a:lt2>
        <a:srgbClr val="8F336C"/>
      </a:lt2>
      <a:accent1>
        <a:srgbClr val="FFFFFF"/>
      </a:accent1>
      <a:accent2>
        <a:srgbClr val="FFFFFF"/>
      </a:accent2>
      <a:accent3>
        <a:srgbClr val="FFFFFF"/>
      </a:accent3>
      <a:accent4>
        <a:srgbClr val="FFFFFF"/>
      </a:accent4>
      <a:accent5>
        <a:srgbClr val="FFFFFF"/>
      </a:accent5>
      <a:accent6>
        <a:srgbClr val="FFFFFF"/>
      </a:accent6>
      <a:hlink>
        <a:srgbClr val="FFFFFF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4020</TotalTime>
  <Words>1607</Words>
  <Application>Microsoft Office PowerPoint</Application>
  <PresentationFormat>On-screen Show (16:9)</PresentationFormat>
  <Paragraphs>193</Paragraphs>
  <Slides>33</Slides>
  <Notes>33</Notes>
  <HiddenSlides>0</HiddenSlides>
  <MMClips>4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38" baseType="lpstr">
      <vt:lpstr>Nunito</vt:lpstr>
      <vt:lpstr>Thasadith</vt:lpstr>
      <vt:lpstr>Arial</vt:lpstr>
      <vt:lpstr>Cambria Math</vt:lpstr>
      <vt:lpstr>Neuron Functions Breakthrough by Slidesgo</vt:lpstr>
      <vt:lpstr>MeerKAT Observations of White Dwarf Pulsars </vt:lpstr>
      <vt:lpstr>Table of contents</vt:lpstr>
      <vt:lpstr>What are (classical) pulsars?</vt:lpstr>
      <vt:lpstr>PowerPoint Presentation</vt:lpstr>
      <vt:lpstr>PowerPoint Presentation</vt:lpstr>
      <vt:lpstr>PowerPoint Presentation</vt:lpstr>
      <vt:lpstr>The discovery of AR Sco</vt:lpstr>
      <vt:lpstr>PowerPoint Presentation</vt:lpstr>
      <vt:lpstr>PowerPoint Presentation</vt:lpstr>
      <vt:lpstr>What questions does this raise?</vt:lpstr>
      <vt:lpstr>PowerPoint Presentation</vt:lpstr>
      <vt:lpstr>PowerPoint Presentation</vt:lpstr>
      <vt:lpstr>The discovery of J1912-4410</vt:lpstr>
      <vt:lpstr>PowerPoint Presentation</vt:lpstr>
      <vt:lpstr>What makes J1912-4410 special?</vt:lpstr>
      <vt:lpstr>PowerPoint Presentation</vt:lpstr>
      <vt:lpstr>PowerPoint Presentation</vt:lpstr>
      <vt:lpstr>What have I done so far?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Future work</vt:lpstr>
      <vt:lpstr>PowerPoint Presentation</vt:lpstr>
      <vt:lpstr>Thank you for your time I welcome any questions :)</vt:lpstr>
      <vt:lpstr>The O-C diagram:</vt:lpstr>
      <vt:lpstr>The polarisation of the pulses:</vt:lpstr>
      <vt:lpstr>A very preliminary O-C diagram: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Emil Meintjes</dc:creator>
  <cp:lastModifiedBy>Emil Meintjes</cp:lastModifiedBy>
  <cp:revision>2</cp:revision>
  <dcterms:modified xsi:type="dcterms:W3CDTF">2025-09-17T21:08:34Z</dcterms:modified>
</cp:coreProperties>
</file>