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7e423f2f3b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7e423f2f3b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7e423f2f3b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7e423f2f3b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7eb47cb484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7eb47cb484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7d78e724c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7d78e724c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e423f2f3b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7e423f2f3b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7e423f2f3b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7e423f2f3b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7e423f2f3b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7e423f2f3b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7e423f2f3b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7e423f2f3b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7e423f2f3b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7e423f2f3b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7e423f2f3b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7e423f2f3b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7e423f2f3b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7e423f2f3b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chemeClr val="accent1"/>
            </a:gs>
            <a:gs pos="100000">
              <a:srgbClr val="E1F609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6.jpg"/><Relationship Id="rId5" Type="http://schemas.openxmlformats.org/officeDocument/2006/relationships/image" Target="../media/image10.png"/><Relationship Id="rId10" Type="http://schemas.openxmlformats.org/officeDocument/2006/relationships/image" Target="../media/image15.jpg"/><Relationship Id="rId4" Type="http://schemas.openxmlformats.org/officeDocument/2006/relationships/image" Target="../media/image9.png"/><Relationship Id="rId9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744575"/>
            <a:ext cx="8520600" cy="11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50">
                <a:solidFill>
                  <a:srgbClr val="CB6D04"/>
                </a:solidFill>
                <a:highlight>
                  <a:srgbClr val="FFFFFF"/>
                </a:highlight>
              </a:rPr>
              <a:t>Radio and Optical Properties of the Blazar PKS 1614+051 at z=3.21</a:t>
            </a:r>
            <a:endParaRPr sz="360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13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91440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u="sng">
                <a:solidFill>
                  <a:srgbClr val="38761D"/>
                </a:solidFill>
              </a:rPr>
              <a:t>A. Mikhailov</a:t>
            </a:r>
            <a:r>
              <a:rPr lang="ru" sz="1400">
                <a:solidFill>
                  <a:srgbClr val="38761D"/>
                </a:solidFill>
              </a:rPr>
              <a:t>, Yu. Sotnikova, V. Vlasyuk, D. Kudryavtsev, M. Khabibullina, T. Mufakharov et al.</a:t>
            </a:r>
            <a:endParaRPr sz="1400">
              <a:solidFill>
                <a:srgbClr val="38761D"/>
              </a:solidFill>
            </a:endParaRPr>
          </a:p>
          <a:p>
            <a:pPr marL="91440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0000FF"/>
              </a:solidFill>
            </a:endParaRPr>
          </a:p>
          <a:p>
            <a:pPr marL="91440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FF"/>
                </a:solidFill>
              </a:rPr>
              <a:t>Special Astrophysical Observatory, Russia</a:t>
            </a:r>
            <a:endParaRPr sz="1400">
              <a:solidFill>
                <a:srgbClr val="0000FF"/>
              </a:solidFill>
            </a:endParaRPr>
          </a:p>
          <a:p>
            <a:pPr marL="91440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0000FF"/>
              </a:solidFill>
            </a:endParaRPr>
          </a:p>
          <a:p>
            <a:pPr marL="91440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FF0000"/>
                </a:solidFill>
              </a:rPr>
              <a:t>19 September 2025</a:t>
            </a:r>
            <a:endParaRPr sz="14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2"/>
          <p:cNvSpPr txBox="1">
            <a:spLocks noGrp="1"/>
          </p:cNvSpPr>
          <p:nvPr>
            <p:ph type="title"/>
          </p:nvPr>
        </p:nvSpPr>
        <p:spPr>
          <a:xfrm>
            <a:off x="2867600" y="286575"/>
            <a:ext cx="3181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CB6D04"/>
                </a:solidFill>
              </a:rPr>
              <a:t>Magnetic field strength</a:t>
            </a:r>
            <a:endParaRPr sz="1600">
              <a:solidFill>
                <a:srgbClr val="CB6D04"/>
              </a:solidFill>
            </a:endParaRPr>
          </a:p>
        </p:txBody>
      </p:sp>
      <p:pic>
        <p:nvPicPr>
          <p:cNvPr id="157" name="Google Shape;157;p22" title="PKS1614_MF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400" y="802650"/>
            <a:ext cx="3093049" cy="4127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2" title="MF_SSA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38105" y="1136366"/>
            <a:ext cx="4096700" cy="508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10</a:t>
            </a:fld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542" y="2740455"/>
            <a:ext cx="4480916" cy="201974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3"/>
          <p:cNvSpPr txBox="1">
            <a:spLocks noGrp="1"/>
          </p:cNvSpPr>
          <p:nvPr>
            <p:ph type="title"/>
          </p:nvPr>
        </p:nvSpPr>
        <p:spPr>
          <a:xfrm>
            <a:off x="3395850" y="164700"/>
            <a:ext cx="2352300" cy="5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CB6D04"/>
                </a:solidFill>
              </a:rPr>
              <a:t>Optical spectroscopy</a:t>
            </a:r>
            <a:endParaRPr sz="1600">
              <a:solidFill>
                <a:srgbClr val="CB6D04"/>
              </a:solidFill>
            </a:endParaRPr>
          </a:p>
        </p:txBody>
      </p:sp>
      <p:pic>
        <p:nvPicPr>
          <p:cNvPr id="165" name="Google Shape;165;p23" title="PKS1614_optical_spectru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600" y="738225"/>
            <a:ext cx="3250674" cy="235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3" title="PKS1614_subsequent_spectra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18256" y="772549"/>
            <a:ext cx="2147744" cy="235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3" title="PKS1614_layman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91375" y="823274"/>
            <a:ext cx="2274600" cy="162937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11</a:t>
            </a:fld>
            <a:endParaRPr/>
          </a:p>
        </p:txBody>
      </p:sp>
      <p:sp>
        <p:nvSpPr>
          <p:cNvPr id="169" name="Google Shape;169;p23"/>
          <p:cNvSpPr txBox="1"/>
          <p:nvPr/>
        </p:nvSpPr>
        <p:spPr>
          <a:xfrm>
            <a:off x="509600" y="3354625"/>
            <a:ext cx="24417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Spectrum of PKS 1614+051 (blue) and </a:t>
            </a:r>
            <a:endParaRPr sz="100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a companion galaxy (green)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170" name="Google Shape;170;p23"/>
          <p:cNvSpPr txBox="1"/>
          <p:nvPr/>
        </p:nvSpPr>
        <p:spPr>
          <a:xfrm>
            <a:off x="3395850" y="3277675"/>
            <a:ext cx="3250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The spectra of the central region of PKS 1614+051 </a:t>
            </a:r>
            <a:endParaRPr sz="100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taken on 14/15 July 2024 (top) and </a:t>
            </a:r>
            <a:endParaRPr sz="100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30 June/1 July 2024 (bottom)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171" name="Google Shape;171;p23"/>
          <p:cNvSpPr txBox="1"/>
          <p:nvPr/>
        </p:nvSpPr>
        <p:spPr>
          <a:xfrm>
            <a:off x="6391375" y="2627475"/>
            <a:ext cx="225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The redshift of the Lyα-component</a:t>
            </a:r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4"/>
          <p:cNvSpPr txBox="1">
            <a:spLocks noGrp="1"/>
          </p:cNvSpPr>
          <p:nvPr>
            <p:ph type="title"/>
          </p:nvPr>
        </p:nvSpPr>
        <p:spPr>
          <a:xfrm>
            <a:off x="3452650" y="286575"/>
            <a:ext cx="2035500" cy="53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CB6D04"/>
                </a:solidFill>
              </a:rPr>
              <a:t>Summary</a:t>
            </a:r>
            <a:endParaRPr sz="1600">
              <a:solidFill>
                <a:srgbClr val="CB6D04"/>
              </a:solidFill>
            </a:endParaRPr>
          </a:p>
        </p:txBody>
      </p:sp>
      <p:sp>
        <p:nvSpPr>
          <p:cNvPr id="177" name="Google Shape;177;p24"/>
          <p:cNvSpPr txBox="1">
            <a:spLocks noGrp="1"/>
          </p:cNvSpPr>
          <p:nvPr>
            <p:ph type="body" idx="1"/>
          </p:nvPr>
        </p:nvSpPr>
        <p:spPr>
          <a:xfrm>
            <a:off x="311700" y="721375"/>
            <a:ext cx="8520600" cy="270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10832" algn="l" rtl="0">
              <a:spcBef>
                <a:spcPts val="0"/>
              </a:spcBef>
              <a:spcAft>
                <a:spcPts val="0"/>
              </a:spcAft>
              <a:buSzPct val="100000"/>
              <a:buAutoNum type="arabicParenR"/>
            </a:pPr>
            <a:r>
              <a:rPr lang="ru" sz="1400" dirty="0"/>
              <a:t>The PKS 1614+051 is a </a:t>
            </a:r>
            <a:r>
              <a:rPr lang="en-US" sz="1400" dirty="0" smtClean="0"/>
              <a:t>good</a:t>
            </a:r>
            <a:r>
              <a:rPr lang="ru" sz="1400" dirty="0" smtClean="0"/>
              <a:t> </a:t>
            </a:r>
            <a:r>
              <a:rPr lang="ru" sz="1400" dirty="0"/>
              <a:t>probe to study of AGN evolution in early Universe.</a:t>
            </a:r>
            <a:endParaRPr sz="1400" dirty="0"/>
          </a:p>
          <a:p>
            <a:pPr marL="457200" lvl="0" indent="-310832" algn="l" rtl="0">
              <a:spcBef>
                <a:spcPts val="0"/>
              </a:spcBef>
              <a:spcAft>
                <a:spcPts val="0"/>
              </a:spcAft>
              <a:buSzPct val="100000"/>
              <a:buAutoNum type="arabicParenR"/>
            </a:pPr>
            <a:r>
              <a:rPr lang="ru" sz="1400" dirty="0"/>
              <a:t>The variability level is quite low during monitoring, 0.1-0.3, the spectral shape is constant.</a:t>
            </a:r>
            <a:endParaRPr sz="1400" dirty="0"/>
          </a:p>
          <a:p>
            <a:pPr marL="457200" lvl="0" indent="-310832" algn="l" rtl="0">
              <a:spcBef>
                <a:spcPts val="0"/>
              </a:spcBef>
              <a:spcAft>
                <a:spcPts val="0"/>
              </a:spcAft>
              <a:buSzPct val="100000"/>
              <a:buAutoNum type="arabicParenR"/>
            </a:pPr>
            <a:r>
              <a:rPr lang="ru" sz="1400" dirty="0"/>
              <a:t>The PKS 1614+051 is a reliable GPS radio source evolving in interacting a host galaxy and a companion galaxy.</a:t>
            </a:r>
            <a:endParaRPr sz="1400" dirty="0"/>
          </a:p>
          <a:p>
            <a:pPr marL="457200" lvl="0" indent="-310832" algn="l" rtl="0">
              <a:spcBef>
                <a:spcPts val="0"/>
              </a:spcBef>
              <a:spcAft>
                <a:spcPts val="0"/>
              </a:spcAft>
              <a:buSzPct val="100000"/>
              <a:buAutoNum type="arabicParenR"/>
            </a:pPr>
            <a:r>
              <a:rPr lang="ru" sz="1400" dirty="0"/>
              <a:t>Time delays between frequencies range from 0.6 to 6.4 years meaning the greater opacity at lower frequencies; the characteristic time scales of variability are 0.2-1.8 years in the source’s rest frame mening the upper limits of emitting region sizes 0.4-3.5 pc.</a:t>
            </a:r>
            <a:endParaRPr sz="1400" dirty="0"/>
          </a:p>
          <a:p>
            <a:pPr marL="457200" lvl="0" indent="-310832" algn="l" rtl="0">
              <a:spcBef>
                <a:spcPts val="0"/>
              </a:spcBef>
              <a:spcAft>
                <a:spcPts val="0"/>
              </a:spcAft>
              <a:buSzPct val="100000"/>
              <a:buAutoNum type="arabicParenR"/>
            </a:pPr>
            <a:r>
              <a:rPr lang="en-US" sz="1400" dirty="0" smtClean="0"/>
              <a:t>We suppose</a:t>
            </a:r>
            <a:r>
              <a:rPr lang="ru" sz="1400" dirty="0" smtClean="0"/>
              <a:t>, </a:t>
            </a:r>
            <a:r>
              <a:rPr lang="ru" sz="1400" dirty="0"/>
              <a:t>both the SSA and FFA processes give contribution into the total radio spectrum. The </a:t>
            </a:r>
            <a:r>
              <a:rPr lang="en-US" sz="1400" dirty="0" smtClean="0"/>
              <a:t>mean </a:t>
            </a:r>
            <a:r>
              <a:rPr lang="ru" sz="1400" dirty="0" smtClean="0"/>
              <a:t>magnetic </a:t>
            </a:r>
            <a:r>
              <a:rPr lang="ru" sz="1400" dirty="0"/>
              <a:t>field strength is </a:t>
            </a:r>
            <a:r>
              <a:rPr lang="en-US" sz="1400" dirty="0" smtClean="0"/>
              <a:t>30</a:t>
            </a:r>
            <a:r>
              <a:rPr lang="ru" sz="1400" dirty="0" smtClean="0"/>
              <a:t> </a:t>
            </a:r>
            <a:r>
              <a:rPr lang="ru" sz="1400" dirty="0"/>
              <a:t>mG assuming SSA process.</a:t>
            </a:r>
            <a:endParaRPr sz="1400" dirty="0"/>
          </a:p>
          <a:p>
            <a:pPr marL="457200" lvl="0" indent="-310832" algn="l" rtl="0">
              <a:spcBef>
                <a:spcPts val="0"/>
              </a:spcBef>
              <a:spcAft>
                <a:spcPts val="0"/>
              </a:spcAft>
              <a:buSzPct val="100000"/>
              <a:buAutoNum type="arabicParenR"/>
            </a:pPr>
            <a:r>
              <a:rPr lang="ru" sz="1400" dirty="0"/>
              <a:t>The spectroscopic study has found signs of the regular motion a neutral hydrogen envelope around the blazar center.</a:t>
            </a:r>
            <a:endParaRPr sz="14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400" dirty="0"/>
          </a:p>
        </p:txBody>
      </p:sp>
      <p:sp>
        <p:nvSpPr>
          <p:cNvPr id="178" name="Google Shape;178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12</a:t>
            </a:fld>
            <a:endParaRPr/>
          </a:p>
        </p:txBody>
      </p:sp>
      <p:sp>
        <p:nvSpPr>
          <p:cNvPr id="179" name="Google Shape;179;p24"/>
          <p:cNvSpPr txBox="1"/>
          <p:nvPr/>
        </p:nvSpPr>
        <p:spPr>
          <a:xfrm>
            <a:off x="2014425" y="3427075"/>
            <a:ext cx="5969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dk2"/>
                </a:solidFill>
              </a:rPr>
              <a:t>The reported results are published in </a:t>
            </a:r>
            <a:r>
              <a:rPr lang="ru" sz="1600" b="1" i="1" dirty="0">
                <a:solidFill>
                  <a:schemeClr val="dk2"/>
                </a:solidFill>
              </a:rPr>
              <a:t>2024AstBu..79..548S</a:t>
            </a:r>
            <a:endParaRPr sz="1600" b="1" i="1" dirty="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 smtClean="0">
                <a:solidFill>
                  <a:srgbClr val="CB6D04"/>
                </a:solidFill>
              </a:rPr>
              <a:t>Thank</a:t>
            </a:r>
            <a:r>
              <a:rPr lang="en-US" sz="1600" dirty="0" smtClean="0">
                <a:solidFill>
                  <a:srgbClr val="CB6D04"/>
                </a:solidFill>
              </a:rPr>
              <a:t> you</a:t>
            </a:r>
            <a:r>
              <a:rPr lang="ru" sz="1600" smtClean="0">
                <a:solidFill>
                  <a:srgbClr val="CB6D04"/>
                </a:solidFill>
              </a:rPr>
              <a:t> </a:t>
            </a:r>
            <a:r>
              <a:rPr lang="ru" sz="1600">
                <a:solidFill>
                  <a:srgbClr val="CB6D04"/>
                </a:solidFill>
              </a:rPr>
              <a:t>for your attention!</a:t>
            </a:r>
            <a:endParaRPr sz="1600" dirty="0">
              <a:solidFill>
                <a:srgbClr val="CB6D04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915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CB6D04"/>
                </a:solidFill>
              </a:rPr>
              <a:t>Blazar PKS 1614+051</a:t>
            </a:r>
            <a:endParaRPr sz="1600">
              <a:solidFill>
                <a:srgbClr val="CB6D04"/>
              </a:solidFill>
            </a:endParaRPr>
          </a:p>
        </p:txBody>
      </p:sp>
      <p:pic>
        <p:nvPicPr>
          <p:cNvPr id="61" name="Google Shape;61;p14" title="PKS1614_MUS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161" y="920175"/>
            <a:ext cx="3565674" cy="35432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/>
        </p:nvSpPr>
        <p:spPr>
          <a:xfrm>
            <a:off x="1425000" y="4552900"/>
            <a:ext cx="156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2"/>
                </a:solidFill>
              </a:rPr>
              <a:t>Husband et al. 2015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63" name="Google Shape;63;p14" title="PKS1614_VLA_5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6725" y="920175"/>
            <a:ext cx="2050500" cy="1937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 title="PKS1614_VLA_1.4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56300" y="920177"/>
            <a:ext cx="1776000" cy="186713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5617900" y="3043250"/>
            <a:ext cx="2685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2"/>
                </a:solidFill>
              </a:rPr>
              <a:t>VLA images, Djorgovski et al. 1987 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66" name="Google Shape;66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>
            <a:spLocks noGrp="1"/>
          </p:cNvSpPr>
          <p:nvPr>
            <p:ph type="title"/>
          </p:nvPr>
        </p:nvSpPr>
        <p:spPr>
          <a:xfrm>
            <a:off x="2465400" y="176875"/>
            <a:ext cx="3546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CB6D04"/>
                </a:solidFill>
              </a:rPr>
              <a:t>VLBI structure</a:t>
            </a:r>
            <a:endParaRPr sz="1600">
              <a:solidFill>
                <a:srgbClr val="CB6D04"/>
              </a:solidFill>
            </a:endParaRPr>
          </a:p>
        </p:txBody>
      </p:sp>
      <p:pic>
        <p:nvPicPr>
          <p:cNvPr id="72" name="Google Shape;72;p15" title="1614+051_S_2010-12-0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500" y="733725"/>
            <a:ext cx="1958750" cy="2377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 title="1614+051_X_2010-12-07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5400" y="749575"/>
            <a:ext cx="1958750" cy="2377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 title="PKS1614_Orienti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24289" y="749575"/>
            <a:ext cx="1769975" cy="2032081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4834263" y="2985675"/>
            <a:ext cx="156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2"/>
                </a:solidFill>
              </a:rPr>
              <a:t>Orienti et al. 2006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1561900" y="3936850"/>
            <a:ext cx="61185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2"/>
                </a:solidFill>
              </a:rPr>
              <a:t>GPS, HFP, CSO candidate (O’Dea 1990, O’Dea et al. 1991, Sotnikova et al. 2021)</a:t>
            </a:r>
            <a:endParaRPr sz="120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2"/>
                </a:solidFill>
              </a:rPr>
              <a:t>Young radio source?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77" name="Google Shape;77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3</a:t>
            </a:fld>
            <a:endParaRPr/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94425" y="796550"/>
            <a:ext cx="2321289" cy="193812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/>
        </p:nvSpPr>
        <p:spPr>
          <a:xfrm>
            <a:off x="7084713" y="2985675"/>
            <a:ext cx="156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2"/>
                </a:solidFill>
              </a:rPr>
              <a:t>An &amp; Baan 2012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>
            <a:spLocks noGrp="1"/>
          </p:cNvSpPr>
          <p:nvPr>
            <p:ph type="title"/>
          </p:nvPr>
        </p:nvSpPr>
        <p:spPr>
          <a:xfrm>
            <a:off x="3123550" y="333375"/>
            <a:ext cx="2754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CB6D04"/>
                </a:solidFill>
              </a:rPr>
              <a:t>Light curves</a:t>
            </a:r>
            <a:endParaRPr sz="1600">
              <a:solidFill>
                <a:srgbClr val="CB6D04"/>
              </a:solidFill>
            </a:endParaRPr>
          </a:p>
        </p:txBody>
      </p:sp>
      <p:pic>
        <p:nvPicPr>
          <p:cNvPr id="85" name="Google Shape;85;p16" title="PKS_telescope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9750" y="827650"/>
            <a:ext cx="2812701" cy="12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6" title="PKS1614_light_curves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350" y="827650"/>
            <a:ext cx="4884725" cy="220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6" title="PKS1614_daily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350" y="3107836"/>
            <a:ext cx="1901700" cy="1322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6" title="PKS1614_optics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45698" y="3102550"/>
            <a:ext cx="1901699" cy="13334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6"/>
          <p:cNvSpPr txBox="1"/>
          <p:nvPr/>
        </p:nvSpPr>
        <p:spPr>
          <a:xfrm>
            <a:off x="213350" y="4509175"/>
            <a:ext cx="1673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dk2"/>
                </a:solidFill>
              </a:rPr>
              <a:t>Daily light curve at 5 GHz</a:t>
            </a:r>
            <a:endParaRPr sz="800">
              <a:solidFill>
                <a:schemeClr val="dk2"/>
              </a:solidFill>
            </a:endParaRPr>
          </a:p>
        </p:txBody>
      </p:sp>
      <p:sp>
        <p:nvSpPr>
          <p:cNvPr id="90" name="Google Shape;90;p16"/>
          <p:cNvSpPr txBox="1"/>
          <p:nvPr/>
        </p:nvSpPr>
        <p:spPr>
          <a:xfrm>
            <a:off x="2859988" y="4509175"/>
            <a:ext cx="1673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dk2"/>
                </a:solidFill>
              </a:rPr>
              <a:t>Optical light curve in R-band</a:t>
            </a:r>
            <a:endParaRPr sz="800">
              <a:solidFill>
                <a:schemeClr val="dk2"/>
              </a:solidFill>
            </a:endParaRPr>
          </a:p>
        </p:txBody>
      </p:sp>
      <p:sp>
        <p:nvSpPr>
          <p:cNvPr id="91" name="Google Shape;91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4</a:t>
            </a:fld>
            <a:endParaRPr/>
          </a:p>
        </p:txBody>
      </p:sp>
      <p:pic>
        <p:nvPicPr>
          <p:cNvPr id="92" name="Google Shape;92;p16" title="РАТАН.jp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609318" y="2249937"/>
            <a:ext cx="1336544" cy="1000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6" title="РТ-32.jp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221377" y="2249925"/>
            <a:ext cx="1334349" cy="1000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6" title="РТ-22.jp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098662" y="3391926"/>
            <a:ext cx="837926" cy="111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6" title="цейсс.jp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093469" y="3710961"/>
            <a:ext cx="1127900" cy="724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6" title="БТА.jp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427825" y="3692202"/>
            <a:ext cx="1127901" cy="7622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7"/>
          <p:cNvSpPr txBox="1">
            <a:spLocks noGrp="1"/>
          </p:cNvSpPr>
          <p:nvPr>
            <p:ph type="title"/>
          </p:nvPr>
        </p:nvSpPr>
        <p:spPr>
          <a:xfrm>
            <a:off x="2843225" y="310950"/>
            <a:ext cx="3644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CB6D04"/>
                </a:solidFill>
              </a:rPr>
              <a:t>Variability level</a:t>
            </a:r>
            <a:endParaRPr sz="1600">
              <a:solidFill>
                <a:srgbClr val="CB6D04"/>
              </a:solidFill>
            </a:endParaRPr>
          </a:p>
        </p:txBody>
      </p:sp>
      <p:pic>
        <p:nvPicPr>
          <p:cNvPr id="102" name="Google Shape;102;p17" title="PKS1614_va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075" y="940650"/>
            <a:ext cx="3983624" cy="347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7" title="ind_va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7800" y="940650"/>
            <a:ext cx="3220400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7" title="err_ind_va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36802" y="1636225"/>
            <a:ext cx="2442397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7" title="ind_mod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53550" y="2331800"/>
            <a:ext cx="712150" cy="448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7" title="frac_var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993350" y="2902775"/>
            <a:ext cx="1432550" cy="51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7" title="err_frac_var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247800" y="3537275"/>
            <a:ext cx="3354800" cy="655283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>
            <a:spLocks noGrp="1"/>
          </p:cNvSpPr>
          <p:nvPr>
            <p:ph type="title"/>
          </p:nvPr>
        </p:nvSpPr>
        <p:spPr>
          <a:xfrm>
            <a:off x="2891975" y="445025"/>
            <a:ext cx="3498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CB6D04"/>
                </a:solidFill>
              </a:rPr>
              <a:t>Structure function analysis</a:t>
            </a:r>
            <a:endParaRPr sz="1600">
              <a:solidFill>
                <a:srgbClr val="CB6D04"/>
              </a:solidFill>
            </a:endParaRPr>
          </a:p>
        </p:txBody>
      </p:sp>
      <p:pic>
        <p:nvPicPr>
          <p:cNvPr id="114" name="Google Shape;114;p18" title="PKS1614_timescale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625" y="1228725"/>
            <a:ext cx="2860949" cy="262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8" title="PKS1614_SF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30800" y="1017725"/>
            <a:ext cx="4667826" cy="3192749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8"/>
          <p:cNvSpPr txBox="1"/>
          <p:nvPr/>
        </p:nvSpPr>
        <p:spPr>
          <a:xfrm>
            <a:off x="4927425" y="4210475"/>
            <a:ext cx="3168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Method 1: without interpolation (dark blue points)</a:t>
            </a:r>
            <a:endParaRPr sz="10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Method 2: with interpolation (pink points)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117" name="Google Shape;117;p18"/>
          <p:cNvSpPr txBox="1"/>
          <p:nvPr/>
        </p:nvSpPr>
        <p:spPr>
          <a:xfrm>
            <a:off x="1539000" y="883650"/>
            <a:ext cx="1645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Characteristic time scales</a:t>
            </a:r>
            <a:endParaRPr sz="1000">
              <a:solidFill>
                <a:schemeClr val="dk2"/>
              </a:solidFill>
            </a:endParaRPr>
          </a:p>
        </p:txBody>
      </p:sp>
      <p:pic>
        <p:nvPicPr>
          <p:cNvPr id="118" name="Google Shape;118;p18" title="emitting_size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98729" y="3958725"/>
            <a:ext cx="1893246" cy="3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8"/>
          <p:cNvSpPr txBox="1"/>
          <p:nvPr/>
        </p:nvSpPr>
        <p:spPr>
          <a:xfrm>
            <a:off x="823950" y="4297425"/>
            <a:ext cx="2242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Upper limits of emitting region size</a:t>
            </a:r>
            <a:endParaRPr sz="100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0.4-3.5 pc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>
            <a:spLocks noGrp="1"/>
          </p:cNvSpPr>
          <p:nvPr>
            <p:ph type="title"/>
          </p:nvPr>
        </p:nvSpPr>
        <p:spPr>
          <a:xfrm>
            <a:off x="4013325" y="304925"/>
            <a:ext cx="1011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CB6D04"/>
                </a:solidFill>
              </a:rPr>
              <a:t>DCF</a:t>
            </a:r>
            <a:endParaRPr sz="1600">
              <a:solidFill>
                <a:srgbClr val="CB6D04"/>
              </a:solidFill>
            </a:endParaRPr>
          </a:p>
        </p:txBody>
      </p:sp>
      <p:pic>
        <p:nvPicPr>
          <p:cNvPr id="126" name="Google Shape;126;p19" title="PKS1614_lag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1200" y="1308150"/>
            <a:ext cx="2596125" cy="303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9" title="PKS1614_DCF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4926" y="597450"/>
            <a:ext cx="3493170" cy="43449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7</a:t>
            </a:fld>
            <a:endParaRPr/>
          </a:p>
        </p:txBody>
      </p:sp>
      <p:sp>
        <p:nvSpPr>
          <p:cNvPr id="129" name="Google Shape;129;p19"/>
          <p:cNvSpPr txBox="1"/>
          <p:nvPr/>
        </p:nvSpPr>
        <p:spPr>
          <a:xfrm>
            <a:off x="1222213" y="877625"/>
            <a:ext cx="1694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Lags between frequencies</a:t>
            </a:r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>
            <a:spLocks noGrp="1"/>
          </p:cNvSpPr>
          <p:nvPr>
            <p:ph type="title"/>
          </p:nvPr>
        </p:nvSpPr>
        <p:spPr>
          <a:xfrm>
            <a:off x="3318575" y="371900"/>
            <a:ext cx="294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CB6D04"/>
                </a:solidFill>
              </a:rPr>
              <a:t>Broadband radio spectra</a:t>
            </a:r>
            <a:endParaRPr sz="1600">
              <a:solidFill>
                <a:srgbClr val="CB6D04"/>
              </a:solidFill>
            </a:endParaRPr>
          </a:p>
        </p:txBody>
      </p:sp>
      <p:pic>
        <p:nvPicPr>
          <p:cNvPr id="135" name="Google Shape;135;p20" title="PKS1614_spectr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875" y="1039525"/>
            <a:ext cx="5286926" cy="328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8</a:t>
            </a:fld>
            <a:endParaRPr/>
          </a:p>
        </p:txBody>
      </p:sp>
      <p:sp>
        <p:nvSpPr>
          <p:cNvPr id="137" name="Google Shape;137;p20"/>
          <p:cNvSpPr txBox="1"/>
          <p:nvPr/>
        </p:nvSpPr>
        <p:spPr>
          <a:xfrm>
            <a:off x="6085300" y="1652100"/>
            <a:ext cx="2714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Low Frequency Component (steep)</a:t>
            </a:r>
            <a:endParaRPr sz="100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+</a:t>
            </a:r>
            <a:endParaRPr sz="100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High Frequency Component (peaked)</a:t>
            </a:r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>
            <a:spLocks noGrp="1"/>
          </p:cNvSpPr>
          <p:nvPr>
            <p:ph type="title"/>
          </p:nvPr>
        </p:nvSpPr>
        <p:spPr>
          <a:xfrm>
            <a:off x="3891425" y="189075"/>
            <a:ext cx="1584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CB6D04"/>
                </a:solidFill>
              </a:rPr>
              <a:t>Absorption</a:t>
            </a:r>
            <a:endParaRPr sz="1600">
              <a:solidFill>
                <a:srgbClr val="CB6D04"/>
              </a:solidFill>
            </a:endParaRPr>
          </a:p>
        </p:txBody>
      </p:sp>
      <p:pic>
        <p:nvPicPr>
          <p:cNvPr id="143" name="Google Shape;143;p21" title="PKS1614_exampl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638" y="1017725"/>
            <a:ext cx="2726525" cy="174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1" title="PKS1614_corne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9700" y="2901950"/>
            <a:ext cx="2378401" cy="21073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9</a:t>
            </a:fld>
            <a:endParaRPr/>
          </a:p>
        </p:txBody>
      </p:sp>
      <p:sp>
        <p:nvSpPr>
          <p:cNvPr id="146" name="Google Shape;146;p21"/>
          <p:cNvSpPr txBox="1"/>
          <p:nvPr/>
        </p:nvSpPr>
        <p:spPr>
          <a:xfrm>
            <a:off x="311700" y="679025"/>
            <a:ext cx="3494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An example of MCMC fitting (epoch 1997.21, SSA model)</a:t>
            </a:r>
            <a:endParaRPr sz="1000">
              <a:solidFill>
                <a:schemeClr val="dk2"/>
              </a:solidFill>
            </a:endParaRPr>
          </a:p>
        </p:txBody>
      </p:sp>
      <p:pic>
        <p:nvPicPr>
          <p:cNvPr id="147" name="Google Shape;147;p21" title="SSA_eq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18820" y="1586750"/>
            <a:ext cx="3853629" cy="490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1" title="FFA_eq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18188" y="2901950"/>
            <a:ext cx="3754261" cy="49022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1"/>
          <p:cNvSpPr txBox="1"/>
          <p:nvPr/>
        </p:nvSpPr>
        <p:spPr>
          <a:xfrm>
            <a:off x="5586763" y="1017725"/>
            <a:ext cx="1779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synchrotron self-absorption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150" name="Google Shape;150;p21"/>
          <p:cNvSpPr txBox="1"/>
          <p:nvPr/>
        </p:nvSpPr>
        <p:spPr>
          <a:xfrm>
            <a:off x="5014975" y="2402400"/>
            <a:ext cx="2923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2"/>
                </a:solidFill>
              </a:rPr>
              <a:t>inhomogeneous external free–free absorption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151" name="Google Shape;151;p21"/>
          <p:cNvSpPr txBox="1"/>
          <p:nvPr/>
        </p:nvSpPr>
        <p:spPr>
          <a:xfrm>
            <a:off x="5073700" y="3848375"/>
            <a:ext cx="987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rgbClr val="CB6D04"/>
                </a:solidFill>
              </a:rPr>
              <a:t>SSA or FFA?</a:t>
            </a:r>
            <a:endParaRPr sz="1000">
              <a:solidFill>
                <a:srgbClr val="CB6D0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rgbClr val="CB6D04"/>
                </a:solidFill>
              </a:rPr>
              <a:t>SSA + FFA?</a:t>
            </a:r>
            <a:endParaRPr sz="1000">
              <a:solidFill>
                <a:srgbClr val="CB6D04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415</Words>
  <Application>Microsoft Office PowerPoint</Application>
  <PresentationFormat>Экран (16:9)</PresentationFormat>
  <Paragraphs>65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Arial</vt:lpstr>
      <vt:lpstr>Simple Light</vt:lpstr>
      <vt:lpstr>Radio and Optical Properties of the Blazar PKS 1614+051 at z=3.21</vt:lpstr>
      <vt:lpstr>Blazar PKS 1614+051</vt:lpstr>
      <vt:lpstr>VLBI structure</vt:lpstr>
      <vt:lpstr>Light curves</vt:lpstr>
      <vt:lpstr>Variability level</vt:lpstr>
      <vt:lpstr>Structure function analysis</vt:lpstr>
      <vt:lpstr>DCF</vt:lpstr>
      <vt:lpstr>Broadband radio spectra</vt:lpstr>
      <vt:lpstr>Absorption</vt:lpstr>
      <vt:lpstr>Magnetic field strength</vt:lpstr>
      <vt:lpstr>Optical spectroscopy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 and Optical Properties of the Blazar PKS 1614+051 at z=3.21</dc:title>
  <cp:lastModifiedBy>Alexander Mikhailov</cp:lastModifiedBy>
  <cp:revision>3</cp:revision>
  <dcterms:modified xsi:type="dcterms:W3CDTF">2025-09-18T16:46:11Z</dcterms:modified>
</cp:coreProperties>
</file>