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580" r:id="rId3"/>
    <p:sldId id="581" r:id="rId4"/>
    <p:sldId id="536" r:id="rId5"/>
    <p:sldId id="537" r:id="rId6"/>
    <p:sldId id="539" r:id="rId7"/>
    <p:sldId id="535" r:id="rId8"/>
    <p:sldId id="527" r:id="rId9"/>
    <p:sldId id="552" r:id="rId10"/>
    <p:sldId id="543" r:id="rId11"/>
    <p:sldId id="545" r:id="rId12"/>
    <p:sldId id="531" r:id="rId13"/>
    <p:sldId id="475" r:id="rId14"/>
    <p:sldId id="561" r:id="rId15"/>
    <p:sldId id="525" r:id="rId16"/>
    <p:sldId id="577" r:id="rId17"/>
    <p:sldId id="565" r:id="rId18"/>
    <p:sldId id="566" r:id="rId19"/>
    <p:sldId id="571" r:id="rId20"/>
    <p:sldId id="555" r:id="rId21"/>
    <p:sldId id="564" r:id="rId22"/>
    <p:sldId id="558" r:id="rId23"/>
    <p:sldId id="267" r:id="rId24"/>
    <p:sldId id="541" r:id="rId25"/>
    <p:sldId id="578" r:id="rId26"/>
    <p:sldId id="547" r:id="rId27"/>
    <p:sldId id="579" r:id="rId28"/>
    <p:sldId id="550" r:id="rId29"/>
    <p:sldId id="544" r:id="rId30"/>
    <p:sldId id="557" r:id="rId31"/>
  </p:sldIdLst>
  <p:sldSz cx="9144000" cy="6858000" type="screen4x3"/>
  <p:notesSz cx="6858000" cy="9144000"/>
  <p:custDataLst>
    <p:tags r:id="rId3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FF0066"/>
    <a:srgbClr val="7BC333"/>
    <a:srgbClr val="FFCC00"/>
    <a:srgbClr val="88CE42"/>
    <a:srgbClr val="FF3300"/>
    <a:srgbClr val="00FF00"/>
    <a:srgbClr val="B88C00"/>
    <a:srgbClr val="FFFF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3" autoAdjust="0"/>
    <p:restoredTop sz="94660"/>
  </p:normalViewPr>
  <p:slideViewPr>
    <p:cSldViewPr>
      <p:cViewPr varScale="1">
        <p:scale>
          <a:sx n="73" d="100"/>
          <a:sy n="73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4D58C-E08C-450E-A6EA-39745809AA2F}" type="datetimeFigureOut">
              <a:rPr lang="en-US" smtClean="0"/>
              <a:pPr/>
              <a:t>9/17/2025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F0E3D-509D-479E-A0BD-EA4C287176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84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65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0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85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647E63-BBF7-4BB8-B667-D4C9673EC057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521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74274-1EE4-697E-8423-FEB43718B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42C233-F7CD-8CA1-6768-3AF6F44F83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2B214E-CCB0-242F-DE71-1B613F5951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A5269-0D7D-A7F4-C976-6268AC8DF4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647E63-BBF7-4BB8-B667-D4C9673EC057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9594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647E63-BBF7-4BB8-B667-D4C9673EC057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2789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647E63-BBF7-4BB8-B667-D4C9673EC057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07635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9335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10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647E63-BBF7-4BB8-B667-D4C9673EC057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09960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647E63-BBF7-4BB8-B667-D4C9673EC057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208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647E63-BBF7-4BB8-B667-D4C9673EC057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1218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582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294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647E63-BBF7-4BB8-B667-D4C9673EC057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3089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89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73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66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496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32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63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7492C1C-DBB6-4FFB-9A07-7E39F695247F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1343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BD98B-94A6-4E4B-8E4F-ECAB81ED6F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86214-EF36-4B17-99AC-1B4AD4EE49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4ED30-6B1B-4DB5-AFEE-261D5BB4A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88BF06-FEF1-4633-B7C0-B741B929DA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9798ADC-519B-46C4-8D0C-6B688099F0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38124-59B3-4660-B2C0-A07B667494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559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FEECF-C883-4FE2-8520-8195F9E0B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6C0AA-0951-4348-B3B7-89726DF6B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96C74-3265-443A-9806-8285C09CF4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2496B-7DE7-4DB3-99C1-4F0F5F7A8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A2844-A0CB-4C0F-88F8-8CA03E3D74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5A0DE-764D-4BCF-8121-D124D9DE3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4BDB7-66BF-4B83-AC0A-54A42F743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E0CEB-E3DD-40AC-BEA7-D3E7D0777B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8F68F6D-F2F7-4DF3-97A4-AA1CC979C2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../../../../../Program%20Files/TurningPoint/2003/Questions.html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10" Type="http://schemas.openxmlformats.org/officeDocument/2006/relationships/image" Target="../media/image5.jpeg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hyperlink" Target="../../../../../Program%20Files/TurningPoint/2003/Questions.html" TargetMode="External"/><Relationship Id="rId5" Type="http://schemas.openxmlformats.org/officeDocument/2006/relationships/image" Target="../media/image32.jpeg"/><Relationship Id="rId10" Type="http://schemas.openxmlformats.org/officeDocument/2006/relationships/image" Target="../media/image34.jpeg"/><Relationship Id="rId4" Type="http://schemas.openxmlformats.org/officeDocument/2006/relationships/image" Target="../media/image31.jpg"/><Relationship Id="rId9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hyperlink" Target="../../../../../Program%20Files/TurningPoint/2003/Questions.html" TargetMode="Externa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hyperlink" Target="../../../../../Program%20Files/TurningPoint/2003/Questions.html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hyperlink" Target="../../../../../Program%20Files/TurningPoint/2003/Questions.html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hyperlink" Target="../../../../../Program%20Files/TurningPoint/2003/Questions.html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atellite in space with earth in the background&#10;&#10;AI-generated content may be incorrect.">
            <a:extLst>
              <a:ext uri="{FF2B5EF4-FFF2-40B4-BE49-F238E27FC236}">
                <a16:creationId xmlns:a16="http://schemas.microsoft.com/office/drawing/2014/main" id="{2F67FA24-C371-CA10-11BB-D0DE21B9FB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0" y="-78170"/>
            <a:ext cx="10163503" cy="5716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5943600"/>
            <a:ext cx="2239405" cy="750570"/>
          </a:xfrm>
          <a:prstGeom prst="rect">
            <a:avLst/>
          </a:prstGeom>
        </p:spPr>
      </p:pic>
      <p:pic>
        <p:nvPicPr>
          <p:cNvPr id="4" name="Picture 3" descr="A close-up of a sign&#10;&#10;AI-generated content may be incorrect.">
            <a:extLst>
              <a:ext uri="{FF2B5EF4-FFF2-40B4-BE49-F238E27FC236}">
                <a16:creationId xmlns:a16="http://schemas.microsoft.com/office/drawing/2014/main" id="{E778025C-FB8A-F2E2-16FD-E5C4D84EFA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490" y="5841586"/>
            <a:ext cx="2801110" cy="940213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-76200"/>
            <a:ext cx="7848600" cy="1406236"/>
          </a:xfrm>
        </p:spPr>
        <p:txBody>
          <a:bodyPr/>
          <a:lstStyle/>
          <a:p>
            <a:r>
              <a:rPr lang="en-US" sz="4000" b="1" u="sng" dirty="0">
                <a:solidFill>
                  <a:srgbClr val="FFFF00"/>
                </a:solidFill>
              </a:rPr>
              <a:t>X-Ray Polarization in Blazars</a:t>
            </a:r>
            <a:endParaRPr lang="en-US" sz="3200" b="1" u="sng" dirty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1500" y="1676400"/>
            <a:ext cx="3810000" cy="1905000"/>
          </a:xfrm>
        </p:spPr>
        <p:txBody>
          <a:bodyPr/>
          <a:lstStyle/>
          <a:p>
            <a:pPr algn="l"/>
            <a:r>
              <a:rPr lang="en-US" sz="2400" i="1" dirty="0">
                <a:solidFill>
                  <a:srgbClr val="FFFF00"/>
                </a:solidFill>
              </a:rPr>
              <a:t>Markus B</a:t>
            </a:r>
            <a:r>
              <a:rPr lang="en-US" sz="2400" i="1" dirty="0">
                <a:solidFill>
                  <a:srgbClr val="FFFF00"/>
                </a:solidFill>
                <a:cs typeface="Arial" charset="0"/>
              </a:rPr>
              <a:t>öttcher,</a:t>
            </a:r>
          </a:p>
          <a:p>
            <a:pPr algn="l"/>
            <a:r>
              <a:rPr lang="en-US" sz="2400" i="1" dirty="0">
                <a:solidFill>
                  <a:srgbClr val="FFFF00"/>
                </a:solidFill>
                <a:cs typeface="Arial" charset="0"/>
              </a:rPr>
              <a:t>North-West University</a:t>
            </a:r>
          </a:p>
          <a:p>
            <a:pPr algn="l"/>
            <a:r>
              <a:rPr lang="en-US" sz="2400" i="1" dirty="0">
                <a:solidFill>
                  <a:srgbClr val="FFFF00"/>
                </a:solidFill>
                <a:cs typeface="Arial" charset="0"/>
              </a:rPr>
              <a:t>Potchefstroom</a:t>
            </a:r>
          </a:p>
          <a:p>
            <a:pPr algn="l"/>
            <a:r>
              <a:rPr lang="en-US" sz="2400" i="1" dirty="0">
                <a:solidFill>
                  <a:srgbClr val="FFFF00"/>
                </a:solidFill>
                <a:cs typeface="Arial" charset="0"/>
              </a:rPr>
              <a:t>South Africa</a:t>
            </a:r>
          </a:p>
        </p:txBody>
      </p:sp>
      <p:sp>
        <p:nvSpPr>
          <p:cNvPr id="2054" name="FlagCount" hidden="1">
            <a:hlinkClick r:id="rId8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8" name="Picture 7" descr="A purple and white logo&#10;&#10;Description automatically generated">
            <a:extLst>
              <a:ext uri="{FF2B5EF4-FFF2-40B4-BE49-F238E27FC236}">
                <a16:creationId xmlns:a16="http://schemas.microsoft.com/office/drawing/2014/main" id="{586D618E-C5D6-1062-A0C1-47EE23E296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40" y="5751871"/>
            <a:ext cx="2801110" cy="1052844"/>
          </a:xfrm>
          <a:prstGeom prst="rect">
            <a:avLst/>
          </a:prstGeom>
        </p:spPr>
      </p:pic>
      <p:pic>
        <p:nvPicPr>
          <p:cNvPr id="11" name="Picture 10" descr="A logo for a company&#10;&#10;Description automatically generated with medium confidence">
            <a:extLst>
              <a:ext uri="{FF2B5EF4-FFF2-40B4-BE49-F238E27FC236}">
                <a16:creationId xmlns:a16="http://schemas.microsoft.com/office/drawing/2014/main" id="{6BB68420-EEE4-A758-29DD-C64C8241274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932" y="5029200"/>
            <a:ext cx="1474068" cy="1828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1920240" y="3185160"/>
            <a:ext cx="4099560" cy="539055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905000" y="2667000"/>
            <a:ext cx="4114800" cy="48006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990600"/>
          </a:xfrm>
        </p:spPr>
        <p:txBody>
          <a:bodyPr/>
          <a:lstStyle/>
          <a:p>
            <a:r>
              <a:rPr lang="en-US" altLang="en-US" sz="2800" u="sng" dirty="0">
                <a:solidFill>
                  <a:schemeClr val="accent2"/>
                </a:solidFill>
              </a:rPr>
              <a:t>Compton Scattering by Relativistic Electrons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07143" cy="548640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solidFill>
                  <a:srgbClr val="002060"/>
                </a:solidFill>
              </a:rPr>
              <a:t>Relativistic aberration =&gt; approx. axisymmetric radiation field in co-moving frame of e</a:t>
            </a:r>
            <a:r>
              <a:rPr lang="en-US" sz="2400" baseline="30000" dirty="0">
                <a:solidFill>
                  <a:srgbClr val="002060"/>
                </a:solidFill>
              </a:rPr>
              <a:t>-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 marL="0" indent="0">
              <a:buNone/>
              <a:defRPr/>
            </a:pPr>
            <a:endParaRPr lang="en-US" sz="1800" dirty="0"/>
          </a:p>
          <a:p>
            <a:pPr>
              <a:defRPr/>
            </a:pPr>
            <a:r>
              <a:rPr lang="en-US" sz="2400" dirty="0" err="1">
                <a:solidFill>
                  <a:srgbClr val="002060"/>
                </a:solidFill>
              </a:rPr>
              <a:t>Unpolarized</a:t>
            </a:r>
            <a:r>
              <a:rPr lang="en-US" sz="2400" dirty="0">
                <a:solidFill>
                  <a:srgbClr val="002060"/>
                </a:solidFill>
              </a:rPr>
              <a:t> target photons (EC emission)  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400" b="1" dirty="0" err="1">
                <a:solidFill>
                  <a:srgbClr val="002060"/>
                </a:solidFill>
              </a:rPr>
              <a:t>Unpolarized</a:t>
            </a:r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en-US" sz="2400" b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sz="2400" dirty="0">
                <a:solidFill>
                  <a:srgbClr val="002060"/>
                </a:solidFill>
              </a:rPr>
              <a:t>Polarized target photons (SSC) 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400" b="1" dirty="0">
                <a:solidFill>
                  <a:srgbClr val="002060"/>
                </a:solidFill>
              </a:rPr>
              <a:t>SSC polarization ~ ½ of target (synchrotron) photon polarization in a single zone with ordered magnetic field.</a:t>
            </a:r>
          </a:p>
          <a:p>
            <a:pPr marL="0" indent="0">
              <a:buNone/>
              <a:defRPr/>
            </a:pP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371600" y="2133600"/>
            <a:ext cx="6629400" cy="213360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Oval 2"/>
          <p:cNvSpPr/>
          <p:nvPr/>
        </p:nvSpPr>
        <p:spPr>
          <a:xfrm>
            <a:off x="1905000" y="31242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6" name="Straight Arrow Connector 5"/>
          <p:cNvCxnSpPr>
            <a:stCxn id="3" idx="6"/>
          </p:cNvCxnSpPr>
          <p:nvPr/>
        </p:nvCxnSpPr>
        <p:spPr>
          <a:xfrm>
            <a:off x="1981200" y="3162300"/>
            <a:ext cx="5714201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00200" y="2586335"/>
            <a:ext cx="92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+mn-lt"/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  <a:latin typeface="Symbol" panose="05050102010706020507" pitchFamily="18" charset="2"/>
              </a:rPr>
              <a:t>-</a:t>
            </a:r>
            <a:r>
              <a:rPr lang="en-US" sz="2400" dirty="0">
                <a:solidFill>
                  <a:srgbClr val="FF0000"/>
                </a:solidFill>
                <a:latin typeface="Symbol" panose="05050102010706020507" pitchFamily="18" charset="2"/>
              </a:rPr>
              <a:t> (g)</a:t>
            </a:r>
            <a:endParaRPr lang="en-ZA" sz="24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04360" y="3119735"/>
            <a:ext cx="67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Symbol" panose="05050102010706020507" pitchFamily="18" charset="2"/>
              </a:rPr>
              <a:t>1/g</a:t>
            </a:r>
            <a:endParaRPr lang="en-ZA" sz="2400" dirty="0">
              <a:solidFill>
                <a:schemeClr val="accent2"/>
              </a:solidFill>
              <a:latin typeface="Symbol" panose="05050102010706020507" pitchFamily="18" charset="2"/>
            </a:endParaRPr>
          </a:p>
        </p:txBody>
      </p:sp>
      <p:sp>
        <p:nvSpPr>
          <p:cNvPr id="17" name="Arc 16"/>
          <p:cNvSpPr/>
          <p:nvPr/>
        </p:nvSpPr>
        <p:spPr>
          <a:xfrm rot="2825665">
            <a:off x="4593767" y="3085774"/>
            <a:ext cx="493921" cy="610251"/>
          </a:xfrm>
          <a:prstGeom prst="arc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Oval 17"/>
          <p:cNvSpPr/>
          <p:nvPr/>
        </p:nvSpPr>
        <p:spPr>
          <a:xfrm>
            <a:off x="5943600" y="2667001"/>
            <a:ext cx="194769" cy="10668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20" name="Straight Connector 19"/>
          <p:cNvCxnSpPr>
            <a:stCxn id="18" idx="0"/>
          </p:cNvCxnSpPr>
          <p:nvPr/>
        </p:nvCxnSpPr>
        <p:spPr>
          <a:xfrm flipV="1">
            <a:off x="6040985" y="2444545"/>
            <a:ext cx="1163287" cy="222456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080760" y="2672904"/>
            <a:ext cx="1118465" cy="129107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096000" y="2555773"/>
            <a:ext cx="1103225" cy="98941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096000" y="2654712"/>
            <a:ext cx="1103225" cy="24577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141720" y="2858174"/>
            <a:ext cx="1163287" cy="222456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181495" y="3086533"/>
            <a:ext cx="1118465" cy="129107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6196735" y="2969402"/>
            <a:ext cx="1103225" cy="98941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196735" y="3068341"/>
            <a:ext cx="1103225" cy="24577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6075713" y="3528734"/>
            <a:ext cx="1163287" cy="222456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115488" y="3757093"/>
            <a:ext cx="1118465" cy="129107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6130728" y="3639962"/>
            <a:ext cx="1103225" cy="98941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130728" y="3738901"/>
            <a:ext cx="1103225" cy="24577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5923313" y="3025814"/>
            <a:ext cx="1163287" cy="222456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963088" y="3254173"/>
            <a:ext cx="1118465" cy="129107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5978328" y="3137042"/>
            <a:ext cx="1103225" cy="98941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978328" y="3235981"/>
            <a:ext cx="1103225" cy="24577"/>
          </a:xfrm>
          <a:prstGeom prst="line">
            <a:avLst/>
          </a:prstGeom>
          <a:ln w="25400">
            <a:solidFill>
              <a:srgbClr val="00B05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504956" y="2669149"/>
            <a:ext cx="509499" cy="149887"/>
          </a:xfrm>
          <a:prstGeom prst="line">
            <a:avLst/>
          </a:prstGeom>
          <a:ln w="38100">
            <a:solidFill>
              <a:srgbClr val="C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6565200" y="3539085"/>
            <a:ext cx="509499" cy="149887"/>
          </a:xfrm>
          <a:prstGeom prst="line">
            <a:avLst/>
          </a:prstGeom>
          <a:ln w="38100">
            <a:solidFill>
              <a:srgbClr val="C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6716412" y="2834149"/>
            <a:ext cx="4428" cy="472329"/>
          </a:xfrm>
          <a:prstGeom prst="line">
            <a:avLst/>
          </a:prstGeom>
          <a:ln w="38100">
            <a:solidFill>
              <a:srgbClr val="C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6629400" y="2986549"/>
            <a:ext cx="4428" cy="472329"/>
          </a:xfrm>
          <a:prstGeom prst="line">
            <a:avLst/>
          </a:prstGeom>
          <a:ln w="38100">
            <a:solidFill>
              <a:srgbClr val="C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85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31955" y="232529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en-US" altLang="zh-CN" sz="3600" u="sng" dirty="0">
                <a:solidFill>
                  <a:srgbClr val="002060"/>
                </a:solidFill>
              </a:rPr>
              <a:t>Double Depolarization of SSC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525E609-7692-867A-7F1C-0B51C9C7F3D0}"/>
                  </a:ext>
                </a:extLst>
              </p:cNvPr>
              <p:cNvSpPr txBox="1"/>
              <p:nvPr/>
            </p:nvSpPr>
            <p:spPr>
              <a:xfrm>
                <a:off x="4953000" y="1235465"/>
                <a:ext cx="3925176" cy="4461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rgbClr val="002060"/>
                    </a:solidFill>
                  </a:rPr>
                  <a:t>In multi-zone models (partially ordered magnetic fields): SSC is further de-polarized due to seed photons arriving from different cells with different B-field orientations.</a:t>
                </a:r>
              </a:p>
              <a:p>
                <a:pPr algn="ctr"/>
                <a:endParaRPr lang="en-US" sz="2400" dirty="0"/>
              </a:p>
              <a:p>
                <a:pPr marL="257175" indent="-257175" algn="ctr">
                  <a:buFont typeface="Symbol" panose="05050102010706020507" pitchFamily="18" charset="2"/>
                  <a:buChar char="Þ"/>
                </a:pPr>
                <a:r>
                  <a:rPr lang="en-US" sz="2400" dirty="0">
                    <a:solidFill>
                      <a:srgbClr val="FF0000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>
                      <m:rPr>
                        <m:sty m:val="p"/>
                      </m:rPr>
                      <a:rPr lang="en-ZA" sz="2400" baseline="-25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SSC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=50%</m:t>
                    </m:r>
                    <m:f>
                      <m:f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5/6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257175" indent="-257175" algn="ctr">
                  <a:buFont typeface="Symbol" panose="05050102010706020507" pitchFamily="18" charset="2"/>
                  <a:buChar char="Þ"/>
                </a:pPr>
                <a:endParaRPr lang="en-US" sz="1600" dirty="0"/>
              </a:p>
              <a:p>
                <a:pPr algn="ctr"/>
                <a:r>
                  <a:rPr lang="en-US" sz="2400" dirty="0">
                    <a:solidFill>
                      <a:srgbClr val="002060"/>
                    </a:solidFill>
                  </a:rPr>
                  <a:t>(N = number of cells)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525E609-7692-867A-7F1C-0B51C9C7F3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1235465"/>
                <a:ext cx="3925176" cy="4461093"/>
              </a:xfrm>
              <a:prstGeom prst="rect">
                <a:avLst/>
              </a:prstGeom>
              <a:blipFill>
                <a:blip r:embed="rId2"/>
                <a:stretch>
                  <a:fillRect l="-933" t="-958" r="-295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4A764974-40FE-8005-C183-82B77A2A5EF4}"/>
              </a:ext>
            </a:extLst>
          </p:cNvPr>
          <p:cNvSpPr txBox="1"/>
          <p:nvPr/>
        </p:nvSpPr>
        <p:spPr>
          <a:xfrm>
            <a:off x="2743200" y="6053163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(Peirson &amp; Romani 2019: </a:t>
            </a:r>
            <a:r>
              <a:rPr lang="en-ZA" dirty="0" err="1"/>
              <a:t>ApJ</a:t>
            </a:r>
            <a:r>
              <a:rPr lang="en-ZA" dirty="0"/>
              <a:t> 885, 76; </a:t>
            </a:r>
          </a:p>
          <a:p>
            <a:r>
              <a:rPr lang="en-ZA" dirty="0"/>
              <a:t>Zhang, MB, &amp; Liodakis 2024: </a:t>
            </a:r>
            <a:r>
              <a:rPr lang="en-ZA" dirty="0" err="1"/>
              <a:t>ApJ</a:t>
            </a:r>
            <a:r>
              <a:rPr lang="en-ZA" dirty="0"/>
              <a:t> 976, 93)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FEB4877-EB10-2197-56B2-BDD7995D3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5" y="1235465"/>
            <a:ext cx="4790941" cy="463036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7C2484E-4DC9-82C2-54A3-56C95C141DD5}"/>
              </a:ext>
            </a:extLst>
          </p:cNvPr>
          <p:cNvSpPr txBox="1"/>
          <p:nvPr/>
        </p:nvSpPr>
        <p:spPr>
          <a:xfrm>
            <a:off x="2590800" y="16764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9600" dirty="0">
                <a:solidFill>
                  <a:srgbClr val="002060">
                    <a:alpha val="45000"/>
                  </a:srgbClr>
                </a:solidFill>
              </a:rPr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392438-8258-C72B-6664-A0EBB453E4CC}"/>
              </a:ext>
            </a:extLst>
          </p:cNvPr>
          <p:cNvSpPr txBox="1"/>
          <p:nvPr/>
        </p:nvSpPr>
        <p:spPr>
          <a:xfrm>
            <a:off x="771832" y="4688264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9600" dirty="0">
                <a:solidFill>
                  <a:srgbClr val="002060">
                    <a:alpha val="45000"/>
                  </a:srgbClr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622497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3C279polarizat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3741"/>
            <a:ext cx="7485063" cy="578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u="sng" dirty="0">
                <a:solidFill>
                  <a:srgbClr val="002060"/>
                </a:solidFill>
              </a:rPr>
              <a:t>X-Ray and Gamma-Ray Polarization in LSP blazars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3600" y="2133600"/>
            <a:ext cx="2819400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rgbClr val="006600"/>
                </a:solidFill>
              </a:rPr>
              <a:t>Hadronic</a:t>
            </a:r>
            <a:r>
              <a:rPr lang="en-US" b="1" dirty="0">
                <a:solidFill>
                  <a:srgbClr val="006600"/>
                </a:solidFill>
              </a:rPr>
              <a:t> model: Synchrotron dominated =&gt; High </a:t>
            </a:r>
            <a:r>
              <a:rPr lang="en-US" b="1" dirty="0">
                <a:solidFill>
                  <a:srgbClr val="006600"/>
                </a:solidFill>
                <a:latin typeface="Symbol" pitchFamily="18" charset="2"/>
              </a:rPr>
              <a:t>P, </a:t>
            </a:r>
            <a:r>
              <a:rPr lang="en-US" b="1" dirty="0">
                <a:solidFill>
                  <a:srgbClr val="006600"/>
                </a:solidFill>
                <a:latin typeface="+mn-lt"/>
              </a:rPr>
              <a:t>generally increasing with energy (SSC contrib. in X-rays).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3600" y="4038600"/>
            <a:ext cx="3048000" cy="169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rgbClr val="FF0000"/>
                </a:solidFill>
              </a:rPr>
              <a:t>Leptonic</a:t>
            </a:r>
            <a:r>
              <a:rPr lang="en-US" b="1" dirty="0">
                <a:solidFill>
                  <a:srgbClr val="FF0000"/>
                </a:solidFill>
              </a:rPr>
              <a:t> model: 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X-rays SSC dominated: </a:t>
            </a:r>
          </a:p>
          <a:p>
            <a:pPr>
              <a:buFont typeface="Symbol" pitchFamily="18" charset="2"/>
              <a:buChar char="P"/>
              <a:defRPr/>
            </a:pPr>
            <a:r>
              <a:rPr lang="en-US" b="1" dirty="0">
                <a:solidFill>
                  <a:srgbClr val="FF0000"/>
                </a:solidFill>
              </a:rPr>
              <a:t> ~ 20 – 40 %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; 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-rays EC dominated 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+mn-lt"/>
              </a:rPr>
              <a:t>=&gt; Negligible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114800" y="6324600"/>
            <a:ext cx="5181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Bef>
                <a:spcPct val="0"/>
              </a:spcBef>
              <a:defRPr/>
            </a:pPr>
            <a:r>
              <a:rPr lang="en-US" kern="0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(Zhang &amp; B</a:t>
            </a:r>
            <a:r>
              <a:rPr lang="az-Cyrl-AZ" kern="0" dirty="0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ӧ</a:t>
            </a:r>
            <a:r>
              <a:rPr lang="en-US" kern="0" dirty="0" err="1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ttcher</a:t>
            </a:r>
            <a:r>
              <a:rPr lang="en-US" kern="0" dirty="0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, 2013, </a:t>
            </a:r>
            <a:r>
              <a:rPr lang="en-US" kern="0" dirty="0" err="1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ApJ</a:t>
            </a:r>
            <a:r>
              <a:rPr lang="en-US" kern="0" dirty="0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 774, 18)</a:t>
            </a:r>
            <a:endParaRPr lang="en-US" kern="0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76574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3C66Apolarizat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18763"/>
            <a:ext cx="7467600" cy="577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u="sng" dirty="0">
                <a:solidFill>
                  <a:srgbClr val="002060"/>
                </a:solidFill>
              </a:rPr>
              <a:t>X-Ray and Gamma-Ray Polarization in ISP blazars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3600" y="2438400"/>
            <a:ext cx="2819400" cy="12557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rgbClr val="006600"/>
                </a:solidFill>
              </a:rPr>
              <a:t>Hadronic</a:t>
            </a:r>
            <a:r>
              <a:rPr lang="en-US" b="1" dirty="0">
                <a:solidFill>
                  <a:srgbClr val="006600"/>
                </a:solidFill>
              </a:rPr>
              <a:t> model: </a:t>
            </a:r>
          </a:p>
          <a:p>
            <a:pPr>
              <a:defRPr/>
            </a:pPr>
            <a:r>
              <a:rPr lang="en-US" b="1" dirty="0">
                <a:solidFill>
                  <a:srgbClr val="006600"/>
                </a:solidFill>
              </a:rPr>
              <a:t>Synchrotron dominated =&gt; High </a:t>
            </a:r>
            <a:r>
              <a:rPr lang="en-US" b="1" dirty="0">
                <a:solidFill>
                  <a:srgbClr val="006600"/>
                </a:solidFill>
                <a:latin typeface="Symbol" pitchFamily="18" charset="2"/>
              </a:rPr>
              <a:t>P,</a:t>
            </a:r>
            <a:r>
              <a:rPr lang="en-US" b="1" dirty="0">
                <a:solidFill>
                  <a:srgbClr val="006600"/>
                </a:solidFill>
                <a:latin typeface="+mn-lt"/>
              </a:rPr>
              <a:t>  throughout X-rays and </a:t>
            </a:r>
            <a:r>
              <a:rPr lang="en-US" b="1" dirty="0">
                <a:solidFill>
                  <a:srgbClr val="006600"/>
                </a:solidFill>
                <a:latin typeface="Symbol" pitchFamily="18" charset="2"/>
              </a:rPr>
              <a:t>g</a:t>
            </a:r>
            <a:r>
              <a:rPr lang="en-US" b="1" dirty="0">
                <a:solidFill>
                  <a:srgbClr val="006600"/>
                </a:solidFill>
                <a:latin typeface="+mn-lt"/>
              </a:rPr>
              <a:t>-rays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7400" y="4343400"/>
            <a:ext cx="3048000" cy="1920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rgbClr val="FF0000"/>
                </a:solidFill>
              </a:rPr>
              <a:t>Leptonic</a:t>
            </a:r>
            <a:r>
              <a:rPr lang="en-US" b="1" dirty="0">
                <a:solidFill>
                  <a:srgbClr val="FF0000"/>
                </a:solidFill>
              </a:rPr>
              <a:t> model: 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X-rays </a:t>
            </a:r>
            <a:r>
              <a:rPr lang="en-US" b="1" dirty="0" err="1">
                <a:solidFill>
                  <a:srgbClr val="FF0000"/>
                </a:solidFill>
              </a:rPr>
              <a:t>sy</a:t>
            </a:r>
            <a:r>
              <a:rPr lang="en-US" b="1" dirty="0">
                <a:solidFill>
                  <a:srgbClr val="FF0000"/>
                </a:solidFill>
              </a:rPr>
              <a:t>. Dominated =&gt; High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P,</a:t>
            </a:r>
            <a:r>
              <a:rPr lang="en-US" b="1" dirty="0">
                <a:solidFill>
                  <a:srgbClr val="FF0000"/>
                </a:solidFill>
              </a:rPr>
              <a:t> rapidly decreasing with energy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; 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-rays SSC/EC dominated 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+mn-lt"/>
              </a:rPr>
              <a:t>=&gt; Small </a:t>
            </a:r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810000" y="6324600"/>
            <a:ext cx="426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Bef>
                <a:spcPct val="0"/>
              </a:spcBef>
              <a:defRPr/>
            </a:pPr>
            <a:r>
              <a:rPr lang="en-US" kern="0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(Zhang &amp; B</a:t>
            </a:r>
            <a:r>
              <a:rPr lang="az-Cyrl-AZ" kern="0" dirty="0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ӧ</a:t>
            </a:r>
            <a:r>
              <a:rPr lang="en-US" kern="0" dirty="0" err="1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ttcher</a:t>
            </a:r>
            <a:r>
              <a:rPr lang="en-US" kern="0" dirty="0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, 2013: </a:t>
            </a:r>
            <a:r>
              <a:rPr lang="en-US" kern="0" dirty="0" err="1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ApJ</a:t>
            </a:r>
            <a:r>
              <a:rPr lang="en-US" kern="0" dirty="0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 774, 18)</a:t>
            </a:r>
            <a:endParaRPr lang="en-US" kern="0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9470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08AB653-1E74-C018-7FF3-97100F7EC7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800" y="1309907"/>
            <a:ext cx="3200400" cy="547189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CE139E-9747-02A2-FCB6-F311302F1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-19968"/>
            <a:ext cx="8229600" cy="1391568"/>
          </a:xfrm>
        </p:spPr>
        <p:txBody>
          <a:bodyPr/>
          <a:lstStyle/>
          <a:p>
            <a:r>
              <a:rPr lang="en-ZA" u="sng" dirty="0">
                <a:solidFill>
                  <a:srgbClr val="002060"/>
                </a:solidFill>
              </a:rPr>
              <a:t>Simulated MWL polarization in ISP blazars – IXPE predictions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2DE347-D169-74FF-AEB3-FD2398E65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1" y="1352986"/>
            <a:ext cx="3047999" cy="54851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3D5B27-F818-1EA8-F13B-3C3E3D513606}"/>
              </a:ext>
            </a:extLst>
          </p:cNvPr>
          <p:cNvSpPr txBox="1"/>
          <p:nvPr/>
        </p:nvSpPr>
        <p:spPr>
          <a:xfrm>
            <a:off x="341243" y="2935183"/>
            <a:ext cx="2438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000" dirty="0">
                <a:solidFill>
                  <a:srgbClr val="002060"/>
                </a:solidFill>
              </a:rPr>
              <a:t>Synchrotron (low-energy) X-ray polarization possibly detectable within 300 – 500 ksec, but not SSC polarization.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20C47-F10F-A954-6720-92ADC4221FA8}"/>
              </a:ext>
            </a:extLst>
          </p:cNvPr>
          <p:cNvSpPr txBox="1"/>
          <p:nvPr/>
        </p:nvSpPr>
        <p:spPr>
          <a:xfrm>
            <a:off x="381000" y="6019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ZA" dirty="0"/>
              <a:t>(Peirson et al. 2022: </a:t>
            </a:r>
            <a:r>
              <a:rPr lang="en-ZA" dirty="0" err="1"/>
              <a:t>ApJ</a:t>
            </a:r>
            <a:r>
              <a:rPr lang="en-ZA" dirty="0"/>
              <a:t> 931, 59)</a:t>
            </a:r>
          </a:p>
        </p:txBody>
      </p:sp>
    </p:spTree>
    <p:extLst>
      <p:ext uri="{BB962C8B-B14F-4D97-AF65-F5344CB8AC3E}">
        <p14:creationId xmlns:p14="http://schemas.microsoft.com/office/powerpoint/2010/main" val="2218797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altLang="en-US" u="sng" dirty="0">
                <a:solidFill>
                  <a:schemeClr val="accent2"/>
                </a:solidFill>
              </a:rPr>
              <a:t>X-Ray Polarimeters (I)</a:t>
            </a:r>
            <a:endParaRPr lang="en-ZA" altLang="en-US" u="sng" dirty="0">
              <a:solidFill>
                <a:schemeClr val="accent2"/>
              </a:solidFill>
            </a:endParaRPr>
          </a:p>
        </p:txBody>
      </p:sp>
      <p:pic>
        <p:nvPicPr>
          <p:cNvPr id="37891" name="Picture 6" descr="Figure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838200"/>
            <a:ext cx="9829800" cy="718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-533400" y="3006725"/>
            <a:ext cx="9829800" cy="495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" name="Oval 6"/>
          <p:cNvSpPr/>
          <p:nvPr/>
        </p:nvSpPr>
        <p:spPr>
          <a:xfrm>
            <a:off x="2819400" y="1600200"/>
            <a:ext cx="228600" cy="99060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933700" y="2606675"/>
            <a:ext cx="0" cy="1050925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752600" y="3733800"/>
            <a:ext cx="2362200" cy="2362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722438" y="3657600"/>
            <a:ext cx="2590800" cy="274320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570038" y="3673475"/>
            <a:ext cx="2819400" cy="24384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160838" y="3819525"/>
            <a:ext cx="411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B050"/>
                </a:solidFill>
              </a:rPr>
              <a:t>B</a:t>
            </a:r>
            <a:endParaRPr lang="en-ZA" altLang="en-US" sz="280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 rot="2769696">
            <a:off x="2113756" y="5056982"/>
            <a:ext cx="28797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chemeClr val="accent2"/>
                </a:solidFill>
              </a:rPr>
              <a:t>Pol. Direction </a:t>
            </a:r>
            <a:r>
              <a:rPr lang="en-US" altLang="en-US" sz="2800" i="1">
                <a:solidFill>
                  <a:schemeClr val="accent2"/>
                </a:solidFill>
              </a:rPr>
              <a:t>e</a:t>
            </a:r>
            <a:endParaRPr lang="en-ZA" altLang="en-US" sz="2800" i="1">
              <a:solidFill>
                <a:schemeClr val="accent2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175125" y="5811838"/>
            <a:ext cx="304800" cy="314325"/>
          </a:xfrm>
          <a:prstGeom prst="straightConnector1">
            <a:avLst/>
          </a:prstGeom>
          <a:ln w="2222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3124200" y="39624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27" name="Oval 26"/>
          <p:cNvSpPr/>
          <p:nvPr/>
        </p:nvSpPr>
        <p:spPr>
          <a:xfrm>
            <a:off x="3124200" y="4173538"/>
            <a:ext cx="76200" cy="84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28" name="Oval 27"/>
          <p:cNvSpPr/>
          <p:nvPr/>
        </p:nvSpPr>
        <p:spPr>
          <a:xfrm>
            <a:off x="3276600" y="40386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29" name="Oval 28"/>
          <p:cNvSpPr/>
          <p:nvPr/>
        </p:nvSpPr>
        <p:spPr>
          <a:xfrm>
            <a:off x="3200400" y="43434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0" name="Oval 29"/>
          <p:cNvSpPr/>
          <p:nvPr/>
        </p:nvSpPr>
        <p:spPr>
          <a:xfrm>
            <a:off x="3581400" y="4630738"/>
            <a:ext cx="76200" cy="84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1" name="Oval 30"/>
          <p:cNvSpPr/>
          <p:nvPr/>
        </p:nvSpPr>
        <p:spPr>
          <a:xfrm>
            <a:off x="3467100" y="4270375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2" name="Oval 31"/>
          <p:cNvSpPr/>
          <p:nvPr/>
        </p:nvSpPr>
        <p:spPr>
          <a:xfrm>
            <a:off x="3200400" y="4548188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3" name="Oval 32"/>
          <p:cNvSpPr/>
          <p:nvPr/>
        </p:nvSpPr>
        <p:spPr>
          <a:xfrm>
            <a:off x="3486150" y="4130675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4" name="Oval 33"/>
          <p:cNvSpPr/>
          <p:nvPr/>
        </p:nvSpPr>
        <p:spPr>
          <a:xfrm>
            <a:off x="3740150" y="4433888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5" name="Oval 34"/>
          <p:cNvSpPr/>
          <p:nvPr/>
        </p:nvSpPr>
        <p:spPr>
          <a:xfrm>
            <a:off x="2740025" y="3995738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6" name="Oval 35"/>
          <p:cNvSpPr/>
          <p:nvPr/>
        </p:nvSpPr>
        <p:spPr>
          <a:xfrm>
            <a:off x="2895600" y="43053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7" name="Oval 36"/>
          <p:cNvSpPr/>
          <p:nvPr/>
        </p:nvSpPr>
        <p:spPr>
          <a:xfrm>
            <a:off x="3409950" y="4433888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8" name="Oval 37"/>
          <p:cNvSpPr/>
          <p:nvPr/>
        </p:nvSpPr>
        <p:spPr>
          <a:xfrm>
            <a:off x="2514600" y="53276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0" name="Oval 39"/>
          <p:cNvSpPr/>
          <p:nvPr/>
        </p:nvSpPr>
        <p:spPr>
          <a:xfrm>
            <a:off x="3352800" y="4700588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1" name="Oval 40"/>
          <p:cNvSpPr/>
          <p:nvPr/>
        </p:nvSpPr>
        <p:spPr>
          <a:xfrm>
            <a:off x="2438400" y="5135563"/>
            <a:ext cx="60325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3" name="Oval 42"/>
          <p:cNvSpPr/>
          <p:nvPr/>
        </p:nvSpPr>
        <p:spPr>
          <a:xfrm>
            <a:off x="2590800" y="51054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4" name="Oval 43"/>
          <p:cNvSpPr/>
          <p:nvPr/>
        </p:nvSpPr>
        <p:spPr>
          <a:xfrm>
            <a:off x="2286000" y="53657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5" name="Oval 44"/>
          <p:cNvSpPr/>
          <p:nvPr/>
        </p:nvSpPr>
        <p:spPr>
          <a:xfrm>
            <a:off x="2552700" y="55880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6" name="Oval 45"/>
          <p:cNvSpPr/>
          <p:nvPr/>
        </p:nvSpPr>
        <p:spPr>
          <a:xfrm>
            <a:off x="3009900" y="5859463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7" name="Oval 46"/>
          <p:cNvSpPr/>
          <p:nvPr/>
        </p:nvSpPr>
        <p:spPr>
          <a:xfrm>
            <a:off x="3581400" y="48006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8" name="Oval 47"/>
          <p:cNvSpPr/>
          <p:nvPr/>
        </p:nvSpPr>
        <p:spPr>
          <a:xfrm>
            <a:off x="2057400" y="52514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9" name="Oval 48"/>
          <p:cNvSpPr/>
          <p:nvPr/>
        </p:nvSpPr>
        <p:spPr>
          <a:xfrm>
            <a:off x="2286000" y="56388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0" name="Oval 49"/>
          <p:cNvSpPr/>
          <p:nvPr/>
        </p:nvSpPr>
        <p:spPr>
          <a:xfrm>
            <a:off x="2743200" y="52578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1" name="Oval 50"/>
          <p:cNvSpPr/>
          <p:nvPr/>
        </p:nvSpPr>
        <p:spPr>
          <a:xfrm>
            <a:off x="2209800" y="51054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2" name="Oval 51"/>
          <p:cNvSpPr/>
          <p:nvPr/>
        </p:nvSpPr>
        <p:spPr>
          <a:xfrm>
            <a:off x="2743200" y="58610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3" name="Oval 52"/>
          <p:cNvSpPr/>
          <p:nvPr/>
        </p:nvSpPr>
        <p:spPr>
          <a:xfrm>
            <a:off x="2819400" y="55626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4" name="Oval 53"/>
          <p:cNvSpPr/>
          <p:nvPr/>
        </p:nvSpPr>
        <p:spPr>
          <a:xfrm>
            <a:off x="3657600" y="5005388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5" name="Oval 54"/>
          <p:cNvSpPr/>
          <p:nvPr/>
        </p:nvSpPr>
        <p:spPr>
          <a:xfrm>
            <a:off x="3886200" y="48768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6" name="Oval 55"/>
          <p:cNvSpPr/>
          <p:nvPr/>
        </p:nvSpPr>
        <p:spPr>
          <a:xfrm>
            <a:off x="2667000" y="57086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7" name="Oval 56"/>
          <p:cNvSpPr/>
          <p:nvPr/>
        </p:nvSpPr>
        <p:spPr>
          <a:xfrm>
            <a:off x="2895600" y="54102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8" name="Oval 57"/>
          <p:cNvSpPr/>
          <p:nvPr/>
        </p:nvSpPr>
        <p:spPr>
          <a:xfrm>
            <a:off x="2667000" y="54102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59" name="Oval 58"/>
          <p:cNvSpPr/>
          <p:nvPr/>
        </p:nvSpPr>
        <p:spPr>
          <a:xfrm>
            <a:off x="2438400" y="57848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0" name="Oval 59"/>
          <p:cNvSpPr/>
          <p:nvPr/>
        </p:nvSpPr>
        <p:spPr>
          <a:xfrm>
            <a:off x="2971800" y="46482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1" name="Oval 60"/>
          <p:cNvSpPr/>
          <p:nvPr/>
        </p:nvSpPr>
        <p:spPr>
          <a:xfrm>
            <a:off x="3124200" y="4852988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2" name="Oval 61"/>
          <p:cNvSpPr/>
          <p:nvPr/>
        </p:nvSpPr>
        <p:spPr>
          <a:xfrm>
            <a:off x="3352800" y="50228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3" name="Oval 62"/>
          <p:cNvSpPr/>
          <p:nvPr/>
        </p:nvSpPr>
        <p:spPr>
          <a:xfrm>
            <a:off x="2895600" y="49466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4" name="Oval 63"/>
          <p:cNvSpPr/>
          <p:nvPr/>
        </p:nvSpPr>
        <p:spPr>
          <a:xfrm>
            <a:off x="3048000" y="51752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5" name="Oval 64"/>
          <p:cNvSpPr/>
          <p:nvPr/>
        </p:nvSpPr>
        <p:spPr>
          <a:xfrm>
            <a:off x="3048000" y="44196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6" name="Oval 65"/>
          <p:cNvSpPr/>
          <p:nvPr/>
        </p:nvSpPr>
        <p:spPr>
          <a:xfrm>
            <a:off x="2362200" y="54800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7" name="Oval 66"/>
          <p:cNvSpPr/>
          <p:nvPr/>
        </p:nvSpPr>
        <p:spPr>
          <a:xfrm>
            <a:off x="3429000" y="54038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8" name="Oval 67"/>
          <p:cNvSpPr/>
          <p:nvPr/>
        </p:nvSpPr>
        <p:spPr>
          <a:xfrm>
            <a:off x="2209800" y="48006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69" name="Oval 68"/>
          <p:cNvSpPr/>
          <p:nvPr/>
        </p:nvSpPr>
        <p:spPr>
          <a:xfrm>
            <a:off x="3505200" y="44958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0" name="Oval 69"/>
          <p:cNvSpPr/>
          <p:nvPr/>
        </p:nvSpPr>
        <p:spPr>
          <a:xfrm>
            <a:off x="2133600" y="54864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1" name="Oval 70"/>
          <p:cNvSpPr/>
          <p:nvPr/>
        </p:nvSpPr>
        <p:spPr>
          <a:xfrm>
            <a:off x="2362200" y="51752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2" name="Oval 71"/>
          <p:cNvSpPr/>
          <p:nvPr/>
        </p:nvSpPr>
        <p:spPr>
          <a:xfrm>
            <a:off x="3733800" y="47244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3" name="Oval 72"/>
          <p:cNvSpPr/>
          <p:nvPr/>
        </p:nvSpPr>
        <p:spPr>
          <a:xfrm>
            <a:off x="3657600" y="42672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4" name="Oval 73"/>
          <p:cNvSpPr/>
          <p:nvPr/>
        </p:nvSpPr>
        <p:spPr>
          <a:xfrm>
            <a:off x="3810000" y="45720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5" name="Oval 74"/>
          <p:cNvSpPr/>
          <p:nvPr/>
        </p:nvSpPr>
        <p:spPr>
          <a:xfrm>
            <a:off x="3276600" y="41910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6" name="Oval 75"/>
          <p:cNvSpPr/>
          <p:nvPr/>
        </p:nvSpPr>
        <p:spPr>
          <a:xfrm>
            <a:off x="3200400" y="47180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7" name="Oval 76"/>
          <p:cNvSpPr/>
          <p:nvPr/>
        </p:nvSpPr>
        <p:spPr>
          <a:xfrm>
            <a:off x="3276600" y="48704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8" name="Oval 77"/>
          <p:cNvSpPr/>
          <p:nvPr/>
        </p:nvSpPr>
        <p:spPr>
          <a:xfrm>
            <a:off x="2819400" y="50990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79" name="Oval 78"/>
          <p:cNvSpPr/>
          <p:nvPr/>
        </p:nvSpPr>
        <p:spPr>
          <a:xfrm>
            <a:off x="2895600" y="57086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80" name="Oval 79"/>
          <p:cNvSpPr/>
          <p:nvPr/>
        </p:nvSpPr>
        <p:spPr>
          <a:xfrm>
            <a:off x="3429000" y="563245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81" name="Oval 80"/>
          <p:cNvSpPr/>
          <p:nvPr/>
        </p:nvSpPr>
        <p:spPr>
          <a:xfrm>
            <a:off x="2514600" y="4495800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4958769" y="3458441"/>
            <a:ext cx="40475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accent2"/>
                </a:solidFill>
              </a:rPr>
              <a:t>Single </a:t>
            </a:r>
            <a:r>
              <a:rPr lang="en-US" altLang="en-US" sz="2400" b="1" dirty="0">
                <a:solidFill>
                  <a:schemeClr val="accent2"/>
                </a:solidFill>
              </a:rPr>
              <a:t>Compton scattering</a:t>
            </a:r>
            <a:endParaRPr lang="en-ZA" altLang="en-US" sz="1800" b="1" dirty="0"/>
          </a:p>
        </p:txBody>
      </p:sp>
      <p:cxnSp>
        <p:nvCxnSpPr>
          <p:cNvPr id="84" name="Straight Arrow Connector 83"/>
          <p:cNvCxnSpPr/>
          <p:nvPr/>
        </p:nvCxnSpPr>
        <p:spPr>
          <a:xfrm flipH="1" flipV="1">
            <a:off x="3467100" y="2209800"/>
            <a:ext cx="2181225" cy="129540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5419725" y="5159375"/>
            <a:ext cx="31019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chemeClr val="accent2"/>
                </a:solidFill>
              </a:rPr>
              <a:t>Look for angular modulation of scattered X-rays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ZA" altLang="en-US" sz="1800"/>
          </a:p>
        </p:txBody>
      </p:sp>
      <p:cxnSp>
        <p:nvCxnSpPr>
          <p:cNvPr id="86" name="Straight Arrow Connector 85"/>
          <p:cNvCxnSpPr>
            <a:endCxn id="55" idx="2"/>
          </p:cNvCxnSpPr>
          <p:nvPr/>
        </p:nvCxnSpPr>
        <p:spPr>
          <a:xfrm flipH="1" flipV="1">
            <a:off x="3886200" y="4918075"/>
            <a:ext cx="1914525" cy="94932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/>
      <p:bldP spid="22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572C1A-F483-5B69-3588-78DB529D8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3B3F3B43-9BB9-DE44-5E33-D7B829828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altLang="en-US" u="sng" dirty="0">
                <a:solidFill>
                  <a:schemeClr val="accent2"/>
                </a:solidFill>
              </a:rPr>
              <a:t>X-Ray Polarimeters (II)</a:t>
            </a:r>
            <a:endParaRPr lang="en-ZA" altLang="en-US" u="sng" dirty="0">
              <a:solidFill>
                <a:schemeClr val="accent2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CDEDEF9-CFE2-86D8-A136-3F5ABEEE2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1125140"/>
            <a:ext cx="387985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accent2"/>
                </a:solidFill>
              </a:rPr>
              <a:t>Photo-electric effect: </a:t>
            </a:r>
            <a:r>
              <a:rPr lang="en-US" altLang="en-US" sz="2400" dirty="0">
                <a:solidFill>
                  <a:schemeClr val="accent2"/>
                </a:solidFill>
              </a:rPr>
              <a:t>Electrons ejected preferentially in the plane of polarization and propagation vectors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ZA" altLang="en-US" sz="1800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C9EE8961-3195-ABFD-AF4C-DDF17AAC7C01}"/>
              </a:ext>
            </a:extLst>
          </p:cNvPr>
          <p:cNvCxnSpPr>
            <a:cxnSpLocks/>
          </p:cNvCxnSpPr>
          <p:nvPr/>
        </p:nvCxnSpPr>
        <p:spPr>
          <a:xfrm flipH="1">
            <a:off x="3505200" y="1752600"/>
            <a:ext cx="1905000" cy="174703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diagram of a cell membrane&#10;&#10;AI-generated content may be incorrect.">
            <a:extLst>
              <a:ext uri="{FF2B5EF4-FFF2-40B4-BE49-F238E27FC236}">
                <a16:creationId xmlns:a16="http://schemas.microsoft.com/office/drawing/2014/main" id="{17FE8A05-BAC9-FBFE-8203-410C9BBCF8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04036"/>
            <a:ext cx="4501363" cy="450136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EFF9BA32-F525-CB28-330C-3C6F9340DBFD}"/>
              </a:ext>
            </a:extLst>
          </p:cNvPr>
          <p:cNvSpPr/>
          <p:nvPr/>
        </p:nvSpPr>
        <p:spPr>
          <a:xfrm>
            <a:off x="5776476" y="3780559"/>
            <a:ext cx="2362200" cy="2362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2E5B3E6-78D8-15A6-47C8-CEE636A16F73}"/>
              </a:ext>
            </a:extLst>
          </p:cNvPr>
          <p:cNvCxnSpPr>
            <a:cxnSpLocks/>
          </p:cNvCxnSpPr>
          <p:nvPr/>
        </p:nvCxnSpPr>
        <p:spPr>
          <a:xfrm flipV="1">
            <a:off x="5802480" y="3661913"/>
            <a:ext cx="2541777" cy="2525624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3F6ABE3-F342-AA86-B1B5-ADBFBDCE4ADA}"/>
              </a:ext>
            </a:extLst>
          </p:cNvPr>
          <p:cNvCxnSpPr>
            <a:cxnSpLocks/>
          </p:cNvCxnSpPr>
          <p:nvPr/>
        </p:nvCxnSpPr>
        <p:spPr>
          <a:xfrm>
            <a:off x="5776476" y="3850409"/>
            <a:ext cx="2529324" cy="230822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7260E64-F0E9-AFE5-4C67-8F56BF7E4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8676" y="5469659"/>
            <a:ext cx="411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B050"/>
                </a:solidFill>
              </a:rPr>
              <a:t>B</a:t>
            </a:r>
            <a:endParaRPr lang="en-ZA" altLang="en-US" sz="2800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CD4D51-F6F6-8733-3597-ADD5C69C3584}"/>
              </a:ext>
            </a:extLst>
          </p:cNvPr>
          <p:cNvSpPr txBox="1">
            <a:spLocks noChangeArrowheads="1"/>
          </p:cNvSpPr>
          <p:nvPr/>
        </p:nvSpPr>
        <p:spPr bwMode="auto">
          <a:xfrm rot="18992837">
            <a:off x="7618523" y="3400769"/>
            <a:ext cx="77419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i="1" dirty="0">
                <a:solidFill>
                  <a:schemeClr val="accent2"/>
                </a:solidFill>
              </a:rPr>
              <a:t>e</a:t>
            </a:r>
            <a:endParaRPr lang="en-ZA" altLang="en-US" sz="2800" i="1" dirty="0">
              <a:solidFill>
                <a:schemeClr val="accent2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440F82-052C-2377-4660-989DC442B7DF}"/>
              </a:ext>
            </a:extLst>
          </p:cNvPr>
          <p:cNvCxnSpPr>
            <a:cxnSpLocks/>
          </p:cNvCxnSpPr>
          <p:nvPr/>
        </p:nvCxnSpPr>
        <p:spPr>
          <a:xfrm flipV="1">
            <a:off x="7679120" y="3582120"/>
            <a:ext cx="266700" cy="185840"/>
          </a:xfrm>
          <a:prstGeom prst="straightConnector1">
            <a:avLst/>
          </a:prstGeom>
          <a:ln w="2222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AA676DD1-A603-D71A-2EC1-292D52154063}"/>
              </a:ext>
            </a:extLst>
          </p:cNvPr>
          <p:cNvSpPr/>
          <p:nvPr/>
        </p:nvSpPr>
        <p:spPr>
          <a:xfrm>
            <a:off x="7148076" y="40091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94E5A0B-4FB6-7006-CC2E-422C89C18E30}"/>
              </a:ext>
            </a:extLst>
          </p:cNvPr>
          <p:cNvSpPr/>
          <p:nvPr/>
        </p:nvSpPr>
        <p:spPr>
          <a:xfrm>
            <a:off x="7148076" y="4220297"/>
            <a:ext cx="76200" cy="84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648128B-8096-2DA2-93DE-177E798F9DBC}"/>
              </a:ext>
            </a:extLst>
          </p:cNvPr>
          <p:cNvSpPr/>
          <p:nvPr/>
        </p:nvSpPr>
        <p:spPr>
          <a:xfrm>
            <a:off x="7300476" y="40853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4853BC9-AF71-F08E-3D96-06C1867E562C}"/>
              </a:ext>
            </a:extLst>
          </p:cNvPr>
          <p:cNvSpPr/>
          <p:nvPr/>
        </p:nvSpPr>
        <p:spPr>
          <a:xfrm>
            <a:off x="7224276" y="43901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07AD3FC-65F2-4D38-2362-F377981F7F09}"/>
              </a:ext>
            </a:extLst>
          </p:cNvPr>
          <p:cNvSpPr/>
          <p:nvPr/>
        </p:nvSpPr>
        <p:spPr>
          <a:xfrm>
            <a:off x="7605276" y="4677497"/>
            <a:ext cx="76200" cy="84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A5E0B22-289D-38B1-0D89-45074E3051D6}"/>
              </a:ext>
            </a:extLst>
          </p:cNvPr>
          <p:cNvSpPr/>
          <p:nvPr/>
        </p:nvSpPr>
        <p:spPr>
          <a:xfrm>
            <a:off x="7490976" y="4317134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F287CF2-02BF-404F-F3AF-AB5C562029CC}"/>
              </a:ext>
            </a:extLst>
          </p:cNvPr>
          <p:cNvSpPr/>
          <p:nvPr/>
        </p:nvSpPr>
        <p:spPr>
          <a:xfrm>
            <a:off x="7224276" y="4594947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F2D6C0C-1FE7-890E-8F01-44CB0D908078}"/>
              </a:ext>
            </a:extLst>
          </p:cNvPr>
          <p:cNvSpPr/>
          <p:nvPr/>
        </p:nvSpPr>
        <p:spPr>
          <a:xfrm>
            <a:off x="7510026" y="4177434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505A35E3-FCFD-CF4B-9C1B-25458BB3C963}"/>
              </a:ext>
            </a:extLst>
          </p:cNvPr>
          <p:cNvSpPr/>
          <p:nvPr/>
        </p:nvSpPr>
        <p:spPr>
          <a:xfrm>
            <a:off x="7764026" y="4480647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652D3060-6871-B48C-2A5F-616411B10677}"/>
              </a:ext>
            </a:extLst>
          </p:cNvPr>
          <p:cNvSpPr/>
          <p:nvPr/>
        </p:nvSpPr>
        <p:spPr>
          <a:xfrm>
            <a:off x="6763901" y="4042497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D5DD2F8-62AA-4251-765C-BE7253D69E32}"/>
              </a:ext>
            </a:extLst>
          </p:cNvPr>
          <p:cNvSpPr/>
          <p:nvPr/>
        </p:nvSpPr>
        <p:spPr>
          <a:xfrm>
            <a:off x="6919476" y="43520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89A3B31-AED4-76A8-AA64-B88C0DD3743E}"/>
              </a:ext>
            </a:extLst>
          </p:cNvPr>
          <p:cNvSpPr/>
          <p:nvPr/>
        </p:nvSpPr>
        <p:spPr>
          <a:xfrm>
            <a:off x="7433826" y="4480647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3FCCB1D-71F4-2C59-3959-12ABF97915EE}"/>
              </a:ext>
            </a:extLst>
          </p:cNvPr>
          <p:cNvSpPr/>
          <p:nvPr/>
        </p:nvSpPr>
        <p:spPr>
          <a:xfrm>
            <a:off x="6538476" y="53744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A944FFF0-A04C-3700-3374-6CE8F66AC17A}"/>
              </a:ext>
            </a:extLst>
          </p:cNvPr>
          <p:cNvSpPr/>
          <p:nvPr/>
        </p:nvSpPr>
        <p:spPr>
          <a:xfrm>
            <a:off x="7376676" y="4747347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76EF2ADD-834B-5C76-A054-8918E9E7A9EA}"/>
              </a:ext>
            </a:extLst>
          </p:cNvPr>
          <p:cNvSpPr/>
          <p:nvPr/>
        </p:nvSpPr>
        <p:spPr>
          <a:xfrm>
            <a:off x="6462276" y="5182322"/>
            <a:ext cx="60325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49BAAC3E-EEAB-E455-2FA3-F0168571C34D}"/>
              </a:ext>
            </a:extLst>
          </p:cNvPr>
          <p:cNvSpPr/>
          <p:nvPr/>
        </p:nvSpPr>
        <p:spPr>
          <a:xfrm>
            <a:off x="6614676" y="51521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184F9CA2-DFCB-E5F7-12F3-B911E63BE710}"/>
              </a:ext>
            </a:extLst>
          </p:cNvPr>
          <p:cNvSpPr/>
          <p:nvPr/>
        </p:nvSpPr>
        <p:spPr>
          <a:xfrm>
            <a:off x="6309876" y="54125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D87CB741-8318-63A7-9491-82A8B1D5FEDE}"/>
              </a:ext>
            </a:extLst>
          </p:cNvPr>
          <p:cNvSpPr/>
          <p:nvPr/>
        </p:nvSpPr>
        <p:spPr>
          <a:xfrm>
            <a:off x="6576576" y="56347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9BED776E-DC77-37F2-EB7B-D5B1CD087A79}"/>
              </a:ext>
            </a:extLst>
          </p:cNvPr>
          <p:cNvSpPr/>
          <p:nvPr/>
        </p:nvSpPr>
        <p:spPr>
          <a:xfrm>
            <a:off x="7033776" y="5906222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2FDE766E-AAEB-DF06-DC88-07F8DBE30A85}"/>
              </a:ext>
            </a:extLst>
          </p:cNvPr>
          <p:cNvSpPr/>
          <p:nvPr/>
        </p:nvSpPr>
        <p:spPr>
          <a:xfrm>
            <a:off x="7605276" y="48473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0E00947C-1FBA-A55B-9D82-9037D76F9CA3}"/>
              </a:ext>
            </a:extLst>
          </p:cNvPr>
          <p:cNvSpPr/>
          <p:nvPr/>
        </p:nvSpPr>
        <p:spPr>
          <a:xfrm>
            <a:off x="6081276" y="52982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3A9AE306-F106-1427-45F8-193211E45053}"/>
              </a:ext>
            </a:extLst>
          </p:cNvPr>
          <p:cNvSpPr/>
          <p:nvPr/>
        </p:nvSpPr>
        <p:spPr>
          <a:xfrm>
            <a:off x="6309876" y="56855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EE2F5ED0-A4E6-4BD7-8DC4-744C8DCA6CAB}"/>
              </a:ext>
            </a:extLst>
          </p:cNvPr>
          <p:cNvSpPr/>
          <p:nvPr/>
        </p:nvSpPr>
        <p:spPr>
          <a:xfrm>
            <a:off x="6767076" y="53045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87762D4-0679-3E35-9B9E-A288A0A2AA2A}"/>
              </a:ext>
            </a:extLst>
          </p:cNvPr>
          <p:cNvSpPr/>
          <p:nvPr/>
        </p:nvSpPr>
        <p:spPr>
          <a:xfrm>
            <a:off x="6233676" y="51521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DE68B4B-2706-7CD5-43EF-55ABC5B0D5DB}"/>
              </a:ext>
            </a:extLst>
          </p:cNvPr>
          <p:cNvSpPr/>
          <p:nvPr/>
        </p:nvSpPr>
        <p:spPr>
          <a:xfrm>
            <a:off x="6767076" y="59078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9515F3D6-8F7B-5910-6121-BA10B95649CB}"/>
              </a:ext>
            </a:extLst>
          </p:cNvPr>
          <p:cNvSpPr/>
          <p:nvPr/>
        </p:nvSpPr>
        <p:spPr>
          <a:xfrm>
            <a:off x="6843276" y="56093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9A85E975-EE05-245B-711F-16492499732F}"/>
              </a:ext>
            </a:extLst>
          </p:cNvPr>
          <p:cNvSpPr/>
          <p:nvPr/>
        </p:nvSpPr>
        <p:spPr>
          <a:xfrm>
            <a:off x="7681476" y="5052147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FAD53D9D-B7AC-DD47-C288-B0443FEE06D9}"/>
              </a:ext>
            </a:extLst>
          </p:cNvPr>
          <p:cNvSpPr/>
          <p:nvPr/>
        </p:nvSpPr>
        <p:spPr>
          <a:xfrm>
            <a:off x="7910076" y="49235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133DA370-BEBD-29F9-25AE-2F2B37CD6491}"/>
              </a:ext>
            </a:extLst>
          </p:cNvPr>
          <p:cNvSpPr/>
          <p:nvPr/>
        </p:nvSpPr>
        <p:spPr>
          <a:xfrm>
            <a:off x="6690876" y="57554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C5480398-55A5-172C-B5E5-A0B35E3D2E7E}"/>
              </a:ext>
            </a:extLst>
          </p:cNvPr>
          <p:cNvSpPr/>
          <p:nvPr/>
        </p:nvSpPr>
        <p:spPr>
          <a:xfrm>
            <a:off x="6919476" y="54569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BBF4D47C-CB7B-DC13-C4A4-BF57DF1FDC65}"/>
              </a:ext>
            </a:extLst>
          </p:cNvPr>
          <p:cNvSpPr/>
          <p:nvPr/>
        </p:nvSpPr>
        <p:spPr>
          <a:xfrm>
            <a:off x="6690876" y="54569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2885B76A-B526-51FE-A5E6-54440C9724B2}"/>
              </a:ext>
            </a:extLst>
          </p:cNvPr>
          <p:cNvSpPr/>
          <p:nvPr/>
        </p:nvSpPr>
        <p:spPr>
          <a:xfrm>
            <a:off x="6462276" y="58316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2A98F8A4-2282-971B-B8C0-983ABAB4D8BA}"/>
              </a:ext>
            </a:extLst>
          </p:cNvPr>
          <p:cNvSpPr/>
          <p:nvPr/>
        </p:nvSpPr>
        <p:spPr>
          <a:xfrm>
            <a:off x="6995676" y="46949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DBE15AB-7E6F-09A9-ACE5-0C078C1FAA28}"/>
              </a:ext>
            </a:extLst>
          </p:cNvPr>
          <p:cNvSpPr/>
          <p:nvPr/>
        </p:nvSpPr>
        <p:spPr>
          <a:xfrm>
            <a:off x="7148076" y="4899747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E8CC24F-732F-C35A-61B3-7101FA47C6C6}"/>
              </a:ext>
            </a:extLst>
          </p:cNvPr>
          <p:cNvSpPr/>
          <p:nvPr/>
        </p:nvSpPr>
        <p:spPr>
          <a:xfrm>
            <a:off x="7376676" y="50696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1E19B44B-49C2-E0D0-749A-D1B8574C9FA0}"/>
              </a:ext>
            </a:extLst>
          </p:cNvPr>
          <p:cNvSpPr/>
          <p:nvPr/>
        </p:nvSpPr>
        <p:spPr>
          <a:xfrm>
            <a:off x="6919476" y="49934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5129D39D-5473-B79D-CCDD-9F6492B274A0}"/>
              </a:ext>
            </a:extLst>
          </p:cNvPr>
          <p:cNvSpPr/>
          <p:nvPr/>
        </p:nvSpPr>
        <p:spPr>
          <a:xfrm>
            <a:off x="7071876" y="52220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8EF9B051-FF09-E16E-5142-D0C14D47646E}"/>
              </a:ext>
            </a:extLst>
          </p:cNvPr>
          <p:cNvSpPr/>
          <p:nvPr/>
        </p:nvSpPr>
        <p:spPr>
          <a:xfrm>
            <a:off x="7071876" y="44663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83AA1EF2-8C88-4819-C6D0-F443FD084AB0}"/>
              </a:ext>
            </a:extLst>
          </p:cNvPr>
          <p:cNvSpPr/>
          <p:nvPr/>
        </p:nvSpPr>
        <p:spPr>
          <a:xfrm>
            <a:off x="6386076" y="55268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DC2BC0F5-3E38-5726-D424-2E6B44095AD0}"/>
              </a:ext>
            </a:extLst>
          </p:cNvPr>
          <p:cNvSpPr/>
          <p:nvPr/>
        </p:nvSpPr>
        <p:spPr>
          <a:xfrm>
            <a:off x="7452876" y="54506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2332AF90-6155-6906-E10D-CA63FD2E7B72}"/>
              </a:ext>
            </a:extLst>
          </p:cNvPr>
          <p:cNvSpPr/>
          <p:nvPr/>
        </p:nvSpPr>
        <p:spPr>
          <a:xfrm>
            <a:off x="6233676" y="48473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314FDA43-C66B-61CF-ADFC-47EFD46EEF8C}"/>
              </a:ext>
            </a:extLst>
          </p:cNvPr>
          <p:cNvSpPr/>
          <p:nvPr/>
        </p:nvSpPr>
        <p:spPr>
          <a:xfrm>
            <a:off x="7529076" y="45425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A2F62ACA-15F0-16FD-B1CD-A0918A7E5820}"/>
              </a:ext>
            </a:extLst>
          </p:cNvPr>
          <p:cNvSpPr/>
          <p:nvPr/>
        </p:nvSpPr>
        <p:spPr>
          <a:xfrm>
            <a:off x="6157476" y="55331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6BAF9694-2A8A-A758-4DB0-0A2781F20A9D}"/>
              </a:ext>
            </a:extLst>
          </p:cNvPr>
          <p:cNvSpPr/>
          <p:nvPr/>
        </p:nvSpPr>
        <p:spPr>
          <a:xfrm>
            <a:off x="6386076" y="52220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E3A1168C-15FE-DC6A-082E-C6A3334D3532}"/>
              </a:ext>
            </a:extLst>
          </p:cNvPr>
          <p:cNvSpPr/>
          <p:nvPr/>
        </p:nvSpPr>
        <p:spPr>
          <a:xfrm>
            <a:off x="7757676" y="47711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BCEAFECA-0918-2CD0-852A-FA8DD87F04B0}"/>
              </a:ext>
            </a:extLst>
          </p:cNvPr>
          <p:cNvSpPr/>
          <p:nvPr/>
        </p:nvSpPr>
        <p:spPr>
          <a:xfrm>
            <a:off x="7681476" y="43139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F9147CF0-3954-BA54-35D7-3F85F9D9C156}"/>
              </a:ext>
            </a:extLst>
          </p:cNvPr>
          <p:cNvSpPr/>
          <p:nvPr/>
        </p:nvSpPr>
        <p:spPr>
          <a:xfrm>
            <a:off x="7833876" y="46187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4A5B0408-1DAD-72D2-1B55-672A07283AF7}"/>
              </a:ext>
            </a:extLst>
          </p:cNvPr>
          <p:cNvSpPr/>
          <p:nvPr/>
        </p:nvSpPr>
        <p:spPr>
          <a:xfrm>
            <a:off x="7300476" y="42377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B5551F23-BB01-87A9-AF69-32C5A42465EE}"/>
              </a:ext>
            </a:extLst>
          </p:cNvPr>
          <p:cNvSpPr/>
          <p:nvPr/>
        </p:nvSpPr>
        <p:spPr>
          <a:xfrm>
            <a:off x="7224276" y="47648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7888" name="Oval 37887">
            <a:extLst>
              <a:ext uri="{FF2B5EF4-FFF2-40B4-BE49-F238E27FC236}">
                <a16:creationId xmlns:a16="http://schemas.microsoft.com/office/drawing/2014/main" id="{ADC686D6-2BAE-47EE-DA05-EE0A973CEBF0}"/>
              </a:ext>
            </a:extLst>
          </p:cNvPr>
          <p:cNvSpPr/>
          <p:nvPr/>
        </p:nvSpPr>
        <p:spPr>
          <a:xfrm>
            <a:off x="7300476" y="49172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7889" name="Oval 37888">
            <a:extLst>
              <a:ext uri="{FF2B5EF4-FFF2-40B4-BE49-F238E27FC236}">
                <a16:creationId xmlns:a16="http://schemas.microsoft.com/office/drawing/2014/main" id="{3C3862A7-4E3E-CA07-D6A2-D5942CB9012F}"/>
              </a:ext>
            </a:extLst>
          </p:cNvPr>
          <p:cNvSpPr/>
          <p:nvPr/>
        </p:nvSpPr>
        <p:spPr>
          <a:xfrm>
            <a:off x="6843276" y="51458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7892" name="Oval 37891">
            <a:extLst>
              <a:ext uri="{FF2B5EF4-FFF2-40B4-BE49-F238E27FC236}">
                <a16:creationId xmlns:a16="http://schemas.microsoft.com/office/drawing/2014/main" id="{4543EA3E-6806-20FF-11E6-C3916D933351}"/>
              </a:ext>
            </a:extLst>
          </p:cNvPr>
          <p:cNvSpPr/>
          <p:nvPr/>
        </p:nvSpPr>
        <p:spPr>
          <a:xfrm>
            <a:off x="6919476" y="57554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7893" name="Oval 37892">
            <a:extLst>
              <a:ext uri="{FF2B5EF4-FFF2-40B4-BE49-F238E27FC236}">
                <a16:creationId xmlns:a16="http://schemas.microsoft.com/office/drawing/2014/main" id="{B5058A4C-6199-76EE-B760-D6E89E126BA3}"/>
              </a:ext>
            </a:extLst>
          </p:cNvPr>
          <p:cNvSpPr/>
          <p:nvPr/>
        </p:nvSpPr>
        <p:spPr>
          <a:xfrm>
            <a:off x="7452876" y="567920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7894" name="Oval 37893">
            <a:extLst>
              <a:ext uri="{FF2B5EF4-FFF2-40B4-BE49-F238E27FC236}">
                <a16:creationId xmlns:a16="http://schemas.microsoft.com/office/drawing/2014/main" id="{DC36F987-3FAE-9B6B-25AC-10F8C03A806E}"/>
              </a:ext>
            </a:extLst>
          </p:cNvPr>
          <p:cNvSpPr/>
          <p:nvPr/>
        </p:nvSpPr>
        <p:spPr>
          <a:xfrm>
            <a:off x="6538476" y="4542559"/>
            <a:ext cx="76200" cy="825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ZA"/>
          </a:p>
        </p:txBody>
      </p:sp>
      <p:sp>
        <p:nvSpPr>
          <p:cNvPr id="37896" name="TextBox 37895">
            <a:extLst>
              <a:ext uri="{FF2B5EF4-FFF2-40B4-BE49-F238E27FC236}">
                <a16:creationId xmlns:a16="http://schemas.microsoft.com/office/drawing/2014/main" id="{FA6C9AED-D9A5-5726-04E6-42E083F85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8701" y="5384958"/>
            <a:ext cx="31019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accent2"/>
                </a:solidFill>
              </a:rPr>
              <a:t>Look for angular modulation of ejected electrons</a:t>
            </a:r>
          </a:p>
        </p:txBody>
      </p:sp>
      <p:cxnSp>
        <p:nvCxnSpPr>
          <p:cNvPr id="37897" name="Straight Arrow Connector 37896">
            <a:extLst>
              <a:ext uri="{FF2B5EF4-FFF2-40B4-BE49-F238E27FC236}">
                <a16:creationId xmlns:a16="http://schemas.microsoft.com/office/drawing/2014/main" id="{8D03FC38-2B65-7362-B0E2-44C6EB072108}"/>
              </a:ext>
            </a:extLst>
          </p:cNvPr>
          <p:cNvCxnSpPr>
            <a:cxnSpLocks/>
          </p:cNvCxnSpPr>
          <p:nvPr/>
        </p:nvCxnSpPr>
        <p:spPr>
          <a:xfrm flipV="1">
            <a:off x="4900176" y="5304559"/>
            <a:ext cx="876300" cy="37147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53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500"/>
                                        <p:tgtEl>
                                          <p:spTgt spid="37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3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6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00"/>
                            </p:stCondLst>
                            <p:childTnLst>
                              <p:par>
                                <p:cTn id="19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0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3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" grpId="0" animBg="1"/>
      <p:bldP spid="13" grpId="0"/>
      <p:bldP spid="16" grpId="0"/>
      <p:bldP spid="18" grpId="0" animBg="1"/>
      <p:bldP spid="19" grpId="0" animBg="1"/>
      <p:bldP spid="21" grpId="0" animBg="1"/>
      <p:bldP spid="23" grpId="0" animBg="1"/>
      <p:bldP spid="25" grpId="0" animBg="1"/>
      <p:bldP spid="39" grpId="0" animBg="1"/>
      <p:bldP spid="42" grpId="0" animBg="1"/>
      <p:bldP spid="83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37888" grpId="0" animBg="1"/>
      <p:bldP spid="37889" grpId="0" animBg="1"/>
      <p:bldP spid="37892" grpId="0" animBg="1"/>
      <p:bldP spid="37893" grpId="0" animBg="1"/>
      <p:bldP spid="37894" grpId="0" animBg="1"/>
      <p:bldP spid="3789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E638D-4640-806D-79F7-5C7BC46DA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ZA" u="sng" dirty="0">
                <a:solidFill>
                  <a:schemeClr val="accent2"/>
                </a:solidFill>
              </a:rPr>
              <a:t>The Imaging X-Ray Polarimetry Explorer (IXPE)</a:t>
            </a:r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85D4257-863F-DCA5-E9E7-8F4E4E354C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05000"/>
            <a:ext cx="3497335" cy="452596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2C8266-3272-8E4C-6846-C7C6EB45052C}"/>
              </a:ext>
            </a:extLst>
          </p:cNvPr>
          <p:cNvSpPr txBox="1"/>
          <p:nvPr/>
        </p:nvSpPr>
        <p:spPr>
          <a:xfrm>
            <a:off x="4217310" y="5164456"/>
            <a:ext cx="441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/>
              <a:t>Launched 9 December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/>
              <a:t>Exploits polarization-dependence of the photoelectric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/>
              <a:t>2 – 8 keV</a:t>
            </a:r>
          </a:p>
        </p:txBody>
      </p:sp>
      <p:pic>
        <p:nvPicPr>
          <p:cNvPr id="8" name="Picture 7" descr="A picture containing text, aircraft, airplane&#10;&#10;Description automatically generated">
            <a:extLst>
              <a:ext uri="{FF2B5EF4-FFF2-40B4-BE49-F238E27FC236}">
                <a16:creationId xmlns:a16="http://schemas.microsoft.com/office/drawing/2014/main" id="{D7EBC068-143E-2762-09B7-1783AF454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421" y="1896428"/>
            <a:ext cx="4519379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586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400E15-E9B9-03EE-BEAE-8F42B81AA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45" y="3867800"/>
            <a:ext cx="8577330" cy="26070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3FF6BE-919B-4EAC-38CE-5348A70DE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ZA" u="sng" dirty="0">
                <a:solidFill>
                  <a:schemeClr val="accent2"/>
                </a:solidFill>
              </a:rPr>
              <a:t>IXPE Observations of BL </a:t>
            </a:r>
            <a:r>
              <a:rPr lang="en-ZA" u="sng" dirty="0" err="1">
                <a:solidFill>
                  <a:schemeClr val="accent2"/>
                </a:solidFill>
              </a:rPr>
              <a:t>Lacertae</a:t>
            </a:r>
            <a:endParaRPr lang="en-ZA" u="sng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34534F-EFE1-A945-516D-45FED663C488}"/>
              </a:ext>
            </a:extLst>
          </p:cNvPr>
          <p:cNvSpPr txBox="1"/>
          <p:nvPr/>
        </p:nvSpPr>
        <p:spPr>
          <a:xfrm>
            <a:off x="4876800" y="6474813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(</a:t>
            </a:r>
            <a:r>
              <a:rPr lang="en-ZA" dirty="0" err="1"/>
              <a:t>Middei</a:t>
            </a:r>
            <a:r>
              <a:rPr lang="en-ZA" dirty="0"/>
              <a:t> et al. 2023, </a:t>
            </a:r>
            <a:r>
              <a:rPr lang="en-ZA" dirty="0" err="1"/>
              <a:t>ApJ</a:t>
            </a:r>
            <a:r>
              <a:rPr lang="en-ZA" dirty="0"/>
              <a:t>, 942, L10)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2864DC-9840-4F63-E4B3-2E79A4ABE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810250"/>
            <a:ext cx="3352800" cy="18702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6B87F9-28D1-058D-25D5-19537C83E872}"/>
              </a:ext>
            </a:extLst>
          </p:cNvPr>
          <p:cNvSpPr txBox="1"/>
          <p:nvPr/>
        </p:nvSpPr>
        <p:spPr>
          <a:xfrm>
            <a:off x="152400" y="1051208"/>
            <a:ext cx="6248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/>
              <a:t>LSP/ISP blazar </a:t>
            </a:r>
          </a:p>
          <a:p>
            <a:r>
              <a:rPr lang="en-ZA" sz="2000" dirty="0"/>
              <a:t>     =&gt; X-rays dominated by SSC or hadronic emission</a:t>
            </a:r>
          </a:p>
          <a:p>
            <a:endParaRPr lang="en-ZA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/>
              <a:t>2 IXPE observations in May and June 2022.</a:t>
            </a:r>
          </a:p>
          <a:p>
            <a:endParaRPr lang="en-ZA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/>
              <a:t>Only upper limits in </a:t>
            </a:r>
            <a:r>
              <a:rPr lang="en-ZA" sz="2000" dirty="0" err="1">
                <a:latin typeface="Symbol" panose="05050102010706020507" pitchFamily="18" charset="2"/>
              </a:rPr>
              <a:t>P</a:t>
            </a:r>
            <a:r>
              <a:rPr lang="en-ZA" sz="2000" baseline="-25000" dirty="0" err="1"/>
              <a:t>x</a:t>
            </a:r>
            <a:r>
              <a:rPr lang="en-ZA" sz="2000" dirty="0"/>
              <a:t> measured.</a:t>
            </a:r>
          </a:p>
          <a:p>
            <a:endParaRPr lang="en-ZA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 err="1">
                <a:latin typeface="Symbol" panose="05050102010706020507" pitchFamily="18" charset="2"/>
              </a:rPr>
              <a:t>P</a:t>
            </a:r>
            <a:r>
              <a:rPr lang="en-ZA" sz="2000" baseline="-25000" dirty="0" err="1"/>
              <a:t>x</a:t>
            </a:r>
            <a:r>
              <a:rPr lang="en-ZA" sz="2000" dirty="0"/>
              <a:t> &lt; </a:t>
            </a:r>
            <a:r>
              <a:rPr lang="en-ZA" sz="2000" dirty="0" err="1">
                <a:latin typeface="Symbol" panose="05050102010706020507" pitchFamily="18" charset="2"/>
              </a:rPr>
              <a:t>P</a:t>
            </a:r>
            <a:r>
              <a:rPr lang="en-ZA" sz="2000" baseline="-25000" dirty="0" err="1"/>
              <a:t>optical</a:t>
            </a:r>
            <a:r>
              <a:rPr lang="en-ZA" sz="2000" dirty="0"/>
              <a:t> for both observations </a:t>
            </a:r>
          </a:p>
          <a:p>
            <a:r>
              <a:rPr lang="en-ZA" sz="2000" dirty="0"/>
              <a:t>    </a:t>
            </a:r>
            <a:r>
              <a:rPr lang="en-ZA" sz="2000" dirty="0">
                <a:solidFill>
                  <a:srgbClr val="FF0000"/>
                </a:solidFill>
              </a:rPr>
              <a:t>=&gt; Support for leptonic (SSC) X-ray emission.</a:t>
            </a:r>
          </a:p>
        </p:txBody>
      </p:sp>
    </p:spTree>
    <p:extLst>
      <p:ext uri="{BB962C8B-B14F-4D97-AF65-F5344CB8AC3E}">
        <p14:creationId xmlns:p14="http://schemas.microsoft.com/office/powerpoint/2010/main" val="3907837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A9BCA-472D-8866-CECA-CEBB214C9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/>
          <a:lstStyle/>
          <a:p>
            <a:r>
              <a:rPr lang="en-ZA" u="sng" dirty="0">
                <a:solidFill>
                  <a:srgbClr val="002060"/>
                </a:solidFill>
              </a:rPr>
              <a:t>IXPE Observations of LSP blazars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05335-65ED-1836-6922-B7DAE5A71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2479269"/>
            <a:ext cx="3124200" cy="3118662"/>
          </a:xfrm>
        </p:spPr>
        <p:txBody>
          <a:bodyPr/>
          <a:lstStyle/>
          <a:p>
            <a:r>
              <a:rPr lang="en-ZA" sz="2400" dirty="0">
                <a:solidFill>
                  <a:srgbClr val="002060"/>
                </a:solidFill>
              </a:rPr>
              <a:t>All consistent with 0 polarization; </a:t>
            </a:r>
          </a:p>
          <a:p>
            <a:pPr marL="0" indent="0">
              <a:buNone/>
            </a:pPr>
            <a:endParaRPr lang="en-ZA" sz="12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ZA" sz="2400" dirty="0">
                <a:solidFill>
                  <a:srgbClr val="002060"/>
                </a:solidFill>
                <a:latin typeface="Symbol" panose="05050102010706020507" pitchFamily="18" charset="2"/>
              </a:rPr>
              <a:t>         </a:t>
            </a:r>
            <a:r>
              <a:rPr lang="en-ZA" sz="2400" dirty="0" err="1">
                <a:solidFill>
                  <a:srgbClr val="002060"/>
                </a:solidFill>
                <a:latin typeface="Symbol" panose="05050102010706020507" pitchFamily="18" charset="2"/>
              </a:rPr>
              <a:t>P</a:t>
            </a:r>
            <a:r>
              <a:rPr lang="en-ZA" sz="2400" baseline="-25000" dirty="0" err="1">
                <a:solidFill>
                  <a:srgbClr val="002060"/>
                </a:solidFill>
              </a:rPr>
              <a:t>x</a:t>
            </a:r>
            <a:r>
              <a:rPr lang="en-ZA" sz="2400" dirty="0">
                <a:solidFill>
                  <a:srgbClr val="002060"/>
                </a:solidFill>
              </a:rPr>
              <a:t> &lt; </a:t>
            </a:r>
            <a:r>
              <a:rPr lang="en-ZA" sz="2400" dirty="0" err="1">
                <a:solidFill>
                  <a:srgbClr val="002060"/>
                </a:solidFill>
                <a:latin typeface="Symbol" panose="05050102010706020507" pitchFamily="18" charset="2"/>
              </a:rPr>
              <a:t>P</a:t>
            </a:r>
            <a:r>
              <a:rPr lang="en-ZA" sz="2400" baseline="-25000" dirty="0" err="1">
                <a:solidFill>
                  <a:srgbClr val="002060"/>
                </a:solidFill>
              </a:rPr>
              <a:t>opt</a:t>
            </a:r>
            <a:endParaRPr lang="en-ZA" sz="2400" baseline="-25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ZA" sz="1200" dirty="0">
              <a:solidFill>
                <a:srgbClr val="002060"/>
              </a:solidFill>
            </a:endParaRPr>
          </a:p>
          <a:p>
            <a:r>
              <a:rPr lang="en-ZA" sz="2400" dirty="0">
                <a:solidFill>
                  <a:srgbClr val="002060"/>
                </a:solidFill>
              </a:rPr>
              <a:t>Support for leptonic SSC / EC X-ray emission.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282C13-075E-EF98-90B5-0674F47FF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083877"/>
            <a:ext cx="5904918" cy="56979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03DADC-9B71-1B74-AA5D-4575897BE9E2}"/>
              </a:ext>
            </a:extLst>
          </p:cNvPr>
          <p:cNvSpPr txBox="1"/>
          <p:nvPr/>
        </p:nvSpPr>
        <p:spPr>
          <a:xfrm>
            <a:off x="838200" y="5885705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buNone/>
            </a:pPr>
            <a:r>
              <a:rPr lang="en-ZA" sz="1800" dirty="0"/>
              <a:t>(Marshall et al. 2024: </a:t>
            </a:r>
            <a:r>
              <a:rPr lang="en-ZA" sz="1800" dirty="0" err="1"/>
              <a:t>ApJ</a:t>
            </a:r>
            <a:r>
              <a:rPr lang="en-ZA" sz="1800" dirty="0"/>
              <a:t> 972, 74)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96473B-BC7C-A86A-FBD5-1A2BA4E98D7D}"/>
                  </a:ext>
                </a:extLst>
              </p:cNvPr>
              <p:cNvSpPr txBox="1"/>
              <p:nvPr/>
            </p:nvSpPr>
            <p:spPr>
              <a:xfrm>
                <a:off x="381000" y="1314171"/>
                <a:ext cx="2971800" cy="882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r>
                        <a:rPr lang="en-Z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Z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ZA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ZA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ZA" sz="2400" i="1" baseline="30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ZA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ZA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ZA" sz="2400" i="1" baseline="30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Z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</m:oMath>
                  </m:oMathPara>
                </a14:m>
                <a:endParaRPr lang="en-ZA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96473B-BC7C-A86A-FBD5-1A2BA4E98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314171"/>
                <a:ext cx="2971800" cy="8824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8283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1" descr="Oct08ECfit_z0.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5138"/>
            <a:ext cx="4953000" cy="382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ED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1524000"/>
            <a:ext cx="490061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934200" cy="1325562"/>
          </a:xfrm>
        </p:spPr>
        <p:txBody>
          <a:bodyPr/>
          <a:lstStyle/>
          <a:p>
            <a:pPr eaLnBrk="1" hangingPunct="1"/>
            <a:r>
              <a:rPr lang="en-US" altLang="en-US" u="sng">
                <a:solidFill>
                  <a:schemeClr val="accent2"/>
                </a:solidFill>
              </a:rPr>
              <a:t>Blazar Spectral Energy Distributions (SEDs)</a:t>
            </a:r>
          </a:p>
        </p:txBody>
      </p:sp>
      <p:sp>
        <p:nvSpPr>
          <p:cNvPr id="5125" name="TextBox 9"/>
          <p:cNvSpPr txBox="1">
            <a:spLocks noChangeArrowheads="1"/>
          </p:cNvSpPr>
          <p:nvPr/>
        </p:nvSpPr>
        <p:spPr bwMode="auto">
          <a:xfrm>
            <a:off x="533400" y="5562600"/>
            <a:ext cx="3657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chemeClr val="accent2"/>
                </a:solidFill>
              </a:rPr>
              <a:t>Non-thermal spectra with two broad bumps: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105400" y="5562600"/>
            <a:ext cx="4038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FF0000"/>
                </a:solidFill>
              </a:rPr>
              <a:t> Low-energy (probably synchrotron):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</a:rPr>
              <a:t>radio-IR-optical(-UV-X-rays)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1828800" y="3048000"/>
            <a:ext cx="3429000" cy="2590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4610100" y="4229100"/>
            <a:ext cx="2133600" cy="685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343400" y="6248400"/>
            <a:ext cx="403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1800">
                <a:solidFill>
                  <a:srgbClr val="00B050"/>
                </a:solidFill>
              </a:rPr>
              <a:t> High-energy (X-ray – </a:t>
            </a:r>
            <a:r>
              <a:rPr lang="en-US" altLang="en-US" sz="1800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800">
                <a:solidFill>
                  <a:srgbClr val="00B050"/>
                </a:solidFill>
              </a:rPr>
              <a:t>-rays)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16200000" flipV="1">
            <a:off x="2667000" y="4038600"/>
            <a:ext cx="3429000" cy="9906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4800600" y="3276600"/>
            <a:ext cx="3124200" cy="28194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2" name="TextBox 16"/>
          <p:cNvSpPr txBox="1">
            <a:spLocks noChangeArrowheads="1"/>
          </p:cNvSpPr>
          <p:nvPr/>
        </p:nvSpPr>
        <p:spPr bwMode="auto">
          <a:xfrm>
            <a:off x="1981200" y="1947863"/>
            <a:ext cx="838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chemeClr val="tx2"/>
                </a:solidFill>
              </a:rPr>
              <a:t>3C66A</a:t>
            </a:r>
          </a:p>
        </p:txBody>
      </p:sp>
    </p:spTree>
    <p:extLst>
      <p:ext uri="{BB962C8B-B14F-4D97-AF65-F5344CB8AC3E}">
        <p14:creationId xmlns:p14="http://schemas.microsoft.com/office/powerpoint/2010/main" val="129766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446293"/>
            <a:ext cx="6324600" cy="4887707"/>
          </a:xfrm>
        </p:spPr>
      </p:pic>
      <p:sp>
        <p:nvSpPr>
          <p:cNvPr id="44035" name="TextBox 6"/>
          <p:cNvSpPr txBox="1">
            <a:spLocks noChangeArrowheads="1"/>
          </p:cNvSpPr>
          <p:nvPr/>
        </p:nvSpPr>
        <p:spPr bwMode="auto">
          <a:xfrm>
            <a:off x="5829777" y="1241217"/>
            <a:ext cx="312766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Baring, MB, &amp; Summerlin (2017: MNRAS 464, 4875):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 marL="285750" indent="-285750">
              <a:spcBef>
                <a:spcPct val="0"/>
              </a:spcBef>
            </a:pPr>
            <a:r>
              <a:rPr lang="en-US" altLang="en-US" sz="1800" dirty="0"/>
              <a:t>Monte-Carlo </a:t>
            </a:r>
            <a:r>
              <a:rPr lang="en-US" altLang="en-US" sz="1800" dirty="0" err="1"/>
              <a:t>simulatons</a:t>
            </a:r>
            <a:r>
              <a:rPr lang="en-US" altLang="en-US" sz="1800" dirty="0"/>
              <a:t> of Diffusive Shock Acceleration (thermal + non-thermal electron distributions);</a:t>
            </a:r>
          </a:p>
          <a:p>
            <a:pPr>
              <a:spcBef>
                <a:spcPct val="0"/>
              </a:spcBef>
              <a:buNone/>
            </a:pPr>
            <a:endParaRPr lang="en-US" altLang="en-US" sz="1800" dirty="0"/>
          </a:p>
          <a:p>
            <a:pPr marL="285750" indent="-285750">
              <a:spcBef>
                <a:spcPct val="0"/>
              </a:spcBef>
            </a:pPr>
            <a:r>
              <a:rPr lang="en-US" altLang="en-US" sz="1800" dirty="0"/>
              <a:t>BBB from Comptonization of external radiation field by thermal electrons</a:t>
            </a:r>
            <a:endParaRPr lang="en-ZA" altLang="en-US" sz="18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-20021"/>
            <a:ext cx="86105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 dirty="0">
                <a:solidFill>
                  <a:schemeClr val="accent6"/>
                </a:solidFill>
              </a:rPr>
              <a:t>The “Big Blue Bump”</a:t>
            </a:r>
            <a:endParaRPr lang="en-ZA" altLang="en-US" u="sng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14400" y="1298122"/>
            <a:ext cx="3581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UV / soft X-ray excess seen in the SEDs of several blazars</a:t>
            </a:r>
            <a:endParaRPr lang="en-ZA" altLang="en-US" sz="20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667000" y="2134293"/>
            <a:ext cx="152400" cy="3318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15636" y="5133110"/>
            <a:ext cx="8458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chemeClr val="accent6"/>
                </a:solidFill>
              </a:rPr>
              <a:t>Accretion disk + Corona? </a:t>
            </a:r>
            <a:r>
              <a:rPr lang="en-US" altLang="en-US" sz="2000" dirty="0">
                <a:solidFill>
                  <a:schemeClr val="accent6"/>
                </a:solidFill>
                <a:cs typeface="Arial" panose="020B0604020202020204" pitchFamily="34" charset="0"/>
              </a:rPr>
              <a:t>→ </a:t>
            </a:r>
            <a:r>
              <a:rPr lang="en-US" altLang="en-US" sz="2000" b="1" dirty="0" err="1">
                <a:solidFill>
                  <a:schemeClr val="accent6"/>
                </a:solidFill>
                <a:cs typeface="Arial" panose="020B0604020202020204" pitchFamily="34" charset="0"/>
              </a:rPr>
              <a:t>Unpolarized</a:t>
            </a:r>
            <a:endParaRPr lang="en-US" altLang="en-US" sz="2000" b="1" dirty="0">
              <a:solidFill>
                <a:schemeClr val="accent6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en-US" sz="800" b="1" dirty="0">
              <a:solidFill>
                <a:schemeClr val="accent6"/>
              </a:solidFill>
              <a:cs typeface="Arial" panose="020B0604020202020204" pitchFamily="34" charset="0"/>
            </a:endParaRP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chemeClr val="accent6"/>
                </a:solidFill>
                <a:cs typeface="Arial" panose="020B0604020202020204" pitchFamily="34" charset="0"/>
              </a:rPr>
              <a:t>Additional synchrotron component? → </a:t>
            </a:r>
            <a:r>
              <a:rPr lang="en-US" altLang="en-US" sz="2000" b="1" dirty="0">
                <a:solidFill>
                  <a:schemeClr val="accent6"/>
                </a:solidFill>
                <a:cs typeface="Arial" panose="020B0604020202020204" pitchFamily="34" charset="0"/>
              </a:rPr>
              <a:t>Moderately polarized</a:t>
            </a:r>
          </a:p>
          <a:p>
            <a:pPr>
              <a:spcBef>
                <a:spcPct val="0"/>
              </a:spcBef>
              <a:buNone/>
            </a:pPr>
            <a:endParaRPr lang="en-US" altLang="en-US" sz="800" b="1" dirty="0">
              <a:solidFill>
                <a:schemeClr val="accent6"/>
              </a:solidFill>
              <a:cs typeface="Arial" panose="020B0604020202020204" pitchFamily="34" charset="0"/>
            </a:endParaRP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chemeClr val="accent6"/>
                </a:solidFill>
                <a:cs typeface="Arial" panose="020B0604020202020204" pitchFamily="34" charset="0"/>
              </a:rPr>
              <a:t>Bulk Compton scattering of external radiation field by thermal electrons (</a:t>
            </a:r>
            <a:r>
              <a:rPr lang="en-US" altLang="en-US" sz="2000" dirty="0" err="1">
                <a:solidFill>
                  <a:schemeClr val="accent6"/>
                </a:solidFill>
                <a:cs typeface="Arial" panose="020B0604020202020204" pitchFamily="34" charset="0"/>
              </a:rPr>
              <a:t>Sikora</a:t>
            </a:r>
            <a:r>
              <a:rPr lang="en-US" altLang="en-US" sz="2000" dirty="0">
                <a:solidFill>
                  <a:schemeClr val="accent6"/>
                </a:solidFill>
                <a:cs typeface="Arial" panose="020B0604020202020204" pitchFamily="34" charset="0"/>
              </a:rPr>
              <a:t> et al. 1994) → </a:t>
            </a:r>
            <a:r>
              <a:rPr lang="en-US" altLang="en-US" sz="2000" b="1" dirty="0">
                <a:solidFill>
                  <a:schemeClr val="accent6"/>
                </a:solidFill>
                <a:cs typeface="Arial" panose="020B0604020202020204" pitchFamily="34" charset="0"/>
              </a:rPr>
              <a:t>Potentially highly polarized</a:t>
            </a:r>
            <a:r>
              <a:rPr lang="en-US" altLang="en-US" sz="2000" dirty="0">
                <a:solidFill>
                  <a:schemeClr val="accent6"/>
                </a:solidFill>
              </a:rPr>
              <a:t> </a:t>
            </a:r>
            <a:endParaRPr lang="en-ZA" altLang="en-US" sz="2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58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1A9184A-EB19-BDD0-3774-EC2F908D7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518602"/>
            <a:ext cx="4933494" cy="3263198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34609"/>
            <a:ext cx="861059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 dirty="0">
                <a:solidFill>
                  <a:schemeClr val="accent6"/>
                </a:solidFill>
              </a:rPr>
              <a:t>Monte-Carlo Simulations of Polarization-Dependent Compton Scattering</a:t>
            </a:r>
            <a:endParaRPr lang="en-ZA" altLang="en-US" u="sng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38545" y="1153418"/>
            <a:ext cx="8915401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000" dirty="0">
                <a:solidFill>
                  <a:srgbClr val="002060"/>
                </a:solidFill>
              </a:rPr>
              <a:t>The MAPPIES (Monte-Carlo Applications for Partially Polarized Inverse External Compton Scattering) code (Dreyer &amp;</a:t>
            </a:r>
            <a:r>
              <a:rPr lang="en-US" sz="2000" dirty="0">
                <a:solidFill>
                  <a:srgbClr val="002060"/>
                </a:solidFill>
              </a:rPr>
              <a:t> Böttcher 2021a: </a:t>
            </a:r>
            <a:r>
              <a:rPr lang="en-US" sz="2000" dirty="0" err="1">
                <a:solidFill>
                  <a:srgbClr val="002060"/>
                </a:solidFill>
              </a:rPr>
              <a:t>ApJ</a:t>
            </a:r>
            <a:r>
              <a:rPr lang="en-US" sz="2000" dirty="0">
                <a:solidFill>
                  <a:srgbClr val="002060"/>
                </a:solidFill>
              </a:rPr>
              <a:t>, 906, 18)</a:t>
            </a:r>
            <a:r>
              <a:rPr lang="en-US" altLang="en-US" sz="2000" dirty="0">
                <a:solidFill>
                  <a:srgbClr val="002060"/>
                </a:solidFill>
              </a:rPr>
              <a:t>: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00" dirty="0">
                <a:solidFill>
                  <a:schemeClr val="accent6"/>
                </a:solidFill>
              </a:rPr>
              <a:t> </a:t>
            </a:r>
            <a:endParaRPr lang="en-US" altLang="en-US" sz="800" dirty="0">
              <a:solidFill>
                <a:schemeClr val="accent6"/>
              </a:solidFill>
            </a:endParaRP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rgbClr val="002060"/>
                </a:solidFill>
              </a:rPr>
              <a:t>Arbitrary electron distributions in a </a:t>
            </a:r>
            <a:r>
              <a:rPr lang="en-US" altLang="en-US" sz="2000" dirty="0" err="1">
                <a:solidFill>
                  <a:srgbClr val="002060"/>
                </a:solidFill>
              </a:rPr>
              <a:t>relativistically</a:t>
            </a:r>
            <a:r>
              <a:rPr lang="en-US" altLang="en-US" sz="2000" dirty="0">
                <a:solidFill>
                  <a:srgbClr val="002060"/>
                </a:solidFill>
              </a:rPr>
              <a:t> moving emission region</a:t>
            </a:r>
          </a:p>
          <a:p>
            <a:pPr marL="342900" indent="-342900">
              <a:spcBef>
                <a:spcPct val="0"/>
              </a:spcBef>
            </a:pPr>
            <a:endParaRPr lang="en-US" altLang="en-US" sz="800" dirty="0">
              <a:solidFill>
                <a:srgbClr val="002060"/>
              </a:solidFill>
            </a:endParaRP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rgbClr val="002060"/>
                </a:solidFill>
              </a:rPr>
              <a:t>Arbitrary target photon distributions (</a:t>
            </a:r>
            <a:r>
              <a:rPr lang="en-US" altLang="en-US" sz="2000" dirty="0" err="1">
                <a:solidFill>
                  <a:srgbClr val="002060"/>
                </a:solidFill>
              </a:rPr>
              <a:t>unpolarized</a:t>
            </a:r>
            <a:r>
              <a:rPr lang="en-US" altLang="en-US" sz="2000" dirty="0">
                <a:solidFill>
                  <a:srgbClr val="002060"/>
                </a:solidFill>
              </a:rPr>
              <a:t> or polarized)</a:t>
            </a:r>
          </a:p>
          <a:p>
            <a:pPr marL="342900" indent="-342900">
              <a:spcBef>
                <a:spcPct val="0"/>
              </a:spcBef>
            </a:pPr>
            <a:endParaRPr lang="en-US" altLang="en-US" sz="800" dirty="0">
              <a:solidFill>
                <a:srgbClr val="002060"/>
              </a:solidFill>
            </a:endParaRP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rgbClr val="002060"/>
                </a:solidFill>
              </a:rPr>
              <a:t>Polarization-dependent Compton scattering based on techniques developed by Matt et al. (1996)</a:t>
            </a:r>
          </a:p>
          <a:p>
            <a:pPr marL="342900" indent="-342900">
              <a:spcBef>
                <a:spcPct val="0"/>
              </a:spcBef>
            </a:pPr>
            <a:endParaRPr lang="en-US" altLang="en-US" sz="2000" dirty="0">
              <a:solidFill>
                <a:schemeClr val="accent6"/>
              </a:solidFill>
            </a:endParaRPr>
          </a:p>
          <a:p>
            <a:pPr>
              <a:spcBef>
                <a:spcPct val="0"/>
              </a:spcBef>
              <a:buNone/>
            </a:pPr>
            <a:endParaRPr lang="en-ZA" altLang="en-US" sz="2000" dirty="0">
              <a:solidFill>
                <a:schemeClr val="accent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2813" y="3661796"/>
            <a:ext cx="2805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BBB in AO 0235+164: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Up to ~ 50 % polarized in soft X-rays</a:t>
            </a:r>
            <a:endParaRPr lang="en-ZA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2" idx="1"/>
          </p:cNvCxnSpPr>
          <p:nvPr/>
        </p:nvCxnSpPr>
        <p:spPr>
          <a:xfrm flipH="1" flipV="1">
            <a:off x="3124200" y="3733801"/>
            <a:ext cx="2818613" cy="43582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1DFC09F-4C9F-7338-102A-C160339F4FED}"/>
              </a:ext>
            </a:extLst>
          </p:cNvPr>
          <p:cNvSpPr txBox="1"/>
          <p:nvPr/>
        </p:nvSpPr>
        <p:spPr>
          <a:xfrm>
            <a:off x="5791200" y="5718437"/>
            <a:ext cx="2957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(Dreyer &amp; Böttcher 2021b: </a:t>
            </a:r>
            <a:r>
              <a:rPr lang="en-ZA" dirty="0" err="1"/>
              <a:t>ApJ</a:t>
            </a:r>
            <a:r>
              <a:rPr lang="en-ZA" dirty="0"/>
              <a:t>, 910, 2)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D635B39-EEE1-AECA-8738-A0CF9D2EA759}"/>
              </a:ext>
            </a:extLst>
          </p:cNvPr>
          <p:cNvSpPr/>
          <p:nvPr/>
        </p:nvSpPr>
        <p:spPr>
          <a:xfrm>
            <a:off x="3352800" y="3661796"/>
            <a:ext cx="228600" cy="1900804"/>
          </a:xfrm>
          <a:prstGeom prst="round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DD299-C6C8-2A25-A4C2-ABBC30509572}"/>
              </a:ext>
            </a:extLst>
          </p:cNvPr>
          <p:cNvSpPr txBox="1"/>
          <p:nvPr/>
        </p:nvSpPr>
        <p:spPr>
          <a:xfrm>
            <a:off x="5957128" y="4767828"/>
            <a:ext cx="2805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IXPE energy range slightly too high. </a:t>
            </a:r>
            <a:endParaRPr lang="en-ZA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F785A98-91CC-CEAD-8DC8-0AB8A2BCB48C}"/>
              </a:ext>
            </a:extLst>
          </p:cNvPr>
          <p:cNvCxnSpPr>
            <a:cxnSpLocks/>
          </p:cNvCxnSpPr>
          <p:nvPr/>
        </p:nvCxnSpPr>
        <p:spPr>
          <a:xfrm flipH="1" flipV="1">
            <a:off x="3485682" y="4553076"/>
            <a:ext cx="2403138" cy="34608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12" descr="Confused face with solid fill with solid fill">
            <a:extLst>
              <a:ext uri="{FF2B5EF4-FFF2-40B4-BE49-F238E27FC236}">
                <a16:creationId xmlns:a16="http://schemas.microsoft.com/office/drawing/2014/main" id="{F5F0FF99-FE8C-F3BC-DB94-DB1CA5C2AA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46598" y="4847776"/>
            <a:ext cx="646331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4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r>
              <a:rPr lang="en-US" sz="3600" u="sng" dirty="0">
                <a:solidFill>
                  <a:srgbClr val="002060"/>
                </a:solidFill>
              </a:rPr>
              <a:t>Polarization of the BBB due to bulk </a:t>
            </a:r>
            <a:r>
              <a:rPr lang="en-US" sz="3600" u="sng" dirty="0" err="1">
                <a:solidFill>
                  <a:srgbClr val="002060"/>
                </a:solidFill>
              </a:rPr>
              <a:t>Comptonization</a:t>
            </a:r>
            <a:endParaRPr lang="en-ZA" sz="3600" u="sng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219200"/>
            <a:ext cx="6248400" cy="41360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2227" y="5748953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PD is maximum when the jet is viewed at </a:t>
            </a:r>
            <a:r>
              <a:rPr lang="en-US" dirty="0" err="1">
                <a:solidFill>
                  <a:srgbClr val="002060"/>
                </a:solidFill>
                <a:latin typeface="Symbol" panose="05050102010706020507" pitchFamily="18" charset="2"/>
                <a:cs typeface="Arial" charset="0"/>
              </a:rPr>
              <a:t>q</a:t>
            </a:r>
            <a:r>
              <a:rPr lang="en-US" baseline="-25000" dirty="0" err="1">
                <a:solidFill>
                  <a:srgbClr val="002060"/>
                </a:solidFill>
                <a:cs typeface="Arial" charset="0"/>
              </a:rPr>
              <a:t>obs</a:t>
            </a:r>
            <a:r>
              <a:rPr lang="en-US" dirty="0">
                <a:solidFill>
                  <a:srgbClr val="002060"/>
                </a:solidFill>
                <a:cs typeface="Arial" charset="0"/>
              </a:rPr>
              <a:t> = 1/</a:t>
            </a:r>
            <a:r>
              <a:rPr lang="en-US" dirty="0">
                <a:solidFill>
                  <a:srgbClr val="002060"/>
                </a:solidFill>
                <a:latin typeface="Symbol" panose="05050102010706020507" pitchFamily="18" charset="2"/>
                <a:cs typeface="Arial" charset="0"/>
              </a:rPr>
              <a:t>G, </a:t>
            </a:r>
            <a:r>
              <a:rPr lang="en-US" dirty="0">
                <a:solidFill>
                  <a:srgbClr val="002060"/>
                </a:solidFill>
                <a:latin typeface="+mn-lt"/>
                <a:cs typeface="Arial" charset="0"/>
              </a:rPr>
              <a:t>corresponding to 90</a:t>
            </a:r>
            <a:r>
              <a:rPr lang="en-US" baseline="30000" dirty="0">
                <a:solidFill>
                  <a:srgbClr val="002060"/>
                </a:solidFill>
                <a:latin typeface="+mn-lt"/>
                <a:cs typeface="Arial" charset="0"/>
              </a:rPr>
              <a:t>o</a:t>
            </a:r>
            <a:r>
              <a:rPr lang="en-US" dirty="0">
                <a:solidFill>
                  <a:srgbClr val="002060"/>
                </a:solidFill>
                <a:latin typeface="+mn-lt"/>
                <a:cs typeface="Arial" charset="0"/>
              </a:rPr>
              <a:t> scattering in the co-moving frame.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+mn-lt"/>
                <a:cs typeface="Arial" charset="0"/>
              </a:rPr>
              <a:t>PA is perpendicular to the jet axis. </a:t>
            </a:r>
            <a:endParaRPr lang="en-US" dirty="0">
              <a:solidFill>
                <a:srgbClr val="002060"/>
              </a:solidFill>
              <a:latin typeface="Symbol" panose="05050102010706020507" pitchFamily="18" charset="2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CDEB92-6497-713D-41FD-E1392FDA9913}"/>
              </a:ext>
            </a:extLst>
          </p:cNvPr>
          <p:cNvSpPr txBox="1"/>
          <p:nvPr/>
        </p:nvSpPr>
        <p:spPr>
          <a:xfrm>
            <a:off x="4953000" y="5269468"/>
            <a:ext cx="4328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(Dreyer &amp; Böttcher 2021b: </a:t>
            </a:r>
            <a:r>
              <a:rPr lang="en-ZA" dirty="0" err="1"/>
              <a:t>ApJ</a:t>
            </a:r>
            <a:r>
              <a:rPr lang="en-ZA" dirty="0"/>
              <a:t>, 910, 2)</a:t>
            </a:r>
          </a:p>
        </p:txBody>
      </p:sp>
    </p:spTree>
    <p:extLst>
      <p:ext uri="{BB962C8B-B14F-4D97-AF65-F5344CB8AC3E}">
        <p14:creationId xmlns:p14="http://schemas.microsoft.com/office/powerpoint/2010/main" val="12581220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2EEAF9-5689-9A8C-FD93-7E665283B48D}"/>
              </a:ext>
            </a:extLst>
          </p:cNvPr>
          <p:cNvSpPr/>
          <p:nvPr/>
        </p:nvSpPr>
        <p:spPr>
          <a:xfrm>
            <a:off x="-533400" y="5676879"/>
            <a:ext cx="10134600" cy="1714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9" name="Picture 8" descr="A white object in space&#10;&#10;AI-generated content may be incorrect.">
            <a:extLst>
              <a:ext uri="{FF2B5EF4-FFF2-40B4-BE49-F238E27FC236}">
                <a16:creationId xmlns:a16="http://schemas.microsoft.com/office/drawing/2014/main" id="{8DC3EF48-6C89-FD44-4825-A74E5C6733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663" y="10510"/>
            <a:ext cx="3454400" cy="1943100"/>
          </a:xfrm>
          <a:prstGeom prst="rect">
            <a:avLst/>
          </a:prstGeom>
        </p:spPr>
      </p:pic>
      <p:pic>
        <p:nvPicPr>
          <p:cNvPr id="7" name="Picture 6" descr="A bright light in space&#10;&#10;AI-generated content may be incorrect.">
            <a:extLst>
              <a:ext uri="{FF2B5EF4-FFF2-40B4-BE49-F238E27FC236}">
                <a16:creationId xmlns:a16="http://schemas.microsoft.com/office/drawing/2014/main" id="{373B53D7-7C19-955A-CF88-D9D3914E3E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5130" y="-494500"/>
            <a:ext cx="2090992" cy="3136488"/>
          </a:xfrm>
          <a:prstGeom prst="rect">
            <a:avLst/>
          </a:prstGeom>
        </p:spPr>
      </p:pic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47900" y="464754"/>
            <a:ext cx="4343400" cy="685800"/>
          </a:xfrm>
        </p:spPr>
        <p:txBody>
          <a:bodyPr/>
          <a:lstStyle/>
          <a:p>
            <a:r>
              <a:rPr lang="en-US" sz="3600" u="sng" dirty="0">
                <a:solidFill>
                  <a:srgbClr val="FFFF00"/>
                </a:solidFill>
              </a:rPr>
              <a:t>Summary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1500" y="1888995"/>
            <a:ext cx="7696200" cy="3141959"/>
          </a:xfrm>
        </p:spPr>
        <p:txBody>
          <a:bodyPr/>
          <a:lstStyle/>
          <a:p>
            <a:pPr marL="609600" indent="-609600" algn="l">
              <a:lnSpc>
                <a:spcPct val="80000"/>
              </a:lnSpc>
              <a:spcAft>
                <a:spcPts val="1200"/>
              </a:spcAft>
              <a:buFontTx/>
              <a:buAutoNum type="arabicPeriod"/>
            </a:pPr>
            <a:r>
              <a:rPr lang="en-US" sz="2200" dirty="0">
                <a:solidFill>
                  <a:srgbClr val="FFFF00"/>
                </a:solidFill>
                <a:cs typeface="Arial" charset="0"/>
              </a:rPr>
              <a:t>IXPE has opened a new window of X-ray polarimetry.</a:t>
            </a:r>
          </a:p>
          <a:p>
            <a:pPr marL="609600" indent="-609600" algn="l">
              <a:lnSpc>
                <a:spcPct val="80000"/>
              </a:lnSpc>
              <a:spcAft>
                <a:spcPts val="1200"/>
              </a:spcAft>
              <a:buFontTx/>
              <a:buAutoNum type="arabicPeriod"/>
            </a:pPr>
            <a:r>
              <a:rPr lang="en-US" sz="2200" dirty="0">
                <a:solidFill>
                  <a:srgbClr val="FFFF00"/>
                </a:solidFill>
                <a:cs typeface="Arial" charset="0"/>
              </a:rPr>
              <a:t>All IBLs / LBLs observed by IXPE: No X-ray polarization detected  </a:t>
            </a:r>
            <a:r>
              <a:rPr lang="en-US" sz="2200" dirty="0">
                <a:solidFill>
                  <a:srgbClr val="FFFF00"/>
                </a:solidFill>
                <a:latin typeface="Arial" panose="020B0604020202020204" pitchFamily="34" charset="0"/>
                <a:cs typeface="Arial" charset="0"/>
              </a:rPr>
              <a:t>→ Consistent  with leptonic SSC / EC high-energy emission; </a:t>
            </a:r>
            <a:r>
              <a:rPr lang="en-US" sz="2200" dirty="0" err="1">
                <a:solidFill>
                  <a:srgbClr val="FFFF00"/>
                </a:solidFill>
                <a:latin typeface="Arial" panose="020B0604020202020204" pitchFamily="34" charset="0"/>
                <a:cs typeface="Arial" charset="0"/>
              </a:rPr>
              <a:t>disfavouring</a:t>
            </a:r>
            <a:r>
              <a:rPr lang="en-US" sz="2200" dirty="0">
                <a:solidFill>
                  <a:srgbClr val="FFFF00"/>
                </a:solidFill>
                <a:latin typeface="Arial" panose="020B0604020202020204" pitchFamily="34" charset="0"/>
                <a:cs typeface="Arial" charset="0"/>
              </a:rPr>
              <a:t> hadronically dominated X-ray / </a:t>
            </a:r>
            <a:r>
              <a:rPr lang="en-US" sz="2200" dirty="0">
                <a:solidFill>
                  <a:srgbClr val="FFFF00"/>
                </a:solidFill>
                <a:latin typeface="Symbol" panose="05050102010706020507" pitchFamily="18" charset="2"/>
                <a:cs typeface="Arial" charset="0"/>
              </a:rPr>
              <a:t>g</a:t>
            </a:r>
            <a:r>
              <a:rPr lang="en-US" sz="2200" dirty="0">
                <a:solidFill>
                  <a:srgbClr val="FFFF00"/>
                </a:solidFill>
                <a:latin typeface="Arial" panose="020B0604020202020204" pitchFamily="34" charset="0"/>
                <a:cs typeface="Arial" charset="0"/>
              </a:rPr>
              <a:t>-ray emission scenarios. </a:t>
            </a:r>
          </a:p>
          <a:p>
            <a:pPr marL="609600" indent="-609600" algn="l">
              <a:lnSpc>
                <a:spcPct val="80000"/>
              </a:lnSpc>
              <a:spcAft>
                <a:spcPts val="1200"/>
              </a:spcAft>
              <a:buFontTx/>
              <a:buAutoNum type="arabicPeriod"/>
            </a:pPr>
            <a:r>
              <a:rPr lang="en-US" sz="2200" dirty="0">
                <a:solidFill>
                  <a:srgbClr val="FFFF00"/>
                </a:solidFill>
                <a:latin typeface="Arial" panose="020B0604020202020204" pitchFamily="34" charset="0"/>
                <a:cs typeface="Arial" charset="0"/>
              </a:rPr>
              <a:t>Soft X-ray polarization of the Big Blue Bump feature can diagnose its nature: Bulk Compton BBB may be highly polarized. </a:t>
            </a:r>
          </a:p>
        </p:txBody>
      </p:sp>
      <p:sp>
        <p:nvSpPr>
          <p:cNvPr id="29709" name="FlagCount" hidden="1">
            <a:hlinkClick r:id="rId6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F5B937-2281-A4F7-0255-804EFFABAE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395" y="5943600"/>
            <a:ext cx="2239405" cy="7505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7B7D57-A3DA-57FC-5DA0-3E7FC84A39C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168" y="5878830"/>
            <a:ext cx="2362200" cy="826770"/>
          </a:xfrm>
          <a:prstGeom prst="rect">
            <a:avLst/>
          </a:prstGeom>
        </p:spPr>
      </p:pic>
      <p:pic>
        <p:nvPicPr>
          <p:cNvPr id="4" name="Picture 3" descr="A purple and white logo&#10;&#10;Description automatically generated">
            <a:extLst>
              <a:ext uri="{FF2B5EF4-FFF2-40B4-BE49-F238E27FC236}">
                <a16:creationId xmlns:a16="http://schemas.microsoft.com/office/drawing/2014/main" id="{512AAA74-3AAE-C5B2-13B3-F2D9655D762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40" y="5751871"/>
            <a:ext cx="2801110" cy="1052844"/>
          </a:xfrm>
          <a:prstGeom prst="rect">
            <a:avLst/>
          </a:prstGeom>
        </p:spPr>
      </p:pic>
      <p:pic>
        <p:nvPicPr>
          <p:cNvPr id="5" name="Picture 4" descr="A logo for a company&#10;&#10;Description automatically generated with medium confidence">
            <a:extLst>
              <a:ext uri="{FF2B5EF4-FFF2-40B4-BE49-F238E27FC236}">
                <a16:creationId xmlns:a16="http://schemas.microsoft.com/office/drawing/2014/main" id="{C5FDF8BF-1104-09AD-9A53-424390A9029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736" y="5131930"/>
            <a:ext cx="1391264" cy="172606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ool with rocks and trees&#10;&#10;AI-generated content may be incorrect.">
            <a:extLst>
              <a:ext uri="{FF2B5EF4-FFF2-40B4-BE49-F238E27FC236}">
                <a16:creationId xmlns:a16="http://schemas.microsoft.com/office/drawing/2014/main" id="{8465DF0E-460E-705B-9AD4-D5750D5CC3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0"/>
            <a:ext cx="10951708" cy="6867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800600"/>
            <a:ext cx="6248400" cy="1143000"/>
          </a:xfrm>
        </p:spPr>
        <p:txBody>
          <a:bodyPr/>
          <a:lstStyle/>
          <a:p>
            <a:r>
              <a:rPr lang="en-US" sz="8000" b="1" dirty="0">
                <a:solidFill>
                  <a:srgbClr val="FFFF00"/>
                </a:solidFill>
              </a:rPr>
              <a:t>Thank you!</a:t>
            </a:r>
            <a:endParaRPr lang="en-ZA" sz="8000" b="1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52CCA9-1208-DE71-1B73-F54B9BA2E980}"/>
              </a:ext>
            </a:extLst>
          </p:cNvPr>
          <p:cNvSpPr txBox="1"/>
          <p:nvPr/>
        </p:nvSpPr>
        <p:spPr>
          <a:xfrm>
            <a:off x="3657600" y="6019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1025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EE8FA-C707-76A7-D1DC-7EF656528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325562"/>
          </a:xfrm>
        </p:spPr>
        <p:txBody>
          <a:bodyPr/>
          <a:lstStyle/>
          <a:p>
            <a:r>
              <a:rPr lang="en-ZA" sz="8000" dirty="0">
                <a:solidFill>
                  <a:schemeClr val="tx1"/>
                </a:solidFill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940371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3c175_vla_bi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152400"/>
            <a:ext cx="4343400" cy="2879725"/>
          </a:xfr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altLang="en-US" b="1" u="sng">
                <a:solidFill>
                  <a:srgbClr val="FFFF00"/>
                </a:solidFill>
              </a:rPr>
              <a:t>Blazars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1836" y="3212234"/>
            <a:ext cx="8229600" cy="3417166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rgbClr val="FFFF00"/>
                </a:solidFill>
              </a:rPr>
              <a:t>Class of AGN consisting of BL Lac objects and gamma-ray bright quasars with relativistic jets pointing close to our line of sight</a:t>
            </a:r>
          </a:p>
          <a:p>
            <a:pPr eaLnBrk="1" hangingPunct="1"/>
            <a:r>
              <a:rPr lang="en-US" altLang="en-US" sz="2800" dirty="0">
                <a:solidFill>
                  <a:srgbClr val="FFFF00"/>
                </a:solidFill>
              </a:rPr>
              <a:t>Rapidly (often intra-day) variable</a:t>
            </a:r>
          </a:p>
          <a:p>
            <a:pPr eaLnBrk="1" hangingPunct="1"/>
            <a:r>
              <a:rPr lang="en-US" altLang="en-US" sz="2800" dirty="0">
                <a:solidFill>
                  <a:srgbClr val="FFFF00"/>
                </a:solidFill>
              </a:rPr>
              <a:t>Strong gamma-ray sources</a:t>
            </a:r>
          </a:p>
          <a:p>
            <a:pPr eaLnBrk="1" hangingPunct="1"/>
            <a:r>
              <a:rPr lang="en-US" altLang="en-US" sz="2800" dirty="0">
                <a:solidFill>
                  <a:srgbClr val="FFFF00"/>
                </a:solidFill>
              </a:rPr>
              <a:t>Radio knots often with superluminal motion</a:t>
            </a:r>
          </a:p>
          <a:p>
            <a:pPr eaLnBrk="1" hangingPunct="1"/>
            <a:r>
              <a:rPr lang="en-US" altLang="en-US" sz="2800" dirty="0">
                <a:solidFill>
                  <a:srgbClr val="FFFF00"/>
                </a:solidFill>
              </a:rPr>
              <a:t>Radio and optical (and X-ray?) polarization</a:t>
            </a:r>
          </a:p>
        </p:txBody>
      </p:sp>
      <p:sp>
        <p:nvSpPr>
          <p:cNvPr id="4101" name="FlagCount" hidden="1">
            <a:hlinkClick r:id="rId5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Tahoma" panose="020B0604030504040204" pitchFamily="34" charset="0"/>
              </a:rPr>
              <a:t>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11955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4191000" cy="2133600"/>
          </a:xfrm>
        </p:spPr>
        <p:txBody>
          <a:bodyPr/>
          <a:lstStyle/>
          <a:p>
            <a:pPr eaLnBrk="1" hangingPunct="1"/>
            <a:r>
              <a:rPr lang="en-US" altLang="en-US" u="sng">
                <a:solidFill>
                  <a:schemeClr val="accent2"/>
                </a:solidFill>
              </a:rPr>
              <a:t>Flux and Polarization Variability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-117475"/>
            <a:ext cx="4648200" cy="697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10"/>
          <p:cNvSpPr txBox="1">
            <a:spLocks noChangeArrowheads="1"/>
          </p:cNvSpPr>
          <p:nvPr/>
        </p:nvSpPr>
        <p:spPr bwMode="auto">
          <a:xfrm>
            <a:off x="3810000" y="6508750"/>
            <a:ext cx="2590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(3C279: </a:t>
            </a:r>
            <a:r>
              <a:rPr lang="en-US" altLang="en-US" sz="1600" dirty="0" err="1"/>
              <a:t>Abdo</a:t>
            </a:r>
            <a:r>
              <a:rPr lang="en-US" altLang="en-US" sz="1600" dirty="0"/>
              <a:t> et al. 2010)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3810000"/>
            <a:ext cx="41148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rgbClr val="002060"/>
                </a:solidFill>
                <a:latin typeface="Arial" charset="0"/>
              </a:rPr>
              <a:t>Observed optical polarization degrees </a:t>
            </a:r>
          </a:p>
          <a:p>
            <a:pPr algn="ctr" eaLnBrk="1" hangingPunct="1">
              <a:defRPr/>
            </a:pPr>
            <a:r>
              <a:rPr lang="en-US" dirty="0" err="1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aseline="-25000" dirty="0" err="1">
                <a:solidFill>
                  <a:srgbClr val="FF0000"/>
                </a:solidFill>
                <a:latin typeface="+mn-lt"/>
              </a:rPr>
              <a:t>opt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&lt;~ 30 % </a:t>
            </a:r>
            <a:r>
              <a:rPr lang="en-US" dirty="0">
                <a:latin typeface="Arial" charset="0"/>
              </a:rPr>
              <a:t> 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4663" y="4876800"/>
            <a:ext cx="3810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Both degree of polarization and polarization angles vary.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</a:rPr>
              <a:t>Swings in polarization angle sometimes associated with high-energy flares!</a:t>
            </a:r>
          </a:p>
        </p:txBody>
      </p: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261730" y="2509837"/>
            <a:ext cx="4114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solidFill>
                  <a:srgbClr val="002060"/>
                </a:solidFill>
              </a:rPr>
              <a:t>Multi-wavelength variability on various time scales (months – minutes</a:t>
            </a:r>
            <a:r>
              <a:rPr lang="en-US" altLang="en-US" dirty="0"/>
              <a:t>)</a:t>
            </a:r>
          </a:p>
          <a:p>
            <a:pPr algn="ctr" eaLnBrk="1" hangingPunct="1"/>
            <a:r>
              <a:rPr lang="en-US" altLang="en-US" dirty="0">
                <a:solidFill>
                  <a:srgbClr val="FF0000"/>
                </a:solidFill>
              </a:rPr>
              <a:t>Sometimes correlated, sometimes not</a:t>
            </a:r>
          </a:p>
        </p:txBody>
      </p:sp>
    </p:spTree>
    <p:extLst>
      <p:ext uri="{BB962C8B-B14F-4D97-AF65-F5344CB8AC3E}">
        <p14:creationId xmlns:p14="http://schemas.microsoft.com/office/powerpoint/2010/main" val="147386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2"/>
          </a:xfrm>
        </p:spPr>
        <p:txBody>
          <a:bodyPr/>
          <a:lstStyle/>
          <a:p>
            <a:r>
              <a:rPr lang="en-US" u="sng" dirty="0">
                <a:solidFill>
                  <a:srgbClr val="002060"/>
                </a:solidFill>
              </a:rPr>
              <a:t>Open Physics Questions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143000"/>
            <a:ext cx="8686800" cy="5486400"/>
          </a:xfrm>
        </p:spPr>
        <p:txBody>
          <a:bodyPr/>
          <a:lstStyle/>
          <a:p>
            <a:r>
              <a:rPr lang="en-US" sz="2400" dirty="0">
                <a:solidFill>
                  <a:srgbClr val="002060"/>
                </a:solidFill>
              </a:rPr>
              <a:t>Source of Jet Power (Blandford-</a:t>
            </a:r>
            <a:r>
              <a:rPr lang="en-US" sz="2400" dirty="0" err="1">
                <a:solidFill>
                  <a:srgbClr val="002060"/>
                </a:solidFill>
              </a:rPr>
              <a:t>Znajek</a:t>
            </a:r>
            <a:r>
              <a:rPr lang="en-US" sz="2400" dirty="0">
                <a:solidFill>
                  <a:srgbClr val="002060"/>
                </a:solidFill>
              </a:rPr>
              <a:t> / Blandford-Payne?)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Physics of jet launching / collimation / acceleration – role / topology of magnetic fields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Composition of jets (e</a:t>
            </a:r>
            <a:r>
              <a:rPr lang="en-US" sz="2400" baseline="30000" dirty="0">
                <a:solidFill>
                  <a:srgbClr val="002060"/>
                </a:solidFill>
              </a:rPr>
              <a:t>-</a:t>
            </a:r>
            <a:r>
              <a:rPr lang="en-US" sz="2400" dirty="0">
                <a:solidFill>
                  <a:srgbClr val="002060"/>
                </a:solidFill>
              </a:rPr>
              <a:t>-p or e</a:t>
            </a:r>
            <a:r>
              <a:rPr lang="en-US" sz="2400" baseline="30000" dirty="0">
                <a:solidFill>
                  <a:srgbClr val="002060"/>
                </a:solidFill>
              </a:rPr>
              <a:t>+</a:t>
            </a:r>
            <a:r>
              <a:rPr lang="en-US" sz="2400" dirty="0">
                <a:solidFill>
                  <a:srgbClr val="002060"/>
                </a:solidFill>
              </a:rPr>
              <a:t>-e</a:t>
            </a:r>
            <a:r>
              <a:rPr lang="en-US" sz="2400" baseline="30000" dirty="0">
                <a:solidFill>
                  <a:srgbClr val="002060"/>
                </a:solidFill>
              </a:rPr>
              <a:t>-</a:t>
            </a:r>
            <a:r>
              <a:rPr lang="en-US" sz="2400" dirty="0">
                <a:solidFill>
                  <a:srgbClr val="002060"/>
                </a:solidFill>
              </a:rPr>
              <a:t> plasma?) – </a:t>
            </a:r>
            <a:r>
              <a:rPr lang="en-US" sz="2400" dirty="0" err="1">
                <a:solidFill>
                  <a:srgbClr val="002060"/>
                </a:solidFill>
              </a:rPr>
              <a:t>leptonic</a:t>
            </a:r>
            <a:r>
              <a:rPr lang="en-US" sz="2400" dirty="0">
                <a:solidFill>
                  <a:srgbClr val="002060"/>
                </a:solidFill>
              </a:rPr>
              <a:t> or hadronic high-energy emission?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Mode of particle acceleration (shocks / shear layers / magnetic reconnection?) - role of magnetic fields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Location of the energy dissipation / gamma-ray emission region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60676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ounded Rectangle 139"/>
          <p:cNvSpPr/>
          <p:nvPr/>
        </p:nvSpPr>
        <p:spPr>
          <a:xfrm>
            <a:off x="7467600" y="1219200"/>
            <a:ext cx="573429" cy="479441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39" name="Rounded Rectangle 138"/>
          <p:cNvSpPr/>
          <p:nvPr/>
        </p:nvSpPr>
        <p:spPr>
          <a:xfrm>
            <a:off x="6553200" y="1218462"/>
            <a:ext cx="335974" cy="479441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0" name="Picture 3" descr="agn_model_u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" y="838200"/>
            <a:ext cx="3505200" cy="3872782"/>
          </a:xfrm>
          <a:noFill/>
          <a:ln/>
        </p:spPr>
      </p:pic>
      <p:sp>
        <p:nvSpPr>
          <p:cNvPr id="102" name="Rounded Rectangle 101"/>
          <p:cNvSpPr/>
          <p:nvPr/>
        </p:nvSpPr>
        <p:spPr>
          <a:xfrm>
            <a:off x="471055" y="3886199"/>
            <a:ext cx="2957945" cy="29246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33400"/>
          </a:xfrm>
        </p:spPr>
        <p:txBody>
          <a:bodyPr/>
          <a:lstStyle/>
          <a:p>
            <a:r>
              <a:rPr lang="en-US" sz="3200" u="sng" dirty="0" err="1">
                <a:solidFill>
                  <a:srgbClr val="002060"/>
                </a:solidFill>
              </a:rPr>
              <a:t>Multiwavelength</a:t>
            </a:r>
            <a:r>
              <a:rPr lang="en-US" sz="3200" u="sng" dirty="0">
                <a:solidFill>
                  <a:srgbClr val="002060"/>
                </a:solidFill>
              </a:rPr>
              <a:t> Polarization of Blazars</a:t>
            </a:r>
            <a:endParaRPr lang="en-ZA" sz="3200" u="sng" dirty="0">
              <a:solidFill>
                <a:srgbClr val="00206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475025" y="762000"/>
            <a:ext cx="0" cy="2590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475025" y="3352800"/>
            <a:ext cx="4495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475025" y="3429000"/>
            <a:ext cx="0" cy="2590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475025" y="6019800"/>
            <a:ext cx="4495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1392380" y="189807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9" name="TextBox 28"/>
          <p:cNvSpPr txBox="1"/>
          <p:nvPr/>
        </p:nvSpPr>
        <p:spPr>
          <a:xfrm>
            <a:off x="8446967" y="638913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dirty="0"/>
              <a:t> [Hz]</a:t>
            </a:r>
            <a:endParaRPr lang="en-ZA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3554718" y="4654108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panose="05050102010706020507" pitchFamily="18" charset="2"/>
              </a:rPr>
              <a:t>n</a:t>
            </a:r>
            <a:r>
              <a:rPr lang="en-US" dirty="0" err="1">
                <a:latin typeface="+mn-lt"/>
              </a:rPr>
              <a:t>F</a:t>
            </a:r>
            <a:r>
              <a:rPr lang="en-US" baseline="-25000" dirty="0" err="1">
                <a:latin typeface="Symbol" panose="05050102010706020507" pitchFamily="18" charset="2"/>
              </a:rPr>
              <a:t>n</a:t>
            </a:r>
            <a:r>
              <a:rPr lang="en-US" dirty="0"/>
              <a:t> [</a:t>
            </a:r>
            <a:r>
              <a:rPr lang="en-US" dirty="0" err="1"/>
              <a:t>Jy</a:t>
            </a:r>
            <a:r>
              <a:rPr lang="en-US" dirty="0"/>
              <a:t> Hz]</a:t>
            </a:r>
            <a:endParaRPr lang="en-ZA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3414204" y="1942401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PD [%]</a:t>
            </a:r>
            <a:endParaRPr lang="en-ZA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67200" y="60198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10</a:t>
            </a:r>
            <a:endParaRPr lang="en-ZA" baseline="30000" dirty="0"/>
          </a:p>
        </p:txBody>
      </p:sp>
      <p:sp>
        <p:nvSpPr>
          <p:cNvPr id="33" name="TextBox 32"/>
          <p:cNvSpPr txBox="1"/>
          <p:nvPr/>
        </p:nvSpPr>
        <p:spPr>
          <a:xfrm>
            <a:off x="4849090" y="60198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12</a:t>
            </a:r>
            <a:endParaRPr lang="en-ZA" baseline="30000" dirty="0"/>
          </a:p>
        </p:txBody>
      </p:sp>
      <p:sp>
        <p:nvSpPr>
          <p:cNvPr id="34" name="TextBox 33"/>
          <p:cNvSpPr txBox="1"/>
          <p:nvPr/>
        </p:nvSpPr>
        <p:spPr>
          <a:xfrm>
            <a:off x="5471080" y="60198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14</a:t>
            </a:r>
            <a:endParaRPr lang="en-ZA" baseline="30000" dirty="0"/>
          </a:p>
        </p:txBody>
      </p:sp>
      <p:sp>
        <p:nvSpPr>
          <p:cNvPr id="35" name="TextBox 34"/>
          <p:cNvSpPr txBox="1"/>
          <p:nvPr/>
        </p:nvSpPr>
        <p:spPr>
          <a:xfrm>
            <a:off x="6066825" y="60198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16</a:t>
            </a:r>
            <a:endParaRPr lang="en-ZA" baseline="30000" dirty="0"/>
          </a:p>
        </p:txBody>
      </p:sp>
      <p:sp>
        <p:nvSpPr>
          <p:cNvPr id="36" name="TextBox 35"/>
          <p:cNvSpPr txBox="1"/>
          <p:nvPr/>
        </p:nvSpPr>
        <p:spPr>
          <a:xfrm>
            <a:off x="6629400" y="60198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18</a:t>
            </a:r>
            <a:endParaRPr lang="en-ZA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7176655" y="6017613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20</a:t>
            </a:r>
            <a:endParaRPr lang="en-ZA" baseline="30000" dirty="0"/>
          </a:p>
        </p:txBody>
      </p:sp>
      <p:sp>
        <p:nvSpPr>
          <p:cNvPr id="38" name="TextBox 37"/>
          <p:cNvSpPr txBox="1"/>
          <p:nvPr/>
        </p:nvSpPr>
        <p:spPr>
          <a:xfrm>
            <a:off x="7751620" y="6017613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22</a:t>
            </a:r>
            <a:endParaRPr lang="en-ZA" baseline="30000" dirty="0"/>
          </a:p>
        </p:txBody>
      </p:sp>
      <p:sp>
        <p:nvSpPr>
          <p:cNvPr id="39" name="TextBox 38"/>
          <p:cNvSpPr txBox="1"/>
          <p:nvPr/>
        </p:nvSpPr>
        <p:spPr>
          <a:xfrm>
            <a:off x="8304335" y="60198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24</a:t>
            </a:r>
            <a:endParaRPr lang="en-ZA" baseline="30000" dirty="0"/>
          </a:p>
        </p:txBody>
      </p:sp>
      <p:sp>
        <p:nvSpPr>
          <p:cNvPr id="41" name="Freeform 40"/>
          <p:cNvSpPr/>
          <p:nvPr/>
        </p:nvSpPr>
        <p:spPr>
          <a:xfrm>
            <a:off x="4488873" y="4791608"/>
            <a:ext cx="1704109" cy="1290537"/>
          </a:xfrm>
          <a:custGeom>
            <a:avLst/>
            <a:gdLst>
              <a:gd name="connsiteX0" fmla="*/ 0 w 1607127"/>
              <a:gd name="connsiteY0" fmla="*/ 984432 h 984432"/>
              <a:gd name="connsiteX1" fmla="*/ 249382 w 1607127"/>
              <a:gd name="connsiteY1" fmla="*/ 416396 h 984432"/>
              <a:gd name="connsiteX2" fmla="*/ 484909 w 1607127"/>
              <a:gd name="connsiteY2" fmla="*/ 83887 h 984432"/>
              <a:gd name="connsiteX3" fmla="*/ 762000 w 1607127"/>
              <a:gd name="connsiteY3" fmla="*/ 760 h 984432"/>
              <a:gd name="connsiteX4" fmla="*/ 1122218 w 1607127"/>
              <a:gd name="connsiteY4" fmla="*/ 56178 h 984432"/>
              <a:gd name="connsiteX5" fmla="*/ 1371600 w 1607127"/>
              <a:gd name="connsiteY5" fmla="*/ 263996 h 984432"/>
              <a:gd name="connsiteX6" fmla="*/ 1537854 w 1607127"/>
              <a:gd name="connsiteY6" fmla="*/ 610360 h 984432"/>
              <a:gd name="connsiteX7" fmla="*/ 1607127 w 1607127"/>
              <a:gd name="connsiteY7" fmla="*/ 873596 h 984432"/>
              <a:gd name="connsiteX0" fmla="*/ 0 w 1648691"/>
              <a:gd name="connsiteY0" fmla="*/ 984432 h 1012142"/>
              <a:gd name="connsiteX1" fmla="*/ 249382 w 1648691"/>
              <a:gd name="connsiteY1" fmla="*/ 416396 h 1012142"/>
              <a:gd name="connsiteX2" fmla="*/ 484909 w 1648691"/>
              <a:gd name="connsiteY2" fmla="*/ 83887 h 1012142"/>
              <a:gd name="connsiteX3" fmla="*/ 762000 w 1648691"/>
              <a:gd name="connsiteY3" fmla="*/ 760 h 1012142"/>
              <a:gd name="connsiteX4" fmla="*/ 1122218 w 1648691"/>
              <a:gd name="connsiteY4" fmla="*/ 56178 h 1012142"/>
              <a:gd name="connsiteX5" fmla="*/ 1371600 w 1648691"/>
              <a:gd name="connsiteY5" fmla="*/ 263996 h 1012142"/>
              <a:gd name="connsiteX6" fmla="*/ 1537854 w 1648691"/>
              <a:gd name="connsiteY6" fmla="*/ 610360 h 1012142"/>
              <a:gd name="connsiteX7" fmla="*/ 1648691 w 1648691"/>
              <a:gd name="connsiteY7" fmla="*/ 1012142 h 1012142"/>
              <a:gd name="connsiteX0" fmla="*/ 0 w 1704109"/>
              <a:gd name="connsiteY0" fmla="*/ 984432 h 1289233"/>
              <a:gd name="connsiteX1" fmla="*/ 249382 w 1704109"/>
              <a:gd name="connsiteY1" fmla="*/ 416396 h 1289233"/>
              <a:gd name="connsiteX2" fmla="*/ 484909 w 1704109"/>
              <a:gd name="connsiteY2" fmla="*/ 83887 h 1289233"/>
              <a:gd name="connsiteX3" fmla="*/ 762000 w 1704109"/>
              <a:gd name="connsiteY3" fmla="*/ 760 h 1289233"/>
              <a:gd name="connsiteX4" fmla="*/ 1122218 w 1704109"/>
              <a:gd name="connsiteY4" fmla="*/ 56178 h 1289233"/>
              <a:gd name="connsiteX5" fmla="*/ 1371600 w 1704109"/>
              <a:gd name="connsiteY5" fmla="*/ 263996 h 1289233"/>
              <a:gd name="connsiteX6" fmla="*/ 1537854 w 1704109"/>
              <a:gd name="connsiteY6" fmla="*/ 610360 h 1289233"/>
              <a:gd name="connsiteX7" fmla="*/ 1704109 w 1704109"/>
              <a:gd name="connsiteY7" fmla="*/ 1289233 h 1289233"/>
              <a:gd name="connsiteX0" fmla="*/ 0 w 1704109"/>
              <a:gd name="connsiteY0" fmla="*/ 985459 h 1290260"/>
              <a:gd name="connsiteX1" fmla="*/ 249382 w 1704109"/>
              <a:gd name="connsiteY1" fmla="*/ 417423 h 1290260"/>
              <a:gd name="connsiteX2" fmla="*/ 484909 w 1704109"/>
              <a:gd name="connsiteY2" fmla="*/ 84914 h 1290260"/>
              <a:gd name="connsiteX3" fmla="*/ 762000 w 1704109"/>
              <a:gd name="connsiteY3" fmla="*/ 1787 h 1290260"/>
              <a:gd name="connsiteX4" fmla="*/ 1122218 w 1704109"/>
              <a:gd name="connsiteY4" fmla="*/ 57205 h 1290260"/>
              <a:gd name="connsiteX5" fmla="*/ 1343891 w 1704109"/>
              <a:gd name="connsiteY5" fmla="*/ 362005 h 1290260"/>
              <a:gd name="connsiteX6" fmla="*/ 1537854 w 1704109"/>
              <a:gd name="connsiteY6" fmla="*/ 611387 h 1290260"/>
              <a:gd name="connsiteX7" fmla="*/ 1704109 w 1704109"/>
              <a:gd name="connsiteY7" fmla="*/ 1290260 h 1290260"/>
              <a:gd name="connsiteX0" fmla="*/ 0 w 1704109"/>
              <a:gd name="connsiteY0" fmla="*/ 984933 h 1289734"/>
              <a:gd name="connsiteX1" fmla="*/ 249382 w 1704109"/>
              <a:gd name="connsiteY1" fmla="*/ 416897 h 1289734"/>
              <a:gd name="connsiteX2" fmla="*/ 484909 w 1704109"/>
              <a:gd name="connsiteY2" fmla="*/ 84388 h 1289734"/>
              <a:gd name="connsiteX3" fmla="*/ 762000 w 1704109"/>
              <a:gd name="connsiteY3" fmla="*/ 1261 h 1289734"/>
              <a:gd name="connsiteX4" fmla="*/ 1080655 w 1704109"/>
              <a:gd name="connsiteY4" fmla="*/ 125952 h 1289734"/>
              <a:gd name="connsiteX5" fmla="*/ 1343891 w 1704109"/>
              <a:gd name="connsiteY5" fmla="*/ 361479 h 1289734"/>
              <a:gd name="connsiteX6" fmla="*/ 1537854 w 1704109"/>
              <a:gd name="connsiteY6" fmla="*/ 610861 h 1289734"/>
              <a:gd name="connsiteX7" fmla="*/ 1704109 w 1704109"/>
              <a:gd name="connsiteY7" fmla="*/ 1289734 h 1289734"/>
              <a:gd name="connsiteX0" fmla="*/ 0 w 1704109"/>
              <a:gd name="connsiteY0" fmla="*/ 984933 h 1289734"/>
              <a:gd name="connsiteX1" fmla="*/ 249382 w 1704109"/>
              <a:gd name="connsiteY1" fmla="*/ 416897 h 1289734"/>
              <a:gd name="connsiteX2" fmla="*/ 484909 w 1704109"/>
              <a:gd name="connsiteY2" fmla="*/ 84388 h 1289734"/>
              <a:gd name="connsiteX3" fmla="*/ 762000 w 1704109"/>
              <a:gd name="connsiteY3" fmla="*/ 1261 h 1289734"/>
              <a:gd name="connsiteX4" fmla="*/ 1080655 w 1704109"/>
              <a:gd name="connsiteY4" fmla="*/ 125952 h 1289734"/>
              <a:gd name="connsiteX5" fmla="*/ 1343891 w 1704109"/>
              <a:gd name="connsiteY5" fmla="*/ 361479 h 1289734"/>
              <a:gd name="connsiteX6" fmla="*/ 1510145 w 1704109"/>
              <a:gd name="connsiteY6" fmla="*/ 680134 h 1289734"/>
              <a:gd name="connsiteX7" fmla="*/ 1704109 w 1704109"/>
              <a:gd name="connsiteY7" fmla="*/ 1289734 h 1289734"/>
              <a:gd name="connsiteX0" fmla="*/ 0 w 1704109"/>
              <a:gd name="connsiteY0" fmla="*/ 984933 h 1289734"/>
              <a:gd name="connsiteX1" fmla="*/ 249382 w 1704109"/>
              <a:gd name="connsiteY1" fmla="*/ 416897 h 1289734"/>
              <a:gd name="connsiteX2" fmla="*/ 484909 w 1704109"/>
              <a:gd name="connsiteY2" fmla="*/ 84388 h 1289734"/>
              <a:gd name="connsiteX3" fmla="*/ 762000 w 1704109"/>
              <a:gd name="connsiteY3" fmla="*/ 1261 h 1289734"/>
              <a:gd name="connsiteX4" fmla="*/ 1080655 w 1704109"/>
              <a:gd name="connsiteY4" fmla="*/ 125952 h 1289734"/>
              <a:gd name="connsiteX5" fmla="*/ 1274618 w 1704109"/>
              <a:gd name="connsiteY5" fmla="*/ 375334 h 1289734"/>
              <a:gd name="connsiteX6" fmla="*/ 1510145 w 1704109"/>
              <a:gd name="connsiteY6" fmla="*/ 680134 h 1289734"/>
              <a:gd name="connsiteX7" fmla="*/ 1704109 w 1704109"/>
              <a:gd name="connsiteY7" fmla="*/ 1289734 h 1289734"/>
              <a:gd name="connsiteX0" fmla="*/ 0 w 1704109"/>
              <a:gd name="connsiteY0" fmla="*/ 984933 h 1289734"/>
              <a:gd name="connsiteX1" fmla="*/ 249382 w 1704109"/>
              <a:gd name="connsiteY1" fmla="*/ 416897 h 1289734"/>
              <a:gd name="connsiteX2" fmla="*/ 484909 w 1704109"/>
              <a:gd name="connsiteY2" fmla="*/ 84388 h 1289734"/>
              <a:gd name="connsiteX3" fmla="*/ 762000 w 1704109"/>
              <a:gd name="connsiteY3" fmla="*/ 1261 h 1289734"/>
              <a:gd name="connsiteX4" fmla="*/ 1080655 w 1704109"/>
              <a:gd name="connsiteY4" fmla="*/ 125952 h 1289734"/>
              <a:gd name="connsiteX5" fmla="*/ 1274618 w 1704109"/>
              <a:gd name="connsiteY5" fmla="*/ 375334 h 1289734"/>
              <a:gd name="connsiteX6" fmla="*/ 1482436 w 1704109"/>
              <a:gd name="connsiteY6" fmla="*/ 707843 h 1289734"/>
              <a:gd name="connsiteX7" fmla="*/ 1704109 w 1704109"/>
              <a:gd name="connsiteY7" fmla="*/ 1289734 h 1289734"/>
              <a:gd name="connsiteX0" fmla="*/ 0 w 1704109"/>
              <a:gd name="connsiteY0" fmla="*/ 985736 h 1290537"/>
              <a:gd name="connsiteX1" fmla="*/ 249382 w 1704109"/>
              <a:gd name="connsiteY1" fmla="*/ 417700 h 1290537"/>
              <a:gd name="connsiteX2" fmla="*/ 484909 w 1704109"/>
              <a:gd name="connsiteY2" fmla="*/ 85191 h 1290537"/>
              <a:gd name="connsiteX3" fmla="*/ 762000 w 1704109"/>
              <a:gd name="connsiteY3" fmla="*/ 2064 h 1290537"/>
              <a:gd name="connsiteX4" fmla="*/ 1066801 w 1704109"/>
              <a:gd name="connsiteY4" fmla="*/ 57482 h 1290537"/>
              <a:gd name="connsiteX5" fmla="*/ 1274618 w 1704109"/>
              <a:gd name="connsiteY5" fmla="*/ 376137 h 1290537"/>
              <a:gd name="connsiteX6" fmla="*/ 1482436 w 1704109"/>
              <a:gd name="connsiteY6" fmla="*/ 708646 h 1290537"/>
              <a:gd name="connsiteX7" fmla="*/ 1704109 w 1704109"/>
              <a:gd name="connsiteY7" fmla="*/ 1290537 h 1290537"/>
              <a:gd name="connsiteX0" fmla="*/ 0 w 1704109"/>
              <a:gd name="connsiteY0" fmla="*/ 985736 h 1290537"/>
              <a:gd name="connsiteX1" fmla="*/ 249382 w 1704109"/>
              <a:gd name="connsiteY1" fmla="*/ 417700 h 1290537"/>
              <a:gd name="connsiteX2" fmla="*/ 484909 w 1704109"/>
              <a:gd name="connsiteY2" fmla="*/ 85191 h 1290537"/>
              <a:gd name="connsiteX3" fmla="*/ 762000 w 1704109"/>
              <a:gd name="connsiteY3" fmla="*/ 2064 h 1290537"/>
              <a:gd name="connsiteX4" fmla="*/ 1066801 w 1704109"/>
              <a:gd name="connsiteY4" fmla="*/ 57482 h 1290537"/>
              <a:gd name="connsiteX5" fmla="*/ 1302327 w 1704109"/>
              <a:gd name="connsiteY5" fmla="*/ 376137 h 1290537"/>
              <a:gd name="connsiteX6" fmla="*/ 1482436 w 1704109"/>
              <a:gd name="connsiteY6" fmla="*/ 708646 h 1290537"/>
              <a:gd name="connsiteX7" fmla="*/ 1704109 w 1704109"/>
              <a:gd name="connsiteY7" fmla="*/ 1290537 h 129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04109" h="1290537">
                <a:moveTo>
                  <a:pt x="0" y="985736"/>
                </a:moveTo>
                <a:cubicBezTo>
                  <a:pt x="84282" y="776763"/>
                  <a:pt x="168564" y="567791"/>
                  <a:pt x="249382" y="417700"/>
                </a:cubicBezTo>
                <a:cubicBezTo>
                  <a:pt x="330200" y="267609"/>
                  <a:pt x="399473" y="154464"/>
                  <a:pt x="484909" y="85191"/>
                </a:cubicBezTo>
                <a:cubicBezTo>
                  <a:pt x="570345" y="15918"/>
                  <a:pt x="665018" y="6682"/>
                  <a:pt x="762000" y="2064"/>
                </a:cubicBezTo>
                <a:cubicBezTo>
                  <a:pt x="858982" y="-2554"/>
                  <a:pt x="976747" y="-4863"/>
                  <a:pt x="1066801" y="57482"/>
                </a:cubicBezTo>
                <a:cubicBezTo>
                  <a:pt x="1156855" y="119827"/>
                  <a:pt x="1233055" y="267610"/>
                  <a:pt x="1302327" y="376137"/>
                </a:cubicBezTo>
                <a:cubicBezTo>
                  <a:pt x="1371599" y="484664"/>
                  <a:pt x="1415472" y="556246"/>
                  <a:pt x="1482436" y="708646"/>
                </a:cubicBezTo>
                <a:cubicBezTo>
                  <a:pt x="1549400" y="861046"/>
                  <a:pt x="1689099" y="1209719"/>
                  <a:pt x="1704109" y="1290537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43" name="Straight Connector 42"/>
          <p:cNvCxnSpPr/>
          <p:nvPr/>
        </p:nvCxnSpPr>
        <p:spPr>
          <a:xfrm>
            <a:off x="685800" y="4766619"/>
            <a:ext cx="685806" cy="0"/>
          </a:xfrm>
          <a:prstGeom prst="line">
            <a:avLst/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16200000">
            <a:off x="4006703" y="2939165"/>
            <a:ext cx="45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en-ZA" baseline="30000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3995035" y="2558902"/>
            <a:ext cx="45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endParaRPr lang="en-ZA" baseline="300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3995035" y="2025503"/>
            <a:ext cx="45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  <a:endParaRPr lang="en-ZA" baseline="30000" dirty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3995035" y="1415903"/>
            <a:ext cx="45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</a:t>
            </a:r>
            <a:endParaRPr lang="en-ZA" baseline="30000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3995035" y="805565"/>
            <a:ext cx="45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</a:t>
            </a:r>
            <a:endParaRPr lang="en-ZA" baseline="30000" dirty="0"/>
          </a:p>
        </p:txBody>
      </p:sp>
      <p:sp>
        <p:nvSpPr>
          <p:cNvPr id="50" name="TextBox 49"/>
          <p:cNvSpPr txBox="1"/>
          <p:nvPr/>
        </p:nvSpPr>
        <p:spPr>
          <a:xfrm>
            <a:off x="1459472" y="4540388"/>
            <a:ext cx="1955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e</a:t>
            </a:r>
            <a:r>
              <a:rPr lang="en-US" sz="2000" baseline="30000" dirty="0">
                <a:solidFill>
                  <a:srgbClr val="FF0000"/>
                </a:solidFill>
              </a:rPr>
              <a:t>-</a:t>
            </a:r>
            <a:r>
              <a:rPr lang="en-US" sz="2000" dirty="0">
                <a:solidFill>
                  <a:srgbClr val="FF0000"/>
                </a:solidFill>
              </a:rPr>
              <a:t> synchrotron</a:t>
            </a:r>
            <a:endParaRPr lang="en-ZA" sz="2000" dirty="0">
              <a:solidFill>
                <a:srgbClr val="FF0000"/>
              </a:solidFill>
            </a:endParaRPr>
          </a:p>
        </p:txBody>
      </p:sp>
      <p:cxnSp>
        <p:nvCxnSpPr>
          <p:cNvPr id="52" name="Straight Arrow Connector 51"/>
          <p:cNvCxnSpPr>
            <a:endCxn id="41" idx="2"/>
          </p:cNvCxnSpPr>
          <p:nvPr/>
        </p:nvCxnSpPr>
        <p:spPr>
          <a:xfrm>
            <a:off x="1544780" y="2050470"/>
            <a:ext cx="3429002" cy="28263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 57"/>
          <p:cNvSpPr/>
          <p:nvPr/>
        </p:nvSpPr>
        <p:spPr>
          <a:xfrm>
            <a:off x="4526972" y="1496014"/>
            <a:ext cx="1835727" cy="437489"/>
          </a:xfrm>
          <a:custGeom>
            <a:avLst/>
            <a:gdLst>
              <a:gd name="connsiteX0" fmla="*/ 0 w 2008909"/>
              <a:gd name="connsiteY0" fmla="*/ 429491 h 437489"/>
              <a:gd name="connsiteX1" fmla="*/ 263236 w 2008909"/>
              <a:gd name="connsiteY1" fmla="*/ 429491 h 437489"/>
              <a:gd name="connsiteX2" fmla="*/ 678872 w 2008909"/>
              <a:gd name="connsiteY2" fmla="*/ 346364 h 437489"/>
              <a:gd name="connsiteX3" fmla="*/ 1011382 w 2008909"/>
              <a:gd name="connsiteY3" fmla="*/ 166254 h 437489"/>
              <a:gd name="connsiteX4" fmla="*/ 1787236 w 2008909"/>
              <a:gd name="connsiteY4" fmla="*/ 138545 h 437489"/>
              <a:gd name="connsiteX5" fmla="*/ 2008909 w 2008909"/>
              <a:gd name="connsiteY5" fmla="*/ 0 h 437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08909" h="437489">
                <a:moveTo>
                  <a:pt x="0" y="429491"/>
                </a:moveTo>
                <a:cubicBezTo>
                  <a:pt x="75045" y="436418"/>
                  <a:pt x="150091" y="443345"/>
                  <a:pt x="263236" y="429491"/>
                </a:cubicBezTo>
                <a:cubicBezTo>
                  <a:pt x="376381" y="415637"/>
                  <a:pt x="554181" y="390237"/>
                  <a:pt x="678872" y="346364"/>
                </a:cubicBezTo>
                <a:cubicBezTo>
                  <a:pt x="803563" y="302491"/>
                  <a:pt x="826655" y="200890"/>
                  <a:pt x="1011382" y="166254"/>
                </a:cubicBezTo>
                <a:cubicBezTo>
                  <a:pt x="1196109" y="131618"/>
                  <a:pt x="1620982" y="166254"/>
                  <a:pt x="1787236" y="138545"/>
                </a:cubicBezTo>
                <a:cubicBezTo>
                  <a:pt x="1953491" y="110836"/>
                  <a:pt x="1981200" y="55418"/>
                  <a:pt x="2008909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9" name="Freeform 58"/>
          <p:cNvSpPr/>
          <p:nvPr/>
        </p:nvSpPr>
        <p:spPr>
          <a:xfrm>
            <a:off x="5818909" y="4971625"/>
            <a:ext cx="2313709" cy="1068957"/>
          </a:xfrm>
          <a:custGeom>
            <a:avLst/>
            <a:gdLst>
              <a:gd name="connsiteX0" fmla="*/ 0 w 2313709"/>
              <a:gd name="connsiteY0" fmla="*/ 1068957 h 1068957"/>
              <a:gd name="connsiteX1" fmla="*/ 207818 w 2313709"/>
              <a:gd name="connsiteY1" fmla="*/ 611757 h 1068957"/>
              <a:gd name="connsiteX2" fmla="*/ 595746 w 2313709"/>
              <a:gd name="connsiteY2" fmla="*/ 112993 h 1068957"/>
              <a:gd name="connsiteX3" fmla="*/ 997527 w 2313709"/>
              <a:gd name="connsiteY3" fmla="*/ 2157 h 1068957"/>
              <a:gd name="connsiteX4" fmla="*/ 1468582 w 2313709"/>
              <a:gd name="connsiteY4" fmla="*/ 57575 h 1068957"/>
              <a:gd name="connsiteX5" fmla="*/ 1870364 w 2313709"/>
              <a:gd name="connsiteY5" fmla="*/ 265393 h 1068957"/>
              <a:gd name="connsiteX6" fmla="*/ 2161309 w 2313709"/>
              <a:gd name="connsiteY6" fmla="*/ 667175 h 1068957"/>
              <a:gd name="connsiteX7" fmla="*/ 2313709 w 2313709"/>
              <a:gd name="connsiteY7" fmla="*/ 1055102 h 106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3709" h="1068957">
                <a:moveTo>
                  <a:pt x="0" y="1068957"/>
                </a:moveTo>
                <a:cubicBezTo>
                  <a:pt x="54263" y="920020"/>
                  <a:pt x="108527" y="771084"/>
                  <a:pt x="207818" y="611757"/>
                </a:cubicBezTo>
                <a:cubicBezTo>
                  <a:pt x="307109" y="452430"/>
                  <a:pt x="464128" y="214593"/>
                  <a:pt x="595746" y="112993"/>
                </a:cubicBezTo>
                <a:cubicBezTo>
                  <a:pt x="727364" y="11393"/>
                  <a:pt x="852054" y="11393"/>
                  <a:pt x="997527" y="2157"/>
                </a:cubicBezTo>
                <a:cubicBezTo>
                  <a:pt x="1143000" y="-7079"/>
                  <a:pt x="1323109" y="13702"/>
                  <a:pt x="1468582" y="57575"/>
                </a:cubicBezTo>
                <a:cubicBezTo>
                  <a:pt x="1614055" y="101448"/>
                  <a:pt x="1754910" y="163793"/>
                  <a:pt x="1870364" y="265393"/>
                </a:cubicBezTo>
                <a:cubicBezTo>
                  <a:pt x="1985818" y="366993"/>
                  <a:pt x="2087418" y="535557"/>
                  <a:pt x="2161309" y="667175"/>
                </a:cubicBezTo>
                <a:cubicBezTo>
                  <a:pt x="2235200" y="798793"/>
                  <a:pt x="2274454" y="926947"/>
                  <a:pt x="2313709" y="1055102"/>
                </a:cubicBezTo>
              </a:path>
            </a:pathLst>
          </a:cu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2" name="Freeform 61"/>
          <p:cNvSpPr/>
          <p:nvPr/>
        </p:nvSpPr>
        <p:spPr>
          <a:xfrm>
            <a:off x="5915891" y="2362200"/>
            <a:ext cx="1856509" cy="281462"/>
          </a:xfrm>
          <a:custGeom>
            <a:avLst/>
            <a:gdLst>
              <a:gd name="connsiteX0" fmla="*/ 0 w 1856509"/>
              <a:gd name="connsiteY0" fmla="*/ 281462 h 281462"/>
              <a:gd name="connsiteX1" fmla="*/ 110836 w 1856509"/>
              <a:gd name="connsiteY1" fmla="*/ 212190 h 281462"/>
              <a:gd name="connsiteX2" fmla="*/ 457200 w 1856509"/>
              <a:gd name="connsiteY2" fmla="*/ 32080 h 281462"/>
              <a:gd name="connsiteX3" fmla="*/ 858982 w 1856509"/>
              <a:gd name="connsiteY3" fmla="*/ 4371 h 281462"/>
              <a:gd name="connsiteX4" fmla="*/ 1122218 w 1856509"/>
              <a:gd name="connsiteY4" fmla="*/ 4371 h 281462"/>
              <a:gd name="connsiteX5" fmla="*/ 1634836 w 1856509"/>
              <a:gd name="connsiteY5" fmla="*/ 45935 h 281462"/>
              <a:gd name="connsiteX6" fmla="*/ 1856509 w 1856509"/>
              <a:gd name="connsiteY6" fmla="*/ 73644 h 281462"/>
              <a:gd name="connsiteX7" fmla="*/ 1856509 w 1856509"/>
              <a:gd name="connsiteY7" fmla="*/ 73644 h 281462"/>
              <a:gd name="connsiteX8" fmla="*/ 1856509 w 1856509"/>
              <a:gd name="connsiteY8" fmla="*/ 73644 h 28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6509" h="281462">
                <a:moveTo>
                  <a:pt x="0" y="281462"/>
                </a:moveTo>
                <a:cubicBezTo>
                  <a:pt x="17318" y="267608"/>
                  <a:pt x="34636" y="253754"/>
                  <a:pt x="110836" y="212190"/>
                </a:cubicBezTo>
                <a:cubicBezTo>
                  <a:pt x="187036" y="170626"/>
                  <a:pt x="332509" y="66716"/>
                  <a:pt x="457200" y="32080"/>
                </a:cubicBezTo>
                <a:cubicBezTo>
                  <a:pt x="581891" y="-2557"/>
                  <a:pt x="748146" y="8989"/>
                  <a:pt x="858982" y="4371"/>
                </a:cubicBezTo>
                <a:cubicBezTo>
                  <a:pt x="969818" y="-247"/>
                  <a:pt x="992909" y="-2556"/>
                  <a:pt x="1122218" y="4371"/>
                </a:cubicBezTo>
                <a:cubicBezTo>
                  <a:pt x="1251527" y="11298"/>
                  <a:pt x="1512454" y="34390"/>
                  <a:pt x="1634836" y="45935"/>
                </a:cubicBezTo>
                <a:cubicBezTo>
                  <a:pt x="1757218" y="57480"/>
                  <a:pt x="1856509" y="73644"/>
                  <a:pt x="1856509" y="73644"/>
                </a:cubicBezTo>
                <a:lnTo>
                  <a:pt x="1856509" y="73644"/>
                </a:lnTo>
                <a:lnTo>
                  <a:pt x="1856509" y="73644"/>
                </a:lnTo>
              </a:path>
            </a:pathLst>
          </a:cu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64" name="Straight Arrow Connector 63"/>
          <p:cNvCxnSpPr>
            <a:stCxn id="21" idx="5"/>
          </p:cNvCxnSpPr>
          <p:nvPr/>
        </p:nvCxnSpPr>
        <p:spPr>
          <a:xfrm>
            <a:off x="1522462" y="2028152"/>
            <a:ext cx="4734330" cy="30963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685800" y="5103696"/>
            <a:ext cx="685806" cy="0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447800" y="4874948"/>
            <a:ext cx="906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SSC</a:t>
            </a:r>
            <a:endParaRPr lang="en-ZA" sz="2000" dirty="0">
              <a:solidFill>
                <a:srgbClr val="FF0000"/>
              </a:solidFill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6068291" y="4165576"/>
            <a:ext cx="2660073" cy="1875006"/>
          </a:xfrm>
          <a:custGeom>
            <a:avLst/>
            <a:gdLst>
              <a:gd name="connsiteX0" fmla="*/ 0 w 2660073"/>
              <a:gd name="connsiteY0" fmla="*/ 1875006 h 1875006"/>
              <a:gd name="connsiteX1" fmla="*/ 290945 w 2660073"/>
              <a:gd name="connsiteY1" fmla="*/ 1265406 h 1875006"/>
              <a:gd name="connsiteX2" fmla="*/ 609600 w 2660073"/>
              <a:gd name="connsiteY2" fmla="*/ 655806 h 1875006"/>
              <a:gd name="connsiteX3" fmla="*/ 1011382 w 2660073"/>
              <a:gd name="connsiteY3" fmla="*/ 87769 h 1875006"/>
              <a:gd name="connsiteX4" fmla="*/ 1468582 w 2660073"/>
              <a:gd name="connsiteY4" fmla="*/ 4642 h 1875006"/>
              <a:gd name="connsiteX5" fmla="*/ 1690254 w 2660073"/>
              <a:gd name="connsiteY5" fmla="*/ 32351 h 1875006"/>
              <a:gd name="connsiteX6" fmla="*/ 2008909 w 2660073"/>
              <a:gd name="connsiteY6" fmla="*/ 212460 h 1875006"/>
              <a:gd name="connsiteX7" fmla="*/ 2396836 w 2660073"/>
              <a:gd name="connsiteY7" fmla="*/ 752788 h 1875006"/>
              <a:gd name="connsiteX8" fmla="*/ 2535382 w 2660073"/>
              <a:gd name="connsiteY8" fmla="*/ 1223842 h 1875006"/>
              <a:gd name="connsiteX9" fmla="*/ 2660073 w 2660073"/>
              <a:gd name="connsiteY9" fmla="*/ 1861151 h 1875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60073" h="1875006">
                <a:moveTo>
                  <a:pt x="0" y="1875006"/>
                </a:moveTo>
                <a:cubicBezTo>
                  <a:pt x="94672" y="1671806"/>
                  <a:pt x="189345" y="1468606"/>
                  <a:pt x="290945" y="1265406"/>
                </a:cubicBezTo>
                <a:cubicBezTo>
                  <a:pt x="392545" y="1062206"/>
                  <a:pt x="489527" y="852079"/>
                  <a:pt x="609600" y="655806"/>
                </a:cubicBezTo>
                <a:cubicBezTo>
                  <a:pt x="729673" y="459533"/>
                  <a:pt x="868218" y="196296"/>
                  <a:pt x="1011382" y="87769"/>
                </a:cubicBezTo>
                <a:cubicBezTo>
                  <a:pt x="1154546" y="-20758"/>
                  <a:pt x="1355437" y="13878"/>
                  <a:pt x="1468582" y="4642"/>
                </a:cubicBezTo>
                <a:cubicBezTo>
                  <a:pt x="1581727" y="-4594"/>
                  <a:pt x="1600200" y="-2285"/>
                  <a:pt x="1690254" y="32351"/>
                </a:cubicBezTo>
                <a:cubicBezTo>
                  <a:pt x="1780308" y="66987"/>
                  <a:pt x="1891145" y="92387"/>
                  <a:pt x="2008909" y="212460"/>
                </a:cubicBezTo>
                <a:cubicBezTo>
                  <a:pt x="2126673" y="332533"/>
                  <a:pt x="2309091" y="584224"/>
                  <a:pt x="2396836" y="752788"/>
                </a:cubicBezTo>
                <a:cubicBezTo>
                  <a:pt x="2484581" y="921352"/>
                  <a:pt x="2491509" y="1039115"/>
                  <a:pt x="2535382" y="1223842"/>
                </a:cubicBezTo>
                <a:cubicBezTo>
                  <a:pt x="2579255" y="1408569"/>
                  <a:pt x="2619664" y="1634860"/>
                  <a:pt x="2660073" y="1861151"/>
                </a:cubicBezTo>
              </a:path>
            </a:pathLst>
          </a:cu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1" name="Freeform 70"/>
          <p:cNvSpPr/>
          <p:nvPr/>
        </p:nvSpPr>
        <p:spPr>
          <a:xfrm>
            <a:off x="6428509" y="3158836"/>
            <a:ext cx="2313709" cy="13855"/>
          </a:xfrm>
          <a:custGeom>
            <a:avLst/>
            <a:gdLst>
              <a:gd name="connsiteX0" fmla="*/ 0 w 2313709"/>
              <a:gd name="connsiteY0" fmla="*/ 13855 h 13855"/>
              <a:gd name="connsiteX1" fmla="*/ 2313709 w 2313709"/>
              <a:gd name="connsiteY1" fmla="*/ 0 h 13855"/>
              <a:gd name="connsiteX2" fmla="*/ 2313709 w 2313709"/>
              <a:gd name="connsiteY2" fmla="*/ 0 h 1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13709" h="13855">
                <a:moveTo>
                  <a:pt x="0" y="13855"/>
                </a:moveTo>
                <a:lnTo>
                  <a:pt x="2313709" y="0"/>
                </a:lnTo>
                <a:lnTo>
                  <a:pt x="2313709" y="0"/>
                </a:lnTo>
              </a:path>
            </a:pathLst>
          </a:cu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73" name="Straight Connector 72"/>
          <p:cNvCxnSpPr/>
          <p:nvPr/>
        </p:nvCxnSpPr>
        <p:spPr>
          <a:xfrm>
            <a:off x="673477" y="5415269"/>
            <a:ext cx="739694" cy="0"/>
          </a:xfrm>
          <a:prstGeom prst="line">
            <a:avLst/>
          </a:prstGeom>
          <a:ln w="2222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447800" y="5243759"/>
            <a:ext cx="906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EC</a:t>
            </a:r>
            <a:endParaRPr lang="en-ZA" sz="2000" dirty="0">
              <a:solidFill>
                <a:srgbClr val="FF0000"/>
              </a:solidFill>
            </a:endParaRPr>
          </a:p>
        </p:txBody>
      </p:sp>
      <p:cxnSp>
        <p:nvCxnSpPr>
          <p:cNvPr id="77" name="Straight Arrow Connector 76"/>
          <p:cNvCxnSpPr>
            <a:stCxn id="21" idx="5"/>
          </p:cNvCxnSpPr>
          <p:nvPr/>
        </p:nvCxnSpPr>
        <p:spPr>
          <a:xfrm>
            <a:off x="1522462" y="2028152"/>
            <a:ext cx="5335538" cy="23914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eform 81"/>
          <p:cNvSpPr/>
          <p:nvPr/>
        </p:nvSpPr>
        <p:spPr>
          <a:xfrm>
            <a:off x="5957456" y="3915628"/>
            <a:ext cx="2784764" cy="2111099"/>
          </a:xfrm>
          <a:custGeom>
            <a:avLst/>
            <a:gdLst>
              <a:gd name="connsiteX0" fmla="*/ 0 w 2687781"/>
              <a:gd name="connsiteY0" fmla="*/ 2111099 h 2111099"/>
              <a:gd name="connsiteX1" fmla="*/ 554181 w 2687781"/>
              <a:gd name="connsiteY1" fmla="*/ 1362954 h 2111099"/>
              <a:gd name="connsiteX2" fmla="*/ 997527 w 2687781"/>
              <a:gd name="connsiteY2" fmla="*/ 794917 h 2111099"/>
              <a:gd name="connsiteX3" fmla="*/ 1745672 w 2687781"/>
              <a:gd name="connsiteY3" fmla="*/ 116045 h 2111099"/>
              <a:gd name="connsiteX4" fmla="*/ 2189018 w 2687781"/>
              <a:gd name="connsiteY4" fmla="*/ 60627 h 2111099"/>
              <a:gd name="connsiteX5" fmla="*/ 2535381 w 2687781"/>
              <a:gd name="connsiteY5" fmla="*/ 739499 h 2111099"/>
              <a:gd name="connsiteX6" fmla="*/ 2687781 w 2687781"/>
              <a:gd name="connsiteY6" fmla="*/ 1626190 h 2111099"/>
              <a:gd name="connsiteX0" fmla="*/ 0 w 2701636"/>
              <a:gd name="connsiteY0" fmla="*/ 2111099 h 2111099"/>
              <a:gd name="connsiteX1" fmla="*/ 554181 w 2701636"/>
              <a:gd name="connsiteY1" fmla="*/ 1362954 h 2111099"/>
              <a:gd name="connsiteX2" fmla="*/ 997527 w 2701636"/>
              <a:gd name="connsiteY2" fmla="*/ 794917 h 2111099"/>
              <a:gd name="connsiteX3" fmla="*/ 1745672 w 2701636"/>
              <a:gd name="connsiteY3" fmla="*/ 116045 h 2111099"/>
              <a:gd name="connsiteX4" fmla="*/ 2189018 w 2701636"/>
              <a:gd name="connsiteY4" fmla="*/ 60627 h 2111099"/>
              <a:gd name="connsiteX5" fmla="*/ 2535381 w 2701636"/>
              <a:gd name="connsiteY5" fmla="*/ 739499 h 2111099"/>
              <a:gd name="connsiteX6" fmla="*/ 2701636 w 2701636"/>
              <a:gd name="connsiteY6" fmla="*/ 1695463 h 2111099"/>
              <a:gd name="connsiteX0" fmla="*/ 0 w 2784764"/>
              <a:gd name="connsiteY0" fmla="*/ 2111099 h 2111099"/>
              <a:gd name="connsiteX1" fmla="*/ 554181 w 2784764"/>
              <a:gd name="connsiteY1" fmla="*/ 1362954 h 2111099"/>
              <a:gd name="connsiteX2" fmla="*/ 997527 w 2784764"/>
              <a:gd name="connsiteY2" fmla="*/ 794917 h 2111099"/>
              <a:gd name="connsiteX3" fmla="*/ 1745672 w 2784764"/>
              <a:gd name="connsiteY3" fmla="*/ 116045 h 2111099"/>
              <a:gd name="connsiteX4" fmla="*/ 2189018 w 2784764"/>
              <a:gd name="connsiteY4" fmla="*/ 60627 h 2111099"/>
              <a:gd name="connsiteX5" fmla="*/ 2535381 w 2784764"/>
              <a:gd name="connsiteY5" fmla="*/ 739499 h 2111099"/>
              <a:gd name="connsiteX6" fmla="*/ 2784764 w 2784764"/>
              <a:gd name="connsiteY6" fmla="*/ 2041827 h 211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84764" h="2111099">
                <a:moveTo>
                  <a:pt x="0" y="2111099"/>
                </a:moveTo>
                <a:cubicBezTo>
                  <a:pt x="193963" y="1846708"/>
                  <a:pt x="387927" y="1582318"/>
                  <a:pt x="554181" y="1362954"/>
                </a:cubicBezTo>
                <a:cubicBezTo>
                  <a:pt x="720436" y="1143590"/>
                  <a:pt x="798945" y="1002735"/>
                  <a:pt x="997527" y="794917"/>
                </a:cubicBezTo>
                <a:cubicBezTo>
                  <a:pt x="1196109" y="587099"/>
                  <a:pt x="1547090" y="238427"/>
                  <a:pt x="1745672" y="116045"/>
                </a:cubicBezTo>
                <a:cubicBezTo>
                  <a:pt x="1944254" y="-6337"/>
                  <a:pt x="2057400" y="-43282"/>
                  <a:pt x="2189018" y="60627"/>
                </a:cubicBezTo>
                <a:cubicBezTo>
                  <a:pt x="2320636" y="164536"/>
                  <a:pt x="2436090" y="409299"/>
                  <a:pt x="2535381" y="739499"/>
                </a:cubicBezTo>
                <a:cubicBezTo>
                  <a:pt x="2634672" y="1069699"/>
                  <a:pt x="2750127" y="1728945"/>
                  <a:pt x="2784764" y="2041827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3" name="Freeform 82"/>
          <p:cNvSpPr/>
          <p:nvPr/>
        </p:nvSpPr>
        <p:spPr>
          <a:xfrm>
            <a:off x="5943600" y="1330036"/>
            <a:ext cx="2563091" cy="447345"/>
          </a:xfrm>
          <a:custGeom>
            <a:avLst/>
            <a:gdLst>
              <a:gd name="connsiteX0" fmla="*/ 0 w 2563091"/>
              <a:gd name="connsiteY0" fmla="*/ 443346 h 447345"/>
              <a:gd name="connsiteX1" fmla="*/ 942109 w 2563091"/>
              <a:gd name="connsiteY1" fmla="*/ 443346 h 447345"/>
              <a:gd name="connsiteX2" fmla="*/ 1607127 w 2563091"/>
              <a:gd name="connsiteY2" fmla="*/ 401782 h 447345"/>
              <a:gd name="connsiteX3" fmla="*/ 2105891 w 2563091"/>
              <a:gd name="connsiteY3" fmla="*/ 290946 h 447345"/>
              <a:gd name="connsiteX4" fmla="*/ 2563091 w 2563091"/>
              <a:gd name="connsiteY4" fmla="*/ 0 h 44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3091" h="447345">
                <a:moveTo>
                  <a:pt x="0" y="443346"/>
                </a:moveTo>
                <a:cubicBezTo>
                  <a:pt x="337127" y="446809"/>
                  <a:pt x="674255" y="450273"/>
                  <a:pt x="942109" y="443346"/>
                </a:cubicBezTo>
                <a:cubicBezTo>
                  <a:pt x="1209963" y="436419"/>
                  <a:pt x="1413163" y="427182"/>
                  <a:pt x="1607127" y="401782"/>
                </a:cubicBezTo>
                <a:cubicBezTo>
                  <a:pt x="1801091" y="376382"/>
                  <a:pt x="1946564" y="357910"/>
                  <a:pt x="2105891" y="290946"/>
                </a:cubicBezTo>
                <a:cubicBezTo>
                  <a:pt x="2265218" y="223982"/>
                  <a:pt x="2414154" y="111991"/>
                  <a:pt x="2563091" y="0"/>
                </a:cubicBez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609600" y="6025890"/>
            <a:ext cx="773667" cy="1294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410977" y="5811980"/>
            <a:ext cx="1955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p synchrotron</a:t>
            </a:r>
            <a:endParaRPr lang="en-ZA" sz="2000" dirty="0">
              <a:solidFill>
                <a:srgbClr val="00B050"/>
              </a:solidFill>
            </a:endParaRPr>
          </a:p>
        </p:txBody>
      </p:sp>
      <p:cxnSp>
        <p:nvCxnSpPr>
          <p:cNvPr id="92" name="Straight Arrow Connector 91"/>
          <p:cNvCxnSpPr>
            <a:stCxn id="21" idx="5"/>
          </p:cNvCxnSpPr>
          <p:nvPr/>
        </p:nvCxnSpPr>
        <p:spPr>
          <a:xfrm>
            <a:off x="1522462" y="2028152"/>
            <a:ext cx="6380020" cy="188747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Freeform 93"/>
          <p:cNvSpPr/>
          <p:nvPr/>
        </p:nvSpPr>
        <p:spPr>
          <a:xfrm>
            <a:off x="5375564" y="4531510"/>
            <a:ext cx="3356052" cy="1481363"/>
          </a:xfrm>
          <a:custGeom>
            <a:avLst/>
            <a:gdLst>
              <a:gd name="connsiteX0" fmla="*/ 0 w 3356052"/>
              <a:gd name="connsiteY0" fmla="*/ 1467508 h 1481363"/>
              <a:gd name="connsiteX1" fmla="*/ 221672 w 3356052"/>
              <a:gd name="connsiteY1" fmla="*/ 996454 h 1481363"/>
              <a:gd name="connsiteX2" fmla="*/ 512618 w 3356052"/>
              <a:gd name="connsiteY2" fmla="*/ 580817 h 1481363"/>
              <a:gd name="connsiteX3" fmla="*/ 955963 w 3356052"/>
              <a:gd name="connsiteY3" fmla="*/ 262163 h 1481363"/>
              <a:gd name="connsiteX4" fmla="*/ 1731818 w 3356052"/>
              <a:gd name="connsiteY4" fmla="*/ 68199 h 1481363"/>
              <a:gd name="connsiteX5" fmla="*/ 2438400 w 3356052"/>
              <a:gd name="connsiteY5" fmla="*/ 12781 h 1481363"/>
              <a:gd name="connsiteX6" fmla="*/ 2951018 w 3356052"/>
              <a:gd name="connsiteY6" fmla="*/ 289872 h 1481363"/>
              <a:gd name="connsiteX7" fmla="*/ 3297381 w 3356052"/>
              <a:gd name="connsiteY7" fmla="*/ 1065726 h 1481363"/>
              <a:gd name="connsiteX8" fmla="*/ 3352800 w 3356052"/>
              <a:gd name="connsiteY8" fmla="*/ 1481363 h 1481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6052" h="1481363">
                <a:moveTo>
                  <a:pt x="0" y="1467508"/>
                </a:moveTo>
                <a:cubicBezTo>
                  <a:pt x="68118" y="1305872"/>
                  <a:pt x="136236" y="1144236"/>
                  <a:pt x="221672" y="996454"/>
                </a:cubicBezTo>
                <a:cubicBezTo>
                  <a:pt x="307108" y="848672"/>
                  <a:pt x="390236" y="703199"/>
                  <a:pt x="512618" y="580817"/>
                </a:cubicBezTo>
                <a:cubicBezTo>
                  <a:pt x="635000" y="458435"/>
                  <a:pt x="752763" y="347599"/>
                  <a:pt x="955963" y="262163"/>
                </a:cubicBezTo>
                <a:cubicBezTo>
                  <a:pt x="1159163" y="176727"/>
                  <a:pt x="1484745" y="109763"/>
                  <a:pt x="1731818" y="68199"/>
                </a:cubicBezTo>
                <a:cubicBezTo>
                  <a:pt x="1978891" y="26635"/>
                  <a:pt x="2235200" y="-24165"/>
                  <a:pt x="2438400" y="12781"/>
                </a:cubicBezTo>
                <a:cubicBezTo>
                  <a:pt x="2641600" y="49726"/>
                  <a:pt x="2807855" y="114381"/>
                  <a:pt x="2951018" y="289872"/>
                </a:cubicBezTo>
                <a:cubicBezTo>
                  <a:pt x="3094181" y="465363"/>
                  <a:pt x="3230417" y="867144"/>
                  <a:pt x="3297381" y="1065726"/>
                </a:cubicBezTo>
                <a:cubicBezTo>
                  <a:pt x="3364345" y="1264308"/>
                  <a:pt x="3358572" y="1372835"/>
                  <a:pt x="3352800" y="1481363"/>
                </a:cubicBezTo>
              </a:path>
            </a:pathLst>
          </a:custGeom>
          <a:noFill/>
          <a:ln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5" name="Freeform 94"/>
          <p:cNvSpPr/>
          <p:nvPr/>
        </p:nvSpPr>
        <p:spPr>
          <a:xfrm>
            <a:off x="5666509" y="1226127"/>
            <a:ext cx="2784764" cy="983673"/>
          </a:xfrm>
          <a:custGeom>
            <a:avLst/>
            <a:gdLst>
              <a:gd name="connsiteX0" fmla="*/ 0 w 2784764"/>
              <a:gd name="connsiteY0" fmla="*/ 983673 h 983673"/>
              <a:gd name="connsiteX1" fmla="*/ 526473 w 2784764"/>
              <a:gd name="connsiteY1" fmla="*/ 692727 h 983673"/>
              <a:gd name="connsiteX2" fmla="*/ 1219200 w 2784764"/>
              <a:gd name="connsiteY2" fmla="*/ 415636 h 983673"/>
              <a:gd name="connsiteX3" fmla="*/ 1884218 w 2784764"/>
              <a:gd name="connsiteY3" fmla="*/ 360218 h 983673"/>
              <a:gd name="connsiteX4" fmla="*/ 2507673 w 2784764"/>
              <a:gd name="connsiteY4" fmla="*/ 318655 h 983673"/>
              <a:gd name="connsiteX5" fmla="*/ 2784764 w 2784764"/>
              <a:gd name="connsiteY5" fmla="*/ 0 h 98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84764" h="983673">
                <a:moveTo>
                  <a:pt x="0" y="983673"/>
                </a:moveTo>
                <a:cubicBezTo>
                  <a:pt x="161636" y="885536"/>
                  <a:pt x="323273" y="787400"/>
                  <a:pt x="526473" y="692727"/>
                </a:cubicBezTo>
                <a:cubicBezTo>
                  <a:pt x="729673" y="598054"/>
                  <a:pt x="992909" y="471054"/>
                  <a:pt x="1219200" y="415636"/>
                </a:cubicBezTo>
                <a:cubicBezTo>
                  <a:pt x="1445491" y="360218"/>
                  <a:pt x="1884218" y="360218"/>
                  <a:pt x="1884218" y="360218"/>
                </a:cubicBezTo>
                <a:cubicBezTo>
                  <a:pt x="2098963" y="344055"/>
                  <a:pt x="2357582" y="378691"/>
                  <a:pt x="2507673" y="318655"/>
                </a:cubicBezTo>
                <a:cubicBezTo>
                  <a:pt x="2657764" y="258619"/>
                  <a:pt x="2721264" y="129309"/>
                  <a:pt x="2784764" y="0"/>
                </a:cubicBezTo>
              </a:path>
            </a:pathLst>
          </a:custGeom>
          <a:noFill/>
          <a:ln>
            <a:solidFill>
              <a:srgbClr val="00B05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97" name="Straight Arrow Connector 96"/>
          <p:cNvCxnSpPr>
            <a:stCxn id="21" idx="1"/>
          </p:cNvCxnSpPr>
          <p:nvPr/>
        </p:nvCxnSpPr>
        <p:spPr>
          <a:xfrm>
            <a:off x="1414698" y="1920388"/>
            <a:ext cx="4993030" cy="274998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624988" y="6337698"/>
            <a:ext cx="785989" cy="13071"/>
          </a:xfrm>
          <a:prstGeom prst="line">
            <a:avLst/>
          </a:prstGeom>
          <a:ln w="25400">
            <a:solidFill>
              <a:srgbClr val="00B05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413166" y="6104600"/>
            <a:ext cx="1955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0B050"/>
                </a:solidFill>
              </a:rPr>
              <a:t>p</a:t>
            </a:r>
            <a:r>
              <a:rPr lang="en-US" sz="2000" dirty="0" err="1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r>
              <a:rPr lang="en-US" sz="2000" dirty="0">
                <a:solidFill>
                  <a:srgbClr val="00B050"/>
                </a:solidFill>
              </a:rPr>
              <a:t> cascades</a:t>
            </a:r>
            <a:endParaRPr lang="en-ZA" sz="2000" dirty="0">
              <a:solidFill>
                <a:srgbClr val="00B050"/>
              </a:solidFill>
            </a:endParaRPr>
          </a:p>
        </p:txBody>
      </p:sp>
      <p:sp>
        <p:nvSpPr>
          <p:cNvPr id="104" name="Freeform 103"/>
          <p:cNvSpPr/>
          <p:nvPr/>
        </p:nvSpPr>
        <p:spPr>
          <a:xfrm>
            <a:off x="5444836" y="4864801"/>
            <a:ext cx="609600" cy="1161926"/>
          </a:xfrm>
          <a:custGeom>
            <a:avLst/>
            <a:gdLst>
              <a:gd name="connsiteX0" fmla="*/ 0 w 609600"/>
              <a:gd name="connsiteY0" fmla="*/ 1161926 h 1161926"/>
              <a:gd name="connsiteX1" fmla="*/ 83128 w 609600"/>
              <a:gd name="connsiteY1" fmla="*/ 773999 h 1161926"/>
              <a:gd name="connsiteX2" fmla="*/ 290946 w 609600"/>
              <a:gd name="connsiteY2" fmla="*/ 95126 h 1161926"/>
              <a:gd name="connsiteX3" fmla="*/ 443346 w 609600"/>
              <a:gd name="connsiteY3" fmla="*/ 53563 h 1161926"/>
              <a:gd name="connsiteX4" fmla="*/ 554182 w 609600"/>
              <a:gd name="connsiteY4" fmla="*/ 552326 h 1161926"/>
              <a:gd name="connsiteX5" fmla="*/ 609600 w 609600"/>
              <a:gd name="connsiteY5" fmla="*/ 1161926 h 116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161926">
                <a:moveTo>
                  <a:pt x="0" y="1161926"/>
                </a:moveTo>
                <a:cubicBezTo>
                  <a:pt x="17318" y="1056862"/>
                  <a:pt x="34637" y="951799"/>
                  <a:pt x="83128" y="773999"/>
                </a:cubicBezTo>
                <a:cubicBezTo>
                  <a:pt x="131619" y="596199"/>
                  <a:pt x="230910" y="215199"/>
                  <a:pt x="290946" y="95126"/>
                </a:cubicBezTo>
                <a:cubicBezTo>
                  <a:pt x="350982" y="-24947"/>
                  <a:pt x="399473" y="-22637"/>
                  <a:pt x="443346" y="53563"/>
                </a:cubicBezTo>
                <a:cubicBezTo>
                  <a:pt x="487219" y="129763"/>
                  <a:pt x="526473" y="367599"/>
                  <a:pt x="554182" y="552326"/>
                </a:cubicBezTo>
                <a:cubicBezTo>
                  <a:pt x="581891" y="737053"/>
                  <a:pt x="609600" y="1161926"/>
                  <a:pt x="609600" y="1161926"/>
                </a:cubicBezTo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5460155" y="3178779"/>
            <a:ext cx="621990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83611" y="4177145"/>
            <a:ext cx="685806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1424831" y="3948545"/>
            <a:ext cx="1955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accretion disk</a:t>
            </a:r>
            <a:endParaRPr lang="en-ZA" sz="2000" dirty="0"/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1958960" y="2643662"/>
            <a:ext cx="3679840" cy="248303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Freeform 115"/>
          <p:cNvSpPr/>
          <p:nvPr/>
        </p:nvSpPr>
        <p:spPr>
          <a:xfrm>
            <a:off x="4724400" y="5056908"/>
            <a:ext cx="609600" cy="981818"/>
          </a:xfrm>
          <a:custGeom>
            <a:avLst/>
            <a:gdLst>
              <a:gd name="connsiteX0" fmla="*/ 0 w 609600"/>
              <a:gd name="connsiteY0" fmla="*/ 1161926 h 1161926"/>
              <a:gd name="connsiteX1" fmla="*/ 83128 w 609600"/>
              <a:gd name="connsiteY1" fmla="*/ 773999 h 1161926"/>
              <a:gd name="connsiteX2" fmla="*/ 290946 w 609600"/>
              <a:gd name="connsiteY2" fmla="*/ 95126 h 1161926"/>
              <a:gd name="connsiteX3" fmla="*/ 443346 w 609600"/>
              <a:gd name="connsiteY3" fmla="*/ 53563 h 1161926"/>
              <a:gd name="connsiteX4" fmla="*/ 554182 w 609600"/>
              <a:gd name="connsiteY4" fmla="*/ 552326 h 1161926"/>
              <a:gd name="connsiteX5" fmla="*/ 609600 w 609600"/>
              <a:gd name="connsiteY5" fmla="*/ 1161926 h 116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161926">
                <a:moveTo>
                  <a:pt x="0" y="1161926"/>
                </a:moveTo>
                <a:cubicBezTo>
                  <a:pt x="17318" y="1056862"/>
                  <a:pt x="34637" y="951799"/>
                  <a:pt x="83128" y="773999"/>
                </a:cubicBezTo>
                <a:cubicBezTo>
                  <a:pt x="131619" y="596199"/>
                  <a:pt x="230910" y="215199"/>
                  <a:pt x="290946" y="95126"/>
                </a:cubicBezTo>
                <a:cubicBezTo>
                  <a:pt x="350982" y="-24947"/>
                  <a:pt x="399473" y="-22637"/>
                  <a:pt x="443346" y="53563"/>
                </a:cubicBezTo>
                <a:cubicBezTo>
                  <a:pt x="487219" y="129763"/>
                  <a:pt x="526473" y="367599"/>
                  <a:pt x="554182" y="552326"/>
                </a:cubicBezTo>
                <a:cubicBezTo>
                  <a:pt x="581891" y="737053"/>
                  <a:pt x="609600" y="1161926"/>
                  <a:pt x="609600" y="1161926"/>
                </a:cubicBezTo>
              </a:path>
            </a:pathLst>
          </a:cu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4724400" y="3172691"/>
            <a:ext cx="609600" cy="0"/>
          </a:xfrm>
          <a:prstGeom prst="line">
            <a:avLst/>
          </a:prstGeom>
          <a:ln w="2222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1009191" y="3172691"/>
            <a:ext cx="3950735" cy="19784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655900" y="4481946"/>
            <a:ext cx="768931" cy="1541"/>
          </a:xfrm>
          <a:prstGeom prst="line">
            <a:avLst/>
          </a:prstGeom>
          <a:ln w="254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1417901" y="4248090"/>
            <a:ext cx="1955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dust torus</a:t>
            </a:r>
            <a:endParaRPr lang="en-ZA" sz="2000" dirty="0"/>
          </a:p>
        </p:txBody>
      </p:sp>
      <p:sp>
        <p:nvSpPr>
          <p:cNvPr id="127" name="Freeform 126"/>
          <p:cNvSpPr/>
          <p:nvPr/>
        </p:nvSpPr>
        <p:spPr>
          <a:xfrm>
            <a:off x="4488873" y="4105632"/>
            <a:ext cx="4260529" cy="1917785"/>
          </a:xfrm>
          <a:custGeom>
            <a:avLst/>
            <a:gdLst>
              <a:gd name="connsiteX0" fmla="*/ 0 w 4260529"/>
              <a:gd name="connsiteY0" fmla="*/ 1557999 h 1914907"/>
              <a:gd name="connsiteX1" fmla="*/ 207818 w 4260529"/>
              <a:gd name="connsiteY1" fmla="*/ 1086945 h 1914907"/>
              <a:gd name="connsiteX2" fmla="*/ 346363 w 4260529"/>
              <a:gd name="connsiteY2" fmla="*/ 754435 h 1914907"/>
              <a:gd name="connsiteX3" fmla="*/ 498763 w 4260529"/>
              <a:gd name="connsiteY3" fmla="*/ 546617 h 1914907"/>
              <a:gd name="connsiteX4" fmla="*/ 748145 w 4260529"/>
              <a:gd name="connsiteY4" fmla="*/ 532763 h 1914907"/>
              <a:gd name="connsiteX5" fmla="*/ 1066800 w 4260529"/>
              <a:gd name="connsiteY5" fmla="*/ 643599 h 1914907"/>
              <a:gd name="connsiteX6" fmla="*/ 1260763 w 4260529"/>
              <a:gd name="connsiteY6" fmla="*/ 685163 h 1914907"/>
              <a:gd name="connsiteX7" fmla="*/ 1440872 w 4260529"/>
              <a:gd name="connsiteY7" fmla="*/ 712872 h 1914907"/>
              <a:gd name="connsiteX8" fmla="*/ 1551709 w 4260529"/>
              <a:gd name="connsiteY8" fmla="*/ 976108 h 1914907"/>
              <a:gd name="connsiteX9" fmla="*/ 1704109 w 4260529"/>
              <a:gd name="connsiteY9" fmla="*/ 948399 h 1914907"/>
              <a:gd name="connsiteX10" fmla="*/ 1925782 w 4260529"/>
              <a:gd name="connsiteY10" fmla="*/ 851417 h 1914907"/>
              <a:gd name="connsiteX11" fmla="*/ 2133600 w 4260529"/>
              <a:gd name="connsiteY11" fmla="*/ 602035 h 1914907"/>
              <a:gd name="connsiteX12" fmla="*/ 2355272 w 4260529"/>
              <a:gd name="connsiteY12" fmla="*/ 311090 h 1914907"/>
              <a:gd name="connsiteX13" fmla="*/ 2535382 w 4260529"/>
              <a:gd name="connsiteY13" fmla="*/ 144835 h 1914907"/>
              <a:gd name="connsiteX14" fmla="*/ 2812472 w 4260529"/>
              <a:gd name="connsiteY14" fmla="*/ 20145 h 1914907"/>
              <a:gd name="connsiteX15" fmla="*/ 3075709 w 4260529"/>
              <a:gd name="connsiteY15" fmla="*/ 20145 h 1914907"/>
              <a:gd name="connsiteX16" fmla="*/ 3602182 w 4260529"/>
              <a:gd name="connsiteY16" fmla="*/ 214108 h 1914907"/>
              <a:gd name="connsiteX17" fmla="*/ 3837709 w 4260529"/>
              <a:gd name="connsiteY17" fmla="*/ 560472 h 1914907"/>
              <a:gd name="connsiteX18" fmla="*/ 4017818 w 4260529"/>
              <a:gd name="connsiteY18" fmla="*/ 768290 h 1914907"/>
              <a:gd name="connsiteX19" fmla="*/ 4156363 w 4260529"/>
              <a:gd name="connsiteY19" fmla="*/ 1225490 h 1914907"/>
              <a:gd name="connsiteX20" fmla="*/ 4253345 w 4260529"/>
              <a:gd name="connsiteY20" fmla="*/ 1862799 h 1914907"/>
              <a:gd name="connsiteX21" fmla="*/ 4253345 w 4260529"/>
              <a:gd name="connsiteY21" fmla="*/ 1876654 h 1914907"/>
              <a:gd name="connsiteX22" fmla="*/ 4253345 w 4260529"/>
              <a:gd name="connsiteY22" fmla="*/ 1876654 h 1914907"/>
              <a:gd name="connsiteX0" fmla="*/ 0 w 4260529"/>
              <a:gd name="connsiteY0" fmla="*/ 1557999 h 1914907"/>
              <a:gd name="connsiteX1" fmla="*/ 207818 w 4260529"/>
              <a:gd name="connsiteY1" fmla="*/ 1086945 h 1914907"/>
              <a:gd name="connsiteX2" fmla="*/ 346363 w 4260529"/>
              <a:gd name="connsiteY2" fmla="*/ 754435 h 1914907"/>
              <a:gd name="connsiteX3" fmla="*/ 498763 w 4260529"/>
              <a:gd name="connsiteY3" fmla="*/ 546617 h 1914907"/>
              <a:gd name="connsiteX4" fmla="*/ 748145 w 4260529"/>
              <a:gd name="connsiteY4" fmla="*/ 532763 h 1914907"/>
              <a:gd name="connsiteX5" fmla="*/ 1066800 w 4260529"/>
              <a:gd name="connsiteY5" fmla="*/ 643599 h 1914907"/>
              <a:gd name="connsiteX6" fmla="*/ 1260763 w 4260529"/>
              <a:gd name="connsiteY6" fmla="*/ 685163 h 1914907"/>
              <a:gd name="connsiteX7" fmla="*/ 1440872 w 4260529"/>
              <a:gd name="connsiteY7" fmla="*/ 712872 h 1914907"/>
              <a:gd name="connsiteX8" fmla="*/ 1551709 w 4260529"/>
              <a:gd name="connsiteY8" fmla="*/ 976108 h 1914907"/>
              <a:gd name="connsiteX9" fmla="*/ 1704109 w 4260529"/>
              <a:gd name="connsiteY9" fmla="*/ 948399 h 1914907"/>
              <a:gd name="connsiteX10" fmla="*/ 1925782 w 4260529"/>
              <a:gd name="connsiteY10" fmla="*/ 851417 h 1914907"/>
              <a:gd name="connsiteX11" fmla="*/ 2133600 w 4260529"/>
              <a:gd name="connsiteY11" fmla="*/ 602035 h 1914907"/>
              <a:gd name="connsiteX12" fmla="*/ 2355272 w 4260529"/>
              <a:gd name="connsiteY12" fmla="*/ 311090 h 1914907"/>
              <a:gd name="connsiteX13" fmla="*/ 2535382 w 4260529"/>
              <a:gd name="connsiteY13" fmla="*/ 144835 h 1914907"/>
              <a:gd name="connsiteX14" fmla="*/ 2812472 w 4260529"/>
              <a:gd name="connsiteY14" fmla="*/ 20145 h 1914907"/>
              <a:gd name="connsiteX15" fmla="*/ 3075709 w 4260529"/>
              <a:gd name="connsiteY15" fmla="*/ 20145 h 1914907"/>
              <a:gd name="connsiteX16" fmla="*/ 3602182 w 4260529"/>
              <a:gd name="connsiteY16" fmla="*/ 214108 h 1914907"/>
              <a:gd name="connsiteX17" fmla="*/ 3837709 w 4260529"/>
              <a:gd name="connsiteY17" fmla="*/ 560472 h 1914907"/>
              <a:gd name="connsiteX18" fmla="*/ 3990109 w 4260529"/>
              <a:gd name="connsiteY18" fmla="*/ 809853 h 1914907"/>
              <a:gd name="connsiteX19" fmla="*/ 4156363 w 4260529"/>
              <a:gd name="connsiteY19" fmla="*/ 1225490 h 1914907"/>
              <a:gd name="connsiteX20" fmla="*/ 4253345 w 4260529"/>
              <a:gd name="connsiteY20" fmla="*/ 1862799 h 1914907"/>
              <a:gd name="connsiteX21" fmla="*/ 4253345 w 4260529"/>
              <a:gd name="connsiteY21" fmla="*/ 1876654 h 1914907"/>
              <a:gd name="connsiteX22" fmla="*/ 4253345 w 4260529"/>
              <a:gd name="connsiteY22" fmla="*/ 1876654 h 1914907"/>
              <a:gd name="connsiteX0" fmla="*/ 0 w 4260529"/>
              <a:gd name="connsiteY0" fmla="*/ 1557999 h 1914907"/>
              <a:gd name="connsiteX1" fmla="*/ 207818 w 4260529"/>
              <a:gd name="connsiteY1" fmla="*/ 1086945 h 1914907"/>
              <a:gd name="connsiteX2" fmla="*/ 346363 w 4260529"/>
              <a:gd name="connsiteY2" fmla="*/ 754435 h 1914907"/>
              <a:gd name="connsiteX3" fmla="*/ 498763 w 4260529"/>
              <a:gd name="connsiteY3" fmla="*/ 546617 h 1914907"/>
              <a:gd name="connsiteX4" fmla="*/ 748145 w 4260529"/>
              <a:gd name="connsiteY4" fmla="*/ 532763 h 1914907"/>
              <a:gd name="connsiteX5" fmla="*/ 1066800 w 4260529"/>
              <a:gd name="connsiteY5" fmla="*/ 643599 h 1914907"/>
              <a:gd name="connsiteX6" fmla="*/ 1260763 w 4260529"/>
              <a:gd name="connsiteY6" fmla="*/ 685163 h 1914907"/>
              <a:gd name="connsiteX7" fmla="*/ 1440872 w 4260529"/>
              <a:gd name="connsiteY7" fmla="*/ 712872 h 1914907"/>
              <a:gd name="connsiteX8" fmla="*/ 1551709 w 4260529"/>
              <a:gd name="connsiteY8" fmla="*/ 976108 h 1914907"/>
              <a:gd name="connsiteX9" fmla="*/ 1704109 w 4260529"/>
              <a:gd name="connsiteY9" fmla="*/ 948399 h 1914907"/>
              <a:gd name="connsiteX10" fmla="*/ 1925782 w 4260529"/>
              <a:gd name="connsiteY10" fmla="*/ 851417 h 1914907"/>
              <a:gd name="connsiteX11" fmla="*/ 2133600 w 4260529"/>
              <a:gd name="connsiteY11" fmla="*/ 602035 h 1914907"/>
              <a:gd name="connsiteX12" fmla="*/ 2355272 w 4260529"/>
              <a:gd name="connsiteY12" fmla="*/ 311090 h 1914907"/>
              <a:gd name="connsiteX13" fmla="*/ 2535382 w 4260529"/>
              <a:gd name="connsiteY13" fmla="*/ 144835 h 1914907"/>
              <a:gd name="connsiteX14" fmla="*/ 2812472 w 4260529"/>
              <a:gd name="connsiteY14" fmla="*/ 20145 h 1914907"/>
              <a:gd name="connsiteX15" fmla="*/ 3075709 w 4260529"/>
              <a:gd name="connsiteY15" fmla="*/ 20145 h 1914907"/>
              <a:gd name="connsiteX16" fmla="*/ 3602182 w 4260529"/>
              <a:gd name="connsiteY16" fmla="*/ 214108 h 1914907"/>
              <a:gd name="connsiteX17" fmla="*/ 3837709 w 4260529"/>
              <a:gd name="connsiteY17" fmla="*/ 560472 h 1914907"/>
              <a:gd name="connsiteX18" fmla="*/ 3990109 w 4260529"/>
              <a:gd name="connsiteY18" fmla="*/ 809853 h 1914907"/>
              <a:gd name="connsiteX19" fmla="*/ 4156363 w 4260529"/>
              <a:gd name="connsiteY19" fmla="*/ 1225490 h 1914907"/>
              <a:gd name="connsiteX20" fmla="*/ 4253345 w 4260529"/>
              <a:gd name="connsiteY20" fmla="*/ 1862799 h 1914907"/>
              <a:gd name="connsiteX21" fmla="*/ 4253345 w 4260529"/>
              <a:gd name="connsiteY21" fmla="*/ 1876654 h 1914907"/>
              <a:gd name="connsiteX22" fmla="*/ 4253345 w 4260529"/>
              <a:gd name="connsiteY22" fmla="*/ 1876654 h 1914907"/>
              <a:gd name="connsiteX0" fmla="*/ 0 w 4260529"/>
              <a:gd name="connsiteY0" fmla="*/ 1557059 h 1913967"/>
              <a:gd name="connsiteX1" fmla="*/ 207818 w 4260529"/>
              <a:gd name="connsiteY1" fmla="*/ 1086005 h 1913967"/>
              <a:gd name="connsiteX2" fmla="*/ 346363 w 4260529"/>
              <a:gd name="connsiteY2" fmla="*/ 753495 h 1913967"/>
              <a:gd name="connsiteX3" fmla="*/ 498763 w 4260529"/>
              <a:gd name="connsiteY3" fmla="*/ 545677 h 1913967"/>
              <a:gd name="connsiteX4" fmla="*/ 748145 w 4260529"/>
              <a:gd name="connsiteY4" fmla="*/ 531823 h 1913967"/>
              <a:gd name="connsiteX5" fmla="*/ 1066800 w 4260529"/>
              <a:gd name="connsiteY5" fmla="*/ 642659 h 1913967"/>
              <a:gd name="connsiteX6" fmla="*/ 1260763 w 4260529"/>
              <a:gd name="connsiteY6" fmla="*/ 684223 h 1913967"/>
              <a:gd name="connsiteX7" fmla="*/ 1440872 w 4260529"/>
              <a:gd name="connsiteY7" fmla="*/ 711932 h 1913967"/>
              <a:gd name="connsiteX8" fmla="*/ 1551709 w 4260529"/>
              <a:gd name="connsiteY8" fmla="*/ 975168 h 1913967"/>
              <a:gd name="connsiteX9" fmla="*/ 1704109 w 4260529"/>
              <a:gd name="connsiteY9" fmla="*/ 947459 h 1913967"/>
              <a:gd name="connsiteX10" fmla="*/ 1925782 w 4260529"/>
              <a:gd name="connsiteY10" fmla="*/ 850477 h 1913967"/>
              <a:gd name="connsiteX11" fmla="*/ 2133600 w 4260529"/>
              <a:gd name="connsiteY11" fmla="*/ 601095 h 1913967"/>
              <a:gd name="connsiteX12" fmla="*/ 2355272 w 4260529"/>
              <a:gd name="connsiteY12" fmla="*/ 310150 h 1913967"/>
              <a:gd name="connsiteX13" fmla="*/ 2535382 w 4260529"/>
              <a:gd name="connsiteY13" fmla="*/ 143895 h 1913967"/>
              <a:gd name="connsiteX14" fmla="*/ 2812472 w 4260529"/>
              <a:gd name="connsiteY14" fmla="*/ 19205 h 1913967"/>
              <a:gd name="connsiteX15" fmla="*/ 3075709 w 4260529"/>
              <a:gd name="connsiteY15" fmla="*/ 19205 h 1913967"/>
              <a:gd name="connsiteX16" fmla="*/ 3602182 w 4260529"/>
              <a:gd name="connsiteY16" fmla="*/ 199314 h 1913967"/>
              <a:gd name="connsiteX17" fmla="*/ 3837709 w 4260529"/>
              <a:gd name="connsiteY17" fmla="*/ 559532 h 1913967"/>
              <a:gd name="connsiteX18" fmla="*/ 3990109 w 4260529"/>
              <a:gd name="connsiteY18" fmla="*/ 808913 h 1913967"/>
              <a:gd name="connsiteX19" fmla="*/ 4156363 w 4260529"/>
              <a:gd name="connsiteY19" fmla="*/ 1224550 h 1913967"/>
              <a:gd name="connsiteX20" fmla="*/ 4253345 w 4260529"/>
              <a:gd name="connsiteY20" fmla="*/ 1861859 h 1913967"/>
              <a:gd name="connsiteX21" fmla="*/ 4253345 w 4260529"/>
              <a:gd name="connsiteY21" fmla="*/ 1875714 h 1913967"/>
              <a:gd name="connsiteX22" fmla="*/ 4253345 w 4260529"/>
              <a:gd name="connsiteY22" fmla="*/ 1875714 h 1913967"/>
              <a:gd name="connsiteX0" fmla="*/ 0 w 4260529"/>
              <a:gd name="connsiteY0" fmla="*/ 1557059 h 1913967"/>
              <a:gd name="connsiteX1" fmla="*/ 207818 w 4260529"/>
              <a:gd name="connsiteY1" fmla="*/ 1086005 h 1913967"/>
              <a:gd name="connsiteX2" fmla="*/ 346363 w 4260529"/>
              <a:gd name="connsiteY2" fmla="*/ 753495 h 1913967"/>
              <a:gd name="connsiteX3" fmla="*/ 498763 w 4260529"/>
              <a:gd name="connsiteY3" fmla="*/ 545677 h 1913967"/>
              <a:gd name="connsiteX4" fmla="*/ 748145 w 4260529"/>
              <a:gd name="connsiteY4" fmla="*/ 531823 h 1913967"/>
              <a:gd name="connsiteX5" fmla="*/ 1066800 w 4260529"/>
              <a:gd name="connsiteY5" fmla="*/ 642659 h 1913967"/>
              <a:gd name="connsiteX6" fmla="*/ 1260763 w 4260529"/>
              <a:gd name="connsiteY6" fmla="*/ 684223 h 1913967"/>
              <a:gd name="connsiteX7" fmla="*/ 1440872 w 4260529"/>
              <a:gd name="connsiteY7" fmla="*/ 711932 h 1913967"/>
              <a:gd name="connsiteX8" fmla="*/ 1551709 w 4260529"/>
              <a:gd name="connsiteY8" fmla="*/ 975168 h 1913967"/>
              <a:gd name="connsiteX9" fmla="*/ 1704109 w 4260529"/>
              <a:gd name="connsiteY9" fmla="*/ 947459 h 1913967"/>
              <a:gd name="connsiteX10" fmla="*/ 1925782 w 4260529"/>
              <a:gd name="connsiteY10" fmla="*/ 850477 h 1913967"/>
              <a:gd name="connsiteX11" fmla="*/ 2133600 w 4260529"/>
              <a:gd name="connsiteY11" fmla="*/ 601095 h 1913967"/>
              <a:gd name="connsiteX12" fmla="*/ 2355272 w 4260529"/>
              <a:gd name="connsiteY12" fmla="*/ 310150 h 1913967"/>
              <a:gd name="connsiteX13" fmla="*/ 2535382 w 4260529"/>
              <a:gd name="connsiteY13" fmla="*/ 143895 h 1913967"/>
              <a:gd name="connsiteX14" fmla="*/ 2812472 w 4260529"/>
              <a:gd name="connsiteY14" fmla="*/ 19205 h 1913967"/>
              <a:gd name="connsiteX15" fmla="*/ 3075709 w 4260529"/>
              <a:gd name="connsiteY15" fmla="*/ 19205 h 1913967"/>
              <a:gd name="connsiteX16" fmla="*/ 3602182 w 4260529"/>
              <a:gd name="connsiteY16" fmla="*/ 199314 h 1913967"/>
              <a:gd name="connsiteX17" fmla="*/ 3837709 w 4260529"/>
              <a:gd name="connsiteY17" fmla="*/ 559532 h 1913967"/>
              <a:gd name="connsiteX18" fmla="*/ 3990109 w 4260529"/>
              <a:gd name="connsiteY18" fmla="*/ 808913 h 1913967"/>
              <a:gd name="connsiteX19" fmla="*/ 4156363 w 4260529"/>
              <a:gd name="connsiteY19" fmla="*/ 1224550 h 1913967"/>
              <a:gd name="connsiteX20" fmla="*/ 4253345 w 4260529"/>
              <a:gd name="connsiteY20" fmla="*/ 1861859 h 1913967"/>
              <a:gd name="connsiteX21" fmla="*/ 4253345 w 4260529"/>
              <a:gd name="connsiteY21" fmla="*/ 1875714 h 1913967"/>
              <a:gd name="connsiteX22" fmla="*/ 4253345 w 4260529"/>
              <a:gd name="connsiteY22" fmla="*/ 1875714 h 1913967"/>
              <a:gd name="connsiteX0" fmla="*/ 0 w 4260529"/>
              <a:gd name="connsiteY0" fmla="*/ 1557059 h 1913967"/>
              <a:gd name="connsiteX1" fmla="*/ 207818 w 4260529"/>
              <a:gd name="connsiteY1" fmla="*/ 1086005 h 1913967"/>
              <a:gd name="connsiteX2" fmla="*/ 346363 w 4260529"/>
              <a:gd name="connsiteY2" fmla="*/ 753495 h 1913967"/>
              <a:gd name="connsiteX3" fmla="*/ 498763 w 4260529"/>
              <a:gd name="connsiteY3" fmla="*/ 545677 h 1913967"/>
              <a:gd name="connsiteX4" fmla="*/ 748145 w 4260529"/>
              <a:gd name="connsiteY4" fmla="*/ 531823 h 1913967"/>
              <a:gd name="connsiteX5" fmla="*/ 1066800 w 4260529"/>
              <a:gd name="connsiteY5" fmla="*/ 642659 h 1913967"/>
              <a:gd name="connsiteX6" fmla="*/ 1260763 w 4260529"/>
              <a:gd name="connsiteY6" fmla="*/ 684223 h 1913967"/>
              <a:gd name="connsiteX7" fmla="*/ 1440872 w 4260529"/>
              <a:gd name="connsiteY7" fmla="*/ 711932 h 1913967"/>
              <a:gd name="connsiteX8" fmla="*/ 1551709 w 4260529"/>
              <a:gd name="connsiteY8" fmla="*/ 975168 h 1913967"/>
              <a:gd name="connsiteX9" fmla="*/ 1704109 w 4260529"/>
              <a:gd name="connsiteY9" fmla="*/ 947459 h 1913967"/>
              <a:gd name="connsiteX10" fmla="*/ 1925782 w 4260529"/>
              <a:gd name="connsiteY10" fmla="*/ 850477 h 1913967"/>
              <a:gd name="connsiteX11" fmla="*/ 2133600 w 4260529"/>
              <a:gd name="connsiteY11" fmla="*/ 601095 h 1913967"/>
              <a:gd name="connsiteX12" fmla="*/ 2355272 w 4260529"/>
              <a:gd name="connsiteY12" fmla="*/ 310150 h 1913967"/>
              <a:gd name="connsiteX13" fmla="*/ 2535382 w 4260529"/>
              <a:gd name="connsiteY13" fmla="*/ 143895 h 1913967"/>
              <a:gd name="connsiteX14" fmla="*/ 2812472 w 4260529"/>
              <a:gd name="connsiteY14" fmla="*/ 19205 h 1913967"/>
              <a:gd name="connsiteX15" fmla="*/ 3075709 w 4260529"/>
              <a:gd name="connsiteY15" fmla="*/ 19205 h 1913967"/>
              <a:gd name="connsiteX16" fmla="*/ 3602182 w 4260529"/>
              <a:gd name="connsiteY16" fmla="*/ 199314 h 1913967"/>
              <a:gd name="connsiteX17" fmla="*/ 3837709 w 4260529"/>
              <a:gd name="connsiteY17" fmla="*/ 559532 h 1913967"/>
              <a:gd name="connsiteX18" fmla="*/ 3990109 w 4260529"/>
              <a:gd name="connsiteY18" fmla="*/ 808913 h 1913967"/>
              <a:gd name="connsiteX19" fmla="*/ 4156363 w 4260529"/>
              <a:gd name="connsiteY19" fmla="*/ 1224550 h 1913967"/>
              <a:gd name="connsiteX20" fmla="*/ 4253345 w 4260529"/>
              <a:gd name="connsiteY20" fmla="*/ 1861859 h 1913967"/>
              <a:gd name="connsiteX21" fmla="*/ 4253345 w 4260529"/>
              <a:gd name="connsiteY21" fmla="*/ 1875714 h 1913967"/>
              <a:gd name="connsiteX22" fmla="*/ 4253345 w 4260529"/>
              <a:gd name="connsiteY22" fmla="*/ 1875714 h 1913967"/>
              <a:gd name="connsiteX0" fmla="*/ 0 w 4260529"/>
              <a:gd name="connsiteY0" fmla="*/ 1557059 h 1913967"/>
              <a:gd name="connsiteX1" fmla="*/ 207818 w 4260529"/>
              <a:gd name="connsiteY1" fmla="*/ 1086005 h 1913967"/>
              <a:gd name="connsiteX2" fmla="*/ 346363 w 4260529"/>
              <a:gd name="connsiteY2" fmla="*/ 753495 h 1913967"/>
              <a:gd name="connsiteX3" fmla="*/ 498763 w 4260529"/>
              <a:gd name="connsiteY3" fmla="*/ 545677 h 1913967"/>
              <a:gd name="connsiteX4" fmla="*/ 748145 w 4260529"/>
              <a:gd name="connsiteY4" fmla="*/ 531823 h 1913967"/>
              <a:gd name="connsiteX5" fmla="*/ 1066800 w 4260529"/>
              <a:gd name="connsiteY5" fmla="*/ 642659 h 1913967"/>
              <a:gd name="connsiteX6" fmla="*/ 1260763 w 4260529"/>
              <a:gd name="connsiteY6" fmla="*/ 684223 h 1913967"/>
              <a:gd name="connsiteX7" fmla="*/ 1440872 w 4260529"/>
              <a:gd name="connsiteY7" fmla="*/ 711932 h 1913967"/>
              <a:gd name="connsiteX8" fmla="*/ 1551709 w 4260529"/>
              <a:gd name="connsiteY8" fmla="*/ 975168 h 1913967"/>
              <a:gd name="connsiteX9" fmla="*/ 1704109 w 4260529"/>
              <a:gd name="connsiteY9" fmla="*/ 947459 h 1913967"/>
              <a:gd name="connsiteX10" fmla="*/ 1925782 w 4260529"/>
              <a:gd name="connsiteY10" fmla="*/ 850477 h 1913967"/>
              <a:gd name="connsiteX11" fmla="*/ 2133600 w 4260529"/>
              <a:gd name="connsiteY11" fmla="*/ 601095 h 1913967"/>
              <a:gd name="connsiteX12" fmla="*/ 2355272 w 4260529"/>
              <a:gd name="connsiteY12" fmla="*/ 310150 h 1913967"/>
              <a:gd name="connsiteX13" fmla="*/ 2535382 w 4260529"/>
              <a:gd name="connsiteY13" fmla="*/ 143895 h 1913967"/>
              <a:gd name="connsiteX14" fmla="*/ 2812472 w 4260529"/>
              <a:gd name="connsiteY14" fmla="*/ 19205 h 1913967"/>
              <a:gd name="connsiteX15" fmla="*/ 3075709 w 4260529"/>
              <a:gd name="connsiteY15" fmla="*/ 19205 h 1913967"/>
              <a:gd name="connsiteX16" fmla="*/ 3602182 w 4260529"/>
              <a:gd name="connsiteY16" fmla="*/ 199314 h 1913967"/>
              <a:gd name="connsiteX17" fmla="*/ 3837709 w 4260529"/>
              <a:gd name="connsiteY17" fmla="*/ 559532 h 1913967"/>
              <a:gd name="connsiteX18" fmla="*/ 3990109 w 4260529"/>
              <a:gd name="connsiteY18" fmla="*/ 808913 h 1913967"/>
              <a:gd name="connsiteX19" fmla="*/ 4156363 w 4260529"/>
              <a:gd name="connsiteY19" fmla="*/ 1224550 h 1913967"/>
              <a:gd name="connsiteX20" fmla="*/ 4253345 w 4260529"/>
              <a:gd name="connsiteY20" fmla="*/ 1861859 h 1913967"/>
              <a:gd name="connsiteX21" fmla="*/ 4253345 w 4260529"/>
              <a:gd name="connsiteY21" fmla="*/ 1875714 h 1913967"/>
              <a:gd name="connsiteX22" fmla="*/ 4253345 w 4260529"/>
              <a:gd name="connsiteY22" fmla="*/ 1875714 h 1913967"/>
              <a:gd name="connsiteX0" fmla="*/ 0 w 4260529"/>
              <a:gd name="connsiteY0" fmla="*/ 1560877 h 1917785"/>
              <a:gd name="connsiteX1" fmla="*/ 207818 w 4260529"/>
              <a:gd name="connsiteY1" fmla="*/ 1089823 h 1917785"/>
              <a:gd name="connsiteX2" fmla="*/ 346363 w 4260529"/>
              <a:gd name="connsiteY2" fmla="*/ 757313 h 1917785"/>
              <a:gd name="connsiteX3" fmla="*/ 498763 w 4260529"/>
              <a:gd name="connsiteY3" fmla="*/ 549495 h 1917785"/>
              <a:gd name="connsiteX4" fmla="*/ 748145 w 4260529"/>
              <a:gd name="connsiteY4" fmla="*/ 535641 h 1917785"/>
              <a:gd name="connsiteX5" fmla="*/ 1066800 w 4260529"/>
              <a:gd name="connsiteY5" fmla="*/ 646477 h 1917785"/>
              <a:gd name="connsiteX6" fmla="*/ 1260763 w 4260529"/>
              <a:gd name="connsiteY6" fmla="*/ 688041 h 1917785"/>
              <a:gd name="connsiteX7" fmla="*/ 1440872 w 4260529"/>
              <a:gd name="connsiteY7" fmla="*/ 715750 h 1917785"/>
              <a:gd name="connsiteX8" fmla="*/ 1551709 w 4260529"/>
              <a:gd name="connsiteY8" fmla="*/ 978986 h 1917785"/>
              <a:gd name="connsiteX9" fmla="*/ 1704109 w 4260529"/>
              <a:gd name="connsiteY9" fmla="*/ 951277 h 1917785"/>
              <a:gd name="connsiteX10" fmla="*/ 1925782 w 4260529"/>
              <a:gd name="connsiteY10" fmla="*/ 854295 h 1917785"/>
              <a:gd name="connsiteX11" fmla="*/ 2133600 w 4260529"/>
              <a:gd name="connsiteY11" fmla="*/ 604913 h 1917785"/>
              <a:gd name="connsiteX12" fmla="*/ 2355272 w 4260529"/>
              <a:gd name="connsiteY12" fmla="*/ 313968 h 1917785"/>
              <a:gd name="connsiteX13" fmla="*/ 2535382 w 4260529"/>
              <a:gd name="connsiteY13" fmla="*/ 147713 h 1917785"/>
              <a:gd name="connsiteX14" fmla="*/ 2812472 w 4260529"/>
              <a:gd name="connsiteY14" fmla="*/ 23023 h 1917785"/>
              <a:gd name="connsiteX15" fmla="*/ 3075709 w 4260529"/>
              <a:gd name="connsiteY15" fmla="*/ 23023 h 1917785"/>
              <a:gd name="connsiteX16" fmla="*/ 3602182 w 4260529"/>
              <a:gd name="connsiteY16" fmla="*/ 258550 h 1917785"/>
              <a:gd name="connsiteX17" fmla="*/ 3837709 w 4260529"/>
              <a:gd name="connsiteY17" fmla="*/ 563350 h 1917785"/>
              <a:gd name="connsiteX18" fmla="*/ 3990109 w 4260529"/>
              <a:gd name="connsiteY18" fmla="*/ 812731 h 1917785"/>
              <a:gd name="connsiteX19" fmla="*/ 4156363 w 4260529"/>
              <a:gd name="connsiteY19" fmla="*/ 1228368 h 1917785"/>
              <a:gd name="connsiteX20" fmla="*/ 4253345 w 4260529"/>
              <a:gd name="connsiteY20" fmla="*/ 1865677 h 1917785"/>
              <a:gd name="connsiteX21" fmla="*/ 4253345 w 4260529"/>
              <a:gd name="connsiteY21" fmla="*/ 1879532 h 1917785"/>
              <a:gd name="connsiteX22" fmla="*/ 4253345 w 4260529"/>
              <a:gd name="connsiteY22" fmla="*/ 1879532 h 191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0529" h="1917785">
                <a:moveTo>
                  <a:pt x="0" y="1560877"/>
                </a:moveTo>
                <a:cubicBezTo>
                  <a:pt x="75045" y="1392313"/>
                  <a:pt x="150091" y="1223750"/>
                  <a:pt x="207818" y="1089823"/>
                </a:cubicBezTo>
                <a:cubicBezTo>
                  <a:pt x="265545" y="955896"/>
                  <a:pt x="297872" y="847368"/>
                  <a:pt x="346363" y="757313"/>
                </a:cubicBezTo>
                <a:cubicBezTo>
                  <a:pt x="394854" y="667258"/>
                  <a:pt x="431799" y="586440"/>
                  <a:pt x="498763" y="549495"/>
                </a:cubicBezTo>
                <a:cubicBezTo>
                  <a:pt x="565727" y="512550"/>
                  <a:pt x="653472" y="519477"/>
                  <a:pt x="748145" y="535641"/>
                </a:cubicBezTo>
                <a:cubicBezTo>
                  <a:pt x="842818" y="551805"/>
                  <a:pt x="981364" y="621077"/>
                  <a:pt x="1066800" y="646477"/>
                </a:cubicBezTo>
                <a:cubicBezTo>
                  <a:pt x="1152236" y="671877"/>
                  <a:pt x="1198418" y="676495"/>
                  <a:pt x="1260763" y="688041"/>
                </a:cubicBezTo>
                <a:cubicBezTo>
                  <a:pt x="1323108" y="699586"/>
                  <a:pt x="1392381" y="667259"/>
                  <a:pt x="1440872" y="715750"/>
                </a:cubicBezTo>
                <a:cubicBezTo>
                  <a:pt x="1489363" y="764241"/>
                  <a:pt x="1507836" y="939732"/>
                  <a:pt x="1551709" y="978986"/>
                </a:cubicBezTo>
                <a:cubicBezTo>
                  <a:pt x="1595582" y="1018240"/>
                  <a:pt x="1641763" y="972059"/>
                  <a:pt x="1704109" y="951277"/>
                </a:cubicBezTo>
                <a:cubicBezTo>
                  <a:pt x="1766455" y="930495"/>
                  <a:pt x="1854200" y="912022"/>
                  <a:pt x="1925782" y="854295"/>
                </a:cubicBezTo>
                <a:cubicBezTo>
                  <a:pt x="1997364" y="796568"/>
                  <a:pt x="2062018" y="694967"/>
                  <a:pt x="2133600" y="604913"/>
                </a:cubicBezTo>
                <a:cubicBezTo>
                  <a:pt x="2205182" y="514858"/>
                  <a:pt x="2288308" y="390168"/>
                  <a:pt x="2355272" y="313968"/>
                </a:cubicBezTo>
                <a:cubicBezTo>
                  <a:pt x="2422236" y="237768"/>
                  <a:pt x="2459182" y="196204"/>
                  <a:pt x="2535382" y="147713"/>
                </a:cubicBezTo>
                <a:cubicBezTo>
                  <a:pt x="2611582" y="99222"/>
                  <a:pt x="2722418" y="43805"/>
                  <a:pt x="2812472" y="23023"/>
                </a:cubicBezTo>
                <a:cubicBezTo>
                  <a:pt x="2902526" y="2241"/>
                  <a:pt x="2944091" y="-16232"/>
                  <a:pt x="3075709" y="23023"/>
                </a:cubicBezTo>
                <a:cubicBezTo>
                  <a:pt x="3207327" y="62278"/>
                  <a:pt x="3475182" y="154640"/>
                  <a:pt x="3602182" y="258550"/>
                </a:cubicBezTo>
                <a:cubicBezTo>
                  <a:pt x="3729182" y="362460"/>
                  <a:pt x="3773054" y="470986"/>
                  <a:pt x="3837709" y="563350"/>
                </a:cubicBezTo>
                <a:cubicBezTo>
                  <a:pt x="3902364" y="655714"/>
                  <a:pt x="3937000" y="701895"/>
                  <a:pt x="3990109" y="812731"/>
                </a:cubicBezTo>
                <a:cubicBezTo>
                  <a:pt x="4043218" y="923567"/>
                  <a:pt x="4112490" y="1052877"/>
                  <a:pt x="4156363" y="1228368"/>
                </a:cubicBezTo>
                <a:cubicBezTo>
                  <a:pt x="4200236" y="1403859"/>
                  <a:pt x="4237181" y="1757150"/>
                  <a:pt x="4253345" y="1865677"/>
                </a:cubicBezTo>
                <a:cubicBezTo>
                  <a:pt x="4269509" y="1974204"/>
                  <a:pt x="4253345" y="1879532"/>
                  <a:pt x="4253345" y="1879532"/>
                </a:cubicBezTo>
                <a:lnTo>
                  <a:pt x="4253345" y="187953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29" name="Straight Connector 128"/>
          <p:cNvCxnSpPr/>
          <p:nvPr/>
        </p:nvCxnSpPr>
        <p:spPr>
          <a:xfrm>
            <a:off x="630379" y="5721930"/>
            <a:ext cx="801377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1410976" y="5508855"/>
            <a:ext cx="1955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</a:rPr>
              <a:t>leptonic</a:t>
            </a:r>
            <a:r>
              <a:rPr lang="en-US" sz="2000" dirty="0">
                <a:solidFill>
                  <a:srgbClr val="FF0000"/>
                </a:solidFill>
              </a:rPr>
              <a:t> total</a:t>
            </a:r>
            <a:endParaRPr lang="en-ZA" sz="2000" dirty="0">
              <a:solidFill>
                <a:srgbClr val="FF0000"/>
              </a:solidFill>
            </a:endParaRPr>
          </a:p>
        </p:txBody>
      </p:sp>
      <p:sp>
        <p:nvSpPr>
          <p:cNvPr id="132" name="Freeform 131"/>
          <p:cNvSpPr/>
          <p:nvPr/>
        </p:nvSpPr>
        <p:spPr>
          <a:xfrm>
            <a:off x="4502727" y="1852271"/>
            <a:ext cx="4197928" cy="1269774"/>
          </a:xfrm>
          <a:custGeom>
            <a:avLst/>
            <a:gdLst>
              <a:gd name="connsiteX0" fmla="*/ 0 w 4197928"/>
              <a:gd name="connsiteY0" fmla="*/ 127296 h 1270035"/>
              <a:gd name="connsiteX1" fmla="*/ 69273 w 4197928"/>
              <a:gd name="connsiteY1" fmla="*/ 168860 h 1270035"/>
              <a:gd name="connsiteX2" fmla="*/ 138546 w 4197928"/>
              <a:gd name="connsiteY2" fmla="*/ 321260 h 1270035"/>
              <a:gd name="connsiteX3" fmla="*/ 180109 w 4197928"/>
              <a:gd name="connsiteY3" fmla="*/ 418241 h 1270035"/>
              <a:gd name="connsiteX4" fmla="*/ 346364 w 4197928"/>
              <a:gd name="connsiteY4" fmla="*/ 376678 h 1270035"/>
              <a:gd name="connsiteX5" fmla="*/ 484909 w 4197928"/>
              <a:gd name="connsiteY5" fmla="*/ 168860 h 1270035"/>
              <a:gd name="connsiteX6" fmla="*/ 595746 w 4197928"/>
              <a:gd name="connsiteY6" fmla="*/ 58023 h 1270035"/>
              <a:gd name="connsiteX7" fmla="*/ 706582 w 4197928"/>
              <a:gd name="connsiteY7" fmla="*/ 30314 h 1270035"/>
              <a:gd name="connsiteX8" fmla="*/ 762000 w 4197928"/>
              <a:gd name="connsiteY8" fmla="*/ 2605 h 1270035"/>
              <a:gd name="connsiteX9" fmla="*/ 872837 w 4197928"/>
              <a:gd name="connsiteY9" fmla="*/ 99587 h 1270035"/>
              <a:gd name="connsiteX10" fmla="*/ 942109 w 4197928"/>
              <a:gd name="connsiteY10" fmla="*/ 598351 h 1270035"/>
              <a:gd name="connsiteX11" fmla="*/ 1052946 w 4197928"/>
              <a:gd name="connsiteY11" fmla="*/ 1013987 h 1270035"/>
              <a:gd name="connsiteX12" fmla="*/ 1219200 w 4197928"/>
              <a:gd name="connsiteY12" fmla="*/ 1152532 h 1270035"/>
              <a:gd name="connsiteX13" fmla="*/ 1343891 w 4197928"/>
              <a:gd name="connsiteY13" fmla="*/ 1083260 h 1270035"/>
              <a:gd name="connsiteX14" fmla="*/ 1593273 w 4197928"/>
              <a:gd name="connsiteY14" fmla="*/ 529078 h 1270035"/>
              <a:gd name="connsiteX15" fmla="*/ 1773382 w 4197928"/>
              <a:gd name="connsiteY15" fmla="*/ 445951 h 1270035"/>
              <a:gd name="connsiteX16" fmla="*/ 2022764 w 4197928"/>
              <a:gd name="connsiteY16" fmla="*/ 626060 h 1270035"/>
              <a:gd name="connsiteX17" fmla="*/ 2369128 w 4197928"/>
              <a:gd name="connsiteY17" fmla="*/ 709187 h 1270035"/>
              <a:gd name="connsiteX18" fmla="*/ 2743200 w 4197928"/>
              <a:gd name="connsiteY18" fmla="*/ 833878 h 1270035"/>
              <a:gd name="connsiteX19" fmla="*/ 3186546 w 4197928"/>
              <a:gd name="connsiteY19" fmla="*/ 1194096 h 1270035"/>
              <a:gd name="connsiteX20" fmla="*/ 3643746 w 4197928"/>
              <a:gd name="connsiteY20" fmla="*/ 1263369 h 1270035"/>
              <a:gd name="connsiteX21" fmla="*/ 4197928 w 4197928"/>
              <a:gd name="connsiteY21" fmla="*/ 1263369 h 1270035"/>
              <a:gd name="connsiteX0" fmla="*/ 0 w 4197928"/>
              <a:gd name="connsiteY0" fmla="*/ 127296 h 1270035"/>
              <a:gd name="connsiteX1" fmla="*/ 69273 w 4197928"/>
              <a:gd name="connsiteY1" fmla="*/ 168860 h 1270035"/>
              <a:gd name="connsiteX2" fmla="*/ 138546 w 4197928"/>
              <a:gd name="connsiteY2" fmla="*/ 321260 h 1270035"/>
              <a:gd name="connsiteX3" fmla="*/ 207818 w 4197928"/>
              <a:gd name="connsiteY3" fmla="*/ 418241 h 1270035"/>
              <a:gd name="connsiteX4" fmla="*/ 346364 w 4197928"/>
              <a:gd name="connsiteY4" fmla="*/ 376678 h 1270035"/>
              <a:gd name="connsiteX5" fmla="*/ 484909 w 4197928"/>
              <a:gd name="connsiteY5" fmla="*/ 168860 h 1270035"/>
              <a:gd name="connsiteX6" fmla="*/ 595746 w 4197928"/>
              <a:gd name="connsiteY6" fmla="*/ 58023 h 1270035"/>
              <a:gd name="connsiteX7" fmla="*/ 706582 w 4197928"/>
              <a:gd name="connsiteY7" fmla="*/ 30314 h 1270035"/>
              <a:gd name="connsiteX8" fmla="*/ 762000 w 4197928"/>
              <a:gd name="connsiteY8" fmla="*/ 2605 h 1270035"/>
              <a:gd name="connsiteX9" fmla="*/ 872837 w 4197928"/>
              <a:gd name="connsiteY9" fmla="*/ 99587 h 1270035"/>
              <a:gd name="connsiteX10" fmla="*/ 942109 w 4197928"/>
              <a:gd name="connsiteY10" fmla="*/ 598351 h 1270035"/>
              <a:gd name="connsiteX11" fmla="*/ 1052946 w 4197928"/>
              <a:gd name="connsiteY11" fmla="*/ 1013987 h 1270035"/>
              <a:gd name="connsiteX12" fmla="*/ 1219200 w 4197928"/>
              <a:gd name="connsiteY12" fmla="*/ 1152532 h 1270035"/>
              <a:gd name="connsiteX13" fmla="*/ 1343891 w 4197928"/>
              <a:gd name="connsiteY13" fmla="*/ 1083260 h 1270035"/>
              <a:gd name="connsiteX14" fmla="*/ 1593273 w 4197928"/>
              <a:gd name="connsiteY14" fmla="*/ 529078 h 1270035"/>
              <a:gd name="connsiteX15" fmla="*/ 1773382 w 4197928"/>
              <a:gd name="connsiteY15" fmla="*/ 445951 h 1270035"/>
              <a:gd name="connsiteX16" fmla="*/ 2022764 w 4197928"/>
              <a:gd name="connsiteY16" fmla="*/ 626060 h 1270035"/>
              <a:gd name="connsiteX17" fmla="*/ 2369128 w 4197928"/>
              <a:gd name="connsiteY17" fmla="*/ 709187 h 1270035"/>
              <a:gd name="connsiteX18" fmla="*/ 2743200 w 4197928"/>
              <a:gd name="connsiteY18" fmla="*/ 833878 h 1270035"/>
              <a:gd name="connsiteX19" fmla="*/ 3186546 w 4197928"/>
              <a:gd name="connsiteY19" fmla="*/ 1194096 h 1270035"/>
              <a:gd name="connsiteX20" fmla="*/ 3643746 w 4197928"/>
              <a:gd name="connsiteY20" fmla="*/ 1263369 h 1270035"/>
              <a:gd name="connsiteX21" fmla="*/ 4197928 w 4197928"/>
              <a:gd name="connsiteY21" fmla="*/ 1263369 h 1270035"/>
              <a:gd name="connsiteX0" fmla="*/ 0 w 4197928"/>
              <a:gd name="connsiteY0" fmla="*/ 132533 h 1275272"/>
              <a:gd name="connsiteX1" fmla="*/ 69273 w 4197928"/>
              <a:gd name="connsiteY1" fmla="*/ 174097 h 1275272"/>
              <a:gd name="connsiteX2" fmla="*/ 138546 w 4197928"/>
              <a:gd name="connsiteY2" fmla="*/ 326497 h 1275272"/>
              <a:gd name="connsiteX3" fmla="*/ 207818 w 4197928"/>
              <a:gd name="connsiteY3" fmla="*/ 423478 h 1275272"/>
              <a:gd name="connsiteX4" fmla="*/ 346364 w 4197928"/>
              <a:gd name="connsiteY4" fmla="*/ 381915 h 1275272"/>
              <a:gd name="connsiteX5" fmla="*/ 484909 w 4197928"/>
              <a:gd name="connsiteY5" fmla="*/ 174097 h 1275272"/>
              <a:gd name="connsiteX6" fmla="*/ 595746 w 4197928"/>
              <a:gd name="connsiteY6" fmla="*/ 63260 h 1275272"/>
              <a:gd name="connsiteX7" fmla="*/ 706582 w 4197928"/>
              <a:gd name="connsiteY7" fmla="*/ 35551 h 1275272"/>
              <a:gd name="connsiteX8" fmla="*/ 762000 w 4197928"/>
              <a:gd name="connsiteY8" fmla="*/ 7842 h 1275272"/>
              <a:gd name="connsiteX9" fmla="*/ 914400 w 4197928"/>
              <a:gd name="connsiteY9" fmla="*/ 63260 h 1275272"/>
              <a:gd name="connsiteX10" fmla="*/ 942109 w 4197928"/>
              <a:gd name="connsiteY10" fmla="*/ 603588 h 1275272"/>
              <a:gd name="connsiteX11" fmla="*/ 1052946 w 4197928"/>
              <a:gd name="connsiteY11" fmla="*/ 1019224 h 1275272"/>
              <a:gd name="connsiteX12" fmla="*/ 1219200 w 4197928"/>
              <a:gd name="connsiteY12" fmla="*/ 1157769 h 1275272"/>
              <a:gd name="connsiteX13" fmla="*/ 1343891 w 4197928"/>
              <a:gd name="connsiteY13" fmla="*/ 1088497 h 1275272"/>
              <a:gd name="connsiteX14" fmla="*/ 1593273 w 4197928"/>
              <a:gd name="connsiteY14" fmla="*/ 534315 h 1275272"/>
              <a:gd name="connsiteX15" fmla="*/ 1773382 w 4197928"/>
              <a:gd name="connsiteY15" fmla="*/ 451188 h 1275272"/>
              <a:gd name="connsiteX16" fmla="*/ 2022764 w 4197928"/>
              <a:gd name="connsiteY16" fmla="*/ 631297 h 1275272"/>
              <a:gd name="connsiteX17" fmla="*/ 2369128 w 4197928"/>
              <a:gd name="connsiteY17" fmla="*/ 714424 h 1275272"/>
              <a:gd name="connsiteX18" fmla="*/ 2743200 w 4197928"/>
              <a:gd name="connsiteY18" fmla="*/ 839115 h 1275272"/>
              <a:gd name="connsiteX19" fmla="*/ 3186546 w 4197928"/>
              <a:gd name="connsiteY19" fmla="*/ 1199333 h 1275272"/>
              <a:gd name="connsiteX20" fmla="*/ 3643746 w 4197928"/>
              <a:gd name="connsiteY20" fmla="*/ 1268606 h 1275272"/>
              <a:gd name="connsiteX21" fmla="*/ 4197928 w 4197928"/>
              <a:gd name="connsiteY21" fmla="*/ 1268606 h 1275272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93273 w 4197928"/>
              <a:gd name="connsiteY14" fmla="*/ 530711 h 1271668"/>
              <a:gd name="connsiteX15" fmla="*/ 1773382 w 4197928"/>
              <a:gd name="connsiteY15" fmla="*/ 447584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93273 w 4197928"/>
              <a:gd name="connsiteY14" fmla="*/ 530711 h 1271668"/>
              <a:gd name="connsiteX15" fmla="*/ 1773382 w 4197928"/>
              <a:gd name="connsiteY15" fmla="*/ 447584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93273 w 4197928"/>
              <a:gd name="connsiteY14" fmla="*/ 530711 h 1271668"/>
              <a:gd name="connsiteX15" fmla="*/ 1773382 w 4197928"/>
              <a:gd name="connsiteY15" fmla="*/ 447584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79419 w 4197928"/>
              <a:gd name="connsiteY14" fmla="*/ 572275 h 1271668"/>
              <a:gd name="connsiteX15" fmla="*/ 1773382 w 4197928"/>
              <a:gd name="connsiteY15" fmla="*/ 447584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79419 w 4197928"/>
              <a:gd name="connsiteY14" fmla="*/ 572275 h 1271668"/>
              <a:gd name="connsiteX15" fmla="*/ 1787236 w 4197928"/>
              <a:gd name="connsiteY15" fmla="*/ 489147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79419 w 4197928"/>
              <a:gd name="connsiteY14" fmla="*/ 572275 h 1271668"/>
              <a:gd name="connsiteX15" fmla="*/ 1787236 w 4197928"/>
              <a:gd name="connsiteY15" fmla="*/ 489147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590800 w 4197928"/>
              <a:gd name="connsiteY18" fmla="*/ 1126457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69774"/>
              <a:gd name="connsiteX1" fmla="*/ 69273 w 4197928"/>
              <a:gd name="connsiteY1" fmla="*/ 170493 h 1269774"/>
              <a:gd name="connsiteX2" fmla="*/ 138546 w 4197928"/>
              <a:gd name="connsiteY2" fmla="*/ 322893 h 1269774"/>
              <a:gd name="connsiteX3" fmla="*/ 207818 w 4197928"/>
              <a:gd name="connsiteY3" fmla="*/ 419874 h 1269774"/>
              <a:gd name="connsiteX4" fmla="*/ 346364 w 4197928"/>
              <a:gd name="connsiteY4" fmla="*/ 378311 h 1269774"/>
              <a:gd name="connsiteX5" fmla="*/ 484909 w 4197928"/>
              <a:gd name="connsiteY5" fmla="*/ 170493 h 1269774"/>
              <a:gd name="connsiteX6" fmla="*/ 595746 w 4197928"/>
              <a:gd name="connsiteY6" fmla="*/ 59656 h 1269774"/>
              <a:gd name="connsiteX7" fmla="*/ 706582 w 4197928"/>
              <a:gd name="connsiteY7" fmla="*/ 31947 h 1269774"/>
              <a:gd name="connsiteX8" fmla="*/ 762000 w 4197928"/>
              <a:gd name="connsiteY8" fmla="*/ 4238 h 1269774"/>
              <a:gd name="connsiteX9" fmla="*/ 872837 w 4197928"/>
              <a:gd name="connsiteY9" fmla="*/ 128929 h 1269774"/>
              <a:gd name="connsiteX10" fmla="*/ 942109 w 4197928"/>
              <a:gd name="connsiteY10" fmla="*/ 599984 h 1269774"/>
              <a:gd name="connsiteX11" fmla="*/ 1052946 w 4197928"/>
              <a:gd name="connsiteY11" fmla="*/ 1015620 h 1269774"/>
              <a:gd name="connsiteX12" fmla="*/ 1219200 w 4197928"/>
              <a:gd name="connsiteY12" fmla="*/ 1154165 h 1269774"/>
              <a:gd name="connsiteX13" fmla="*/ 1343891 w 4197928"/>
              <a:gd name="connsiteY13" fmla="*/ 1084893 h 1269774"/>
              <a:gd name="connsiteX14" fmla="*/ 1579419 w 4197928"/>
              <a:gd name="connsiteY14" fmla="*/ 572275 h 1269774"/>
              <a:gd name="connsiteX15" fmla="*/ 1787236 w 4197928"/>
              <a:gd name="connsiteY15" fmla="*/ 489147 h 1269774"/>
              <a:gd name="connsiteX16" fmla="*/ 2022764 w 4197928"/>
              <a:gd name="connsiteY16" fmla="*/ 627693 h 1269774"/>
              <a:gd name="connsiteX17" fmla="*/ 2369128 w 4197928"/>
              <a:gd name="connsiteY17" fmla="*/ 710820 h 1269774"/>
              <a:gd name="connsiteX18" fmla="*/ 2590800 w 4197928"/>
              <a:gd name="connsiteY18" fmla="*/ 1126457 h 1269774"/>
              <a:gd name="connsiteX19" fmla="*/ 3131128 w 4197928"/>
              <a:gd name="connsiteY19" fmla="*/ 1223438 h 1269774"/>
              <a:gd name="connsiteX20" fmla="*/ 3643746 w 4197928"/>
              <a:gd name="connsiteY20" fmla="*/ 1265002 h 1269774"/>
              <a:gd name="connsiteX21" fmla="*/ 4197928 w 4197928"/>
              <a:gd name="connsiteY21" fmla="*/ 1265002 h 1269774"/>
              <a:gd name="connsiteX0" fmla="*/ 0 w 4197928"/>
              <a:gd name="connsiteY0" fmla="*/ 128929 h 1269774"/>
              <a:gd name="connsiteX1" fmla="*/ 69273 w 4197928"/>
              <a:gd name="connsiteY1" fmla="*/ 170493 h 1269774"/>
              <a:gd name="connsiteX2" fmla="*/ 138546 w 4197928"/>
              <a:gd name="connsiteY2" fmla="*/ 322893 h 1269774"/>
              <a:gd name="connsiteX3" fmla="*/ 207818 w 4197928"/>
              <a:gd name="connsiteY3" fmla="*/ 419874 h 1269774"/>
              <a:gd name="connsiteX4" fmla="*/ 346364 w 4197928"/>
              <a:gd name="connsiteY4" fmla="*/ 378311 h 1269774"/>
              <a:gd name="connsiteX5" fmla="*/ 484909 w 4197928"/>
              <a:gd name="connsiteY5" fmla="*/ 170493 h 1269774"/>
              <a:gd name="connsiteX6" fmla="*/ 595746 w 4197928"/>
              <a:gd name="connsiteY6" fmla="*/ 59656 h 1269774"/>
              <a:gd name="connsiteX7" fmla="*/ 706582 w 4197928"/>
              <a:gd name="connsiteY7" fmla="*/ 31947 h 1269774"/>
              <a:gd name="connsiteX8" fmla="*/ 762000 w 4197928"/>
              <a:gd name="connsiteY8" fmla="*/ 4238 h 1269774"/>
              <a:gd name="connsiteX9" fmla="*/ 872837 w 4197928"/>
              <a:gd name="connsiteY9" fmla="*/ 128929 h 1269774"/>
              <a:gd name="connsiteX10" fmla="*/ 942109 w 4197928"/>
              <a:gd name="connsiteY10" fmla="*/ 599984 h 1269774"/>
              <a:gd name="connsiteX11" fmla="*/ 1052946 w 4197928"/>
              <a:gd name="connsiteY11" fmla="*/ 1015620 h 1269774"/>
              <a:gd name="connsiteX12" fmla="*/ 1219200 w 4197928"/>
              <a:gd name="connsiteY12" fmla="*/ 1154165 h 1269774"/>
              <a:gd name="connsiteX13" fmla="*/ 1343891 w 4197928"/>
              <a:gd name="connsiteY13" fmla="*/ 1084893 h 1269774"/>
              <a:gd name="connsiteX14" fmla="*/ 1579419 w 4197928"/>
              <a:gd name="connsiteY14" fmla="*/ 572275 h 1269774"/>
              <a:gd name="connsiteX15" fmla="*/ 1787236 w 4197928"/>
              <a:gd name="connsiteY15" fmla="*/ 489147 h 1269774"/>
              <a:gd name="connsiteX16" fmla="*/ 2022764 w 4197928"/>
              <a:gd name="connsiteY16" fmla="*/ 627693 h 1269774"/>
              <a:gd name="connsiteX17" fmla="*/ 2244438 w 4197928"/>
              <a:gd name="connsiteY17" fmla="*/ 932493 h 1269774"/>
              <a:gd name="connsiteX18" fmla="*/ 2590800 w 4197928"/>
              <a:gd name="connsiteY18" fmla="*/ 1126457 h 1269774"/>
              <a:gd name="connsiteX19" fmla="*/ 3131128 w 4197928"/>
              <a:gd name="connsiteY19" fmla="*/ 1223438 h 1269774"/>
              <a:gd name="connsiteX20" fmla="*/ 3643746 w 4197928"/>
              <a:gd name="connsiteY20" fmla="*/ 1265002 h 1269774"/>
              <a:gd name="connsiteX21" fmla="*/ 4197928 w 4197928"/>
              <a:gd name="connsiteY21" fmla="*/ 1265002 h 1269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197928" h="1269774">
                <a:moveTo>
                  <a:pt x="0" y="128929"/>
                </a:moveTo>
                <a:cubicBezTo>
                  <a:pt x="23091" y="133547"/>
                  <a:pt x="46182" y="138166"/>
                  <a:pt x="69273" y="170493"/>
                </a:cubicBezTo>
                <a:cubicBezTo>
                  <a:pt x="92364" y="202820"/>
                  <a:pt x="115455" y="281329"/>
                  <a:pt x="138546" y="322893"/>
                </a:cubicBezTo>
                <a:cubicBezTo>
                  <a:pt x="161637" y="364457"/>
                  <a:pt x="173182" y="410638"/>
                  <a:pt x="207818" y="419874"/>
                </a:cubicBezTo>
                <a:cubicBezTo>
                  <a:pt x="242454" y="429110"/>
                  <a:pt x="300182" y="419874"/>
                  <a:pt x="346364" y="378311"/>
                </a:cubicBezTo>
                <a:cubicBezTo>
                  <a:pt x="392546" y="336748"/>
                  <a:pt x="443345" y="223602"/>
                  <a:pt x="484909" y="170493"/>
                </a:cubicBezTo>
                <a:cubicBezTo>
                  <a:pt x="526473" y="117384"/>
                  <a:pt x="558801" y="82747"/>
                  <a:pt x="595746" y="59656"/>
                </a:cubicBezTo>
                <a:cubicBezTo>
                  <a:pt x="632691" y="36565"/>
                  <a:pt x="678873" y="41183"/>
                  <a:pt x="706582" y="31947"/>
                </a:cubicBezTo>
                <a:cubicBezTo>
                  <a:pt x="734291" y="22711"/>
                  <a:pt x="734291" y="-11926"/>
                  <a:pt x="762000" y="4238"/>
                </a:cubicBezTo>
                <a:cubicBezTo>
                  <a:pt x="789709" y="20402"/>
                  <a:pt x="842819" y="29638"/>
                  <a:pt x="872837" y="128929"/>
                </a:cubicBezTo>
                <a:cubicBezTo>
                  <a:pt x="902855" y="228220"/>
                  <a:pt x="912091" y="452202"/>
                  <a:pt x="942109" y="599984"/>
                </a:cubicBezTo>
                <a:cubicBezTo>
                  <a:pt x="972127" y="747766"/>
                  <a:pt x="1006764" y="923257"/>
                  <a:pt x="1052946" y="1015620"/>
                </a:cubicBezTo>
                <a:cubicBezTo>
                  <a:pt x="1099128" y="1107984"/>
                  <a:pt x="1170709" y="1142620"/>
                  <a:pt x="1219200" y="1154165"/>
                </a:cubicBezTo>
                <a:cubicBezTo>
                  <a:pt x="1267691" y="1165710"/>
                  <a:pt x="1283855" y="1181875"/>
                  <a:pt x="1343891" y="1084893"/>
                </a:cubicBezTo>
                <a:cubicBezTo>
                  <a:pt x="1403928" y="987911"/>
                  <a:pt x="1505528" y="671566"/>
                  <a:pt x="1579419" y="572275"/>
                </a:cubicBezTo>
                <a:cubicBezTo>
                  <a:pt x="1653310" y="472984"/>
                  <a:pt x="1713345" y="479911"/>
                  <a:pt x="1787236" y="489147"/>
                </a:cubicBezTo>
                <a:cubicBezTo>
                  <a:pt x="1861127" y="498383"/>
                  <a:pt x="1946564" y="553802"/>
                  <a:pt x="2022764" y="627693"/>
                </a:cubicBezTo>
                <a:cubicBezTo>
                  <a:pt x="2098964" y="701584"/>
                  <a:pt x="2149765" y="849366"/>
                  <a:pt x="2244438" y="932493"/>
                </a:cubicBezTo>
                <a:cubicBezTo>
                  <a:pt x="2339111" y="1015620"/>
                  <a:pt x="2443018" y="1077966"/>
                  <a:pt x="2590800" y="1126457"/>
                </a:cubicBezTo>
                <a:cubicBezTo>
                  <a:pt x="2738582" y="1174948"/>
                  <a:pt x="2955637" y="1200347"/>
                  <a:pt x="3131128" y="1223438"/>
                </a:cubicBezTo>
                <a:cubicBezTo>
                  <a:pt x="3306619" y="1246529"/>
                  <a:pt x="3465946" y="1258075"/>
                  <a:pt x="3643746" y="1265002"/>
                </a:cubicBezTo>
                <a:cubicBezTo>
                  <a:pt x="3821546" y="1271929"/>
                  <a:pt x="4005119" y="1270775"/>
                  <a:pt x="4197928" y="126500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33" name="Freeform 132"/>
          <p:cNvSpPr/>
          <p:nvPr/>
        </p:nvSpPr>
        <p:spPr>
          <a:xfrm>
            <a:off x="4495798" y="1285779"/>
            <a:ext cx="4005379" cy="1699027"/>
          </a:xfrm>
          <a:custGeom>
            <a:avLst/>
            <a:gdLst>
              <a:gd name="connsiteX0" fmla="*/ 0 w 4197928"/>
              <a:gd name="connsiteY0" fmla="*/ 127296 h 1270035"/>
              <a:gd name="connsiteX1" fmla="*/ 69273 w 4197928"/>
              <a:gd name="connsiteY1" fmla="*/ 168860 h 1270035"/>
              <a:gd name="connsiteX2" fmla="*/ 138546 w 4197928"/>
              <a:gd name="connsiteY2" fmla="*/ 321260 h 1270035"/>
              <a:gd name="connsiteX3" fmla="*/ 180109 w 4197928"/>
              <a:gd name="connsiteY3" fmla="*/ 418241 h 1270035"/>
              <a:gd name="connsiteX4" fmla="*/ 346364 w 4197928"/>
              <a:gd name="connsiteY4" fmla="*/ 376678 h 1270035"/>
              <a:gd name="connsiteX5" fmla="*/ 484909 w 4197928"/>
              <a:gd name="connsiteY5" fmla="*/ 168860 h 1270035"/>
              <a:gd name="connsiteX6" fmla="*/ 595746 w 4197928"/>
              <a:gd name="connsiteY6" fmla="*/ 58023 h 1270035"/>
              <a:gd name="connsiteX7" fmla="*/ 706582 w 4197928"/>
              <a:gd name="connsiteY7" fmla="*/ 30314 h 1270035"/>
              <a:gd name="connsiteX8" fmla="*/ 762000 w 4197928"/>
              <a:gd name="connsiteY8" fmla="*/ 2605 h 1270035"/>
              <a:gd name="connsiteX9" fmla="*/ 872837 w 4197928"/>
              <a:gd name="connsiteY9" fmla="*/ 99587 h 1270035"/>
              <a:gd name="connsiteX10" fmla="*/ 942109 w 4197928"/>
              <a:gd name="connsiteY10" fmla="*/ 598351 h 1270035"/>
              <a:gd name="connsiteX11" fmla="*/ 1052946 w 4197928"/>
              <a:gd name="connsiteY11" fmla="*/ 1013987 h 1270035"/>
              <a:gd name="connsiteX12" fmla="*/ 1219200 w 4197928"/>
              <a:gd name="connsiteY12" fmla="*/ 1152532 h 1270035"/>
              <a:gd name="connsiteX13" fmla="*/ 1343891 w 4197928"/>
              <a:gd name="connsiteY13" fmla="*/ 1083260 h 1270035"/>
              <a:gd name="connsiteX14" fmla="*/ 1593273 w 4197928"/>
              <a:gd name="connsiteY14" fmla="*/ 529078 h 1270035"/>
              <a:gd name="connsiteX15" fmla="*/ 1773382 w 4197928"/>
              <a:gd name="connsiteY15" fmla="*/ 445951 h 1270035"/>
              <a:gd name="connsiteX16" fmla="*/ 2022764 w 4197928"/>
              <a:gd name="connsiteY16" fmla="*/ 626060 h 1270035"/>
              <a:gd name="connsiteX17" fmla="*/ 2369128 w 4197928"/>
              <a:gd name="connsiteY17" fmla="*/ 709187 h 1270035"/>
              <a:gd name="connsiteX18" fmla="*/ 2743200 w 4197928"/>
              <a:gd name="connsiteY18" fmla="*/ 833878 h 1270035"/>
              <a:gd name="connsiteX19" fmla="*/ 3186546 w 4197928"/>
              <a:gd name="connsiteY19" fmla="*/ 1194096 h 1270035"/>
              <a:gd name="connsiteX20" fmla="*/ 3643746 w 4197928"/>
              <a:gd name="connsiteY20" fmla="*/ 1263369 h 1270035"/>
              <a:gd name="connsiteX21" fmla="*/ 4197928 w 4197928"/>
              <a:gd name="connsiteY21" fmla="*/ 1263369 h 1270035"/>
              <a:gd name="connsiteX0" fmla="*/ 0 w 4197928"/>
              <a:gd name="connsiteY0" fmla="*/ 127296 h 1270035"/>
              <a:gd name="connsiteX1" fmla="*/ 69273 w 4197928"/>
              <a:gd name="connsiteY1" fmla="*/ 168860 h 1270035"/>
              <a:gd name="connsiteX2" fmla="*/ 138546 w 4197928"/>
              <a:gd name="connsiteY2" fmla="*/ 321260 h 1270035"/>
              <a:gd name="connsiteX3" fmla="*/ 207818 w 4197928"/>
              <a:gd name="connsiteY3" fmla="*/ 418241 h 1270035"/>
              <a:gd name="connsiteX4" fmla="*/ 346364 w 4197928"/>
              <a:gd name="connsiteY4" fmla="*/ 376678 h 1270035"/>
              <a:gd name="connsiteX5" fmla="*/ 484909 w 4197928"/>
              <a:gd name="connsiteY5" fmla="*/ 168860 h 1270035"/>
              <a:gd name="connsiteX6" fmla="*/ 595746 w 4197928"/>
              <a:gd name="connsiteY6" fmla="*/ 58023 h 1270035"/>
              <a:gd name="connsiteX7" fmla="*/ 706582 w 4197928"/>
              <a:gd name="connsiteY7" fmla="*/ 30314 h 1270035"/>
              <a:gd name="connsiteX8" fmla="*/ 762000 w 4197928"/>
              <a:gd name="connsiteY8" fmla="*/ 2605 h 1270035"/>
              <a:gd name="connsiteX9" fmla="*/ 872837 w 4197928"/>
              <a:gd name="connsiteY9" fmla="*/ 99587 h 1270035"/>
              <a:gd name="connsiteX10" fmla="*/ 942109 w 4197928"/>
              <a:gd name="connsiteY10" fmla="*/ 598351 h 1270035"/>
              <a:gd name="connsiteX11" fmla="*/ 1052946 w 4197928"/>
              <a:gd name="connsiteY11" fmla="*/ 1013987 h 1270035"/>
              <a:gd name="connsiteX12" fmla="*/ 1219200 w 4197928"/>
              <a:gd name="connsiteY12" fmla="*/ 1152532 h 1270035"/>
              <a:gd name="connsiteX13" fmla="*/ 1343891 w 4197928"/>
              <a:gd name="connsiteY13" fmla="*/ 1083260 h 1270035"/>
              <a:gd name="connsiteX14" fmla="*/ 1593273 w 4197928"/>
              <a:gd name="connsiteY14" fmla="*/ 529078 h 1270035"/>
              <a:gd name="connsiteX15" fmla="*/ 1773382 w 4197928"/>
              <a:gd name="connsiteY15" fmla="*/ 445951 h 1270035"/>
              <a:gd name="connsiteX16" fmla="*/ 2022764 w 4197928"/>
              <a:gd name="connsiteY16" fmla="*/ 626060 h 1270035"/>
              <a:gd name="connsiteX17" fmla="*/ 2369128 w 4197928"/>
              <a:gd name="connsiteY17" fmla="*/ 709187 h 1270035"/>
              <a:gd name="connsiteX18" fmla="*/ 2743200 w 4197928"/>
              <a:gd name="connsiteY18" fmla="*/ 833878 h 1270035"/>
              <a:gd name="connsiteX19" fmla="*/ 3186546 w 4197928"/>
              <a:gd name="connsiteY19" fmla="*/ 1194096 h 1270035"/>
              <a:gd name="connsiteX20" fmla="*/ 3643746 w 4197928"/>
              <a:gd name="connsiteY20" fmla="*/ 1263369 h 1270035"/>
              <a:gd name="connsiteX21" fmla="*/ 4197928 w 4197928"/>
              <a:gd name="connsiteY21" fmla="*/ 1263369 h 1270035"/>
              <a:gd name="connsiteX0" fmla="*/ 0 w 4197928"/>
              <a:gd name="connsiteY0" fmla="*/ 132533 h 1275272"/>
              <a:gd name="connsiteX1" fmla="*/ 69273 w 4197928"/>
              <a:gd name="connsiteY1" fmla="*/ 174097 h 1275272"/>
              <a:gd name="connsiteX2" fmla="*/ 138546 w 4197928"/>
              <a:gd name="connsiteY2" fmla="*/ 326497 h 1275272"/>
              <a:gd name="connsiteX3" fmla="*/ 207818 w 4197928"/>
              <a:gd name="connsiteY3" fmla="*/ 423478 h 1275272"/>
              <a:gd name="connsiteX4" fmla="*/ 346364 w 4197928"/>
              <a:gd name="connsiteY4" fmla="*/ 381915 h 1275272"/>
              <a:gd name="connsiteX5" fmla="*/ 484909 w 4197928"/>
              <a:gd name="connsiteY5" fmla="*/ 174097 h 1275272"/>
              <a:gd name="connsiteX6" fmla="*/ 595746 w 4197928"/>
              <a:gd name="connsiteY6" fmla="*/ 63260 h 1275272"/>
              <a:gd name="connsiteX7" fmla="*/ 706582 w 4197928"/>
              <a:gd name="connsiteY7" fmla="*/ 35551 h 1275272"/>
              <a:gd name="connsiteX8" fmla="*/ 762000 w 4197928"/>
              <a:gd name="connsiteY8" fmla="*/ 7842 h 1275272"/>
              <a:gd name="connsiteX9" fmla="*/ 914400 w 4197928"/>
              <a:gd name="connsiteY9" fmla="*/ 63260 h 1275272"/>
              <a:gd name="connsiteX10" fmla="*/ 942109 w 4197928"/>
              <a:gd name="connsiteY10" fmla="*/ 603588 h 1275272"/>
              <a:gd name="connsiteX11" fmla="*/ 1052946 w 4197928"/>
              <a:gd name="connsiteY11" fmla="*/ 1019224 h 1275272"/>
              <a:gd name="connsiteX12" fmla="*/ 1219200 w 4197928"/>
              <a:gd name="connsiteY12" fmla="*/ 1157769 h 1275272"/>
              <a:gd name="connsiteX13" fmla="*/ 1343891 w 4197928"/>
              <a:gd name="connsiteY13" fmla="*/ 1088497 h 1275272"/>
              <a:gd name="connsiteX14" fmla="*/ 1593273 w 4197928"/>
              <a:gd name="connsiteY14" fmla="*/ 534315 h 1275272"/>
              <a:gd name="connsiteX15" fmla="*/ 1773382 w 4197928"/>
              <a:gd name="connsiteY15" fmla="*/ 451188 h 1275272"/>
              <a:gd name="connsiteX16" fmla="*/ 2022764 w 4197928"/>
              <a:gd name="connsiteY16" fmla="*/ 631297 h 1275272"/>
              <a:gd name="connsiteX17" fmla="*/ 2369128 w 4197928"/>
              <a:gd name="connsiteY17" fmla="*/ 714424 h 1275272"/>
              <a:gd name="connsiteX18" fmla="*/ 2743200 w 4197928"/>
              <a:gd name="connsiteY18" fmla="*/ 839115 h 1275272"/>
              <a:gd name="connsiteX19" fmla="*/ 3186546 w 4197928"/>
              <a:gd name="connsiteY19" fmla="*/ 1199333 h 1275272"/>
              <a:gd name="connsiteX20" fmla="*/ 3643746 w 4197928"/>
              <a:gd name="connsiteY20" fmla="*/ 1268606 h 1275272"/>
              <a:gd name="connsiteX21" fmla="*/ 4197928 w 4197928"/>
              <a:gd name="connsiteY21" fmla="*/ 1268606 h 1275272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93273 w 4197928"/>
              <a:gd name="connsiteY14" fmla="*/ 530711 h 1271668"/>
              <a:gd name="connsiteX15" fmla="*/ 1773382 w 4197928"/>
              <a:gd name="connsiteY15" fmla="*/ 447584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93273 w 4197928"/>
              <a:gd name="connsiteY14" fmla="*/ 530711 h 1271668"/>
              <a:gd name="connsiteX15" fmla="*/ 1773382 w 4197928"/>
              <a:gd name="connsiteY15" fmla="*/ 447584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93273 w 4197928"/>
              <a:gd name="connsiteY14" fmla="*/ 530711 h 1271668"/>
              <a:gd name="connsiteX15" fmla="*/ 1773382 w 4197928"/>
              <a:gd name="connsiteY15" fmla="*/ 447584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79419 w 4197928"/>
              <a:gd name="connsiteY14" fmla="*/ 572275 h 1271668"/>
              <a:gd name="connsiteX15" fmla="*/ 1773382 w 4197928"/>
              <a:gd name="connsiteY15" fmla="*/ 447584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79419 w 4197928"/>
              <a:gd name="connsiteY14" fmla="*/ 572275 h 1271668"/>
              <a:gd name="connsiteX15" fmla="*/ 1787236 w 4197928"/>
              <a:gd name="connsiteY15" fmla="*/ 489147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743200 w 4197928"/>
              <a:gd name="connsiteY18" fmla="*/ 835511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71668"/>
              <a:gd name="connsiteX1" fmla="*/ 69273 w 4197928"/>
              <a:gd name="connsiteY1" fmla="*/ 170493 h 1271668"/>
              <a:gd name="connsiteX2" fmla="*/ 138546 w 4197928"/>
              <a:gd name="connsiteY2" fmla="*/ 322893 h 1271668"/>
              <a:gd name="connsiteX3" fmla="*/ 207818 w 4197928"/>
              <a:gd name="connsiteY3" fmla="*/ 419874 h 1271668"/>
              <a:gd name="connsiteX4" fmla="*/ 346364 w 4197928"/>
              <a:gd name="connsiteY4" fmla="*/ 378311 h 1271668"/>
              <a:gd name="connsiteX5" fmla="*/ 484909 w 4197928"/>
              <a:gd name="connsiteY5" fmla="*/ 170493 h 1271668"/>
              <a:gd name="connsiteX6" fmla="*/ 595746 w 4197928"/>
              <a:gd name="connsiteY6" fmla="*/ 59656 h 1271668"/>
              <a:gd name="connsiteX7" fmla="*/ 706582 w 4197928"/>
              <a:gd name="connsiteY7" fmla="*/ 31947 h 1271668"/>
              <a:gd name="connsiteX8" fmla="*/ 762000 w 4197928"/>
              <a:gd name="connsiteY8" fmla="*/ 4238 h 1271668"/>
              <a:gd name="connsiteX9" fmla="*/ 872837 w 4197928"/>
              <a:gd name="connsiteY9" fmla="*/ 128929 h 1271668"/>
              <a:gd name="connsiteX10" fmla="*/ 942109 w 4197928"/>
              <a:gd name="connsiteY10" fmla="*/ 599984 h 1271668"/>
              <a:gd name="connsiteX11" fmla="*/ 1052946 w 4197928"/>
              <a:gd name="connsiteY11" fmla="*/ 1015620 h 1271668"/>
              <a:gd name="connsiteX12" fmla="*/ 1219200 w 4197928"/>
              <a:gd name="connsiteY12" fmla="*/ 1154165 h 1271668"/>
              <a:gd name="connsiteX13" fmla="*/ 1343891 w 4197928"/>
              <a:gd name="connsiteY13" fmla="*/ 1084893 h 1271668"/>
              <a:gd name="connsiteX14" fmla="*/ 1579419 w 4197928"/>
              <a:gd name="connsiteY14" fmla="*/ 572275 h 1271668"/>
              <a:gd name="connsiteX15" fmla="*/ 1787236 w 4197928"/>
              <a:gd name="connsiteY15" fmla="*/ 489147 h 1271668"/>
              <a:gd name="connsiteX16" fmla="*/ 2022764 w 4197928"/>
              <a:gd name="connsiteY16" fmla="*/ 627693 h 1271668"/>
              <a:gd name="connsiteX17" fmla="*/ 2369128 w 4197928"/>
              <a:gd name="connsiteY17" fmla="*/ 710820 h 1271668"/>
              <a:gd name="connsiteX18" fmla="*/ 2590800 w 4197928"/>
              <a:gd name="connsiteY18" fmla="*/ 1126457 h 1271668"/>
              <a:gd name="connsiteX19" fmla="*/ 3186546 w 4197928"/>
              <a:gd name="connsiteY19" fmla="*/ 1195729 h 1271668"/>
              <a:gd name="connsiteX20" fmla="*/ 3643746 w 4197928"/>
              <a:gd name="connsiteY20" fmla="*/ 1265002 h 1271668"/>
              <a:gd name="connsiteX21" fmla="*/ 4197928 w 4197928"/>
              <a:gd name="connsiteY21" fmla="*/ 1265002 h 1271668"/>
              <a:gd name="connsiteX0" fmla="*/ 0 w 4197928"/>
              <a:gd name="connsiteY0" fmla="*/ 128929 h 1269774"/>
              <a:gd name="connsiteX1" fmla="*/ 69273 w 4197928"/>
              <a:gd name="connsiteY1" fmla="*/ 170493 h 1269774"/>
              <a:gd name="connsiteX2" fmla="*/ 138546 w 4197928"/>
              <a:gd name="connsiteY2" fmla="*/ 322893 h 1269774"/>
              <a:gd name="connsiteX3" fmla="*/ 207818 w 4197928"/>
              <a:gd name="connsiteY3" fmla="*/ 419874 h 1269774"/>
              <a:gd name="connsiteX4" fmla="*/ 346364 w 4197928"/>
              <a:gd name="connsiteY4" fmla="*/ 378311 h 1269774"/>
              <a:gd name="connsiteX5" fmla="*/ 484909 w 4197928"/>
              <a:gd name="connsiteY5" fmla="*/ 170493 h 1269774"/>
              <a:gd name="connsiteX6" fmla="*/ 595746 w 4197928"/>
              <a:gd name="connsiteY6" fmla="*/ 59656 h 1269774"/>
              <a:gd name="connsiteX7" fmla="*/ 706582 w 4197928"/>
              <a:gd name="connsiteY7" fmla="*/ 31947 h 1269774"/>
              <a:gd name="connsiteX8" fmla="*/ 762000 w 4197928"/>
              <a:gd name="connsiteY8" fmla="*/ 4238 h 1269774"/>
              <a:gd name="connsiteX9" fmla="*/ 872837 w 4197928"/>
              <a:gd name="connsiteY9" fmla="*/ 128929 h 1269774"/>
              <a:gd name="connsiteX10" fmla="*/ 942109 w 4197928"/>
              <a:gd name="connsiteY10" fmla="*/ 599984 h 1269774"/>
              <a:gd name="connsiteX11" fmla="*/ 1052946 w 4197928"/>
              <a:gd name="connsiteY11" fmla="*/ 1015620 h 1269774"/>
              <a:gd name="connsiteX12" fmla="*/ 1219200 w 4197928"/>
              <a:gd name="connsiteY12" fmla="*/ 1154165 h 1269774"/>
              <a:gd name="connsiteX13" fmla="*/ 1343891 w 4197928"/>
              <a:gd name="connsiteY13" fmla="*/ 1084893 h 1269774"/>
              <a:gd name="connsiteX14" fmla="*/ 1579419 w 4197928"/>
              <a:gd name="connsiteY14" fmla="*/ 572275 h 1269774"/>
              <a:gd name="connsiteX15" fmla="*/ 1787236 w 4197928"/>
              <a:gd name="connsiteY15" fmla="*/ 489147 h 1269774"/>
              <a:gd name="connsiteX16" fmla="*/ 2022764 w 4197928"/>
              <a:gd name="connsiteY16" fmla="*/ 627693 h 1269774"/>
              <a:gd name="connsiteX17" fmla="*/ 2369128 w 4197928"/>
              <a:gd name="connsiteY17" fmla="*/ 710820 h 1269774"/>
              <a:gd name="connsiteX18" fmla="*/ 2590800 w 4197928"/>
              <a:gd name="connsiteY18" fmla="*/ 1126457 h 1269774"/>
              <a:gd name="connsiteX19" fmla="*/ 3131128 w 4197928"/>
              <a:gd name="connsiteY19" fmla="*/ 1223438 h 1269774"/>
              <a:gd name="connsiteX20" fmla="*/ 3643746 w 4197928"/>
              <a:gd name="connsiteY20" fmla="*/ 1265002 h 1269774"/>
              <a:gd name="connsiteX21" fmla="*/ 4197928 w 4197928"/>
              <a:gd name="connsiteY21" fmla="*/ 1265002 h 1269774"/>
              <a:gd name="connsiteX0" fmla="*/ 0 w 4197928"/>
              <a:gd name="connsiteY0" fmla="*/ 128929 h 1269774"/>
              <a:gd name="connsiteX1" fmla="*/ 69273 w 4197928"/>
              <a:gd name="connsiteY1" fmla="*/ 170493 h 1269774"/>
              <a:gd name="connsiteX2" fmla="*/ 138546 w 4197928"/>
              <a:gd name="connsiteY2" fmla="*/ 322893 h 1269774"/>
              <a:gd name="connsiteX3" fmla="*/ 207818 w 4197928"/>
              <a:gd name="connsiteY3" fmla="*/ 419874 h 1269774"/>
              <a:gd name="connsiteX4" fmla="*/ 346364 w 4197928"/>
              <a:gd name="connsiteY4" fmla="*/ 378311 h 1269774"/>
              <a:gd name="connsiteX5" fmla="*/ 484909 w 4197928"/>
              <a:gd name="connsiteY5" fmla="*/ 170493 h 1269774"/>
              <a:gd name="connsiteX6" fmla="*/ 595746 w 4197928"/>
              <a:gd name="connsiteY6" fmla="*/ 59656 h 1269774"/>
              <a:gd name="connsiteX7" fmla="*/ 706582 w 4197928"/>
              <a:gd name="connsiteY7" fmla="*/ 31947 h 1269774"/>
              <a:gd name="connsiteX8" fmla="*/ 762000 w 4197928"/>
              <a:gd name="connsiteY8" fmla="*/ 4238 h 1269774"/>
              <a:gd name="connsiteX9" fmla="*/ 872837 w 4197928"/>
              <a:gd name="connsiteY9" fmla="*/ 128929 h 1269774"/>
              <a:gd name="connsiteX10" fmla="*/ 942109 w 4197928"/>
              <a:gd name="connsiteY10" fmla="*/ 599984 h 1269774"/>
              <a:gd name="connsiteX11" fmla="*/ 1052946 w 4197928"/>
              <a:gd name="connsiteY11" fmla="*/ 1015620 h 1269774"/>
              <a:gd name="connsiteX12" fmla="*/ 1219200 w 4197928"/>
              <a:gd name="connsiteY12" fmla="*/ 1154165 h 1269774"/>
              <a:gd name="connsiteX13" fmla="*/ 1343891 w 4197928"/>
              <a:gd name="connsiteY13" fmla="*/ 1084893 h 1269774"/>
              <a:gd name="connsiteX14" fmla="*/ 1579419 w 4197928"/>
              <a:gd name="connsiteY14" fmla="*/ 572275 h 1269774"/>
              <a:gd name="connsiteX15" fmla="*/ 1787236 w 4197928"/>
              <a:gd name="connsiteY15" fmla="*/ 489147 h 1269774"/>
              <a:gd name="connsiteX16" fmla="*/ 2022764 w 4197928"/>
              <a:gd name="connsiteY16" fmla="*/ 627693 h 1269774"/>
              <a:gd name="connsiteX17" fmla="*/ 2244438 w 4197928"/>
              <a:gd name="connsiteY17" fmla="*/ 932493 h 1269774"/>
              <a:gd name="connsiteX18" fmla="*/ 2590800 w 4197928"/>
              <a:gd name="connsiteY18" fmla="*/ 1126457 h 1269774"/>
              <a:gd name="connsiteX19" fmla="*/ 3131128 w 4197928"/>
              <a:gd name="connsiteY19" fmla="*/ 1223438 h 1269774"/>
              <a:gd name="connsiteX20" fmla="*/ 3643746 w 4197928"/>
              <a:gd name="connsiteY20" fmla="*/ 1265002 h 1269774"/>
              <a:gd name="connsiteX21" fmla="*/ 4197928 w 4197928"/>
              <a:gd name="connsiteY21" fmla="*/ 1265002 h 1269774"/>
              <a:gd name="connsiteX0" fmla="*/ 0 w 4197928"/>
              <a:gd name="connsiteY0" fmla="*/ 128929 h 1269774"/>
              <a:gd name="connsiteX1" fmla="*/ 69273 w 4197928"/>
              <a:gd name="connsiteY1" fmla="*/ 170493 h 1269774"/>
              <a:gd name="connsiteX2" fmla="*/ 138546 w 4197928"/>
              <a:gd name="connsiteY2" fmla="*/ 322893 h 1269774"/>
              <a:gd name="connsiteX3" fmla="*/ 207818 w 4197928"/>
              <a:gd name="connsiteY3" fmla="*/ 419874 h 1269774"/>
              <a:gd name="connsiteX4" fmla="*/ 346364 w 4197928"/>
              <a:gd name="connsiteY4" fmla="*/ 378311 h 1269774"/>
              <a:gd name="connsiteX5" fmla="*/ 484909 w 4197928"/>
              <a:gd name="connsiteY5" fmla="*/ 170493 h 1269774"/>
              <a:gd name="connsiteX6" fmla="*/ 595746 w 4197928"/>
              <a:gd name="connsiteY6" fmla="*/ 59656 h 1269774"/>
              <a:gd name="connsiteX7" fmla="*/ 706582 w 4197928"/>
              <a:gd name="connsiteY7" fmla="*/ 31947 h 1269774"/>
              <a:gd name="connsiteX8" fmla="*/ 762000 w 4197928"/>
              <a:gd name="connsiteY8" fmla="*/ 4238 h 1269774"/>
              <a:gd name="connsiteX9" fmla="*/ 872837 w 4197928"/>
              <a:gd name="connsiteY9" fmla="*/ 128929 h 1269774"/>
              <a:gd name="connsiteX10" fmla="*/ 942109 w 4197928"/>
              <a:gd name="connsiteY10" fmla="*/ 599984 h 1269774"/>
              <a:gd name="connsiteX11" fmla="*/ 1052946 w 4197928"/>
              <a:gd name="connsiteY11" fmla="*/ 1015620 h 1269774"/>
              <a:gd name="connsiteX12" fmla="*/ 1219200 w 4197928"/>
              <a:gd name="connsiteY12" fmla="*/ 1154165 h 1269774"/>
              <a:gd name="connsiteX13" fmla="*/ 1343891 w 4197928"/>
              <a:gd name="connsiteY13" fmla="*/ 1084893 h 1269774"/>
              <a:gd name="connsiteX14" fmla="*/ 1579419 w 4197928"/>
              <a:gd name="connsiteY14" fmla="*/ 572275 h 1269774"/>
              <a:gd name="connsiteX15" fmla="*/ 1953491 w 4197928"/>
              <a:gd name="connsiteY15" fmla="*/ 156638 h 1269774"/>
              <a:gd name="connsiteX16" fmla="*/ 2022764 w 4197928"/>
              <a:gd name="connsiteY16" fmla="*/ 627693 h 1269774"/>
              <a:gd name="connsiteX17" fmla="*/ 2244438 w 4197928"/>
              <a:gd name="connsiteY17" fmla="*/ 932493 h 1269774"/>
              <a:gd name="connsiteX18" fmla="*/ 2590800 w 4197928"/>
              <a:gd name="connsiteY18" fmla="*/ 1126457 h 1269774"/>
              <a:gd name="connsiteX19" fmla="*/ 3131128 w 4197928"/>
              <a:gd name="connsiteY19" fmla="*/ 1223438 h 1269774"/>
              <a:gd name="connsiteX20" fmla="*/ 3643746 w 4197928"/>
              <a:gd name="connsiteY20" fmla="*/ 1265002 h 1269774"/>
              <a:gd name="connsiteX21" fmla="*/ 4197928 w 4197928"/>
              <a:gd name="connsiteY21" fmla="*/ 1265002 h 1269774"/>
              <a:gd name="connsiteX0" fmla="*/ 0 w 4197928"/>
              <a:gd name="connsiteY0" fmla="*/ 218170 h 1359015"/>
              <a:gd name="connsiteX1" fmla="*/ 69273 w 4197928"/>
              <a:gd name="connsiteY1" fmla="*/ 259734 h 1359015"/>
              <a:gd name="connsiteX2" fmla="*/ 138546 w 4197928"/>
              <a:gd name="connsiteY2" fmla="*/ 412134 h 1359015"/>
              <a:gd name="connsiteX3" fmla="*/ 207818 w 4197928"/>
              <a:gd name="connsiteY3" fmla="*/ 509115 h 1359015"/>
              <a:gd name="connsiteX4" fmla="*/ 346364 w 4197928"/>
              <a:gd name="connsiteY4" fmla="*/ 467552 h 1359015"/>
              <a:gd name="connsiteX5" fmla="*/ 484909 w 4197928"/>
              <a:gd name="connsiteY5" fmla="*/ 259734 h 1359015"/>
              <a:gd name="connsiteX6" fmla="*/ 595746 w 4197928"/>
              <a:gd name="connsiteY6" fmla="*/ 148897 h 1359015"/>
              <a:gd name="connsiteX7" fmla="*/ 706582 w 4197928"/>
              <a:gd name="connsiteY7" fmla="*/ 121188 h 1359015"/>
              <a:gd name="connsiteX8" fmla="*/ 762000 w 4197928"/>
              <a:gd name="connsiteY8" fmla="*/ 93479 h 1359015"/>
              <a:gd name="connsiteX9" fmla="*/ 872837 w 4197928"/>
              <a:gd name="connsiteY9" fmla="*/ 218170 h 1359015"/>
              <a:gd name="connsiteX10" fmla="*/ 942109 w 4197928"/>
              <a:gd name="connsiteY10" fmla="*/ 689225 h 1359015"/>
              <a:gd name="connsiteX11" fmla="*/ 1052946 w 4197928"/>
              <a:gd name="connsiteY11" fmla="*/ 1104861 h 1359015"/>
              <a:gd name="connsiteX12" fmla="*/ 1219200 w 4197928"/>
              <a:gd name="connsiteY12" fmla="*/ 1243406 h 1359015"/>
              <a:gd name="connsiteX13" fmla="*/ 1343891 w 4197928"/>
              <a:gd name="connsiteY13" fmla="*/ 1174134 h 1359015"/>
              <a:gd name="connsiteX14" fmla="*/ 1579419 w 4197928"/>
              <a:gd name="connsiteY14" fmla="*/ 661516 h 1359015"/>
              <a:gd name="connsiteX15" fmla="*/ 1953491 w 4197928"/>
              <a:gd name="connsiteY15" fmla="*/ 245879 h 1359015"/>
              <a:gd name="connsiteX16" fmla="*/ 2563091 w 4197928"/>
              <a:gd name="connsiteY16" fmla="*/ 38061 h 1359015"/>
              <a:gd name="connsiteX17" fmla="*/ 2244438 w 4197928"/>
              <a:gd name="connsiteY17" fmla="*/ 1021734 h 1359015"/>
              <a:gd name="connsiteX18" fmla="*/ 2590800 w 4197928"/>
              <a:gd name="connsiteY18" fmla="*/ 1215698 h 1359015"/>
              <a:gd name="connsiteX19" fmla="*/ 3131128 w 4197928"/>
              <a:gd name="connsiteY19" fmla="*/ 1312679 h 1359015"/>
              <a:gd name="connsiteX20" fmla="*/ 3643746 w 4197928"/>
              <a:gd name="connsiteY20" fmla="*/ 1354243 h 1359015"/>
              <a:gd name="connsiteX21" fmla="*/ 4197928 w 4197928"/>
              <a:gd name="connsiteY21" fmla="*/ 1354243 h 1359015"/>
              <a:gd name="connsiteX0" fmla="*/ 0 w 4197928"/>
              <a:gd name="connsiteY0" fmla="*/ 228225 h 1369070"/>
              <a:gd name="connsiteX1" fmla="*/ 69273 w 4197928"/>
              <a:gd name="connsiteY1" fmla="*/ 269789 h 1369070"/>
              <a:gd name="connsiteX2" fmla="*/ 138546 w 4197928"/>
              <a:gd name="connsiteY2" fmla="*/ 422189 h 1369070"/>
              <a:gd name="connsiteX3" fmla="*/ 207818 w 4197928"/>
              <a:gd name="connsiteY3" fmla="*/ 519170 h 1369070"/>
              <a:gd name="connsiteX4" fmla="*/ 346364 w 4197928"/>
              <a:gd name="connsiteY4" fmla="*/ 477607 h 1369070"/>
              <a:gd name="connsiteX5" fmla="*/ 484909 w 4197928"/>
              <a:gd name="connsiteY5" fmla="*/ 269789 h 1369070"/>
              <a:gd name="connsiteX6" fmla="*/ 595746 w 4197928"/>
              <a:gd name="connsiteY6" fmla="*/ 158952 h 1369070"/>
              <a:gd name="connsiteX7" fmla="*/ 706582 w 4197928"/>
              <a:gd name="connsiteY7" fmla="*/ 131243 h 1369070"/>
              <a:gd name="connsiteX8" fmla="*/ 762000 w 4197928"/>
              <a:gd name="connsiteY8" fmla="*/ 103534 h 1369070"/>
              <a:gd name="connsiteX9" fmla="*/ 872837 w 4197928"/>
              <a:gd name="connsiteY9" fmla="*/ 228225 h 1369070"/>
              <a:gd name="connsiteX10" fmla="*/ 942109 w 4197928"/>
              <a:gd name="connsiteY10" fmla="*/ 699280 h 1369070"/>
              <a:gd name="connsiteX11" fmla="*/ 1052946 w 4197928"/>
              <a:gd name="connsiteY11" fmla="*/ 1114916 h 1369070"/>
              <a:gd name="connsiteX12" fmla="*/ 1219200 w 4197928"/>
              <a:gd name="connsiteY12" fmla="*/ 1253461 h 1369070"/>
              <a:gd name="connsiteX13" fmla="*/ 1343891 w 4197928"/>
              <a:gd name="connsiteY13" fmla="*/ 1184189 h 1369070"/>
              <a:gd name="connsiteX14" fmla="*/ 1579419 w 4197928"/>
              <a:gd name="connsiteY14" fmla="*/ 671571 h 1369070"/>
              <a:gd name="connsiteX15" fmla="*/ 1953491 w 4197928"/>
              <a:gd name="connsiteY15" fmla="*/ 255934 h 1369070"/>
              <a:gd name="connsiteX16" fmla="*/ 2563091 w 4197928"/>
              <a:gd name="connsiteY16" fmla="*/ 48116 h 1369070"/>
              <a:gd name="connsiteX17" fmla="*/ 2826329 w 4197928"/>
              <a:gd name="connsiteY17" fmla="*/ 117389 h 1369070"/>
              <a:gd name="connsiteX18" fmla="*/ 2590800 w 4197928"/>
              <a:gd name="connsiteY18" fmla="*/ 1225753 h 1369070"/>
              <a:gd name="connsiteX19" fmla="*/ 3131128 w 4197928"/>
              <a:gd name="connsiteY19" fmla="*/ 1322734 h 1369070"/>
              <a:gd name="connsiteX20" fmla="*/ 3643746 w 4197928"/>
              <a:gd name="connsiteY20" fmla="*/ 1364298 h 1369070"/>
              <a:gd name="connsiteX21" fmla="*/ 4197928 w 4197928"/>
              <a:gd name="connsiteY21" fmla="*/ 1364298 h 1369070"/>
              <a:gd name="connsiteX0" fmla="*/ 0 w 4197928"/>
              <a:gd name="connsiteY0" fmla="*/ 208635 h 1406812"/>
              <a:gd name="connsiteX1" fmla="*/ 69273 w 4197928"/>
              <a:gd name="connsiteY1" fmla="*/ 250199 h 1406812"/>
              <a:gd name="connsiteX2" fmla="*/ 138546 w 4197928"/>
              <a:gd name="connsiteY2" fmla="*/ 402599 h 1406812"/>
              <a:gd name="connsiteX3" fmla="*/ 207818 w 4197928"/>
              <a:gd name="connsiteY3" fmla="*/ 499580 h 1406812"/>
              <a:gd name="connsiteX4" fmla="*/ 346364 w 4197928"/>
              <a:gd name="connsiteY4" fmla="*/ 458017 h 1406812"/>
              <a:gd name="connsiteX5" fmla="*/ 484909 w 4197928"/>
              <a:gd name="connsiteY5" fmla="*/ 250199 h 1406812"/>
              <a:gd name="connsiteX6" fmla="*/ 595746 w 4197928"/>
              <a:gd name="connsiteY6" fmla="*/ 139362 h 1406812"/>
              <a:gd name="connsiteX7" fmla="*/ 706582 w 4197928"/>
              <a:gd name="connsiteY7" fmla="*/ 111653 h 1406812"/>
              <a:gd name="connsiteX8" fmla="*/ 762000 w 4197928"/>
              <a:gd name="connsiteY8" fmla="*/ 83944 h 1406812"/>
              <a:gd name="connsiteX9" fmla="*/ 872837 w 4197928"/>
              <a:gd name="connsiteY9" fmla="*/ 208635 h 1406812"/>
              <a:gd name="connsiteX10" fmla="*/ 942109 w 4197928"/>
              <a:gd name="connsiteY10" fmla="*/ 679690 h 1406812"/>
              <a:gd name="connsiteX11" fmla="*/ 1052946 w 4197928"/>
              <a:gd name="connsiteY11" fmla="*/ 1095326 h 1406812"/>
              <a:gd name="connsiteX12" fmla="*/ 1219200 w 4197928"/>
              <a:gd name="connsiteY12" fmla="*/ 1233871 h 1406812"/>
              <a:gd name="connsiteX13" fmla="*/ 1343891 w 4197928"/>
              <a:gd name="connsiteY13" fmla="*/ 1164599 h 1406812"/>
              <a:gd name="connsiteX14" fmla="*/ 1579419 w 4197928"/>
              <a:gd name="connsiteY14" fmla="*/ 651981 h 1406812"/>
              <a:gd name="connsiteX15" fmla="*/ 1953491 w 4197928"/>
              <a:gd name="connsiteY15" fmla="*/ 236344 h 1406812"/>
              <a:gd name="connsiteX16" fmla="*/ 2563091 w 4197928"/>
              <a:gd name="connsiteY16" fmla="*/ 28526 h 1406812"/>
              <a:gd name="connsiteX17" fmla="*/ 2826329 w 4197928"/>
              <a:gd name="connsiteY17" fmla="*/ 97799 h 1406812"/>
              <a:gd name="connsiteX18" fmla="*/ 3103418 w 4197928"/>
              <a:gd name="connsiteY18" fmla="*/ 83945 h 1406812"/>
              <a:gd name="connsiteX19" fmla="*/ 3131128 w 4197928"/>
              <a:gd name="connsiteY19" fmla="*/ 1303144 h 1406812"/>
              <a:gd name="connsiteX20" fmla="*/ 3643746 w 4197928"/>
              <a:gd name="connsiteY20" fmla="*/ 1344708 h 1406812"/>
              <a:gd name="connsiteX21" fmla="*/ 4197928 w 4197928"/>
              <a:gd name="connsiteY21" fmla="*/ 1344708 h 1406812"/>
              <a:gd name="connsiteX0" fmla="*/ 0 w 4197928"/>
              <a:gd name="connsiteY0" fmla="*/ 218595 h 1449353"/>
              <a:gd name="connsiteX1" fmla="*/ 69273 w 4197928"/>
              <a:gd name="connsiteY1" fmla="*/ 260159 h 1449353"/>
              <a:gd name="connsiteX2" fmla="*/ 138546 w 4197928"/>
              <a:gd name="connsiteY2" fmla="*/ 412559 h 1449353"/>
              <a:gd name="connsiteX3" fmla="*/ 207818 w 4197928"/>
              <a:gd name="connsiteY3" fmla="*/ 509540 h 1449353"/>
              <a:gd name="connsiteX4" fmla="*/ 346364 w 4197928"/>
              <a:gd name="connsiteY4" fmla="*/ 467977 h 1449353"/>
              <a:gd name="connsiteX5" fmla="*/ 484909 w 4197928"/>
              <a:gd name="connsiteY5" fmla="*/ 260159 h 1449353"/>
              <a:gd name="connsiteX6" fmla="*/ 595746 w 4197928"/>
              <a:gd name="connsiteY6" fmla="*/ 149322 h 1449353"/>
              <a:gd name="connsiteX7" fmla="*/ 706582 w 4197928"/>
              <a:gd name="connsiteY7" fmla="*/ 121613 h 1449353"/>
              <a:gd name="connsiteX8" fmla="*/ 762000 w 4197928"/>
              <a:gd name="connsiteY8" fmla="*/ 93904 h 1449353"/>
              <a:gd name="connsiteX9" fmla="*/ 872837 w 4197928"/>
              <a:gd name="connsiteY9" fmla="*/ 218595 h 1449353"/>
              <a:gd name="connsiteX10" fmla="*/ 942109 w 4197928"/>
              <a:gd name="connsiteY10" fmla="*/ 689650 h 1449353"/>
              <a:gd name="connsiteX11" fmla="*/ 1052946 w 4197928"/>
              <a:gd name="connsiteY11" fmla="*/ 1105286 h 1449353"/>
              <a:gd name="connsiteX12" fmla="*/ 1219200 w 4197928"/>
              <a:gd name="connsiteY12" fmla="*/ 1243831 h 1449353"/>
              <a:gd name="connsiteX13" fmla="*/ 1343891 w 4197928"/>
              <a:gd name="connsiteY13" fmla="*/ 1174559 h 1449353"/>
              <a:gd name="connsiteX14" fmla="*/ 1579419 w 4197928"/>
              <a:gd name="connsiteY14" fmla="*/ 661941 h 1449353"/>
              <a:gd name="connsiteX15" fmla="*/ 1953491 w 4197928"/>
              <a:gd name="connsiteY15" fmla="*/ 246304 h 1449353"/>
              <a:gd name="connsiteX16" fmla="*/ 2563091 w 4197928"/>
              <a:gd name="connsiteY16" fmla="*/ 38486 h 1449353"/>
              <a:gd name="connsiteX17" fmla="*/ 2826329 w 4197928"/>
              <a:gd name="connsiteY17" fmla="*/ 107759 h 1449353"/>
              <a:gd name="connsiteX18" fmla="*/ 3103418 w 4197928"/>
              <a:gd name="connsiteY18" fmla="*/ 93905 h 1449353"/>
              <a:gd name="connsiteX19" fmla="*/ 3477492 w 4197928"/>
              <a:gd name="connsiteY19" fmla="*/ 93904 h 1449353"/>
              <a:gd name="connsiteX20" fmla="*/ 3643746 w 4197928"/>
              <a:gd name="connsiteY20" fmla="*/ 1354668 h 1449353"/>
              <a:gd name="connsiteX21" fmla="*/ 4197928 w 4197928"/>
              <a:gd name="connsiteY21" fmla="*/ 1354668 h 1449353"/>
              <a:gd name="connsiteX0" fmla="*/ 0 w 4197928"/>
              <a:gd name="connsiteY0" fmla="*/ 345712 h 1481805"/>
              <a:gd name="connsiteX1" fmla="*/ 69273 w 4197928"/>
              <a:gd name="connsiteY1" fmla="*/ 387276 h 1481805"/>
              <a:gd name="connsiteX2" fmla="*/ 138546 w 4197928"/>
              <a:gd name="connsiteY2" fmla="*/ 539676 h 1481805"/>
              <a:gd name="connsiteX3" fmla="*/ 207818 w 4197928"/>
              <a:gd name="connsiteY3" fmla="*/ 636657 h 1481805"/>
              <a:gd name="connsiteX4" fmla="*/ 346364 w 4197928"/>
              <a:gd name="connsiteY4" fmla="*/ 595094 h 1481805"/>
              <a:gd name="connsiteX5" fmla="*/ 484909 w 4197928"/>
              <a:gd name="connsiteY5" fmla="*/ 387276 h 1481805"/>
              <a:gd name="connsiteX6" fmla="*/ 595746 w 4197928"/>
              <a:gd name="connsiteY6" fmla="*/ 276439 h 1481805"/>
              <a:gd name="connsiteX7" fmla="*/ 706582 w 4197928"/>
              <a:gd name="connsiteY7" fmla="*/ 248730 h 1481805"/>
              <a:gd name="connsiteX8" fmla="*/ 762000 w 4197928"/>
              <a:gd name="connsiteY8" fmla="*/ 221021 h 1481805"/>
              <a:gd name="connsiteX9" fmla="*/ 872837 w 4197928"/>
              <a:gd name="connsiteY9" fmla="*/ 345712 h 1481805"/>
              <a:gd name="connsiteX10" fmla="*/ 942109 w 4197928"/>
              <a:gd name="connsiteY10" fmla="*/ 816767 h 1481805"/>
              <a:gd name="connsiteX11" fmla="*/ 1052946 w 4197928"/>
              <a:gd name="connsiteY11" fmla="*/ 1232403 h 1481805"/>
              <a:gd name="connsiteX12" fmla="*/ 1219200 w 4197928"/>
              <a:gd name="connsiteY12" fmla="*/ 1370948 h 1481805"/>
              <a:gd name="connsiteX13" fmla="*/ 1343891 w 4197928"/>
              <a:gd name="connsiteY13" fmla="*/ 1301676 h 1481805"/>
              <a:gd name="connsiteX14" fmla="*/ 1579419 w 4197928"/>
              <a:gd name="connsiteY14" fmla="*/ 789058 h 1481805"/>
              <a:gd name="connsiteX15" fmla="*/ 1953491 w 4197928"/>
              <a:gd name="connsiteY15" fmla="*/ 373421 h 1481805"/>
              <a:gd name="connsiteX16" fmla="*/ 2563091 w 4197928"/>
              <a:gd name="connsiteY16" fmla="*/ 165603 h 1481805"/>
              <a:gd name="connsiteX17" fmla="*/ 2826329 w 4197928"/>
              <a:gd name="connsiteY17" fmla="*/ 234876 h 1481805"/>
              <a:gd name="connsiteX18" fmla="*/ 3103418 w 4197928"/>
              <a:gd name="connsiteY18" fmla="*/ 221022 h 1481805"/>
              <a:gd name="connsiteX19" fmla="*/ 3477492 w 4197928"/>
              <a:gd name="connsiteY19" fmla="*/ 221021 h 1481805"/>
              <a:gd name="connsiteX20" fmla="*/ 3948546 w 4197928"/>
              <a:gd name="connsiteY20" fmla="*/ 68621 h 1481805"/>
              <a:gd name="connsiteX21" fmla="*/ 4197928 w 4197928"/>
              <a:gd name="connsiteY21" fmla="*/ 1481785 h 1481805"/>
              <a:gd name="connsiteX0" fmla="*/ 0 w 4156364"/>
              <a:gd name="connsiteY0" fmla="*/ 526472 h 1560481"/>
              <a:gd name="connsiteX1" fmla="*/ 69273 w 4156364"/>
              <a:gd name="connsiteY1" fmla="*/ 568036 h 1560481"/>
              <a:gd name="connsiteX2" fmla="*/ 138546 w 4156364"/>
              <a:gd name="connsiteY2" fmla="*/ 720436 h 1560481"/>
              <a:gd name="connsiteX3" fmla="*/ 207818 w 4156364"/>
              <a:gd name="connsiteY3" fmla="*/ 817417 h 1560481"/>
              <a:gd name="connsiteX4" fmla="*/ 346364 w 4156364"/>
              <a:gd name="connsiteY4" fmla="*/ 775854 h 1560481"/>
              <a:gd name="connsiteX5" fmla="*/ 484909 w 4156364"/>
              <a:gd name="connsiteY5" fmla="*/ 568036 h 1560481"/>
              <a:gd name="connsiteX6" fmla="*/ 595746 w 4156364"/>
              <a:gd name="connsiteY6" fmla="*/ 457199 h 1560481"/>
              <a:gd name="connsiteX7" fmla="*/ 706582 w 4156364"/>
              <a:gd name="connsiteY7" fmla="*/ 429490 h 1560481"/>
              <a:gd name="connsiteX8" fmla="*/ 762000 w 4156364"/>
              <a:gd name="connsiteY8" fmla="*/ 401781 h 1560481"/>
              <a:gd name="connsiteX9" fmla="*/ 872837 w 4156364"/>
              <a:gd name="connsiteY9" fmla="*/ 526472 h 1560481"/>
              <a:gd name="connsiteX10" fmla="*/ 942109 w 4156364"/>
              <a:gd name="connsiteY10" fmla="*/ 997527 h 1560481"/>
              <a:gd name="connsiteX11" fmla="*/ 1052946 w 4156364"/>
              <a:gd name="connsiteY11" fmla="*/ 1413163 h 1560481"/>
              <a:gd name="connsiteX12" fmla="*/ 1219200 w 4156364"/>
              <a:gd name="connsiteY12" fmla="*/ 1551708 h 1560481"/>
              <a:gd name="connsiteX13" fmla="*/ 1343891 w 4156364"/>
              <a:gd name="connsiteY13" fmla="*/ 1482436 h 1560481"/>
              <a:gd name="connsiteX14" fmla="*/ 1579419 w 4156364"/>
              <a:gd name="connsiteY14" fmla="*/ 969818 h 1560481"/>
              <a:gd name="connsiteX15" fmla="*/ 1953491 w 4156364"/>
              <a:gd name="connsiteY15" fmla="*/ 554181 h 1560481"/>
              <a:gd name="connsiteX16" fmla="*/ 2563091 w 4156364"/>
              <a:gd name="connsiteY16" fmla="*/ 346363 h 1560481"/>
              <a:gd name="connsiteX17" fmla="*/ 2826329 w 4156364"/>
              <a:gd name="connsiteY17" fmla="*/ 415636 h 1560481"/>
              <a:gd name="connsiteX18" fmla="*/ 3103418 w 4156364"/>
              <a:gd name="connsiteY18" fmla="*/ 401782 h 1560481"/>
              <a:gd name="connsiteX19" fmla="*/ 3477492 w 4156364"/>
              <a:gd name="connsiteY19" fmla="*/ 401781 h 1560481"/>
              <a:gd name="connsiteX20" fmla="*/ 3948546 w 4156364"/>
              <a:gd name="connsiteY20" fmla="*/ 249381 h 1560481"/>
              <a:gd name="connsiteX21" fmla="*/ 4156364 w 4156364"/>
              <a:gd name="connsiteY21" fmla="*/ 0 h 1560481"/>
              <a:gd name="connsiteX0" fmla="*/ 0 w 4156364"/>
              <a:gd name="connsiteY0" fmla="*/ 526472 h 1560481"/>
              <a:gd name="connsiteX1" fmla="*/ 69273 w 4156364"/>
              <a:gd name="connsiteY1" fmla="*/ 568036 h 1560481"/>
              <a:gd name="connsiteX2" fmla="*/ 138546 w 4156364"/>
              <a:gd name="connsiteY2" fmla="*/ 720436 h 1560481"/>
              <a:gd name="connsiteX3" fmla="*/ 207818 w 4156364"/>
              <a:gd name="connsiteY3" fmla="*/ 817417 h 1560481"/>
              <a:gd name="connsiteX4" fmla="*/ 346364 w 4156364"/>
              <a:gd name="connsiteY4" fmla="*/ 775854 h 1560481"/>
              <a:gd name="connsiteX5" fmla="*/ 484909 w 4156364"/>
              <a:gd name="connsiteY5" fmla="*/ 568036 h 1560481"/>
              <a:gd name="connsiteX6" fmla="*/ 595746 w 4156364"/>
              <a:gd name="connsiteY6" fmla="*/ 457199 h 1560481"/>
              <a:gd name="connsiteX7" fmla="*/ 706582 w 4156364"/>
              <a:gd name="connsiteY7" fmla="*/ 429490 h 1560481"/>
              <a:gd name="connsiteX8" fmla="*/ 762000 w 4156364"/>
              <a:gd name="connsiteY8" fmla="*/ 401781 h 1560481"/>
              <a:gd name="connsiteX9" fmla="*/ 872837 w 4156364"/>
              <a:gd name="connsiteY9" fmla="*/ 526472 h 1560481"/>
              <a:gd name="connsiteX10" fmla="*/ 942109 w 4156364"/>
              <a:gd name="connsiteY10" fmla="*/ 997527 h 1560481"/>
              <a:gd name="connsiteX11" fmla="*/ 1052946 w 4156364"/>
              <a:gd name="connsiteY11" fmla="*/ 1413163 h 1560481"/>
              <a:gd name="connsiteX12" fmla="*/ 1219200 w 4156364"/>
              <a:gd name="connsiteY12" fmla="*/ 1551708 h 1560481"/>
              <a:gd name="connsiteX13" fmla="*/ 1343891 w 4156364"/>
              <a:gd name="connsiteY13" fmla="*/ 1482436 h 1560481"/>
              <a:gd name="connsiteX14" fmla="*/ 1579419 w 4156364"/>
              <a:gd name="connsiteY14" fmla="*/ 969818 h 1560481"/>
              <a:gd name="connsiteX15" fmla="*/ 1953491 w 4156364"/>
              <a:gd name="connsiteY15" fmla="*/ 554181 h 1560481"/>
              <a:gd name="connsiteX16" fmla="*/ 2396836 w 4156364"/>
              <a:gd name="connsiteY16" fmla="*/ 318654 h 1560481"/>
              <a:gd name="connsiteX17" fmla="*/ 2826329 w 4156364"/>
              <a:gd name="connsiteY17" fmla="*/ 415636 h 1560481"/>
              <a:gd name="connsiteX18" fmla="*/ 3103418 w 4156364"/>
              <a:gd name="connsiteY18" fmla="*/ 401782 h 1560481"/>
              <a:gd name="connsiteX19" fmla="*/ 3477492 w 4156364"/>
              <a:gd name="connsiteY19" fmla="*/ 401781 h 1560481"/>
              <a:gd name="connsiteX20" fmla="*/ 3948546 w 4156364"/>
              <a:gd name="connsiteY20" fmla="*/ 249381 h 1560481"/>
              <a:gd name="connsiteX21" fmla="*/ 4156364 w 4156364"/>
              <a:gd name="connsiteY21" fmla="*/ 0 h 1560481"/>
              <a:gd name="connsiteX0" fmla="*/ 0 w 4156364"/>
              <a:gd name="connsiteY0" fmla="*/ 526472 h 1560481"/>
              <a:gd name="connsiteX1" fmla="*/ 69273 w 4156364"/>
              <a:gd name="connsiteY1" fmla="*/ 568036 h 1560481"/>
              <a:gd name="connsiteX2" fmla="*/ 138546 w 4156364"/>
              <a:gd name="connsiteY2" fmla="*/ 720436 h 1560481"/>
              <a:gd name="connsiteX3" fmla="*/ 207818 w 4156364"/>
              <a:gd name="connsiteY3" fmla="*/ 817417 h 1560481"/>
              <a:gd name="connsiteX4" fmla="*/ 346364 w 4156364"/>
              <a:gd name="connsiteY4" fmla="*/ 775854 h 1560481"/>
              <a:gd name="connsiteX5" fmla="*/ 484909 w 4156364"/>
              <a:gd name="connsiteY5" fmla="*/ 568036 h 1560481"/>
              <a:gd name="connsiteX6" fmla="*/ 595746 w 4156364"/>
              <a:gd name="connsiteY6" fmla="*/ 457199 h 1560481"/>
              <a:gd name="connsiteX7" fmla="*/ 706582 w 4156364"/>
              <a:gd name="connsiteY7" fmla="*/ 429490 h 1560481"/>
              <a:gd name="connsiteX8" fmla="*/ 762000 w 4156364"/>
              <a:gd name="connsiteY8" fmla="*/ 401781 h 1560481"/>
              <a:gd name="connsiteX9" fmla="*/ 872837 w 4156364"/>
              <a:gd name="connsiteY9" fmla="*/ 526472 h 1560481"/>
              <a:gd name="connsiteX10" fmla="*/ 942109 w 4156364"/>
              <a:gd name="connsiteY10" fmla="*/ 997527 h 1560481"/>
              <a:gd name="connsiteX11" fmla="*/ 1052946 w 4156364"/>
              <a:gd name="connsiteY11" fmla="*/ 1413163 h 1560481"/>
              <a:gd name="connsiteX12" fmla="*/ 1219200 w 4156364"/>
              <a:gd name="connsiteY12" fmla="*/ 1551708 h 1560481"/>
              <a:gd name="connsiteX13" fmla="*/ 1343891 w 4156364"/>
              <a:gd name="connsiteY13" fmla="*/ 1482436 h 1560481"/>
              <a:gd name="connsiteX14" fmla="*/ 1579419 w 4156364"/>
              <a:gd name="connsiteY14" fmla="*/ 969818 h 1560481"/>
              <a:gd name="connsiteX15" fmla="*/ 1953491 w 4156364"/>
              <a:gd name="connsiteY15" fmla="*/ 554181 h 1560481"/>
              <a:gd name="connsiteX16" fmla="*/ 2396836 w 4156364"/>
              <a:gd name="connsiteY16" fmla="*/ 318654 h 1560481"/>
              <a:gd name="connsiteX17" fmla="*/ 2715492 w 4156364"/>
              <a:gd name="connsiteY17" fmla="*/ 277090 h 1560481"/>
              <a:gd name="connsiteX18" fmla="*/ 3103418 w 4156364"/>
              <a:gd name="connsiteY18" fmla="*/ 401782 h 1560481"/>
              <a:gd name="connsiteX19" fmla="*/ 3477492 w 4156364"/>
              <a:gd name="connsiteY19" fmla="*/ 401781 h 1560481"/>
              <a:gd name="connsiteX20" fmla="*/ 3948546 w 4156364"/>
              <a:gd name="connsiteY20" fmla="*/ 249381 h 1560481"/>
              <a:gd name="connsiteX21" fmla="*/ 4156364 w 4156364"/>
              <a:gd name="connsiteY21" fmla="*/ 0 h 1560481"/>
              <a:gd name="connsiteX0" fmla="*/ 0 w 4156364"/>
              <a:gd name="connsiteY0" fmla="*/ 526472 h 1560481"/>
              <a:gd name="connsiteX1" fmla="*/ 69273 w 4156364"/>
              <a:gd name="connsiteY1" fmla="*/ 568036 h 1560481"/>
              <a:gd name="connsiteX2" fmla="*/ 138546 w 4156364"/>
              <a:gd name="connsiteY2" fmla="*/ 720436 h 1560481"/>
              <a:gd name="connsiteX3" fmla="*/ 207818 w 4156364"/>
              <a:gd name="connsiteY3" fmla="*/ 817417 h 1560481"/>
              <a:gd name="connsiteX4" fmla="*/ 346364 w 4156364"/>
              <a:gd name="connsiteY4" fmla="*/ 775854 h 1560481"/>
              <a:gd name="connsiteX5" fmla="*/ 484909 w 4156364"/>
              <a:gd name="connsiteY5" fmla="*/ 568036 h 1560481"/>
              <a:gd name="connsiteX6" fmla="*/ 595746 w 4156364"/>
              <a:gd name="connsiteY6" fmla="*/ 457199 h 1560481"/>
              <a:gd name="connsiteX7" fmla="*/ 706582 w 4156364"/>
              <a:gd name="connsiteY7" fmla="*/ 429490 h 1560481"/>
              <a:gd name="connsiteX8" fmla="*/ 762000 w 4156364"/>
              <a:gd name="connsiteY8" fmla="*/ 401781 h 1560481"/>
              <a:gd name="connsiteX9" fmla="*/ 872837 w 4156364"/>
              <a:gd name="connsiteY9" fmla="*/ 526472 h 1560481"/>
              <a:gd name="connsiteX10" fmla="*/ 942109 w 4156364"/>
              <a:gd name="connsiteY10" fmla="*/ 997527 h 1560481"/>
              <a:gd name="connsiteX11" fmla="*/ 1052946 w 4156364"/>
              <a:gd name="connsiteY11" fmla="*/ 1413163 h 1560481"/>
              <a:gd name="connsiteX12" fmla="*/ 1219200 w 4156364"/>
              <a:gd name="connsiteY12" fmla="*/ 1551708 h 1560481"/>
              <a:gd name="connsiteX13" fmla="*/ 1343891 w 4156364"/>
              <a:gd name="connsiteY13" fmla="*/ 1482436 h 1560481"/>
              <a:gd name="connsiteX14" fmla="*/ 1579419 w 4156364"/>
              <a:gd name="connsiteY14" fmla="*/ 969818 h 1560481"/>
              <a:gd name="connsiteX15" fmla="*/ 1953491 w 4156364"/>
              <a:gd name="connsiteY15" fmla="*/ 554181 h 1560481"/>
              <a:gd name="connsiteX16" fmla="*/ 2396836 w 4156364"/>
              <a:gd name="connsiteY16" fmla="*/ 318654 h 1560481"/>
              <a:gd name="connsiteX17" fmla="*/ 2715492 w 4156364"/>
              <a:gd name="connsiteY17" fmla="*/ 277090 h 1560481"/>
              <a:gd name="connsiteX18" fmla="*/ 3172691 w 4156364"/>
              <a:gd name="connsiteY18" fmla="*/ 235527 h 1560481"/>
              <a:gd name="connsiteX19" fmla="*/ 3477492 w 4156364"/>
              <a:gd name="connsiteY19" fmla="*/ 401781 h 1560481"/>
              <a:gd name="connsiteX20" fmla="*/ 3948546 w 4156364"/>
              <a:gd name="connsiteY20" fmla="*/ 249381 h 1560481"/>
              <a:gd name="connsiteX21" fmla="*/ 4156364 w 4156364"/>
              <a:gd name="connsiteY21" fmla="*/ 0 h 1560481"/>
              <a:gd name="connsiteX0" fmla="*/ 0 w 4156364"/>
              <a:gd name="connsiteY0" fmla="*/ 526472 h 1560481"/>
              <a:gd name="connsiteX1" fmla="*/ 69273 w 4156364"/>
              <a:gd name="connsiteY1" fmla="*/ 568036 h 1560481"/>
              <a:gd name="connsiteX2" fmla="*/ 138546 w 4156364"/>
              <a:gd name="connsiteY2" fmla="*/ 720436 h 1560481"/>
              <a:gd name="connsiteX3" fmla="*/ 207818 w 4156364"/>
              <a:gd name="connsiteY3" fmla="*/ 817417 h 1560481"/>
              <a:gd name="connsiteX4" fmla="*/ 346364 w 4156364"/>
              <a:gd name="connsiteY4" fmla="*/ 775854 h 1560481"/>
              <a:gd name="connsiteX5" fmla="*/ 484909 w 4156364"/>
              <a:gd name="connsiteY5" fmla="*/ 568036 h 1560481"/>
              <a:gd name="connsiteX6" fmla="*/ 595746 w 4156364"/>
              <a:gd name="connsiteY6" fmla="*/ 457199 h 1560481"/>
              <a:gd name="connsiteX7" fmla="*/ 706582 w 4156364"/>
              <a:gd name="connsiteY7" fmla="*/ 429490 h 1560481"/>
              <a:gd name="connsiteX8" fmla="*/ 762000 w 4156364"/>
              <a:gd name="connsiteY8" fmla="*/ 401781 h 1560481"/>
              <a:gd name="connsiteX9" fmla="*/ 872837 w 4156364"/>
              <a:gd name="connsiteY9" fmla="*/ 526472 h 1560481"/>
              <a:gd name="connsiteX10" fmla="*/ 942109 w 4156364"/>
              <a:gd name="connsiteY10" fmla="*/ 997527 h 1560481"/>
              <a:gd name="connsiteX11" fmla="*/ 1052946 w 4156364"/>
              <a:gd name="connsiteY11" fmla="*/ 1413163 h 1560481"/>
              <a:gd name="connsiteX12" fmla="*/ 1219200 w 4156364"/>
              <a:gd name="connsiteY12" fmla="*/ 1551708 h 1560481"/>
              <a:gd name="connsiteX13" fmla="*/ 1343891 w 4156364"/>
              <a:gd name="connsiteY13" fmla="*/ 1482436 h 1560481"/>
              <a:gd name="connsiteX14" fmla="*/ 1579419 w 4156364"/>
              <a:gd name="connsiteY14" fmla="*/ 969818 h 1560481"/>
              <a:gd name="connsiteX15" fmla="*/ 1953491 w 4156364"/>
              <a:gd name="connsiteY15" fmla="*/ 554181 h 1560481"/>
              <a:gd name="connsiteX16" fmla="*/ 2396836 w 4156364"/>
              <a:gd name="connsiteY16" fmla="*/ 318654 h 1560481"/>
              <a:gd name="connsiteX17" fmla="*/ 2715492 w 4156364"/>
              <a:gd name="connsiteY17" fmla="*/ 277090 h 1560481"/>
              <a:gd name="connsiteX18" fmla="*/ 3172691 w 4156364"/>
              <a:gd name="connsiteY18" fmla="*/ 235527 h 1560481"/>
              <a:gd name="connsiteX19" fmla="*/ 3477492 w 4156364"/>
              <a:gd name="connsiteY19" fmla="*/ 193963 h 1560481"/>
              <a:gd name="connsiteX20" fmla="*/ 3948546 w 4156364"/>
              <a:gd name="connsiteY20" fmla="*/ 249381 h 1560481"/>
              <a:gd name="connsiteX21" fmla="*/ 4156364 w 4156364"/>
              <a:gd name="connsiteY21" fmla="*/ 0 h 1560481"/>
              <a:gd name="connsiteX0" fmla="*/ 0 w 4156364"/>
              <a:gd name="connsiteY0" fmla="*/ 526472 h 1560481"/>
              <a:gd name="connsiteX1" fmla="*/ 69273 w 4156364"/>
              <a:gd name="connsiteY1" fmla="*/ 568036 h 1560481"/>
              <a:gd name="connsiteX2" fmla="*/ 138546 w 4156364"/>
              <a:gd name="connsiteY2" fmla="*/ 720436 h 1560481"/>
              <a:gd name="connsiteX3" fmla="*/ 207818 w 4156364"/>
              <a:gd name="connsiteY3" fmla="*/ 817417 h 1560481"/>
              <a:gd name="connsiteX4" fmla="*/ 346364 w 4156364"/>
              <a:gd name="connsiteY4" fmla="*/ 775854 h 1560481"/>
              <a:gd name="connsiteX5" fmla="*/ 484909 w 4156364"/>
              <a:gd name="connsiteY5" fmla="*/ 568036 h 1560481"/>
              <a:gd name="connsiteX6" fmla="*/ 595746 w 4156364"/>
              <a:gd name="connsiteY6" fmla="*/ 457199 h 1560481"/>
              <a:gd name="connsiteX7" fmla="*/ 706582 w 4156364"/>
              <a:gd name="connsiteY7" fmla="*/ 429490 h 1560481"/>
              <a:gd name="connsiteX8" fmla="*/ 762000 w 4156364"/>
              <a:gd name="connsiteY8" fmla="*/ 401781 h 1560481"/>
              <a:gd name="connsiteX9" fmla="*/ 872837 w 4156364"/>
              <a:gd name="connsiteY9" fmla="*/ 526472 h 1560481"/>
              <a:gd name="connsiteX10" fmla="*/ 942109 w 4156364"/>
              <a:gd name="connsiteY10" fmla="*/ 997527 h 1560481"/>
              <a:gd name="connsiteX11" fmla="*/ 1052946 w 4156364"/>
              <a:gd name="connsiteY11" fmla="*/ 1413163 h 1560481"/>
              <a:gd name="connsiteX12" fmla="*/ 1219200 w 4156364"/>
              <a:gd name="connsiteY12" fmla="*/ 1551708 h 1560481"/>
              <a:gd name="connsiteX13" fmla="*/ 1343891 w 4156364"/>
              <a:gd name="connsiteY13" fmla="*/ 1482436 h 1560481"/>
              <a:gd name="connsiteX14" fmla="*/ 1579419 w 4156364"/>
              <a:gd name="connsiteY14" fmla="*/ 969818 h 1560481"/>
              <a:gd name="connsiteX15" fmla="*/ 1953491 w 4156364"/>
              <a:gd name="connsiteY15" fmla="*/ 554181 h 1560481"/>
              <a:gd name="connsiteX16" fmla="*/ 2396836 w 4156364"/>
              <a:gd name="connsiteY16" fmla="*/ 318654 h 1560481"/>
              <a:gd name="connsiteX17" fmla="*/ 2715492 w 4156364"/>
              <a:gd name="connsiteY17" fmla="*/ 277090 h 1560481"/>
              <a:gd name="connsiteX18" fmla="*/ 3172691 w 4156364"/>
              <a:gd name="connsiteY18" fmla="*/ 235527 h 1560481"/>
              <a:gd name="connsiteX19" fmla="*/ 3477492 w 4156364"/>
              <a:gd name="connsiteY19" fmla="*/ 193963 h 1560481"/>
              <a:gd name="connsiteX20" fmla="*/ 3879273 w 4156364"/>
              <a:gd name="connsiteY20" fmla="*/ 41563 h 1560481"/>
              <a:gd name="connsiteX21" fmla="*/ 4156364 w 4156364"/>
              <a:gd name="connsiteY21" fmla="*/ 0 h 1560481"/>
              <a:gd name="connsiteX0" fmla="*/ 0 w 4128655"/>
              <a:gd name="connsiteY0" fmla="*/ 609600 h 1643609"/>
              <a:gd name="connsiteX1" fmla="*/ 69273 w 4128655"/>
              <a:gd name="connsiteY1" fmla="*/ 651164 h 1643609"/>
              <a:gd name="connsiteX2" fmla="*/ 138546 w 4128655"/>
              <a:gd name="connsiteY2" fmla="*/ 803564 h 1643609"/>
              <a:gd name="connsiteX3" fmla="*/ 207818 w 4128655"/>
              <a:gd name="connsiteY3" fmla="*/ 900545 h 1643609"/>
              <a:gd name="connsiteX4" fmla="*/ 346364 w 4128655"/>
              <a:gd name="connsiteY4" fmla="*/ 858982 h 1643609"/>
              <a:gd name="connsiteX5" fmla="*/ 484909 w 4128655"/>
              <a:gd name="connsiteY5" fmla="*/ 651164 h 1643609"/>
              <a:gd name="connsiteX6" fmla="*/ 595746 w 4128655"/>
              <a:gd name="connsiteY6" fmla="*/ 540327 h 1643609"/>
              <a:gd name="connsiteX7" fmla="*/ 706582 w 4128655"/>
              <a:gd name="connsiteY7" fmla="*/ 512618 h 1643609"/>
              <a:gd name="connsiteX8" fmla="*/ 762000 w 4128655"/>
              <a:gd name="connsiteY8" fmla="*/ 484909 h 1643609"/>
              <a:gd name="connsiteX9" fmla="*/ 872837 w 4128655"/>
              <a:gd name="connsiteY9" fmla="*/ 609600 h 1643609"/>
              <a:gd name="connsiteX10" fmla="*/ 942109 w 4128655"/>
              <a:gd name="connsiteY10" fmla="*/ 1080655 h 1643609"/>
              <a:gd name="connsiteX11" fmla="*/ 1052946 w 4128655"/>
              <a:gd name="connsiteY11" fmla="*/ 1496291 h 1643609"/>
              <a:gd name="connsiteX12" fmla="*/ 1219200 w 4128655"/>
              <a:gd name="connsiteY12" fmla="*/ 1634836 h 1643609"/>
              <a:gd name="connsiteX13" fmla="*/ 1343891 w 4128655"/>
              <a:gd name="connsiteY13" fmla="*/ 1565564 h 1643609"/>
              <a:gd name="connsiteX14" fmla="*/ 1579419 w 4128655"/>
              <a:gd name="connsiteY14" fmla="*/ 1052946 h 1643609"/>
              <a:gd name="connsiteX15" fmla="*/ 1953491 w 4128655"/>
              <a:gd name="connsiteY15" fmla="*/ 637309 h 1643609"/>
              <a:gd name="connsiteX16" fmla="*/ 2396836 w 4128655"/>
              <a:gd name="connsiteY16" fmla="*/ 401782 h 1643609"/>
              <a:gd name="connsiteX17" fmla="*/ 2715492 w 4128655"/>
              <a:gd name="connsiteY17" fmla="*/ 360218 h 1643609"/>
              <a:gd name="connsiteX18" fmla="*/ 3172691 w 4128655"/>
              <a:gd name="connsiteY18" fmla="*/ 318655 h 1643609"/>
              <a:gd name="connsiteX19" fmla="*/ 3477492 w 4128655"/>
              <a:gd name="connsiteY19" fmla="*/ 277091 h 1643609"/>
              <a:gd name="connsiteX20" fmla="*/ 3879273 w 4128655"/>
              <a:gd name="connsiteY20" fmla="*/ 124691 h 1643609"/>
              <a:gd name="connsiteX21" fmla="*/ 4128655 w 4128655"/>
              <a:gd name="connsiteY21" fmla="*/ 0 h 1643609"/>
              <a:gd name="connsiteX0" fmla="*/ 0 w 4003964"/>
              <a:gd name="connsiteY0" fmla="*/ 665018 h 1699027"/>
              <a:gd name="connsiteX1" fmla="*/ 69273 w 4003964"/>
              <a:gd name="connsiteY1" fmla="*/ 706582 h 1699027"/>
              <a:gd name="connsiteX2" fmla="*/ 138546 w 4003964"/>
              <a:gd name="connsiteY2" fmla="*/ 858982 h 1699027"/>
              <a:gd name="connsiteX3" fmla="*/ 207818 w 4003964"/>
              <a:gd name="connsiteY3" fmla="*/ 955963 h 1699027"/>
              <a:gd name="connsiteX4" fmla="*/ 346364 w 4003964"/>
              <a:gd name="connsiteY4" fmla="*/ 914400 h 1699027"/>
              <a:gd name="connsiteX5" fmla="*/ 484909 w 4003964"/>
              <a:gd name="connsiteY5" fmla="*/ 706582 h 1699027"/>
              <a:gd name="connsiteX6" fmla="*/ 595746 w 4003964"/>
              <a:gd name="connsiteY6" fmla="*/ 595745 h 1699027"/>
              <a:gd name="connsiteX7" fmla="*/ 706582 w 4003964"/>
              <a:gd name="connsiteY7" fmla="*/ 568036 h 1699027"/>
              <a:gd name="connsiteX8" fmla="*/ 762000 w 4003964"/>
              <a:gd name="connsiteY8" fmla="*/ 540327 h 1699027"/>
              <a:gd name="connsiteX9" fmla="*/ 872837 w 4003964"/>
              <a:gd name="connsiteY9" fmla="*/ 665018 h 1699027"/>
              <a:gd name="connsiteX10" fmla="*/ 942109 w 4003964"/>
              <a:gd name="connsiteY10" fmla="*/ 1136073 h 1699027"/>
              <a:gd name="connsiteX11" fmla="*/ 1052946 w 4003964"/>
              <a:gd name="connsiteY11" fmla="*/ 1551709 h 1699027"/>
              <a:gd name="connsiteX12" fmla="*/ 1219200 w 4003964"/>
              <a:gd name="connsiteY12" fmla="*/ 1690254 h 1699027"/>
              <a:gd name="connsiteX13" fmla="*/ 1343891 w 4003964"/>
              <a:gd name="connsiteY13" fmla="*/ 1620982 h 1699027"/>
              <a:gd name="connsiteX14" fmla="*/ 1579419 w 4003964"/>
              <a:gd name="connsiteY14" fmla="*/ 1108364 h 1699027"/>
              <a:gd name="connsiteX15" fmla="*/ 1953491 w 4003964"/>
              <a:gd name="connsiteY15" fmla="*/ 692727 h 1699027"/>
              <a:gd name="connsiteX16" fmla="*/ 2396836 w 4003964"/>
              <a:gd name="connsiteY16" fmla="*/ 457200 h 1699027"/>
              <a:gd name="connsiteX17" fmla="*/ 2715492 w 4003964"/>
              <a:gd name="connsiteY17" fmla="*/ 415636 h 1699027"/>
              <a:gd name="connsiteX18" fmla="*/ 3172691 w 4003964"/>
              <a:gd name="connsiteY18" fmla="*/ 374073 h 1699027"/>
              <a:gd name="connsiteX19" fmla="*/ 3477492 w 4003964"/>
              <a:gd name="connsiteY19" fmla="*/ 332509 h 1699027"/>
              <a:gd name="connsiteX20" fmla="*/ 3879273 w 4003964"/>
              <a:gd name="connsiteY20" fmla="*/ 180109 h 1699027"/>
              <a:gd name="connsiteX21" fmla="*/ 4003964 w 4003964"/>
              <a:gd name="connsiteY21" fmla="*/ 0 h 1699027"/>
              <a:gd name="connsiteX0" fmla="*/ 0 w 4006532"/>
              <a:gd name="connsiteY0" fmla="*/ 665018 h 1699027"/>
              <a:gd name="connsiteX1" fmla="*/ 69273 w 4006532"/>
              <a:gd name="connsiteY1" fmla="*/ 706582 h 1699027"/>
              <a:gd name="connsiteX2" fmla="*/ 138546 w 4006532"/>
              <a:gd name="connsiteY2" fmla="*/ 858982 h 1699027"/>
              <a:gd name="connsiteX3" fmla="*/ 207818 w 4006532"/>
              <a:gd name="connsiteY3" fmla="*/ 955963 h 1699027"/>
              <a:gd name="connsiteX4" fmla="*/ 346364 w 4006532"/>
              <a:gd name="connsiteY4" fmla="*/ 914400 h 1699027"/>
              <a:gd name="connsiteX5" fmla="*/ 484909 w 4006532"/>
              <a:gd name="connsiteY5" fmla="*/ 706582 h 1699027"/>
              <a:gd name="connsiteX6" fmla="*/ 595746 w 4006532"/>
              <a:gd name="connsiteY6" fmla="*/ 595745 h 1699027"/>
              <a:gd name="connsiteX7" fmla="*/ 706582 w 4006532"/>
              <a:gd name="connsiteY7" fmla="*/ 568036 h 1699027"/>
              <a:gd name="connsiteX8" fmla="*/ 762000 w 4006532"/>
              <a:gd name="connsiteY8" fmla="*/ 540327 h 1699027"/>
              <a:gd name="connsiteX9" fmla="*/ 872837 w 4006532"/>
              <a:gd name="connsiteY9" fmla="*/ 665018 h 1699027"/>
              <a:gd name="connsiteX10" fmla="*/ 942109 w 4006532"/>
              <a:gd name="connsiteY10" fmla="*/ 1136073 h 1699027"/>
              <a:gd name="connsiteX11" fmla="*/ 1052946 w 4006532"/>
              <a:gd name="connsiteY11" fmla="*/ 1551709 h 1699027"/>
              <a:gd name="connsiteX12" fmla="*/ 1219200 w 4006532"/>
              <a:gd name="connsiteY12" fmla="*/ 1690254 h 1699027"/>
              <a:gd name="connsiteX13" fmla="*/ 1343891 w 4006532"/>
              <a:gd name="connsiteY13" fmla="*/ 1620982 h 1699027"/>
              <a:gd name="connsiteX14" fmla="*/ 1579419 w 4006532"/>
              <a:gd name="connsiteY14" fmla="*/ 1108364 h 1699027"/>
              <a:gd name="connsiteX15" fmla="*/ 1953491 w 4006532"/>
              <a:gd name="connsiteY15" fmla="*/ 692727 h 1699027"/>
              <a:gd name="connsiteX16" fmla="*/ 2396836 w 4006532"/>
              <a:gd name="connsiteY16" fmla="*/ 457200 h 1699027"/>
              <a:gd name="connsiteX17" fmla="*/ 2715492 w 4006532"/>
              <a:gd name="connsiteY17" fmla="*/ 415636 h 1699027"/>
              <a:gd name="connsiteX18" fmla="*/ 3172691 w 4006532"/>
              <a:gd name="connsiteY18" fmla="*/ 374073 h 1699027"/>
              <a:gd name="connsiteX19" fmla="*/ 3477492 w 4006532"/>
              <a:gd name="connsiteY19" fmla="*/ 332509 h 1699027"/>
              <a:gd name="connsiteX20" fmla="*/ 3879273 w 4006532"/>
              <a:gd name="connsiteY20" fmla="*/ 180109 h 1699027"/>
              <a:gd name="connsiteX21" fmla="*/ 4003964 w 4006532"/>
              <a:gd name="connsiteY21" fmla="*/ 0 h 1699027"/>
              <a:gd name="connsiteX0" fmla="*/ 0 w 4005379"/>
              <a:gd name="connsiteY0" fmla="*/ 665018 h 1699027"/>
              <a:gd name="connsiteX1" fmla="*/ 69273 w 4005379"/>
              <a:gd name="connsiteY1" fmla="*/ 706582 h 1699027"/>
              <a:gd name="connsiteX2" fmla="*/ 138546 w 4005379"/>
              <a:gd name="connsiteY2" fmla="*/ 858982 h 1699027"/>
              <a:gd name="connsiteX3" fmla="*/ 207818 w 4005379"/>
              <a:gd name="connsiteY3" fmla="*/ 955963 h 1699027"/>
              <a:gd name="connsiteX4" fmla="*/ 346364 w 4005379"/>
              <a:gd name="connsiteY4" fmla="*/ 914400 h 1699027"/>
              <a:gd name="connsiteX5" fmla="*/ 484909 w 4005379"/>
              <a:gd name="connsiteY5" fmla="*/ 706582 h 1699027"/>
              <a:gd name="connsiteX6" fmla="*/ 595746 w 4005379"/>
              <a:gd name="connsiteY6" fmla="*/ 595745 h 1699027"/>
              <a:gd name="connsiteX7" fmla="*/ 706582 w 4005379"/>
              <a:gd name="connsiteY7" fmla="*/ 568036 h 1699027"/>
              <a:gd name="connsiteX8" fmla="*/ 762000 w 4005379"/>
              <a:gd name="connsiteY8" fmla="*/ 540327 h 1699027"/>
              <a:gd name="connsiteX9" fmla="*/ 872837 w 4005379"/>
              <a:gd name="connsiteY9" fmla="*/ 665018 h 1699027"/>
              <a:gd name="connsiteX10" fmla="*/ 942109 w 4005379"/>
              <a:gd name="connsiteY10" fmla="*/ 1136073 h 1699027"/>
              <a:gd name="connsiteX11" fmla="*/ 1052946 w 4005379"/>
              <a:gd name="connsiteY11" fmla="*/ 1551709 h 1699027"/>
              <a:gd name="connsiteX12" fmla="*/ 1219200 w 4005379"/>
              <a:gd name="connsiteY12" fmla="*/ 1690254 h 1699027"/>
              <a:gd name="connsiteX13" fmla="*/ 1343891 w 4005379"/>
              <a:gd name="connsiteY13" fmla="*/ 1620982 h 1699027"/>
              <a:gd name="connsiteX14" fmla="*/ 1579419 w 4005379"/>
              <a:gd name="connsiteY14" fmla="*/ 1108364 h 1699027"/>
              <a:gd name="connsiteX15" fmla="*/ 1953491 w 4005379"/>
              <a:gd name="connsiteY15" fmla="*/ 692727 h 1699027"/>
              <a:gd name="connsiteX16" fmla="*/ 2396836 w 4005379"/>
              <a:gd name="connsiteY16" fmla="*/ 457200 h 1699027"/>
              <a:gd name="connsiteX17" fmla="*/ 2715492 w 4005379"/>
              <a:gd name="connsiteY17" fmla="*/ 415636 h 1699027"/>
              <a:gd name="connsiteX18" fmla="*/ 3172691 w 4005379"/>
              <a:gd name="connsiteY18" fmla="*/ 374073 h 1699027"/>
              <a:gd name="connsiteX19" fmla="*/ 3477492 w 4005379"/>
              <a:gd name="connsiteY19" fmla="*/ 332509 h 1699027"/>
              <a:gd name="connsiteX20" fmla="*/ 3823854 w 4005379"/>
              <a:gd name="connsiteY20" fmla="*/ 207818 h 1699027"/>
              <a:gd name="connsiteX21" fmla="*/ 4003964 w 4005379"/>
              <a:gd name="connsiteY21" fmla="*/ 0 h 169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005379" h="1699027">
                <a:moveTo>
                  <a:pt x="0" y="665018"/>
                </a:moveTo>
                <a:cubicBezTo>
                  <a:pt x="23091" y="669636"/>
                  <a:pt x="46182" y="674255"/>
                  <a:pt x="69273" y="706582"/>
                </a:cubicBezTo>
                <a:cubicBezTo>
                  <a:pt x="92364" y="738909"/>
                  <a:pt x="115455" y="817418"/>
                  <a:pt x="138546" y="858982"/>
                </a:cubicBezTo>
                <a:cubicBezTo>
                  <a:pt x="161637" y="900546"/>
                  <a:pt x="173182" y="946727"/>
                  <a:pt x="207818" y="955963"/>
                </a:cubicBezTo>
                <a:cubicBezTo>
                  <a:pt x="242454" y="965199"/>
                  <a:pt x="300182" y="955963"/>
                  <a:pt x="346364" y="914400"/>
                </a:cubicBezTo>
                <a:cubicBezTo>
                  <a:pt x="392546" y="872837"/>
                  <a:pt x="443345" y="759691"/>
                  <a:pt x="484909" y="706582"/>
                </a:cubicBezTo>
                <a:cubicBezTo>
                  <a:pt x="526473" y="653473"/>
                  <a:pt x="558801" y="618836"/>
                  <a:pt x="595746" y="595745"/>
                </a:cubicBezTo>
                <a:cubicBezTo>
                  <a:pt x="632691" y="572654"/>
                  <a:pt x="678873" y="577272"/>
                  <a:pt x="706582" y="568036"/>
                </a:cubicBezTo>
                <a:cubicBezTo>
                  <a:pt x="734291" y="558800"/>
                  <a:pt x="734291" y="524163"/>
                  <a:pt x="762000" y="540327"/>
                </a:cubicBezTo>
                <a:cubicBezTo>
                  <a:pt x="789709" y="556491"/>
                  <a:pt x="842819" y="565727"/>
                  <a:pt x="872837" y="665018"/>
                </a:cubicBezTo>
                <a:cubicBezTo>
                  <a:pt x="902855" y="764309"/>
                  <a:pt x="912091" y="988291"/>
                  <a:pt x="942109" y="1136073"/>
                </a:cubicBezTo>
                <a:cubicBezTo>
                  <a:pt x="972127" y="1283855"/>
                  <a:pt x="1006764" y="1459346"/>
                  <a:pt x="1052946" y="1551709"/>
                </a:cubicBezTo>
                <a:cubicBezTo>
                  <a:pt x="1099128" y="1644073"/>
                  <a:pt x="1170709" y="1678709"/>
                  <a:pt x="1219200" y="1690254"/>
                </a:cubicBezTo>
                <a:cubicBezTo>
                  <a:pt x="1267691" y="1701799"/>
                  <a:pt x="1283855" y="1717964"/>
                  <a:pt x="1343891" y="1620982"/>
                </a:cubicBezTo>
                <a:cubicBezTo>
                  <a:pt x="1403928" y="1524000"/>
                  <a:pt x="1477819" y="1263073"/>
                  <a:pt x="1579419" y="1108364"/>
                </a:cubicBezTo>
                <a:cubicBezTo>
                  <a:pt x="1681019" y="953655"/>
                  <a:pt x="1817255" y="801254"/>
                  <a:pt x="1953491" y="692727"/>
                </a:cubicBezTo>
                <a:cubicBezTo>
                  <a:pt x="2089727" y="584200"/>
                  <a:pt x="2269836" y="503382"/>
                  <a:pt x="2396836" y="457200"/>
                </a:cubicBezTo>
                <a:cubicBezTo>
                  <a:pt x="2523836" y="411018"/>
                  <a:pt x="2586183" y="429491"/>
                  <a:pt x="2715492" y="415636"/>
                </a:cubicBezTo>
                <a:cubicBezTo>
                  <a:pt x="2844801" y="401782"/>
                  <a:pt x="3045691" y="387927"/>
                  <a:pt x="3172691" y="374073"/>
                </a:cubicBezTo>
                <a:cubicBezTo>
                  <a:pt x="3299691" y="360219"/>
                  <a:pt x="3368965" y="360218"/>
                  <a:pt x="3477492" y="332509"/>
                </a:cubicBezTo>
                <a:cubicBezTo>
                  <a:pt x="3586019" y="304800"/>
                  <a:pt x="3736109" y="263236"/>
                  <a:pt x="3823854" y="207818"/>
                </a:cubicBezTo>
                <a:cubicBezTo>
                  <a:pt x="3911599" y="152400"/>
                  <a:pt x="4018973" y="130464"/>
                  <a:pt x="4003964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34" name="Freeform 133"/>
          <p:cNvSpPr/>
          <p:nvPr/>
        </p:nvSpPr>
        <p:spPr>
          <a:xfrm>
            <a:off x="4474761" y="3920359"/>
            <a:ext cx="4260529" cy="2063735"/>
          </a:xfrm>
          <a:custGeom>
            <a:avLst/>
            <a:gdLst>
              <a:gd name="connsiteX0" fmla="*/ 0 w 4260529"/>
              <a:gd name="connsiteY0" fmla="*/ 1557999 h 1914907"/>
              <a:gd name="connsiteX1" fmla="*/ 207818 w 4260529"/>
              <a:gd name="connsiteY1" fmla="*/ 1086945 h 1914907"/>
              <a:gd name="connsiteX2" fmla="*/ 346363 w 4260529"/>
              <a:gd name="connsiteY2" fmla="*/ 754435 h 1914907"/>
              <a:gd name="connsiteX3" fmla="*/ 498763 w 4260529"/>
              <a:gd name="connsiteY3" fmla="*/ 546617 h 1914907"/>
              <a:gd name="connsiteX4" fmla="*/ 748145 w 4260529"/>
              <a:gd name="connsiteY4" fmla="*/ 532763 h 1914907"/>
              <a:gd name="connsiteX5" fmla="*/ 1066800 w 4260529"/>
              <a:gd name="connsiteY5" fmla="*/ 643599 h 1914907"/>
              <a:gd name="connsiteX6" fmla="*/ 1260763 w 4260529"/>
              <a:gd name="connsiteY6" fmla="*/ 685163 h 1914907"/>
              <a:gd name="connsiteX7" fmla="*/ 1440872 w 4260529"/>
              <a:gd name="connsiteY7" fmla="*/ 712872 h 1914907"/>
              <a:gd name="connsiteX8" fmla="*/ 1551709 w 4260529"/>
              <a:gd name="connsiteY8" fmla="*/ 976108 h 1914907"/>
              <a:gd name="connsiteX9" fmla="*/ 1704109 w 4260529"/>
              <a:gd name="connsiteY9" fmla="*/ 948399 h 1914907"/>
              <a:gd name="connsiteX10" fmla="*/ 1925782 w 4260529"/>
              <a:gd name="connsiteY10" fmla="*/ 851417 h 1914907"/>
              <a:gd name="connsiteX11" fmla="*/ 2133600 w 4260529"/>
              <a:gd name="connsiteY11" fmla="*/ 602035 h 1914907"/>
              <a:gd name="connsiteX12" fmla="*/ 2355272 w 4260529"/>
              <a:gd name="connsiteY12" fmla="*/ 311090 h 1914907"/>
              <a:gd name="connsiteX13" fmla="*/ 2535382 w 4260529"/>
              <a:gd name="connsiteY13" fmla="*/ 144835 h 1914907"/>
              <a:gd name="connsiteX14" fmla="*/ 2812472 w 4260529"/>
              <a:gd name="connsiteY14" fmla="*/ 20145 h 1914907"/>
              <a:gd name="connsiteX15" fmla="*/ 3075709 w 4260529"/>
              <a:gd name="connsiteY15" fmla="*/ 20145 h 1914907"/>
              <a:gd name="connsiteX16" fmla="*/ 3602182 w 4260529"/>
              <a:gd name="connsiteY16" fmla="*/ 214108 h 1914907"/>
              <a:gd name="connsiteX17" fmla="*/ 3837709 w 4260529"/>
              <a:gd name="connsiteY17" fmla="*/ 560472 h 1914907"/>
              <a:gd name="connsiteX18" fmla="*/ 4017818 w 4260529"/>
              <a:gd name="connsiteY18" fmla="*/ 768290 h 1914907"/>
              <a:gd name="connsiteX19" fmla="*/ 4156363 w 4260529"/>
              <a:gd name="connsiteY19" fmla="*/ 1225490 h 1914907"/>
              <a:gd name="connsiteX20" fmla="*/ 4253345 w 4260529"/>
              <a:gd name="connsiteY20" fmla="*/ 1862799 h 1914907"/>
              <a:gd name="connsiteX21" fmla="*/ 4253345 w 4260529"/>
              <a:gd name="connsiteY21" fmla="*/ 1876654 h 1914907"/>
              <a:gd name="connsiteX22" fmla="*/ 4253345 w 4260529"/>
              <a:gd name="connsiteY22" fmla="*/ 1876654 h 1914907"/>
              <a:gd name="connsiteX0" fmla="*/ 0 w 4260529"/>
              <a:gd name="connsiteY0" fmla="*/ 1557999 h 1914907"/>
              <a:gd name="connsiteX1" fmla="*/ 207818 w 4260529"/>
              <a:gd name="connsiteY1" fmla="*/ 1086945 h 1914907"/>
              <a:gd name="connsiteX2" fmla="*/ 346363 w 4260529"/>
              <a:gd name="connsiteY2" fmla="*/ 754435 h 1914907"/>
              <a:gd name="connsiteX3" fmla="*/ 498763 w 4260529"/>
              <a:gd name="connsiteY3" fmla="*/ 546617 h 1914907"/>
              <a:gd name="connsiteX4" fmla="*/ 748145 w 4260529"/>
              <a:gd name="connsiteY4" fmla="*/ 532763 h 1914907"/>
              <a:gd name="connsiteX5" fmla="*/ 1066800 w 4260529"/>
              <a:gd name="connsiteY5" fmla="*/ 643599 h 1914907"/>
              <a:gd name="connsiteX6" fmla="*/ 1260763 w 4260529"/>
              <a:gd name="connsiteY6" fmla="*/ 685163 h 1914907"/>
              <a:gd name="connsiteX7" fmla="*/ 1440872 w 4260529"/>
              <a:gd name="connsiteY7" fmla="*/ 712872 h 1914907"/>
              <a:gd name="connsiteX8" fmla="*/ 1551709 w 4260529"/>
              <a:gd name="connsiteY8" fmla="*/ 976108 h 1914907"/>
              <a:gd name="connsiteX9" fmla="*/ 1704109 w 4260529"/>
              <a:gd name="connsiteY9" fmla="*/ 948399 h 1914907"/>
              <a:gd name="connsiteX10" fmla="*/ 1925782 w 4260529"/>
              <a:gd name="connsiteY10" fmla="*/ 851417 h 1914907"/>
              <a:gd name="connsiteX11" fmla="*/ 2133600 w 4260529"/>
              <a:gd name="connsiteY11" fmla="*/ 602035 h 1914907"/>
              <a:gd name="connsiteX12" fmla="*/ 2355272 w 4260529"/>
              <a:gd name="connsiteY12" fmla="*/ 311090 h 1914907"/>
              <a:gd name="connsiteX13" fmla="*/ 2535382 w 4260529"/>
              <a:gd name="connsiteY13" fmla="*/ 144835 h 1914907"/>
              <a:gd name="connsiteX14" fmla="*/ 2812472 w 4260529"/>
              <a:gd name="connsiteY14" fmla="*/ 20145 h 1914907"/>
              <a:gd name="connsiteX15" fmla="*/ 3075709 w 4260529"/>
              <a:gd name="connsiteY15" fmla="*/ 20145 h 1914907"/>
              <a:gd name="connsiteX16" fmla="*/ 3602182 w 4260529"/>
              <a:gd name="connsiteY16" fmla="*/ 214108 h 1914907"/>
              <a:gd name="connsiteX17" fmla="*/ 3837709 w 4260529"/>
              <a:gd name="connsiteY17" fmla="*/ 560472 h 1914907"/>
              <a:gd name="connsiteX18" fmla="*/ 3990109 w 4260529"/>
              <a:gd name="connsiteY18" fmla="*/ 809853 h 1914907"/>
              <a:gd name="connsiteX19" fmla="*/ 4156363 w 4260529"/>
              <a:gd name="connsiteY19" fmla="*/ 1225490 h 1914907"/>
              <a:gd name="connsiteX20" fmla="*/ 4253345 w 4260529"/>
              <a:gd name="connsiteY20" fmla="*/ 1862799 h 1914907"/>
              <a:gd name="connsiteX21" fmla="*/ 4253345 w 4260529"/>
              <a:gd name="connsiteY21" fmla="*/ 1876654 h 1914907"/>
              <a:gd name="connsiteX22" fmla="*/ 4253345 w 4260529"/>
              <a:gd name="connsiteY22" fmla="*/ 1876654 h 1914907"/>
              <a:gd name="connsiteX0" fmla="*/ 0 w 4260529"/>
              <a:gd name="connsiteY0" fmla="*/ 1557999 h 1914907"/>
              <a:gd name="connsiteX1" fmla="*/ 207818 w 4260529"/>
              <a:gd name="connsiteY1" fmla="*/ 1086945 h 1914907"/>
              <a:gd name="connsiteX2" fmla="*/ 346363 w 4260529"/>
              <a:gd name="connsiteY2" fmla="*/ 754435 h 1914907"/>
              <a:gd name="connsiteX3" fmla="*/ 498763 w 4260529"/>
              <a:gd name="connsiteY3" fmla="*/ 546617 h 1914907"/>
              <a:gd name="connsiteX4" fmla="*/ 748145 w 4260529"/>
              <a:gd name="connsiteY4" fmla="*/ 532763 h 1914907"/>
              <a:gd name="connsiteX5" fmla="*/ 1066800 w 4260529"/>
              <a:gd name="connsiteY5" fmla="*/ 643599 h 1914907"/>
              <a:gd name="connsiteX6" fmla="*/ 1260763 w 4260529"/>
              <a:gd name="connsiteY6" fmla="*/ 685163 h 1914907"/>
              <a:gd name="connsiteX7" fmla="*/ 1440872 w 4260529"/>
              <a:gd name="connsiteY7" fmla="*/ 712872 h 1914907"/>
              <a:gd name="connsiteX8" fmla="*/ 1551709 w 4260529"/>
              <a:gd name="connsiteY8" fmla="*/ 976108 h 1914907"/>
              <a:gd name="connsiteX9" fmla="*/ 1704109 w 4260529"/>
              <a:gd name="connsiteY9" fmla="*/ 948399 h 1914907"/>
              <a:gd name="connsiteX10" fmla="*/ 1925782 w 4260529"/>
              <a:gd name="connsiteY10" fmla="*/ 851417 h 1914907"/>
              <a:gd name="connsiteX11" fmla="*/ 2133600 w 4260529"/>
              <a:gd name="connsiteY11" fmla="*/ 602035 h 1914907"/>
              <a:gd name="connsiteX12" fmla="*/ 2355272 w 4260529"/>
              <a:gd name="connsiteY12" fmla="*/ 311090 h 1914907"/>
              <a:gd name="connsiteX13" fmla="*/ 2535382 w 4260529"/>
              <a:gd name="connsiteY13" fmla="*/ 144835 h 1914907"/>
              <a:gd name="connsiteX14" fmla="*/ 2812472 w 4260529"/>
              <a:gd name="connsiteY14" fmla="*/ 20145 h 1914907"/>
              <a:gd name="connsiteX15" fmla="*/ 3075709 w 4260529"/>
              <a:gd name="connsiteY15" fmla="*/ 20145 h 1914907"/>
              <a:gd name="connsiteX16" fmla="*/ 3602182 w 4260529"/>
              <a:gd name="connsiteY16" fmla="*/ 214108 h 1914907"/>
              <a:gd name="connsiteX17" fmla="*/ 3837709 w 4260529"/>
              <a:gd name="connsiteY17" fmla="*/ 560472 h 1914907"/>
              <a:gd name="connsiteX18" fmla="*/ 3990109 w 4260529"/>
              <a:gd name="connsiteY18" fmla="*/ 809853 h 1914907"/>
              <a:gd name="connsiteX19" fmla="*/ 4156363 w 4260529"/>
              <a:gd name="connsiteY19" fmla="*/ 1225490 h 1914907"/>
              <a:gd name="connsiteX20" fmla="*/ 4253345 w 4260529"/>
              <a:gd name="connsiteY20" fmla="*/ 1862799 h 1914907"/>
              <a:gd name="connsiteX21" fmla="*/ 4253345 w 4260529"/>
              <a:gd name="connsiteY21" fmla="*/ 1876654 h 1914907"/>
              <a:gd name="connsiteX22" fmla="*/ 4253345 w 4260529"/>
              <a:gd name="connsiteY22" fmla="*/ 1876654 h 1914907"/>
              <a:gd name="connsiteX0" fmla="*/ 0 w 4260529"/>
              <a:gd name="connsiteY0" fmla="*/ 1557059 h 1913967"/>
              <a:gd name="connsiteX1" fmla="*/ 207818 w 4260529"/>
              <a:gd name="connsiteY1" fmla="*/ 1086005 h 1913967"/>
              <a:gd name="connsiteX2" fmla="*/ 346363 w 4260529"/>
              <a:gd name="connsiteY2" fmla="*/ 753495 h 1913967"/>
              <a:gd name="connsiteX3" fmla="*/ 498763 w 4260529"/>
              <a:gd name="connsiteY3" fmla="*/ 545677 h 1913967"/>
              <a:gd name="connsiteX4" fmla="*/ 748145 w 4260529"/>
              <a:gd name="connsiteY4" fmla="*/ 531823 h 1913967"/>
              <a:gd name="connsiteX5" fmla="*/ 1066800 w 4260529"/>
              <a:gd name="connsiteY5" fmla="*/ 642659 h 1913967"/>
              <a:gd name="connsiteX6" fmla="*/ 1260763 w 4260529"/>
              <a:gd name="connsiteY6" fmla="*/ 684223 h 1913967"/>
              <a:gd name="connsiteX7" fmla="*/ 1440872 w 4260529"/>
              <a:gd name="connsiteY7" fmla="*/ 711932 h 1913967"/>
              <a:gd name="connsiteX8" fmla="*/ 1551709 w 4260529"/>
              <a:gd name="connsiteY8" fmla="*/ 975168 h 1913967"/>
              <a:gd name="connsiteX9" fmla="*/ 1704109 w 4260529"/>
              <a:gd name="connsiteY9" fmla="*/ 947459 h 1913967"/>
              <a:gd name="connsiteX10" fmla="*/ 1925782 w 4260529"/>
              <a:gd name="connsiteY10" fmla="*/ 850477 h 1913967"/>
              <a:gd name="connsiteX11" fmla="*/ 2133600 w 4260529"/>
              <a:gd name="connsiteY11" fmla="*/ 601095 h 1913967"/>
              <a:gd name="connsiteX12" fmla="*/ 2355272 w 4260529"/>
              <a:gd name="connsiteY12" fmla="*/ 310150 h 1913967"/>
              <a:gd name="connsiteX13" fmla="*/ 2535382 w 4260529"/>
              <a:gd name="connsiteY13" fmla="*/ 143895 h 1913967"/>
              <a:gd name="connsiteX14" fmla="*/ 2812472 w 4260529"/>
              <a:gd name="connsiteY14" fmla="*/ 19205 h 1913967"/>
              <a:gd name="connsiteX15" fmla="*/ 3075709 w 4260529"/>
              <a:gd name="connsiteY15" fmla="*/ 19205 h 1913967"/>
              <a:gd name="connsiteX16" fmla="*/ 3602182 w 4260529"/>
              <a:gd name="connsiteY16" fmla="*/ 199314 h 1913967"/>
              <a:gd name="connsiteX17" fmla="*/ 3837709 w 4260529"/>
              <a:gd name="connsiteY17" fmla="*/ 559532 h 1913967"/>
              <a:gd name="connsiteX18" fmla="*/ 3990109 w 4260529"/>
              <a:gd name="connsiteY18" fmla="*/ 808913 h 1913967"/>
              <a:gd name="connsiteX19" fmla="*/ 4156363 w 4260529"/>
              <a:gd name="connsiteY19" fmla="*/ 1224550 h 1913967"/>
              <a:gd name="connsiteX20" fmla="*/ 4253345 w 4260529"/>
              <a:gd name="connsiteY20" fmla="*/ 1861859 h 1913967"/>
              <a:gd name="connsiteX21" fmla="*/ 4253345 w 4260529"/>
              <a:gd name="connsiteY21" fmla="*/ 1875714 h 1913967"/>
              <a:gd name="connsiteX22" fmla="*/ 4253345 w 4260529"/>
              <a:gd name="connsiteY22" fmla="*/ 1875714 h 1913967"/>
              <a:gd name="connsiteX0" fmla="*/ 0 w 4260529"/>
              <a:gd name="connsiteY0" fmla="*/ 1557059 h 1913967"/>
              <a:gd name="connsiteX1" fmla="*/ 207818 w 4260529"/>
              <a:gd name="connsiteY1" fmla="*/ 1086005 h 1913967"/>
              <a:gd name="connsiteX2" fmla="*/ 346363 w 4260529"/>
              <a:gd name="connsiteY2" fmla="*/ 753495 h 1913967"/>
              <a:gd name="connsiteX3" fmla="*/ 498763 w 4260529"/>
              <a:gd name="connsiteY3" fmla="*/ 545677 h 1913967"/>
              <a:gd name="connsiteX4" fmla="*/ 748145 w 4260529"/>
              <a:gd name="connsiteY4" fmla="*/ 531823 h 1913967"/>
              <a:gd name="connsiteX5" fmla="*/ 1066800 w 4260529"/>
              <a:gd name="connsiteY5" fmla="*/ 642659 h 1913967"/>
              <a:gd name="connsiteX6" fmla="*/ 1260763 w 4260529"/>
              <a:gd name="connsiteY6" fmla="*/ 684223 h 1913967"/>
              <a:gd name="connsiteX7" fmla="*/ 1440872 w 4260529"/>
              <a:gd name="connsiteY7" fmla="*/ 711932 h 1913967"/>
              <a:gd name="connsiteX8" fmla="*/ 1551709 w 4260529"/>
              <a:gd name="connsiteY8" fmla="*/ 975168 h 1913967"/>
              <a:gd name="connsiteX9" fmla="*/ 1704109 w 4260529"/>
              <a:gd name="connsiteY9" fmla="*/ 947459 h 1913967"/>
              <a:gd name="connsiteX10" fmla="*/ 1925782 w 4260529"/>
              <a:gd name="connsiteY10" fmla="*/ 850477 h 1913967"/>
              <a:gd name="connsiteX11" fmla="*/ 2133600 w 4260529"/>
              <a:gd name="connsiteY11" fmla="*/ 601095 h 1913967"/>
              <a:gd name="connsiteX12" fmla="*/ 2355272 w 4260529"/>
              <a:gd name="connsiteY12" fmla="*/ 310150 h 1913967"/>
              <a:gd name="connsiteX13" fmla="*/ 2535382 w 4260529"/>
              <a:gd name="connsiteY13" fmla="*/ 143895 h 1913967"/>
              <a:gd name="connsiteX14" fmla="*/ 2812472 w 4260529"/>
              <a:gd name="connsiteY14" fmla="*/ 19205 h 1913967"/>
              <a:gd name="connsiteX15" fmla="*/ 3075709 w 4260529"/>
              <a:gd name="connsiteY15" fmla="*/ 19205 h 1913967"/>
              <a:gd name="connsiteX16" fmla="*/ 3602182 w 4260529"/>
              <a:gd name="connsiteY16" fmla="*/ 199314 h 1913967"/>
              <a:gd name="connsiteX17" fmla="*/ 3837709 w 4260529"/>
              <a:gd name="connsiteY17" fmla="*/ 559532 h 1913967"/>
              <a:gd name="connsiteX18" fmla="*/ 3990109 w 4260529"/>
              <a:gd name="connsiteY18" fmla="*/ 808913 h 1913967"/>
              <a:gd name="connsiteX19" fmla="*/ 4156363 w 4260529"/>
              <a:gd name="connsiteY19" fmla="*/ 1224550 h 1913967"/>
              <a:gd name="connsiteX20" fmla="*/ 4253345 w 4260529"/>
              <a:gd name="connsiteY20" fmla="*/ 1861859 h 1913967"/>
              <a:gd name="connsiteX21" fmla="*/ 4253345 w 4260529"/>
              <a:gd name="connsiteY21" fmla="*/ 1875714 h 1913967"/>
              <a:gd name="connsiteX22" fmla="*/ 4253345 w 4260529"/>
              <a:gd name="connsiteY22" fmla="*/ 1875714 h 1913967"/>
              <a:gd name="connsiteX0" fmla="*/ 0 w 4260529"/>
              <a:gd name="connsiteY0" fmla="*/ 1557059 h 1913967"/>
              <a:gd name="connsiteX1" fmla="*/ 207818 w 4260529"/>
              <a:gd name="connsiteY1" fmla="*/ 1086005 h 1913967"/>
              <a:gd name="connsiteX2" fmla="*/ 346363 w 4260529"/>
              <a:gd name="connsiteY2" fmla="*/ 753495 h 1913967"/>
              <a:gd name="connsiteX3" fmla="*/ 498763 w 4260529"/>
              <a:gd name="connsiteY3" fmla="*/ 545677 h 1913967"/>
              <a:gd name="connsiteX4" fmla="*/ 748145 w 4260529"/>
              <a:gd name="connsiteY4" fmla="*/ 531823 h 1913967"/>
              <a:gd name="connsiteX5" fmla="*/ 1066800 w 4260529"/>
              <a:gd name="connsiteY5" fmla="*/ 642659 h 1913967"/>
              <a:gd name="connsiteX6" fmla="*/ 1260763 w 4260529"/>
              <a:gd name="connsiteY6" fmla="*/ 684223 h 1913967"/>
              <a:gd name="connsiteX7" fmla="*/ 1440872 w 4260529"/>
              <a:gd name="connsiteY7" fmla="*/ 711932 h 1913967"/>
              <a:gd name="connsiteX8" fmla="*/ 1551709 w 4260529"/>
              <a:gd name="connsiteY8" fmla="*/ 975168 h 1913967"/>
              <a:gd name="connsiteX9" fmla="*/ 1704109 w 4260529"/>
              <a:gd name="connsiteY9" fmla="*/ 947459 h 1913967"/>
              <a:gd name="connsiteX10" fmla="*/ 1925782 w 4260529"/>
              <a:gd name="connsiteY10" fmla="*/ 850477 h 1913967"/>
              <a:gd name="connsiteX11" fmla="*/ 2133600 w 4260529"/>
              <a:gd name="connsiteY11" fmla="*/ 601095 h 1913967"/>
              <a:gd name="connsiteX12" fmla="*/ 2355272 w 4260529"/>
              <a:gd name="connsiteY12" fmla="*/ 310150 h 1913967"/>
              <a:gd name="connsiteX13" fmla="*/ 2535382 w 4260529"/>
              <a:gd name="connsiteY13" fmla="*/ 143895 h 1913967"/>
              <a:gd name="connsiteX14" fmla="*/ 2812472 w 4260529"/>
              <a:gd name="connsiteY14" fmla="*/ 19205 h 1913967"/>
              <a:gd name="connsiteX15" fmla="*/ 3075709 w 4260529"/>
              <a:gd name="connsiteY15" fmla="*/ 19205 h 1913967"/>
              <a:gd name="connsiteX16" fmla="*/ 3602182 w 4260529"/>
              <a:gd name="connsiteY16" fmla="*/ 199314 h 1913967"/>
              <a:gd name="connsiteX17" fmla="*/ 3837709 w 4260529"/>
              <a:gd name="connsiteY17" fmla="*/ 559532 h 1913967"/>
              <a:gd name="connsiteX18" fmla="*/ 3990109 w 4260529"/>
              <a:gd name="connsiteY18" fmla="*/ 808913 h 1913967"/>
              <a:gd name="connsiteX19" fmla="*/ 4156363 w 4260529"/>
              <a:gd name="connsiteY19" fmla="*/ 1224550 h 1913967"/>
              <a:gd name="connsiteX20" fmla="*/ 4253345 w 4260529"/>
              <a:gd name="connsiteY20" fmla="*/ 1861859 h 1913967"/>
              <a:gd name="connsiteX21" fmla="*/ 4253345 w 4260529"/>
              <a:gd name="connsiteY21" fmla="*/ 1875714 h 1913967"/>
              <a:gd name="connsiteX22" fmla="*/ 4253345 w 4260529"/>
              <a:gd name="connsiteY22" fmla="*/ 1875714 h 1913967"/>
              <a:gd name="connsiteX0" fmla="*/ 0 w 4260529"/>
              <a:gd name="connsiteY0" fmla="*/ 1557059 h 1913967"/>
              <a:gd name="connsiteX1" fmla="*/ 207818 w 4260529"/>
              <a:gd name="connsiteY1" fmla="*/ 1086005 h 1913967"/>
              <a:gd name="connsiteX2" fmla="*/ 346363 w 4260529"/>
              <a:gd name="connsiteY2" fmla="*/ 753495 h 1913967"/>
              <a:gd name="connsiteX3" fmla="*/ 498763 w 4260529"/>
              <a:gd name="connsiteY3" fmla="*/ 545677 h 1913967"/>
              <a:gd name="connsiteX4" fmla="*/ 748145 w 4260529"/>
              <a:gd name="connsiteY4" fmla="*/ 531823 h 1913967"/>
              <a:gd name="connsiteX5" fmla="*/ 1066800 w 4260529"/>
              <a:gd name="connsiteY5" fmla="*/ 642659 h 1913967"/>
              <a:gd name="connsiteX6" fmla="*/ 1260763 w 4260529"/>
              <a:gd name="connsiteY6" fmla="*/ 684223 h 1913967"/>
              <a:gd name="connsiteX7" fmla="*/ 1440872 w 4260529"/>
              <a:gd name="connsiteY7" fmla="*/ 711932 h 1913967"/>
              <a:gd name="connsiteX8" fmla="*/ 1551709 w 4260529"/>
              <a:gd name="connsiteY8" fmla="*/ 975168 h 1913967"/>
              <a:gd name="connsiteX9" fmla="*/ 1704109 w 4260529"/>
              <a:gd name="connsiteY9" fmla="*/ 947459 h 1913967"/>
              <a:gd name="connsiteX10" fmla="*/ 1925782 w 4260529"/>
              <a:gd name="connsiteY10" fmla="*/ 850477 h 1913967"/>
              <a:gd name="connsiteX11" fmla="*/ 2133600 w 4260529"/>
              <a:gd name="connsiteY11" fmla="*/ 601095 h 1913967"/>
              <a:gd name="connsiteX12" fmla="*/ 2355272 w 4260529"/>
              <a:gd name="connsiteY12" fmla="*/ 310150 h 1913967"/>
              <a:gd name="connsiteX13" fmla="*/ 2535382 w 4260529"/>
              <a:gd name="connsiteY13" fmla="*/ 143895 h 1913967"/>
              <a:gd name="connsiteX14" fmla="*/ 2812472 w 4260529"/>
              <a:gd name="connsiteY14" fmla="*/ 19205 h 1913967"/>
              <a:gd name="connsiteX15" fmla="*/ 3075709 w 4260529"/>
              <a:gd name="connsiteY15" fmla="*/ 19205 h 1913967"/>
              <a:gd name="connsiteX16" fmla="*/ 3602182 w 4260529"/>
              <a:gd name="connsiteY16" fmla="*/ 199314 h 1913967"/>
              <a:gd name="connsiteX17" fmla="*/ 3837709 w 4260529"/>
              <a:gd name="connsiteY17" fmla="*/ 559532 h 1913967"/>
              <a:gd name="connsiteX18" fmla="*/ 3990109 w 4260529"/>
              <a:gd name="connsiteY18" fmla="*/ 808913 h 1913967"/>
              <a:gd name="connsiteX19" fmla="*/ 4156363 w 4260529"/>
              <a:gd name="connsiteY19" fmla="*/ 1224550 h 1913967"/>
              <a:gd name="connsiteX20" fmla="*/ 4253345 w 4260529"/>
              <a:gd name="connsiteY20" fmla="*/ 1861859 h 1913967"/>
              <a:gd name="connsiteX21" fmla="*/ 4253345 w 4260529"/>
              <a:gd name="connsiteY21" fmla="*/ 1875714 h 1913967"/>
              <a:gd name="connsiteX22" fmla="*/ 4253345 w 4260529"/>
              <a:gd name="connsiteY22" fmla="*/ 1875714 h 1913967"/>
              <a:gd name="connsiteX0" fmla="*/ 0 w 4260529"/>
              <a:gd name="connsiteY0" fmla="*/ 1560877 h 1917785"/>
              <a:gd name="connsiteX1" fmla="*/ 207818 w 4260529"/>
              <a:gd name="connsiteY1" fmla="*/ 1089823 h 1917785"/>
              <a:gd name="connsiteX2" fmla="*/ 346363 w 4260529"/>
              <a:gd name="connsiteY2" fmla="*/ 757313 h 1917785"/>
              <a:gd name="connsiteX3" fmla="*/ 498763 w 4260529"/>
              <a:gd name="connsiteY3" fmla="*/ 549495 h 1917785"/>
              <a:gd name="connsiteX4" fmla="*/ 748145 w 4260529"/>
              <a:gd name="connsiteY4" fmla="*/ 535641 h 1917785"/>
              <a:gd name="connsiteX5" fmla="*/ 1066800 w 4260529"/>
              <a:gd name="connsiteY5" fmla="*/ 646477 h 1917785"/>
              <a:gd name="connsiteX6" fmla="*/ 1260763 w 4260529"/>
              <a:gd name="connsiteY6" fmla="*/ 688041 h 1917785"/>
              <a:gd name="connsiteX7" fmla="*/ 1440872 w 4260529"/>
              <a:gd name="connsiteY7" fmla="*/ 715750 h 1917785"/>
              <a:gd name="connsiteX8" fmla="*/ 1551709 w 4260529"/>
              <a:gd name="connsiteY8" fmla="*/ 978986 h 1917785"/>
              <a:gd name="connsiteX9" fmla="*/ 1704109 w 4260529"/>
              <a:gd name="connsiteY9" fmla="*/ 951277 h 1917785"/>
              <a:gd name="connsiteX10" fmla="*/ 1925782 w 4260529"/>
              <a:gd name="connsiteY10" fmla="*/ 854295 h 1917785"/>
              <a:gd name="connsiteX11" fmla="*/ 2133600 w 4260529"/>
              <a:gd name="connsiteY11" fmla="*/ 604913 h 1917785"/>
              <a:gd name="connsiteX12" fmla="*/ 2355272 w 4260529"/>
              <a:gd name="connsiteY12" fmla="*/ 313968 h 1917785"/>
              <a:gd name="connsiteX13" fmla="*/ 2535382 w 4260529"/>
              <a:gd name="connsiteY13" fmla="*/ 147713 h 1917785"/>
              <a:gd name="connsiteX14" fmla="*/ 2812472 w 4260529"/>
              <a:gd name="connsiteY14" fmla="*/ 23023 h 1917785"/>
              <a:gd name="connsiteX15" fmla="*/ 3075709 w 4260529"/>
              <a:gd name="connsiteY15" fmla="*/ 23023 h 1917785"/>
              <a:gd name="connsiteX16" fmla="*/ 3602182 w 4260529"/>
              <a:gd name="connsiteY16" fmla="*/ 258550 h 1917785"/>
              <a:gd name="connsiteX17" fmla="*/ 3837709 w 4260529"/>
              <a:gd name="connsiteY17" fmla="*/ 563350 h 1917785"/>
              <a:gd name="connsiteX18" fmla="*/ 3990109 w 4260529"/>
              <a:gd name="connsiteY18" fmla="*/ 812731 h 1917785"/>
              <a:gd name="connsiteX19" fmla="*/ 4156363 w 4260529"/>
              <a:gd name="connsiteY19" fmla="*/ 1228368 h 1917785"/>
              <a:gd name="connsiteX20" fmla="*/ 4253345 w 4260529"/>
              <a:gd name="connsiteY20" fmla="*/ 1865677 h 1917785"/>
              <a:gd name="connsiteX21" fmla="*/ 4253345 w 4260529"/>
              <a:gd name="connsiteY21" fmla="*/ 1879532 h 1917785"/>
              <a:gd name="connsiteX22" fmla="*/ 4253345 w 4260529"/>
              <a:gd name="connsiteY22" fmla="*/ 1879532 h 1917785"/>
              <a:gd name="connsiteX0" fmla="*/ 0 w 4260529"/>
              <a:gd name="connsiteY0" fmla="*/ 1560877 h 1917785"/>
              <a:gd name="connsiteX1" fmla="*/ 207818 w 4260529"/>
              <a:gd name="connsiteY1" fmla="*/ 1089823 h 1917785"/>
              <a:gd name="connsiteX2" fmla="*/ 346363 w 4260529"/>
              <a:gd name="connsiteY2" fmla="*/ 757313 h 1917785"/>
              <a:gd name="connsiteX3" fmla="*/ 498763 w 4260529"/>
              <a:gd name="connsiteY3" fmla="*/ 549495 h 1917785"/>
              <a:gd name="connsiteX4" fmla="*/ 748145 w 4260529"/>
              <a:gd name="connsiteY4" fmla="*/ 535641 h 1917785"/>
              <a:gd name="connsiteX5" fmla="*/ 1066800 w 4260529"/>
              <a:gd name="connsiteY5" fmla="*/ 646477 h 1917785"/>
              <a:gd name="connsiteX6" fmla="*/ 1260763 w 4260529"/>
              <a:gd name="connsiteY6" fmla="*/ 688041 h 1917785"/>
              <a:gd name="connsiteX7" fmla="*/ 1440872 w 4260529"/>
              <a:gd name="connsiteY7" fmla="*/ 715750 h 1917785"/>
              <a:gd name="connsiteX8" fmla="*/ 1551709 w 4260529"/>
              <a:gd name="connsiteY8" fmla="*/ 978986 h 1917785"/>
              <a:gd name="connsiteX9" fmla="*/ 1704109 w 4260529"/>
              <a:gd name="connsiteY9" fmla="*/ 951277 h 1917785"/>
              <a:gd name="connsiteX10" fmla="*/ 1925782 w 4260529"/>
              <a:gd name="connsiteY10" fmla="*/ 854295 h 1917785"/>
              <a:gd name="connsiteX11" fmla="*/ 2133600 w 4260529"/>
              <a:gd name="connsiteY11" fmla="*/ 604913 h 1917785"/>
              <a:gd name="connsiteX12" fmla="*/ 2355272 w 4260529"/>
              <a:gd name="connsiteY12" fmla="*/ 313968 h 1917785"/>
              <a:gd name="connsiteX13" fmla="*/ 2535382 w 4260529"/>
              <a:gd name="connsiteY13" fmla="*/ 147713 h 1917785"/>
              <a:gd name="connsiteX14" fmla="*/ 2812472 w 4260529"/>
              <a:gd name="connsiteY14" fmla="*/ 23023 h 1917785"/>
              <a:gd name="connsiteX15" fmla="*/ 3075709 w 4260529"/>
              <a:gd name="connsiteY15" fmla="*/ 23023 h 1917785"/>
              <a:gd name="connsiteX16" fmla="*/ 3602182 w 4260529"/>
              <a:gd name="connsiteY16" fmla="*/ 258550 h 1917785"/>
              <a:gd name="connsiteX17" fmla="*/ 3837709 w 4260529"/>
              <a:gd name="connsiteY17" fmla="*/ 563350 h 1917785"/>
              <a:gd name="connsiteX18" fmla="*/ 4045527 w 4260529"/>
              <a:gd name="connsiteY18" fmla="*/ 618767 h 1917785"/>
              <a:gd name="connsiteX19" fmla="*/ 4156363 w 4260529"/>
              <a:gd name="connsiteY19" fmla="*/ 1228368 h 1917785"/>
              <a:gd name="connsiteX20" fmla="*/ 4253345 w 4260529"/>
              <a:gd name="connsiteY20" fmla="*/ 1865677 h 1917785"/>
              <a:gd name="connsiteX21" fmla="*/ 4253345 w 4260529"/>
              <a:gd name="connsiteY21" fmla="*/ 1879532 h 1917785"/>
              <a:gd name="connsiteX22" fmla="*/ 4253345 w 4260529"/>
              <a:gd name="connsiteY22" fmla="*/ 1879532 h 1917785"/>
              <a:gd name="connsiteX0" fmla="*/ 0 w 4260529"/>
              <a:gd name="connsiteY0" fmla="*/ 1560877 h 1917785"/>
              <a:gd name="connsiteX1" fmla="*/ 207818 w 4260529"/>
              <a:gd name="connsiteY1" fmla="*/ 1089823 h 1917785"/>
              <a:gd name="connsiteX2" fmla="*/ 346363 w 4260529"/>
              <a:gd name="connsiteY2" fmla="*/ 757313 h 1917785"/>
              <a:gd name="connsiteX3" fmla="*/ 498763 w 4260529"/>
              <a:gd name="connsiteY3" fmla="*/ 549495 h 1917785"/>
              <a:gd name="connsiteX4" fmla="*/ 748145 w 4260529"/>
              <a:gd name="connsiteY4" fmla="*/ 535641 h 1917785"/>
              <a:gd name="connsiteX5" fmla="*/ 1066800 w 4260529"/>
              <a:gd name="connsiteY5" fmla="*/ 646477 h 1917785"/>
              <a:gd name="connsiteX6" fmla="*/ 1260763 w 4260529"/>
              <a:gd name="connsiteY6" fmla="*/ 688041 h 1917785"/>
              <a:gd name="connsiteX7" fmla="*/ 1440872 w 4260529"/>
              <a:gd name="connsiteY7" fmla="*/ 715750 h 1917785"/>
              <a:gd name="connsiteX8" fmla="*/ 1551709 w 4260529"/>
              <a:gd name="connsiteY8" fmla="*/ 978986 h 1917785"/>
              <a:gd name="connsiteX9" fmla="*/ 1704109 w 4260529"/>
              <a:gd name="connsiteY9" fmla="*/ 951277 h 1917785"/>
              <a:gd name="connsiteX10" fmla="*/ 1925782 w 4260529"/>
              <a:gd name="connsiteY10" fmla="*/ 854295 h 1917785"/>
              <a:gd name="connsiteX11" fmla="*/ 2133600 w 4260529"/>
              <a:gd name="connsiteY11" fmla="*/ 604913 h 1917785"/>
              <a:gd name="connsiteX12" fmla="*/ 2355272 w 4260529"/>
              <a:gd name="connsiteY12" fmla="*/ 313968 h 1917785"/>
              <a:gd name="connsiteX13" fmla="*/ 2535382 w 4260529"/>
              <a:gd name="connsiteY13" fmla="*/ 147713 h 1917785"/>
              <a:gd name="connsiteX14" fmla="*/ 2812472 w 4260529"/>
              <a:gd name="connsiteY14" fmla="*/ 23023 h 1917785"/>
              <a:gd name="connsiteX15" fmla="*/ 3075709 w 4260529"/>
              <a:gd name="connsiteY15" fmla="*/ 23023 h 1917785"/>
              <a:gd name="connsiteX16" fmla="*/ 3602182 w 4260529"/>
              <a:gd name="connsiteY16" fmla="*/ 258550 h 1917785"/>
              <a:gd name="connsiteX17" fmla="*/ 3948546 w 4260529"/>
              <a:gd name="connsiteY17" fmla="*/ 355531 h 1917785"/>
              <a:gd name="connsiteX18" fmla="*/ 4045527 w 4260529"/>
              <a:gd name="connsiteY18" fmla="*/ 618767 h 1917785"/>
              <a:gd name="connsiteX19" fmla="*/ 4156363 w 4260529"/>
              <a:gd name="connsiteY19" fmla="*/ 1228368 h 1917785"/>
              <a:gd name="connsiteX20" fmla="*/ 4253345 w 4260529"/>
              <a:gd name="connsiteY20" fmla="*/ 1865677 h 1917785"/>
              <a:gd name="connsiteX21" fmla="*/ 4253345 w 4260529"/>
              <a:gd name="connsiteY21" fmla="*/ 1879532 h 1917785"/>
              <a:gd name="connsiteX22" fmla="*/ 4253345 w 4260529"/>
              <a:gd name="connsiteY22" fmla="*/ 1879532 h 1917785"/>
              <a:gd name="connsiteX0" fmla="*/ 0 w 4260529"/>
              <a:gd name="connsiteY0" fmla="*/ 1597354 h 1954262"/>
              <a:gd name="connsiteX1" fmla="*/ 207818 w 4260529"/>
              <a:gd name="connsiteY1" fmla="*/ 1126300 h 1954262"/>
              <a:gd name="connsiteX2" fmla="*/ 346363 w 4260529"/>
              <a:gd name="connsiteY2" fmla="*/ 793790 h 1954262"/>
              <a:gd name="connsiteX3" fmla="*/ 498763 w 4260529"/>
              <a:gd name="connsiteY3" fmla="*/ 585972 h 1954262"/>
              <a:gd name="connsiteX4" fmla="*/ 748145 w 4260529"/>
              <a:gd name="connsiteY4" fmla="*/ 572118 h 1954262"/>
              <a:gd name="connsiteX5" fmla="*/ 1066800 w 4260529"/>
              <a:gd name="connsiteY5" fmla="*/ 682954 h 1954262"/>
              <a:gd name="connsiteX6" fmla="*/ 1260763 w 4260529"/>
              <a:gd name="connsiteY6" fmla="*/ 724518 h 1954262"/>
              <a:gd name="connsiteX7" fmla="*/ 1440872 w 4260529"/>
              <a:gd name="connsiteY7" fmla="*/ 752227 h 1954262"/>
              <a:gd name="connsiteX8" fmla="*/ 1551709 w 4260529"/>
              <a:gd name="connsiteY8" fmla="*/ 1015463 h 1954262"/>
              <a:gd name="connsiteX9" fmla="*/ 1704109 w 4260529"/>
              <a:gd name="connsiteY9" fmla="*/ 987754 h 1954262"/>
              <a:gd name="connsiteX10" fmla="*/ 1925782 w 4260529"/>
              <a:gd name="connsiteY10" fmla="*/ 890772 h 1954262"/>
              <a:gd name="connsiteX11" fmla="*/ 2133600 w 4260529"/>
              <a:gd name="connsiteY11" fmla="*/ 641390 h 1954262"/>
              <a:gd name="connsiteX12" fmla="*/ 2355272 w 4260529"/>
              <a:gd name="connsiteY12" fmla="*/ 350445 h 1954262"/>
              <a:gd name="connsiteX13" fmla="*/ 2535382 w 4260529"/>
              <a:gd name="connsiteY13" fmla="*/ 184190 h 1954262"/>
              <a:gd name="connsiteX14" fmla="*/ 2812472 w 4260529"/>
              <a:gd name="connsiteY14" fmla="*/ 59500 h 1954262"/>
              <a:gd name="connsiteX15" fmla="*/ 3075709 w 4260529"/>
              <a:gd name="connsiteY15" fmla="*/ 59500 h 1954262"/>
              <a:gd name="connsiteX16" fmla="*/ 3740727 w 4260529"/>
              <a:gd name="connsiteY16" fmla="*/ 17936 h 1954262"/>
              <a:gd name="connsiteX17" fmla="*/ 3948546 w 4260529"/>
              <a:gd name="connsiteY17" fmla="*/ 392008 h 1954262"/>
              <a:gd name="connsiteX18" fmla="*/ 4045527 w 4260529"/>
              <a:gd name="connsiteY18" fmla="*/ 655244 h 1954262"/>
              <a:gd name="connsiteX19" fmla="*/ 4156363 w 4260529"/>
              <a:gd name="connsiteY19" fmla="*/ 1264845 h 1954262"/>
              <a:gd name="connsiteX20" fmla="*/ 4253345 w 4260529"/>
              <a:gd name="connsiteY20" fmla="*/ 1902154 h 1954262"/>
              <a:gd name="connsiteX21" fmla="*/ 4253345 w 4260529"/>
              <a:gd name="connsiteY21" fmla="*/ 1916009 h 1954262"/>
              <a:gd name="connsiteX22" fmla="*/ 4253345 w 4260529"/>
              <a:gd name="connsiteY22" fmla="*/ 1916009 h 1954262"/>
              <a:gd name="connsiteX0" fmla="*/ 0 w 4260529"/>
              <a:gd name="connsiteY0" fmla="*/ 1704762 h 2061670"/>
              <a:gd name="connsiteX1" fmla="*/ 207818 w 4260529"/>
              <a:gd name="connsiteY1" fmla="*/ 1233708 h 2061670"/>
              <a:gd name="connsiteX2" fmla="*/ 346363 w 4260529"/>
              <a:gd name="connsiteY2" fmla="*/ 901198 h 2061670"/>
              <a:gd name="connsiteX3" fmla="*/ 498763 w 4260529"/>
              <a:gd name="connsiteY3" fmla="*/ 693380 h 2061670"/>
              <a:gd name="connsiteX4" fmla="*/ 748145 w 4260529"/>
              <a:gd name="connsiteY4" fmla="*/ 679526 h 2061670"/>
              <a:gd name="connsiteX5" fmla="*/ 1066800 w 4260529"/>
              <a:gd name="connsiteY5" fmla="*/ 790362 h 2061670"/>
              <a:gd name="connsiteX6" fmla="*/ 1260763 w 4260529"/>
              <a:gd name="connsiteY6" fmla="*/ 831926 h 2061670"/>
              <a:gd name="connsiteX7" fmla="*/ 1440872 w 4260529"/>
              <a:gd name="connsiteY7" fmla="*/ 859635 h 2061670"/>
              <a:gd name="connsiteX8" fmla="*/ 1551709 w 4260529"/>
              <a:gd name="connsiteY8" fmla="*/ 1122871 h 2061670"/>
              <a:gd name="connsiteX9" fmla="*/ 1704109 w 4260529"/>
              <a:gd name="connsiteY9" fmla="*/ 1095162 h 2061670"/>
              <a:gd name="connsiteX10" fmla="*/ 1925782 w 4260529"/>
              <a:gd name="connsiteY10" fmla="*/ 998180 h 2061670"/>
              <a:gd name="connsiteX11" fmla="*/ 2133600 w 4260529"/>
              <a:gd name="connsiteY11" fmla="*/ 748798 h 2061670"/>
              <a:gd name="connsiteX12" fmla="*/ 2355272 w 4260529"/>
              <a:gd name="connsiteY12" fmla="*/ 457853 h 2061670"/>
              <a:gd name="connsiteX13" fmla="*/ 2535382 w 4260529"/>
              <a:gd name="connsiteY13" fmla="*/ 291598 h 2061670"/>
              <a:gd name="connsiteX14" fmla="*/ 2812472 w 4260529"/>
              <a:gd name="connsiteY14" fmla="*/ 166908 h 2061670"/>
              <a:gd name="connsiteX15" fmla="*/ 3422073 w 4260529"/>
              <a:gd name="connsiteY15" fmla="*/ 654 h 2061670"/>
              <a:gd name="connsiteX16" fmla="*/ 3740727 w 4260529"/>
              <a:gd name="connsiteY16" fmla="*/ 125344 h 2061670"/>
              <a:gd name="connsiteX17" fmla="*/ 3948546 w 4260529"/>
              <a:gd name="connsiteY17" fmla="*/ 499416 h 2061670"/>
              <a:gd name="connsiteX18" fmla="*/ 4045527 w 4260529"/>
              <a:gd name="connsiteY18" fmla="*/ 762652 h 2061670"/>
              <a:gd name="connsiteX19" fmla="*/ 4156363 w 4260529"/>
              <a:gd name="connsiteY19" fmla="*/ 1372253 h 2061670"/>
              <a:gd name="connsiteX20" fmla="*/ 4253345 w 4260529"/>
              <a:gd name="connsiteY20" fmla="*/ 2009562 h 2061670"/>
              <a:gd name="connsiteX21" fmla="*/ 4253345 w 4260529"/>
              <a:gd name="connsiteY21" fmla="*/ 2023417 h 2061670"/>
              <a:gd name="connsiteX22" fmla="*/ 4253345 w 4260529"/>
              <a:gd name="connsiteY22" fmla="*/ 2023417 h 2061670"/>
              <a:gd name="connsiteX0" fmla="*/ 0 w 4260529"/>
              <a:gd name="connsiteY0" fmla="*/ 1706827 h 2063735"/>
              <a:gd name="connsiteX1" fmla="*/ 207818 w 4260529"/>
              <a:gd name="connsiteY1" fmla="*/ 1235773 h 2063735"/>
              <a:gd name="connsiteX2" fmla="*/ 346363 w 4260529"/>
              <a:gd name="connsiteY2" fmla="*/ 903263 h 2063735"/>
              <a:gd name="connsiteX3" fmla="*/ 498763 w 4260529"/>
              <a:gd name="connsiteY3" fmla="*/ 695445 h 2063735"/>
              <a:gd name="connsiteX4" fmla="*/ 748145 w 4260529"/>
              <a:gd name="connsiteY4" fmla="*/ 681591 h 2063735"/>
              <a:gd name="connsiteX5" fmla="*/ 1066800 w 4260529"/>
              <a:gd name="connsiteY5" fmla="*/ 792427 h 2063735"/>
              <a:gd name="connsiteX6" fmla="*/ 1260763 w 4260529"/>
              <a:gd name="connsiteY6" fmla="*/ 833991 h 2063735"/>
              <a:gd name="connsiteX7" fmla="*/ 1440872 w 4260529"/>
              <a:gd name="connsiteY7" fmla="*/ 861700 h 2063735"/>
              <a:gd name="connsiteX8" fmla="*/ 1551709 w 4260529"/>
              <a:gd name="connsiteY8" fmla="*/ 1124936 h 2063735"/>
              <a:gd name="connsiteX9" fmla="*/ 1704109 w 4260529"/>
              <a:gd name="connsiteY9" fmla="*/ 1097227 h 2063735"/>
              <a:gd name="connsiteX10" fmla="*/ 1925782 w 4260529"/>
              <a:gd name="connsiteY10" fmla="*/ 1000245 h 2063735"/>
              <a:gd name="connsiteX11" fmla="*/ 2133600 w 4260529"/>
              <a:gd name="connsiteY11" fmla="*/ 750863 h 2063735"/>
              <a:gd name="connsiteX12" fmla="*/ 2355272 w 4260529"/>
              <a:gd name="connsiteY12" fmla="*/ 459918 h 2063735"/>
              <a:gd name="connsiteX13" fmla="*/ 2535382 w 4260529"/>
              <a:gd name="connsiteY13" fmla="*/ 293663 h 2063735"/>
              <a:gd name="connsiteX14" fmla="*/ 2812472 w 4260529"/>
              <a:gd name="connsiteY14" fmla="*/ 224391 h 2063735"/>
              <a:gd name="connsiteX15" fmla="*/ 3422073 w 4260529"/>
              <a:gd name="connsiteY15" fmla="*/ 2719 h 2063735"/>
              <a:gd name="connsiteX16" fmla="*/ 3740727 w 4260529"/>
              <a:gd name="connsiteY16" fmla="*/ 127409 h 2063735"/>
              <a:gd name="connsiteX17" fmla="*/ 3948546 w 4260529"/>
              <a:gd name="connsiteY17" fmla="*/ 501481 h 2063735"/>
              <a:gd name="connsiteX18" fmla="*/ 4045527 w 4260529"/>
              <a:gd name="connsiteY18" fmla="*/ 764717 h 2063735"/>
              <a:gd name="connsiteX19" fmla="*/ 4156363 w 4260529"/>
              <a:gd name="connsiteY19" fmla="*/ 1374318 h 2063735"/>
              <a:gd name="connsiteX20" fmla="*/ 4253345 w 4260529"/>
              <a:gd name="connsiteY20" fmla="*/ 2011627 h 2063735"/>
              <a:gd name="connsiteX21" fmla="*/ 4253345 w 4260529"/>
              <a:gd name="connsiteY21" fmla="*/ 2025482 h 2063735"/>
              <a:gd name="connsiteX22" fmla="*/ 4253345 w 4260529"/>
              <a:gd name="connsiteY22" fmla="*/ 2025482 h 2063735"/>
              <a:gd name="connsiteX0" fmla="*/ 0 w 4260529"/>
              <a:gd name="connsiteY0" fmla="*/ 1706827 h 2063735"/>
              <a:gd name="connsiteX1" fmla="*/ 207818 w 4260529"/>
              <a:gd name="connsiteY1" fmla="*/ 1235773 h 2063735"/>
              <a:gd name="connsiteX2" fmla="*/ 346363 w 4260529"/>
              <a:gd name="connsiteY2" fmla="*/ 903263 h 2063735"/>
              <a:gd name="connsiteX3" fmla="*/ 498763 w 4260529"/>
              <a:gd name="connsiteY3" fmla="*/ 695445 h 2063735"/>
              <a:gd name="connsiteX4" fmla="*/ 748145 w 4260529"/>
              <a:gd name="connsiteY4" fmla="*/ 681591 h 2063735"/>
              <a:gd name="connsiteX5" fmla="*/ 1066800 w 4260529"/>
              <a:gd name="connsiteY5" fmla="*/ 792427 h 2063735"/>
              <a:gd name="connsiteX6" fmla="*/ 1260763 w 4260529"/>
              <a:gd name="connsiteY6" fmla="*/ 833991 h 2063735"/>
              <a:gd name="connsiteX7" fmla="*/ 1440872 w 4260529"/>
              <a:gd name="connsiteY7" fmla="*/ 861700 h 2063735"/>
              <a:gd name="connsiteX8" fmla="*/ 1551709 w 4260529"/>
              <a:gd name="connsiteY8" fmla="*/ 1124936 h 2063735"/>
              <a:gd name="connsiteX9" fmla="*/ 1704109 w 4260529"/>
              <a:gd name="connsiteY9" fmla="*/ 1097227 h 2063735"/>
              <a:gd name="connsiteX10" fmla="*/ 1925782 w 4260529"/>
              <a:gd name="connsiteY10" fmla="*/ 1000245 h 2063735"/>
              <a:gd name="connsiteX11" fmla="*/ 2133600 w 4260529"/>
              <a:gd name="connsiteY11" fmla="*/ 750863 h 2063735"/>
              <a:gd name="connsiteX12" fmla="*/ 2355272 w 4260529"/>
              <a:gd name="connsiteY12" fmla="*/ 459918 h 2063735"/>
              <a:gd name="connsiteX13" fmla="*/ 2632364 w 4260529"/>
              <a:gd name="connsiteY13" fmla="*/ 404500 h 2063735"/>
              <a:gd name="connsiteX14" fmla="*/ 2812472 w 4260529"/>
              <a:gd name="connsiteY14" fmla="*/ 224391 h 2063735"/>
              <a:gd name="connsiteX15" fmla="*/ 3422073 w 4260529"/>
              <a:gd name="connsiteY15" fmla="*/ 2719 h 2063735"/>
              <a:gd name="connsiteX16" fmla="*/ 3740727 w 4260529"/>
              <a:gd name="connsiteY16" fmla="*/ 127409 h 2063735"/>
              <a:gd name="connsiteX17" fmla="*/ 3948546 w 4260529"/>
              <a:gd name="connsiteY17" fmla="*/ 501481 h 2063735"/>
              <a:gd name="connsiteX18" fmla="*/ 4045527 w 4260529"/>
              <a:gd name="connsiteY18" fmla="*/ 764717 h 2063735"/>
              <a:gd name="connsiteX19" fmla="*/ 4156363 w 4260529"/>
              <a:gd name="connsiteY19" fmla="*/ 1374318 h 2063735"/>
              <a:gd name="connsiteX20" fmla="*/ 4253345 w 4260529"/>
              <a:gd name="connsiteY20" fmla="*/ 2011627 h 2063735"/>
              <a:gd name="connsiteX21" fmla="*/ 4253345 w 4260529"/>
              <a:gd name="connsiteY21" fmla="*/ 2025482 h 2063735"/>
              <a:gd name="connsiteX22" fmla="*/ 4253345 w 4260529"/>
              <a:gd name="connsiteY22" fmla="*/ 2025482 h 2063735"/>
              <a:gd name="connsiteX0" fmla="*/ 0 w 4260529"/>
              <a:gd name="connsiteY0" fmla="*/ 1706827 h 2063735"/>
              <a:gd name="connsiteX1" fmla="*/ 207818 w 4260529"/>
              <a:gd name="connsiteY1" fmla="*/ 1235773 h 2063735"/>
              <a:gd name="connsiteX2" fmla="*/ 346363 w 4260529"/>
              <a:gd name="connsiteY2" fmla="*/ 903263 h 2063735"/>
              <a:gd name="connsiteX3" fmla="*/ 498763 w 4260529"/>
              <a:gd name="connsiteY3" fmla="*/ 695445 h 2063735"/>
              <a:gd name="connsiteX4" fmla="*/ 748145 w 4260529"/>
              <a:gd name="connsiteY4" fmla="*/ 681591 h 2063735"/>
              <a:gd name="connsiteX5" fmla="*/ 1066800 w 4260529"/>
              <a:gd name="connsiteY5" fmla="*/ 792427 h 2063735"/>
              <a:gd name="connsiteX6" fmla="*/ 1260763 w 4260529"/>
              <a:gd name="connsiteY6" fmla="*/ 833991 h 2063735"/>
              <a:gd name="connsiteX7" fmla="*/ 1440872 w 4260529"/>
              <a:gd name="connsiteY7" fmla="*/ 861700 h 2063735"/>
              <a:gd name="connsiteX8" fmla="*/ 1551709 w 4260529"/>
              <a:gd name="connsiteY8" fmla="*/ 1124936 h 2063735"/>
              <a:gd name="connsiteX9" fmla="*/ 1704109 w 4260529"/>
              <a:gd name="connsiteY9" fmla="*/ 1097227 h 2063735"/>
              <a:gd name="connsiteX10" fmla="*/ 1925782 w 4260529"/>
              <a:gd name="connsiteY10" fmla="*/ 1000245 h 2063735"/>
              <a:gd name="connsiteX11" fmla="*/ 2133600 w 4260529"/>
              <a:gd name="connsiteY11" fmla="*/ 750863 h 2063735"/>
              <a:gd name="connsiteX12" fmla="*/ 2396836 w 4260529"/>
              <a:gd name="connsiteY12" fmla="*/ 584609 h 2063735"/>
              <a:gd name="connsiteX13" fmla="*/ 2632364 w 4260529"/>
              <a:gd name="connsiteY13" fmla="*/ 404500 h 2063735"/>
              <a:gd name="connsiteX14" fmla="*/ 2812472 w 4260529"/>
              <a:gd name="connsiteY14" fmla="*/ 224391 h 2063735"/>
              <a:gd name="connsiteX15" fmla="*/ 3422073 w 4260529"/>
              <a:gd name="connsiteY15" fmla="*/ 2719 h 2063735"/>
              <a:gd name="connsiteX16" fmla="*/ 3740727 w 4260529"/>
              <a:gd name="connsiteY16" fmla="*/ 127409 h 2063735"/>
              <a:gd name="connsiteX17" fmla="*/ 3948546 w 4260529"/>
              <a:gd name="connsiteY17" fmla="*/ 501481 h 2063735"/>
              <a:gd name="connsiteX18" fmla="*/ 4045527 w 4260529"/>
              <a:gd name="connsiteY18" fmla="*/ 764717 h 2063735"/>
              <a:gd name="connsiteX19" fmla="*/ 4156363 w 4260529"/>
              <a:gd name="connsiteY19" fmla="*/ 1374318 h 2063735"/>
              <a:gd name="connsiteX20" fmla="*/ 4253345 w 4260529"/>
              <a:gd name="connsiteY20" fmla="*/ 2011627 h 2063735"/>
              <a:gd name="connsiteX21" fmla="*/ 4253345 w 4260529"/>
              <a:gd name="connsiteY21" fmla="*/ 2025482 h 2063735"/>
              <a:gd name="connsiteX22" fmla="*/ 4253345 w 4260529"/>
              <a:gd name="connsiteY22" fmla="*/ 2025482 h 2063735"/>
              <a:gd name="connsiteX0" fmla="*/ 0 w 4260529"/>
              <a:gd name="connsiteY0" fmla="*/ 1706827 h 2063735"/>
              <a:gd name="connsiteX1" fmla="*/ 207818 w 4260529"/>
              <a:gd name="connsiteY1" fmla="*/ 1235773 h 2063735"/>
              <a:gd name="connsiteX2" fmla="*/ 346363 w 4260529"/>
              <a:gd name="connsiteY2" fmla="*/ 903263 h 2063735"/>
              <a:gd name="connsiteX3" fmla="*/ 498763 w 4260529"/>
              <a:gd name="connsiteY3" fmla="*/ 695445 h 2063735"/>
              <a:gd name="connsiteX4" fmla="*/ 748145 w 4260529"/>
              <a:gd name="connsiteY4" fmla="*/ 681591 h 2063735"/>
              <a:gd name="connsiteX5" fmla="*/ 1066800 w 4260529"/>
              <a:gd name="connsiteY5" fmla="*/ 792427 h 2063735"/>
              <a:gd name="connsiteX6" fmla="*/ 1260763 w 4260529"/>
              <a:gd name="connsiteY6" fmla="*/ 833991 h 2063735"/>
              <a:gd name="connsiteX7" fmla="*/ 1440872 w 4260529"/>
              <a:gd name="connsiteY7" fmla="*/ 861700 h 2063735"/>
              <a:gd name="connsiteX8" fmla="*/ 1551709 w 4260529"/>
              <a:gd name="connsiteY8" fmla="*/ 1124936 h 2063735"/>
              <a:gd name="connsiteX9" fmla="*/ 1704109 w 4260529"/>
              <a:gd name="connsiteY9" fmla="*/ 1097227 h 2063735"/>
              <a:gd name="connsiteX10" fmla="*/ 1898073 w 4260529"/>
              <a:gd name="connsiteY10" fmla="*/ 764718 h 2063735"/>
              <a:gd name="connsiteX11" fmla="*/ 2133600 w 4260529"/>
              <a:gd name="connsiteY11" fmla="*/ 750863 h 2063735"/>
              <a:gd name="connsiteX12" fmla="*/ 2396836 w 4260529"/>
              <a:gd name="connsiteY12" fmla="*/ 584609 h 2063735"/>
              <a:gd name="connsiteX13" fmla="*/ 2632364 w 4260529"/>
              <a:gd name="connsiteY13" fmla="*/ 404500 h 2063735"/>
              <a:gd name="connsiteX14" fmla="*/ 2812472 w 4260529"/>
              <a:gd name="connsiteY14" fmla="*/ 224391 h 2063735"/>
              <a:gd name="connsiteX15" fmla="*/ 3422073 w 4260529"/>
              <a:gd name="connsiteY15" fmla="*/ 2719 h 2063735"/>
              <a:gd name="connsiteX16" fmla="*/ 3740727 w 4260529"/>
              <a:gd name="connsiteY16" fmla="*/ 127409 h 2063735"/>
              <a:gd name="connsiteX17" fmla="*/ 3948546 w 4260529"/>
              <a:gd name="connsiteY17" fmla="*/ 501481 h 2063735"/>
              <a:gd name="connsiteX18" fmla="*/ 4045527 w 4260529"/>
              <a:gd name="connsiteY18" fmla="*/ 764717 h 2063735"/>
              <a:gd name="connsiteX19" fmla="*/ 4156363 w 4260529"/>
              <a:gd name="connsiteY19" fmla="*/ 1374318 h 2063735"/>
              <a:gd name="connsiteX20" fmla="*/ 4253345 w 4260529"/>
              <a:gd name="connsiteY20" fmla="*/ 2011627 h 2063735"/>
              <a:gd name="connsiteX21" fmla="*/ 4253345 w 4260529"/>
              <a:gd name="connsiteY21" fmla="*/ 2025482 h 2063735"/>
              <a:gd name="connsiteX22" fmla="*/ 4253345 w 4260529"/>
              <a:gd name="connsiteY22" fmla="*/ 2025482 h 2063735"/>
              <a:gd name="connsiteX0" fmla="*/ 0 w 4260529"/>
              <a:gd name="connsiteY0" fmla="*/ 1706827 h 2063735"/>
              <a:gd name="connsiteX1" fmla="*/ 207818 w 4260529"/>
              <a:gd name="connsiteY1" fmla="*/ 1235773 h 2063735"/>
              <a:gd name="connsiteX2" fmla="*/ 346363 w 4260529"/>
              <a:gd name="connsiteY2" fmla="*/ 903263 h 2063735"/>
              <a:gd name="connsiteX3" fmla="*/ 498763 w 4260529"/>
              <a:gd name="connsiteY3" fmla="*/ 695445 h 2063735"/>
              <a:gd name="connsiteX4" fmla="*/ 748145 w 4260529"/>
              <a:gd name="connsiteY4" fmla="*/ 681591 h 2063735"/>
              <a:gd name="connsiteX5" fmla="*/ 1066800 w 4260529"/>
              <a:gd name="connsiteY5" fmla="*/ 792427 h 2063735"/>
              <a:gd name="connsiteX6" fmla="*/ 1260763 w 4260529"/>
              <a:gd name="connsiteY6" fmla="*/ 833991 h 2063735"/>
              <a:gd name="connsiteX7" fmla="*/ 1440872 w 4260529"/>
              <a:gd name="connsiteY7" fmla="*/ 861700 h 2063735"/>
              <a:gd name="connsiteX8" fmla="*/ 1551709 w 4260529"/>
              <a:gd name="connsiteY8" fmla="*/ 1124936 h 2063735"/>
              <a:gd name="connsiteX9" fmla="*/ 1704109 w 4260529"/>
              <a:gd name="connsiteY9" fmla="*/ 875555 h 2063735"/>
              <a:gd name="connsiteX10" fmla="*/ 1898073 w 4260529"/>
              <a:gd name="connsiteY10" fmla="*/ 764718 h 2063735"/>
              <a:gd name="connsiteX11" fmla="*/ 2133600 w 4260529"/>
              <a:gd name="connsiteY11" fmla="*/ 750863 h 2063735"/>
              <a:gd name="connsiteX12" fmla="*/ 2396836 w 4260529"/>
              <a:gd name="connsiteY12" fmla="*/ 584609 h 2063735"/>
              <a:gd name="connsiteX13" fmla="*/ 2632364 w 4260529"/>
              <a:gd name="connsiteY13" fmla="*/ 404500 h 2063735"/>
              <a:gd name="connsiteX14" fmla="*/ 2812472 w 4260529"/>
              <a:gd name="connsiteY14" fmla="*/ 224391 h 2063735"/>
              <a:gd name="connsiteX15" fmla="*/ 3422073 w 4260529"/>
              <a:gd name="connsiteY15" fmla="*/ 2719 h 2063735"/>
              <a:gd name="connsiteX16" fmla="*/ 3740727 w 4260529"/>
              <a:gd name="connsiteY16" fmla="*/ 127409 h 2063735"/>
              <a:gd name="connsiteX17" fmla="*/ 3948546 w 4260529"/>
              <a:gd name="connsiteY17" fmla="*/ 501481 h 2063735"/>
              <a:gd name="connsiteX18" fmla="*/ 4045527 w 4260529"/>
              <a:gd name="connsiteY18" fmla="*/ 764717 h 2063735"/>
              <a:gd name="connsiteX19" fmla="*/ 4156363 w 4260529"/>
              <a:gd name="connsiteY19" fmla="*/ 1374318 h 2063735"/>
              <a:gd name="connsiteX20" fmla="*/ 4253345 w 4260529"/>
              <a:gd name="connsiteY20" fmla="*/ 2011627 h 2063735"/>
              <a:gd name="connsiteX21" fmla="*/ 4253345 w 4260529"/>
              <a:gd name="connsiteY21" fmla="*/ 2025482 h 2063735"/>
              <a:gd name="connsiteX22" fmla="*/ 4253345 w 4260529"/>
              <a:gd name="connsiteY22" fmla="*/ 2025482 h 2063735"/>
              <a:gd name="connsiteX0" fmla="*/ 0 w 4260529"/>
              <a:gd name="connsiteY0" fmla="*/ 1706827 h 2063735"/>
              <a:gd name="connsiteX1" fmla="*/ 207818 w 4260529"/>
              <a:gd name="connsiteY1" fmla="*/ 1235773 h 2063735"/>
              <a:gd name="connsiteX2" fmla="*/ 346363 w 4260529"/>
              <a:gd name="connsiteY2" fmla="*/ 903263 h 2063735"/>
              <a:gd name="connsiteX3" fmla="*/ 498763 w 4260529"/>
              <a:gd name="connsiteY3" fmla="*/ 695445 h 2063735"/>
              <a:gd name="connsiteX4" fmla="*/ 748145 w 4260529"/>
              <a:gd name="connsiteY4" fmla="*/ 681591 h 2063735"/>
              <a:gd name="connsiteX5" fmla="*/ 1066800 w 4260529"/>
              <a:gd name="connsiteY5" fmla="*/ 792427 h 2063735"/>
              <a:gd name="connsiteX6" fmla="*/ 1260763 w 4260529"/>
              <a:gd name="connsiteY6" fmla="*/ 833991 h 2063735"/>
              <a:gd name="connsiteX7" fmla="*/ 1440872 w 4260529"/>
              <a:gd name="connsiteY7" fmla="*/ 861700 h 2063735"/>
              <a:gd name="connsiteX8" fmla="*/ 1551709 w 4260529"/>
              <a:gd name="connsiteY8" fmla="*/ 917118 h 2063735"/>
              <a:gd name="connsiteX9" fmla="*/ 1704109 w 4260529"/>
              <a:gd name="connsiteY9" fmla="*/ 875555 h 2063735"/>
              <a:gd name="connsiteX10" fmla="*/ 1898073 w 4260529"/>
              <a:gd name="connsiteY10" fmla="*/ 764718 h 2063735"/>
              <a:gd name="connsiteX11" fmla="*/ 2133600 w 4260529"/>
              <a:gd name="connsiteY11" fmla="*/ 750863 h 2063735"/>
              <a:gd name="connsiteX12" fmla="*/ 2396836 w 4260529"/>
              <a:gd name="connsiteY12" fmla="*/ 584609 h 2063735"/>
              <a:gd name="connsiteX13" fmla="*/ 2632364 w 4260529"/>
              <a:gd name="connsiteY13" fmla="*/ 404500 h 2063735"/>
              <a:gd name="connsiteX14" fmla="*/ 2812472 w 4260529"/>
              <a:gd name="connsiteY14" fmla="*/ 224391 h 2063735"/>
              <a:gd name="connsiteX15" fmla="*/ 3422073 w 4260529"/>
              <a:gd name="connsiteY15" fmla="*/ 2719 h 2063735"/>
              <a:gd name="connsiteX16" fmla="*/ 3740727 w 4260529"/>
              <a:gd name="connsiteY16" fmla="*/ 127409 h 2063735"/>
              <a:gd name="connsiteX17" fmla="*/ 3948546 w 4260529"/>
              <a:gd name="connsiteY17" fmla="*/ 501481 h 2063735"/>
              <a:gd name="connsiteX18" fmla="*/ 4045527 w 4260529"/>
              <a:gd name="connsiteY18" fmla="*/ 764717 h 2063735"/>
              <a:gd name="connsiteX19" fmla="*/ 4156363 w 4260529"/>
              <a:gd name="connsiteY19" fmla="*/ 1374318 h 2063735"/>
              <a:gd name="connsiteX20" fmla="*/ 4253345 w 4260529"/>
              <a:gd name="connsiteY20" fmla="*/ 2011627 h 2063735"/>
              <a:gd name="connsiteX21" fmla="*/ 4253345 w 4260529"/>
              <a:gd name="connsiteY21" fmla="*/ 2025482 h 2063735"/>
              <a:gd name="connsiteX22" fmla="*/ 4253345 w 4260529"/>
              <a:gd name="connsiteY22" fmla="*/ 2025482 h 2063735"/>
              <a:gd name="connsiteX0" fmla="*/ 0 w 4260529"/>
              <a:gd name="connsiteY0" fmla="*/ 1706827 h 2063735"/>
              <a:gd name="connsiteX1" fmla="*/ 207818 w 4260529"/>
              <a:gd name="connsiteY1" fmla="*/ 1235773 h 2063735"/>
              <a:gd name="connsiteX2" fmla="*/ 346363 w 4260529"/>
              <a:gd name="connsiteY2" fmla="*/ 903263 h 2063735"/>
              <a:gd name="connsiteX3" fmla="*/ 498763 w 4260529"/>
              <a:gd name="connsiteY3" fmla="*/ 695445 h 2063735"/>
              <a:gd name="connsiteX4" fmla="*/ 748145 w 4260529"/>
              <a:gd name="connsiteY4" fmla="*/ 681591 h 2063735"/>
              <a:gd name="connsiteX5" fmla="*/ 1066800 w 4260529"/>
              <a:gd name="connsiteY5" fmla="*/ 792427 h 2063735"/>
              <a:gd name="connsiteX6" fmla="*/ 1260763 w 4260529"/>
              <a:gd name="connsiteY6" fmla="*/ 833991 h 2063735"/>
              <a:gd name="connsiteX7" fmla="*/ 1440872 w 4260529"/>
              <a:gd name="connsiteY7" fmla="*/ 861700 h 2063735"/>
              <a:gd name="connsiteX8" fmla="*/ 1551709 w 4260529"/>
              <a:gd name="connsiteY8" fmla="*/ 917118 h 2063735"/>
              <a:gd name="connsiteX9" fmla="*/ 1704109 w 4260529"/>
              <a:gd name="connsiteY9" fmla="*/ 875555 h 2063735"/>
              <a:gd name="connsiteX10" fmla="*/ 1911928 w 4260529"/>
              <a:gd name="connsiteY10" fmla="*/ 806281 h 2063735"/>
              <a:gd name="connsiteX11" fmla="*/ 2133600 w 4260529"/>
              <a:gd name="connsiteY11" fmla="*/ 750863 h 2063735"/>
              <a:gd name="connsiteX12" fmla="*/ 2396836 w 4260529"/>
              <a:gd name="connsiteY12" fmla="*/ 584609 h 2063735"/>
              <a:gd name="connsiteX13" fmla="*/ 2632364 w 4260529"/>
              <a:gd name="connsiteY13" fmla="*/ 404500 h 2063735"/>
              <a:gd name="connsiteX14" fmla="*/ 2812472 w 4260529"/>
              <a:gd name="connsiteY14" fmla="*/ 224391 h 2063735"/>
              <a:gd name="connsiteX15" fmla="*/ 3422073 w 4260529"/>
              <a:gd name="connsiteY15" fmla="*/ 2719 h 2063735"/>
              <a:gd name="connsiteX16" fmla="*/ 3740727 w 4260529"/>
              <a:gd name="connsiteY16" fmla="*/ 127409 h 2063735"/>
              <a:gd name="connsiteX17" fmla="*/ 3948546 w 4260529"/>
              <a:gd name="connsiteY17" fmla="*/ 501481 h 2063735"/>
              <a:gd name="connsiteX18" fmla="*/ 4045527 w 4260529"/>
              <a:gd name="connsiteY18" fmla="*/ 764717 h 2063735"/>
              <a:gd name="connsiteX19" fmla="*/ 4156363 w 4260529"/>
              <a:gd name="connsiteY19" fmla="*/ 1374318 h 2063735"/>
              <a:gd name="connsiteX20" fmla="*/ 4253345 w 4260529"/>
              <a:gd name="connsiteY20" fmla="*/ 2011627 h 2063735"/>
              <a:gd name="connsiteX21" fmla="*/ 4253345 w 4260529"/>
              <a:gd name="connsiteY21" fmla="*/ 2025482 h 2063735"/>
              <a:gd name="connsiteX22" fmla="*/ 4253345 w 4260529"/>
              <a:gd name="connsiteY22" fmla="*/ 2025482 h 2063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0529" h="2063735">
                <a:moveTo>
                  <a:pt x="0" y="1706827"/>
                </a:moveTo>
                <a:cubicBezTo>
                  <a:pt x="75045" y="1538263"/>
                  <a:pt x="150091" y="1369700"/>
                  <a:pt x="207818" y="1235773"/>
                </a:cubicBezTo>
                <a:cubicBezTo>
                  <a:pt x="265545" y="1101846"/>
                  <a:pt x="297872" y="993318"/>
                  <a:pt x="346363" y="903263"/>
                </a:cubicBezTo>
                <a:cubicBezTo>
                  <a:pt x="394854" y="813208"/>
                  <a:pt x="431799" y="732390"/>
                  <a:pt x="498763" y="695445"/>
                </a:cubicBezTo>
                <a:cubicBezTo>
                  <a:pt x="565727" y="658500"/>
                  <a:pt x="653472" y="665427"/>
                  <a:pt x="748145" y="681591"/>
                </a:cubicBezTo>
                <a:cubicBezTo>
                  <a:pt x="842818" y="697755"/>
                  <a:pt x="981364" y="767027"/>
                  <a:pt x="1066800" y="792427"/>
                </a:cubicBezTo>
                <a:cubicBezTo>
                  <a:pt x="1152236" y="817827"/>
                  <a:pt x="1198418" y="822445"/>
                  <a:pt x="1260763" y="833991"/>
                </a:cubicBezTo>
                <a:cubicBezTo>
                  <a:pt x="1323108" y="845536"/>
                  <a:pt x="1392381" y="847846"/>
                  <a:pt x="1440872" y="861700"/>
                </a:cubicBezTo>
                <a:cubicBezTo>
                  <a:pt x="1489363" y="875554"/>
                  <a:pt x="1507836" y="914809"/>
                  <a:pt x="1551709" y="917118"/>
                </a:cubicBezTo>
                <a:cubicBezTo>
                  <a:pt x="1595582" y="919427"/>
                  <a:pt x="1644073" y="894028"/>
                  <a:pt x="1704109" y="875555"/>
                </a:cubicBezTo>
                <a:cubicBezTo>
                  <a:pt x="1764146" y="857082"/>
                  <a:pt x="1840346" y="827063"/>
                  <a:pt x="1911928" y="806281"/>
                </a:cubicBezTo>
                <a:cubicBezTo>
                  <a:pt x="1983510" y="785499"/>
                  <a:pt x="2052782" y="787808"/>
                  <a:pt x="2133600" y="750863"/>
                </a:cubicBezTo>
                <a:cubicBezTo>
                  <a:pt x="2214418" y="713918"/>
                  <a:pt x="2313709" y="642336"/>
                  <a:pt x="2396836" y="584609"/>
                </a:cubicBezTo>
                <a:cubicBezTo>
                  <a:pt x="2479963" y="526882"/>
                  <a:pt x="2563091" y="464536"/>
                  <a:pt x="2632364" y="404500"/>
                </a:cubicBezTo>
                <a:cubicBezTo>
                  <a:pt x="2701637" y="344464"/>
                  <a:pt x="2680854" y="291354"/>
                  <a:pt x="2812472" y="224391"/>
                </a:cubicBezTo>
                <a:cubicBezTo>
                  <a:pt x="2944090" y="157428"/>
                  <a:pt x="3267364" y="18883"/>
                  <a:pt x="3422073" y="2719"/>
                </a:cubicBezTo>
                <a:cubicBezTo>
                  <a:pt x="3576782" y="-13445"/>
                  <a:pt x="3652982" y="44282"/>
                  <a:pt x="3740727" y="127409"/>
                </a:cubicBezTo>
                <a:cubicBezTo>
                  <a:pt x="3828472" y="210536"/>
                  <a:pt x="3897746" y="395263"/>
                  <a:pt x="3948546" y="501481"/>
                </a:cubicBezTo>
                <a:cubicBezTo>
                  <a:pt x="3999346" y="607699"/>
                  <a:pt x="4010891" y="619244"/>
                  <a:pt x="4045527" y="764717"/>
                </a:cubicBezTo>
                <a:cubicBezTo>
                  <a:pt x="4080163" y="910190"/>
                  <a:pt x="4121727" y="1166500"/>
                  <a:pt x="4156363" y="1374318"/>
                </a:cubicBezTo>
                <a:cubicBezTo>
                  <a:pt x="4190999" y="1582136"/>
                  <a:pt x="4237181" y="1903100"/>
                  <a:pt x="4253345" y="2011627"/>
                </a:cubicBezTo>
                <a:cubicBezTo>
                  <a:pt x="4269509" y="2120154"/>
                  <a:pt x="4253345" y="2025482"/>
                  <a:pt x="4253345" y="2025482"/>
                </a:cubicBezTo>
                <a:lnTo>
                  <a:pt x="4253345" y="2025482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637310" y="6582263"/>
            <a:ext cx="773666" cy="86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1399310" y="6410753"/>
            <a:ext cx="1955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hadronic total</a:t>
            </a:r>
            <a:endParaRPr lang="en-ZA" sz="2000" dirty="0">
              <a:solidFill>
                <a:srgbClr val="00B05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362699" y="849868"/>
            <a:ext cx="723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IXPE</a:t>
            </a:r>
            <a:endParaRPr lang="en-ZA" dirty="0"/>
          </a:p>
        </p:txBody>
      </p:sp>
      <p:sp>
        <p:nvSpPr>
          <p:cNvPr id="142" name="TextBox 141"/>
          <p:cNvSpPr txBox="1"/>
          <p:nvPr/>
        </p:nvSpPr>
        <p:spPr>
          <a:xfrm>
            <a:off x="7391400" y="840016"/>
            <a:ext cx="847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COSI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5474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0" grpId="0"/>
      <p:bldP spid="58" grpId="0" animBg="1"/>
      <p:bldP spid="59" grpId="0" animBg="1"/>
      <p:bldP spid="62" grpId="0" animBg="1"/>
      <p:bldP spid="68" grpId="0"/>
      <p:bldP spid="70" grpId="0" animBg="1"/>
      <p:bldP spid="71" grpId="0" animBg="1"/>
      <p:bldP spid="76" grpId="0"/>
      <p:bldP spid="82" grpId="0" animBg="1"/>
      <p:bldP spid="83" grpId="0" animBg="1"/>
      <p:bldP spid="90" grpId="0"/>
      <p:bldP spid="94" grpId="0" animBg="1"/>
      <p:bldP spid="95" grpId="0" animBg="1"/>
      <p:bldP spid="103" grpId="0"/>
      <p:bldP spid="127" grpId="0" animBg="1"/>
      <p:bldP spid="130" grpId="0"/>
      <p:bldP spid="132" grpId="0" animBg="1"/>
      <p:bldP spid="133" grpId="0" animBg="1"/>
      <p:bldP spid="134" grpId="0" animBg="1"/>
      <p:bldP spid="1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3C279_multi_SED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6988" y="609600"/>
            <a:ext cx="3532188" cy="2901950"/>
          </a:xfrm>
        </p:spPr>
      </p:pic>
      <p:sp>
        <p:nvSpPr>
          <p:cNvPr id="21507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-76200"/>
            <a:ext cx="9144000" cy="914400"/>
          </a:xfrm>
        </p:spPr>
        <p:txBody>
          <a:bodyPr/>
          <a:lstStyle/>
          <a:p>
            <a:r>
              <a:rPr lang="en-US" altLang="en-US" u="sng" dirty="0">
                <a:solidFill>
                  <a:srgbClr val="002060"/>
                </a:solidFill>
              </a:rPr>
              <a:t>Blazar Classification</a:t>
            </a: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152400" y="3705523"/>
            <a:ext cx="2819399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u="sng" dirty="0">
                <a:solidFill>
                  <a:srgbClr val="002060"/>
                </a:solidFill>
              </a:rPr>
              <a:t>Low-Synchrotron Peaked (LSP): Quasars (FSRQs)/ Low-frequency peaked BL Lac Objects (LBLs)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Low-frequency component from radio to optical/UV,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err="1">
                <a:solidFill>
                  <a:srgbClr val="002060"/>
                </a:solidFill>
                <a:latin typeface="Symbol" panose="05050102010706020507" pitchFamily="18" charset="2"/>
              </a:rPr>
              <a:t>n</a:t>
            </a:r>
            <a:r>
              <a:rPr lang="en-US" altLang="en-US" sz="1600" baseline="-25000" dirty="0" err="1">
                <a:solidFill>
                  <a:srgbClr val="002060"/>
                </a:solidFill>
              </a:rPr>
              <a:t>sy</a:t>
            </a:r>
            <a:r>
              <a:rPr lang="en-US" altLang="en-US" sz="1600" dirty="0">
                <a:solidFill>
                  <a:srgbClr val="002060"/>
                </a:solidFill>
              </a:rPr>
              <a:t> ≤ 10</a:t>
            </a:r>
            <a:r>
              <a:rPr lang="en-US" altLang="en-US" sz="1600" baseline="30000" dirty="0">
                <a:solidFill>
                  <a:srgbClr val="002060"/>
                </a:solidFill>
              </a:rPr>
              <a:t>14</a:t>
            </a:r>
            <a:r>
              <a:rPr lang="en-US" altLang="en-US" sz="1600" dirty="0">
                <a:solidFill>
                  <a:srgbClr val="002060"/>
                </a:solidFill>
              </a:rPr>
              <a:t> Hz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High-frequency component from X-rays to </a:t>
            </a:r>
            <a:r>
              <a:rPr lang="en-US" altLang="en-US" sz="1600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600" dirty="0">
                <a:solidFill>
                  <a:srgbClr val="002060"/>
                </a:solidFill>
              </a:rPr>
              <a:t>-rays, often dominating total power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2133600" y="3429000"/>
            <a:ext cx="13716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1600200" y="3276600"/>
            <a:ext cx="1828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solidFill>
                  <a:schemeClr val="accent2"/>
                </a:solidFill>
              </a:rPr>
              <a:t>(Hartman et al. 2000)</a:t>
            </a:r>
          </a:p>
        </p:txBody>
      </p:sp>
      <p:sp>
        <p:nvSpPr>
          <p:cNvPr id="283656" name="Text Box 8"/>
          <p:cNvSpPr txBox="1">
            <a:spLocks noChangeArrowheads="1"/>
          </p:cNvSpPr>
          <p:nvPr/>
        </p:nvSpPr>
        <p:spPr bwMode="auto">
          <a:xfrm>
            <a:off x="6096000" y="3505200"/>
            <a:ext cx="29718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u="sng" dirty="0">
                <a:solidFill>
                  <a:srgbClr val="002060"/>
                </a:solidFill>
              </a:rPr>
              <a:t>High-Synchrotron Peaked (HSP): High-frequency peaked BL Lacs (HBLs):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Low-frequency component from radio to UV/X-rays,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err="1">
                <a:solidFill>
                  <a:srgbClr val="002060"/>
                </a:solidFill>
                <a:latin typeface="Symbol" panose="05050102010706020507" pitchFamily="18" charset="2"/>
              </a:rPr>
              <a:t>n</a:t>
            </a:r>
            <a:r>
              <a:rPr lang="en-US" altLang="en-US" sz="1600" baseline="-25000" dirty="0" err="1">
                <a:solidFill>
                  <a:srgbClr val="002060"/>
                </a:solidFill>
              </a:rPr>
              <a:t>sy</a:t>
            </a:r>
            <a:r>
              <a:rPr lang="en-US" altLang="en-US" sz="1600" dirty="0">
                <a:solidFill>
                  <a:srgbClr val="002060"/>
                </a:solidFill>
              </a:rPr>
              <a:t> &gt; 10</a:t>
            </a:r>
            <a:r>
              <a:rPr lang="en-US" altLang="en-US" sz="1600" baseline="30000" dirty="0">
                <a:solidFill>
                  <a:srgbClr val="002060"/>
                </a:solidFill>
              </a:rPr>
              <a:t>15</a:t>
            </a:r>
            <a:r>
              <a:rPr lang="en-US" altLang="en-US" sz="1600" dirty="0">
                <a:solidFill>
                  <a:srgbClr val="002060"/>
                </a:solidFill>
              </a:rPr>
              <a:t> Hz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often dominating the total power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High-frequency component from hard X-rays to high-energy gamma-rays</a:t>
            </a:r>
          </a:p>
        </p:txBody>
      </p:sp>
      <p:sp>
        <p:nvSpPr>
          <p:cNvPr id="283657" name="Text Box 9"/>
          <p:cNvSpPr txBox="1">
            <a:spLocks noChangeArrowheads="1"/>
          </p:cNvSpPr>
          <p:nvPr/>
        </p:nvSpPr>
        <p:spPr bwMode="auto">
          <a:xfrm>
            <a:off x="3124200" y="3657600"/>
            <a:ext cx="28956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u="sng" dirty="0">
                <a:solidFill>
                  <a:srgbClr val="002060"/>
                </a:solidFill>
              </a:rPr>
              <a:t>Intermediate-Synchrotron Peaked (ISP): Intermediate BL Lacs (IBLs):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Peak frequencies at IR/Optical and GeV gamma-rays,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10</a:t>
            </a:r>
            <a:r>
              <a:rPr lang="en-US" altLang="en-US" sz="1600" baseline="30000" dirty="0">
                <a:solidFill>
                  <a:srgbClr val="002060"/>
                </a:solidFill>
              </a:rPr>
              <a:t>14</a:t>
            </a:r>
            <a:r>
              <a:rPr lang="en-US" altLang="en-US" sz="1600" dirty="0">
                <a:solidFill>
                  <a:srgbClr val="002060"/>
                </a:solidFill>
              </a:rPr>
              <a:t> Hz &lt; </a:t>
            </a:r>
            <a:r>
              <a:rPr lang="en-US" altLang="en-US" sz="1600" dirty="0" err="1">
                <a:solidFill>
                  <a:srgbClr val="002060"/>
                </a:solidFill>
                <a:latin typeface="Symbol" panose="05050102010706020507" pitchFamily="18" charset="2"/>
              </a:rPr>
              <a:t>n</a:t>
            </a:r>
            <a:r>
              <a:rPr lang="en-US" altLang="en-US" sz="1600" baseline="-25000" dirty="0" err="1">
                <a:solidFill>
                  <a:srgbClr val="002060"/>
                </a:solidFill>
              </a:rPr>
              <a:t>sy</a:t>
            </a:r>
            <a:r>
              <a:rPr lang="en-US" altLang="en-US" sz="1600" dirty="0">
                <a:solidFill>
                  <a:srgbClr val="002060"/>
                </a:solidFill>
              </a:rPr>
              <a:t> ≤  10</a:t>
            </a:r>
            <a:r>
              <a:rPr lang="en-US" altLang="en-US" sz="1600" baseline="30000" dirty="0">
                <a:solidFill>
                  <a:srgbClr val="002060"/>
                </a:solidFill>
              </a:rPr>
              <a:t>15</a:t>
            </a:r>
            <a:r>
              <a:rPr lang="en-US" altLang="en-US" sz="1600" dirty="0">
                <a:solidFill>
                  <a:srgbClr val="002060"/>
                </a:solidFill>
              </a:rPr>
              <a:t> Hz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Intermediate overall luminosity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2060"/>
                </a:solidFill>
              </a:rPr>
              <a:t>Sometimes </a:t>
            </a:r>
            <a:r>
              <a:rPr lang="en-US" altLang="en-US" sz="1600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600" dirty="0">
                <a:solidFill>
                  <a:srgbClr val="002060"/>
                </a:solidFill>
              </a:rPr>
              <a:t>-ray dominated</a:t>
            </a:r>
          </a:p>
        </p:txBody>
      </p:sp>
      <p:sp>
        <p:nvSpPr>
          <p:cNvPr id="21513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Tahoma" panose="020B0604030504040204" pitchFamily="34" charset="0"/>
              </a:rPr>
              <a:t>0</a:t>
            </a:r>
          </a:p>
        </p:txBody>
      </p:sp>
      <p:pic>
        <p:nvPicPr>
          <p:cNvPr id="17" name="Picture 16" descr="Oct08ECfit_z0.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762000"/>
            <a:ext cx="3124200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/>
          <p:nvPr/>
        </p:nvCxnSpPr>
        <p:spPr>
          <a:xfrm rot="5400000">
            <a:off x="3276600" y="3810000"/>
            <a:ext cx="5486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381000" y="3810000"/>
            <a:ext cx="5486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4724400" y="3048000"/>
            <a:ext cx="152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solidFill>
                  <a:schemeClr val="accent2"/>
                </a:solidFill>
              </a:rPr>
              <a:t>(Abdo et al. 2011)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343400" y="789801"/>
            <a:ext cx="685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/>
              <a:t>3C66A</a:t>
            </a:r>
          </a:p>
        </p:txBody>
      </p:sp>
      <p:pic>
        <p:nvPicPr>
          <p:cNvPr id="20" name="Picture 19" descr="0710fit4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25" y="762000"/>
            <a:ext cx="319087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7696200" y="3076575"/>
            <a:ext cx="152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solidFill>
                  <a:schemeClr val="accent2"/>
                </a:solidFill>
              </a:rPr>
              <a:t>(Acciari et al. 2009)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2E62412-0FAE-0925-1E67-2E19C6E334C0}"/>
              </a:ext>
            </a:extLst>
          </p:cNvPr>
          <p:cNvSpPr/>
          <p:nvPr/>
        </p:nvSpPr>
        <p:spPr>
          <a:xfrm>
            <a:off x="118240" y="762000"/>
            <a:ext cx="5867399" cy="6096000"/>
          </a:xfrm>
          <a:prstGeom prst="round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2C5545-1CC8-E30B-6D62-B911792FF5DA}"/>
              </a:ext>
            </a:extLst>
          </p:cNvPr>
          <p:cNvSpPr txBox="1"/>
          <p:nvPr/>
        </p:nvSpPr>
        <p:spPr>
          <a:xfrm>
            <a:off x="771525" y="1433341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800" dirty="0">
                <a:solidFill>
                  <a:srgbClr val="002060"/>
                </a:solidFill>
              </a:rPr>
              <a:t>Focus of this talk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6856CF2-30CC-EC30-EF7C-61C13DF12805}"/>
              </a:ext>
            </a:extLst>
          </p:cNvPr>
          <p:cNvSpPr/>
          <p:nvPr/>
        </p:nvSpPr>
        <p:spPr>
          <a:xfrm>
            <a:off x="6063483" y="788280"/>
            <a:ext cx="3038476" cy="6096000"/>
          </a:xfrm>
          <a:prstGeom prst="round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FAAD3C-C8CC-987E-F4FC-E2195DF9A0A0}"/>
              </a:ext>
            </a:extLst>
          </p:cNvPr>
          <p:cNvSpPr txBox="1"/>
          <p:nvPr/>
        </p:nvSpPr>
        <p:spPr>
          <a:xfrm>
            <a:off x="6060854" y="2029646"/>
            <a:ext cx="30384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800" dirty="0">
                <a:solidFill>
                  <a:srgbClr val="002060"/>
                </a:solidFill>
              </a:rPr>
              <a:t>Athira (next talk)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061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3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3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6" grpId="0"/>
      <p:bldP spid="283657" grpId="0"/>
      <p:bldP spid="18" grpId="0"/>
      <p:bldP spid="19" grpId="0"/>
      <p:bldP spid="22" grpId="0"/>
      <p:bldP spid="2" grpId="0" animBg="1"/>
      <p:bldP spid="3" grpId="0"/>
      <p:bldP spid="4" grpId="0" animBg="1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124200"/>
            <a:ext cx="4863508" cy="3758562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76200"/>
            <a:ext cx="86105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 dirty="0">
                <a:solidFill>
                  <a:schemeClr val="accent6"/>
                </a:solidFill>
              </a:rPr>
              <a:t>The “Big Blue Bump”</a:t>
            </a:r>
            <a:endParaRPr lang="en-ZA" altLang="en-US" u="sng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5556" y="901009"/>
            <a:ext cx="8839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accent6"/>
                </a:solidFill>
              </a:rPr>
              <a:t>In Baring et al. (2017: MNRAS, 464, 4875): </a:t>
            </a:r>
          </a:p>
          <a:p>
            <a:pPr>
              <a:spcBef>
                <a:spcPct val="0"/>
              </a:spcBef>
              <a:buNone/>
            </a:pPr>
            <a:endParaRPr lang="en-US" altLang="en-US" sz="800" dirty="0">
              <a:solidFill>
                <a:schemeClr val="accent6"/>
              </a:solidFill>
            </a:endParaRP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chemeClr val="accent6"/>
                </a:solidFill>
              </a:rPr>
              <a:t>Self-consistent thermal + non-thermal electron distributions from diffusive shock acceleration (</a:t>
            </a:r>
            <a:r>
              <a:rPr lang="en-US" altLang="en-US" sz="2000" dirty="0" err="1">
                <a:solidFill>
                  <a:schemeClr val="accent6"/>
                </a:solidFill>
              </a:rPr>
              <a:t>Summerlin</a:t>
            </a:r>
            <a:r>
              <a:rPr lang="en-US" altLang="en-US" sz="2000" dirty="0">
                <a:solidFill>
                  <a:schemeClr val="accent6"/>
                </a:solidFill>
              </a:rPr>
              <a:t> &amp; Baring 2012)</a:t>
            </a:r>
          </a:p>
          <a:p>
            <a:pPr marL="342900" indent="-342900">
              <a:spcBef>
                <a:spcPct val="0"/>
              </a:spcBef>
            </a:pPr>
            <a:endParaRPr lang="en-US" altLang="en-US" sz="800" dirty="0">
              <a:solidFill>
                <a:schemeClr val="accent6"/>
              </a:solidFill>
            </a:endParaRP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chemeClr val="accent6"/>
                </a:solidFill>
              </a:rPr>
              <a:t>BBB resulting from </a:t>
            </a:r>
            <a:r>
              <a:rPr lang="en-US" altLang="en-US" sz="2000" dirty="0" err="1">
                <a:solidFill>
                  <a:schemeClr val="accent6"/>
                </a:solidFill>
              </a:rPr>
              <a:t>Comptonization</a:t>
            </a:r>
            <a:r>
              <a:rPr lang="en-US" altLang="en-US" sz="2000" dirty="0">
                <a:solidFill>
                  <a:schemeClr val="accent6"/>
                </a:solidFill>
              </a:rPr>
              <a:t> of external (dust torus) radiation field by the thermal electrons.</a:t>
            </a:r>
          </a:p>
          <a:p>
            <a:pPr marL="342900" indent="-342900">
              <a:spcBef>
                <a:spcPct val="0"/>
              </a:spcBef>
            </a:pPr>
            <a:endParaRPr lang="en-US" altLang="en-US" sz="800" dirty="0">
              <a:solidFill>
                <a:schemeClr val="accent6"/>
              </a:solidFill>
            </a:endParaRPr>
          </a:p>
          <a:p>
            <a:pPr marL="342900" indent="-342900">
              <a:spcBef>
                <a:spcPct val="0"/>
              </a:spcBef>
            </a:pPr>
            <a:r>
              <a:rPr lang="en-US" altLang="en-US" sz="2000" dirty="0">
                <a:solidFill>
                  <a:schemeClr val="accent6"/>
                </a:solidFill>
              </a:rPr>
              <a:t>Tight constraints on plasma parameters (total density, magnetization, …)</a:t>
            </a:r>
            <a:endParaRPr lang="en-ZA" altLang="en-US" sz="2000" dirty="0"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2837" y="3276600"/>
            <a:ext cx="465333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19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u="sng" dirty="0" err="1">
                <a:solidFill>
                  <a:srgbClr val="FFFF00"/>
                </a:solidFill>
              </a:rPr>
              <a:t>Leptonic</a:t>
            </a:r>
            <a:r>
              <a:rPr lang="en-US" u="sng" dirty="0">
                <a:solidFill>
                  <a:srgbClr val="FFFF00"/>
                </a:solidFill>
              </a:rPr>
              <a:t> </a:t>
            </a:r>
            <a:r>
              <a:rPr lang="en-US" u="sng" dirty="0" err="1">
                <a:solidFill>
                  <a:srgbClr val="FFFF00"/>
                </a:solidFill>
              </a:rPr>
              <a:t>Blazar</a:t>
            </a:r>
            <a:r>
              <a:rPr lang="en-US" u="sng" dirty="0">
                <a:solidFill>
                  <a:srgbClr val="FFFF00"/>
                </a:solidFill>
              </a:rPr>
              <a:t> Model</a:t>
            </a:r>
          </a:p>
        </p:txBody>
      </p:sp>
      <p:pic>
        <p:nvPicPr>
          <p:cNvPr id="128003" name="Picture 3" descr="agn_model_up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438400" y="1752600"/>
            <a:ext cx="4435475" cy="4900613"/>
          </a:xfrm>
          <a:noFill/>
          <a:ln/>
        </p:spPr>
      </p:pic>
      <p:sp>
        <p:nvSpPr>
          <p:cNvPr id="57" name="Rectangle 56"/>
          <p:cNvSpPr/>
          <p:nvPr/>
        </p:nvSpPr>
        <p:spPr>
          <a:xfrm>
            <a:off x="2133600" y="5867400"/>
            <a:ext cx="1676400" cy="83820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004" name="Line 4"/>
          <p:cNvSpPr>
            <a:spLocks noChangeShapeType="1"/>
          </p:cNvSpPr>
          <p:nvPr/>
        </p:nvSpPr>
        <p:spPr bwMode="auto">
          <a:xfrm flipH="1" flipV="1">
            <a:off x="3200400" y="1524000"/>
            <a:ext cx="1066800" cy="1828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2362200" y="1143000"/>
            <a:ext cx="419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</a:rPr>
              <a:t>Relativistic jet outflow with </a:t>
            </a: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000">
                <a:solidFill>
                  <a:srgbClr val="FFFF00"/>
                </a:solidFill>
              </a:rPr>
              <a:t> </a:t>
            </a:r>
            <a:r>
              <a:rPr lang="en-US" sz="2000">
                <a:solidFill>
                  <a:srgbClr val="FFFF00"/>
                </a:solidFill>
                <a:cs typeface="Arial" charset="0"/>
              </a:rPr>
              <a:t>≈ 10</a:t>
            </a: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320675" y="838200"/>
            <a:ext cx="1905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</a:rPr>
              <a:t>Injection, acceleration of ultrarelativistic electrons</a:t>
            </a:r>
          </a:p>
        </p:txBody>
      </p:sp>
      <p:sp>
        <p:nvSpPr>
          <p:cNvPr id="128007" name="Line 7"/>
          <p:cNvSpPr>
            <a:spLocks noChangeShapeType="1"/>
          </p:cNvSpPr>
          <p:nvPr/>
        </p:nvSpPr>
        <p:spPr bwMode="auto">
          <a:xfrm flipH="1" flipV="1">
            <a:off x="1981200" y="3200400"/>
            <a:ext cx="2438400" cy="3810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08" name="Line 8"/>
          <p:cNvSpPr>
            <a:spLocks noChangeShapeType="1"/>
          </p:cNvSpPr>
          <p:nvPr/>
        </p:nvSpPr>
        <p:spPr bwMode="auto">
          <a:xfrm flipV="1">
            <a:off x="625475" y="2057400"/>
            <a:ext cx="0" cy="1295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09" name="Line 9"/>
          <p:cNvSpPr>
            <a:spLocks noChangeShapeType="1"/>
          </p:cNvSpPr>
          <p:nvPr/>
        </p:nvSpPr>
        <p:spPr bwMode="auto">
          <a:xfrm>
            <a:off x="625475" y="3352800"/>
            <a:ext cx="15240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10" name="Line 10"/>
          <p:cNvSpPr>
            <a:spLocks noChangeShapeType="1"/>
          </p:cNvSpPr>
          <p:nvPr/>
        </p:nvSpPr>
        <p:spPr bwMode="auto">
          <a:xfrm flipV="1">
            <a:off x="930275" y="2438400"/>
            <a:ext cx="0" cy="914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11" name="Line 11"/>
          <p:cNvSpPr>
            <a:spLocks noChangeShapeType="1"/>
          </p:cNvSpPr>
          <p:nvPr/>
        </p:nvSpPr>
        <p:spPr bwMode="auto">
          <a:xfrm>
            <a:off x="930275" y="2438400"/>
            <a:ext cx="838200" cy="6096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12" name="Line 12"/>
          <p:cNvSpPr>
            <a:spLocks noChangeShapeType="1"/>
          </p:cNvSpPr>
          <p:nvPr/>
        </p:nvSpPr>
        <p:spPr bwMode="auto">
          <a:xfrm>
            <a:off x="1768475" y="3048000"/>
            <a:ext cx="0" cy="304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13" name="Text Box 13"/>
          <p:cNvSpPr txBox="1">
            <a:spLocks noChangeArrowheads="1"/>
          </p:cNvSpPr>
          <p:nvPr/>
        </p:nvSpPr>
        <p:spPr bwMode="auto">
          <a:xfrm rot="16200000">
            <a:off x="-182562" y="2392362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</a:rPr>
              <a:t>Q</a:t>
            </a:r>
            <a:r>
              <a:rPr lang="en-US" sz="2000" baseline="-25000">
                <a:solidFill>
                  <a:srgbClr val="FFFF00"/>
                </a:solidFill>
              </a:rPr>
              <a:t>e</a:t>
            </a:r>
            <a:r>
              <a:rPr lang="en-US" sz="2000">
                <a:solidFill>
                  <a:srgbClr val="FFFF00"/>
                </a:solidFill>
              </a:rPr>
              <a:t> (</a:t>
            </a: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000">
                <a:solidFill>
                  <a:srgbClr val="FFFF00"/>
                </a:solidFill>
              </a:rPr>
              <a:t>,t)</a:t>
            </a:r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1981200" y="32766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g</a:t>
            </a:r>
            <a:endParaRPr lang="en-US" sz="2000">
              <a:solidFill>
                <a:srgbClr val="FFFF00"/>
              </a:solidFill>
            </a:endParaRPr>
          </a:p>
        </p:txBody>
      </p:sp>
      <p:sp>
        <p:nvSpPr>
          <p:cNvPr id="128015" name="Line 15"/>
          <p:cNvSpPr>
            <a:spLocks noChangeShapeType="1"/>
          </p:cNvSpPr>
          <p:nvPr/>
        </p:nvSpPr>
        <p:spPr bwMode="auto">
          <a:xfrm flipV="1">
            <a:off x="4343400" y="1295400"/>
            <a:ext cx="2971800" cy="21336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16" name="Text Box 16"/>
          <p:cNvSpPr txBox="1">
            <a:spLocks noChangeArrowheads="1"/>
          </p:cNvSpPr>
          <p:nvPr/>
        </p:nvSpPr>
        <p:spPr bwMode="auto">
          <a:xfrm>
            <a:off x="7010400" y="685800"/>
            <a:ext cx="190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</a:rPr>
              <a:t>Synchrotron emission</a:t>
            </a:r>
          </a:p>
        </p:txBody>
      </p:sp>
      <p:sp>
        <p:nvSpPr>
          <p:cNvPr id="128017" name="Line 17"/>
          <p:cNvSpPr>
            <a:spLocks noChangeShapeType="1"/>
          </p:cNvSpPr>
          <p:nvPr/>
        </p:nvSpPr>
        <p:spPr bwMode="auto">
          <a:xfrm flipV="1">
            <a:off x="7391400" y="1431925"/>
            <a:ext cx="0" cy="1295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18" name="Line 18"/>
          <p:cNvSpPr>
            <a:spLocks noChangeShapeType="1"/>
          </p:cNvSpPr>
          <p:nvPr/>
        </p:nvSpPr>
        <p:spPr bwMode="auto">
          <a:xfrm>
            <a:off x="7391400" y="2727325"/>
            <a:ext cx="15240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19" name="Text Box 19"/>
          <p:cNvSpPr txBox="1">
            <a:spLocks noChangeArrowheads="1"/>
          </p:cNvSpPr>
          <p:nvPr/>
        </p:nvSpPr>
        <p:spPr bwMode="auto">
          <a:xfrm rot="16200000">
            <a:off x="6735763" y="1782762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n</a:t>
            </a:r>
            <a:r>
              <a:rPr lang="en-US" sz="2000">
                <a:solidFill>
                  <a:srgbClr val="FFFF00"/>
                </a:solidFill>
              </a:rPr>
              <a:t>F</a:t>
            </a:r>
            <a:r>
              <a:rPr lang="en-US" sz="2000" baseline="-25000">
                <a:solidFill>
                  <a:srgbClr val="FFFF00"/>
                </a:solidFill>
                <a:latin typeface="Symbol" pitchFamily="18" charset="2"/>
              </a:rPr>
              <a:t>n</a:t>
            </a:r>
          </a:p>
        </p:txBody>
      </p:sp>
      <p:sp>
        <p:nvSpPr>
          <p:cNvPr id="128020" name="Text Box 20"/>
          <p:cNvSpPr txBox="1">
            <a:spLocks noChangeArrowheads="1"/>
          </p:cNvSpPr>
          <p:nvPr/>
        </p:nvSpPr>
        <p:spPr bwMode="auto">
          <a:xfrm>
            <a:off x="8458200" y="2651125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n</a:t>
            </a:r>
            <a:endParaRPr lang="en-US" sz="2000">
              <a:solidFill>
                <a:srgbClr val="FFFF00"/>
              </a:solidFill>
            </a:endParaRPr>
          </a:p>
        </p:txBody>
      </p:sp>
      <p:sp>
        <p:nvSpPr>
          <p:cNvPr id="128021" name="Freeform 21"/>
          <p:cNvSpPr>
            <a:spLocks/>
          </p:cNvSpPr>
          <p:nvPr/>
        </p:nvSpPr>
        <p:spPr bwMode="auto">
          <a:xfrm>
            <a:off x="7378700" y="1965325"/>
            <a:ext cx="774700" cy="762000"/>
          </a:xfrm>
          <a:custGeom>
            <a:avLst/>
            <a:gdLst/>
            <a:ahLst/>
            <a:cxnLst>
              <a:cxn ang="0">
                <a:pos x="8" y="480"/>
              </a:cxn>
              <a:cxn ang="0">
                <a:pos x="8" y="288"/>
              </a:cxn>
              <a:cxn ang="0">
                <a:pos x="56" y="144"/>
              </a:cxn>
              <a:cxn ang="0">
                <a:pos x="152" y="48"/>
              </a:cxn>
              <a:cxn ang="0">
                <a:pos x="296" y="0"/>
              </a:cxn>
              <a:cxn ang="0">
                <a:pos x="392" y="48"/>
              </a:cxn>
              <a:cxn ang="0">
                <a:pos x="488" y="192"/>
              </a:cxn>
            </a:cxnLst>
            <a:rect l="0" t="0" r="r" b="b"/>
            <a:pathLst>
              <a:path w="488" h="480">
                <a:moveTo>
                  <a:pt x="8" y="480"/>
                </a:moveTo>
                <a:cubicBezTo>
                  <a:pt x="4" y="412"/>
                  <a:pt x="0" y="344"/>
                  <a:pt x="8" y="288"/>
                </a:cubicBezTo>
                <a:cubicBezTo>
                  <a:pt x="16" y="232"/>
                  <a:pt x="32" y="184"/>
                  <a:pt x="56" y="144"/>
                </a:cubicBezTo>
                <a:cubicBezTo>
                  <a:pt x="80" y="104"/>
                  <a:pt x="112" y="72"/>
                  <a:pt x="152" y="48"/>
                </a:cubicBezTo>
                <a:cubicBezTo>
                  <a:pt x="192" y="24"/>
                  <a:pt x="256" y="0"/>
                  <a:pt x="296" y="0"/>
                </a:cubicBezTo>
                <a:cubicBezTo>
                  <a:pt x="336" y="0"/>
                  <a:pt x="360" y="16"/>
                  <a:pt x="392" y="48"/>
                </a:cubicBezTo>
                <a:cubicBezTo>
                  <a:pt x="424" y="80"/>
                  <a:pt x="472" y="168"/>
                  <a:pt x="488" y="192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22" name="Freeform 22"/>
          <p:cNvSpPr>
            <a:spLocks/>
          </p:cNvSpPr>
          <p:nvPr/>
        </p:nvSpPr>
        <p:spPr bwMode="auto">
          <a:xfrm>
            <a:off x="8153400" y="1889125"/>
            <a:ext cx="914400" cy="8382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96" y="144"/>
              </a:cxn>
              <a:cxn ang="0">
                <a:pos x="192" y="48"/>
              </a:cxn>
              <a:cxn ang="0">
                <a:pos x="336" y="0"/>
              </a:cxn>
              <a:cxn ang="0">
                <a:pos x="432" y="48"/>
              </a:cxn>
              <a:cxn ang="0">
                <a:pos x="528" y="288"/>
              </a:cxn>
              <a:cxn ang="0">
                <a:pos x="576" y="528"/>
              </a:cxn>
            </a:cxnLst>
            <a:rect l="0" t="0" r="r" b="b"/>
            <a:pathLst>
              <a:path w="576" h="528">
                <a:moveTo>
                  <a:pt x="0" y="240"/>
                </a:moveTo>
                <a:cubicBezTo>
                  <a:pt x="32" y="208"/>
                  <a:pt x="64" y="176"/>
                  <a:pt x="96" y="144"/>
                </a:cubicBezTo>
                <a:cubicBezTo>
                  <a:pt x="128" y="112"/>
                  <a:pt x="152" y="72"/>
                  <a:pt x="192" y="48"/>
                </a:cubicBezTo>
                <a:cubicBezTo>
                  <a:pt x="232" y="24"/>
                  <a:pt x="296" y="0"/>
                  <a:pt x="336" y="0"/>
                </a:cubicBezTo>
                <a:cubicBezTo>
                  <a:pt x="376" y="0"/>
                  <a:pt x="400" y="0"/>
                  <a:pt x="432" y="48"/>
                </a:cubicBezTo>
                <a:cubicBezTo>
                  <a:pt x="464" y="96"/>
                  <a:pt x="504" y="208"/>
                  <a:pt x="528" y="288"/>
                </a:cubicBezTo>
                <a:cubicBezTo>
                  <a:pt x="552" y="368"/>
                  <a:pt x="564" y="448"/>
                  <a:pt x="576" y="528"/>
                </a:cubicBezTo>
              </a:path>
            </a:pathLst>
          </a:custGeom>
          <a:noFill/>
          <a:ln w="28575" cmpd="sng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23" name="Text Box 23"/>
          <p:cNvSpPr txBox="1">
            <a:spLocks noChangeArrowheads="1"/>
          </p:cNvSpPr>
          <p:nvPr/>
        </p:nvSpPr>
        <p:spPr bwMode="auto">
          <a:xfrm>
            <a:off x="7162800" y="3260725"/>
            <a:ext cx="190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</a:rPr>
              <a:t>Compton emission</a:t>
            </a:r>
          </a:p>
        </p:txBody>
      </p:sp>
      <p:sp>
        <p:nvSpPr>
          <p:cNvPr id="128024" name="Line 24"/>
          <p:cNvSpPr>
            <a:spLocks noChangeShapeType="1"/>
          </p:cNvSpPr>
          <p:nvPr/>
        </p:nvSpPr>
        <p:spPr bwMode="auto">
          <a:xfrm>
            <a:off x="4343400" y="3429000"/>
            <a:ext cx="2819400" cy="2286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25" name="Line 25"/>
          <p:cNvSpPr>
            <a:spLocks noChangeShapeType="1"/>
          </p:cNvSpPr>
          <p:nvPr/>
        </p:nvSpPr>
        <p:spPr bwMode="auto">
          <a:xfrm flipV="1">
            <a:off x="7407275" y="3657600"/>
            <a:ext cx="0" cy="1295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26" name="Line 26"/>
          <p:cNvSpPr>
            <a:spLocks noChangeShapeType="1"/>
          </p:cNvSpPr>
          <p:nvPr/>
        </p:nvSpPr>
        <p:spPr bwMode="auto">
          <a:xfrm>
            <a:off x="7407275" y="4953000"/>
            <a:ext cx="15240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27" name="Text Box 27"/>
          <p:cNvSpPr txBox="1">
            <a:spLocks noChangeArrowheads="1"/>
          </p:cNvSpPr>
          <p:nvPr/>
        </p:nvSpPr>
        <p:spPr bwMode="auto">
          <a:xfrm rot="16200000">
            <a:off x="6751638" y="4144962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n</a:t>
            </a:r>
            <a:r>
              <a:rPr lang="en-US" sz="2000">
                <a:solidFill>
                  <a:srgbClr val="FFFF00"/>
                </a:solidFill>
              </a:rPr>
              <a:t>F</a:t>
            </a:r>
            <a:r>
              <a:rPr lang="en-US" sz="2000" baseline="-25000">
                <a:solidFill>
                  <a:srgbClr val="FFFF00"/>
                </a:solidFill>
                <a:latin typeface="Symbol" pitchFamily="18" charset="2"/>
              </a:rPr>
              <a:t>n</a:t>
            </a:r>
          </a:p>
        </p:txBody>
      </p:sp>
      <p:sp>
        <p:nvSpPr>
          <p:cNvPr id="128028" name="Text Box 28"/>
          <p:cNvSpPr txBox="1">
            <a:spLocks noChangeArrowheads="1"/>
          </p:cNvSpPr>
          <p:nvPr/>
        </p:nvSpPr>
        <p:spPr bwMode="auto">
          <a:xfrm>
            <a:off x="8474075" y="48768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n</a:t>
            </a:r>
            <a:endParaRPr lang="en-US" sz="2000">
              <a:solidFill>
                <a:srgbClr val="FFFF00"/>
              </a:solidFill>
            </a:endParaRPr>
          </a:p>
        </p:txBody>
      </p:sp>
      <p:sp>
        <p:nvSpPr>
          <p:cNvPr id="128029" name="Freeform 29"/>
          <p:cNvSpPr>
            <a:spLocks/>
          </p:cNvSpPr>
          <p:nvPr/>
        </p:nvSpPr>
        <p:spPr bwMode="auto">
          <a:xfrm>
            <a:off x="7394575" y="4191000"/>
            <a:ext cx="774700" cy="762000"/>
          </a:xfrm>
          <a:custGeom>
            <a:avLst/>
            <a:gdLst/>
            <a:ahLst/>
            <a:cxnLst>
              <a:cxn ang="0">
                <a:pos x="8" y="480"/>
              </a:cxn>
              <a:cxn ang="0">
                <a:pos x="8" y="288"/>
              </a:cxn>
              <a:cxn ang="0">
                <a:pos x="56" y="144"/>
              </a:cxn>
              <a:cxn ang="0">
                <a:pos x="152" y="48"/>
              </a:cxn>
              <a:cxn ang="0">
                <a:pos x="296" y="0"/>
              </a:cxn>
              <a:cxn ang="0">
                <a:pos x="392" y="48"/>
              </a:cxn>
              <a:cxn ang="0">
                <a:pos x="488" y="192"/>
              </a:cxn>
            </a:cxnLst>
            <a:rect l="0" t="0" r="r" b="b"/>
            <a:pathLst>
              <a:path w="488" h="480">
                <a:moveTo>
                  <a:pt x="8" y="480"/>
                </a:moveTo>
                <a:cubicBezTo>
                  <a:pt x="4" y="412"/>
                  <a:pt x="0" y="344"/>
                  <a:pt x="8" y="288"/>
                </a:cubicBezTo>
                <a:cubicBezTo>
                  <a:pt x="16" y="232"/>
                  <a:pt x="32" y="184"/>
                  <a:pt x="56" y="144"/>
                </a:cubicBezTo>
                <a:cubicBezTo>
                  <a:pt x="80" y="104"/>
                  <a:pt x="112" y="72"/>
                  <a:pt x="152" y="48"/>
                </a:cubicBezTo>
                <a:cubicBezTo>
                  <a:pt x="192" y="24"/>
                  <a:pt x="256" y="0"/>
                  <a:pt x="296" y="0"/>
                </a:cubicBezTo>
                <a:cubicBezTo>
                  <a:pt x="336" y="0"/>
                  <a:pt x="360" y="16"/>
                  <a:pt x="392" y="48"/>
                </a:cubicBezTo>
                <a:cubicBezTo>
                  <a:pt x="424" y="80"/>
                  <a:pt x="472" y="168"/>
                  <a:pt x="488" y="192"/>
                </a:cubicBezTo>
              </a:path>
            </a:pathLst>
          </a:custGeom>
          <a:noFill/>
          <a:ln w="28575" cmpd="sng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30" name="Freeform 30"/>
          <p:cNvSpPr>
            <a:spLocks/>
          </p:cNvSpPr>
          <p:nvPr/>
        </p:nvSpPr>
        <p:spPr bwMode="auto">
          <a:xfrm>
            <a:off x="8169275" y="4114800"/>
            <a:ext cx="914400" cy="8382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96" y="144"/>
              </a:cxn>
              <a:cxn ang="0">
                <a:pos x="192" y="48"/>
              </a:cxn>
              <a:cxn ang="0">
                <a:pos x="336" y="0"/>
              </a:cxn>
              <a:cxn ang="0">
                <a:pos x="432" y="48"/>
              </a:cxn>
              <a:cxn ang="0">
                <a:pos x="528" y="288"/>
              </a:cxn>
              <a:cxn ang="0">
                <a:pos x="576" y="528"/>
              </a:cxn>
            </a:cxnLst>
            <a:rect l="0" t="0" r="r" b="b"/>
            <a:pathLst>
              <a:path w="576" h="528">
                <a:moveTo>
                  <a:pt x="0" y="240"/>
                </a:moveTo>
                <a:cubicBezTo>
                  <a:pt x="32" y="208"/>
                  <a:pt x="64" y="176"/>
                  <a:pt x="96" y="144"/>
                </a:cubicBezTo>
                <a:cubicBezTo>
                  <a:pt x="128" y="112"/>
                  <a:pt x="152" y="72"/>
                  <a:pt x="192" y="48"/>
                </a:cubicBezTo>
                <a:cubicBezTo>
                  <a:pt x="232" y="24"/>
                  <a:pt x="296" y="0"/>
                  <a:pt x="336" y="0"/>
                </a:cubicBezTo>
                <a:cubicBezTo>
                  <a:pt x="376" y="0"/>
                  <a:pt x="400" y="0"/>
                  <a:pt x="432" y="48"/>
                </a:cubicBezTo>
                <a:cubicBezTo>
                  <a:pt x="464" y="96"/>
                  <a:pt x="504" y="208"/>
                  <a:pt x="528" y="288"/>
                </a:cubicBezTo>
                <a:cubicBezTo>
                  <a:pt x="552" y="368"/>
                  <a:pt x="564" y="448"/>
                  <a:pt x="576" y="528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31" name="Text Box 31"/>
          <p:cNvSpPr txBox="1">
            <a:spLocks noChangeArrowheads="1"/>
          </p:cNvSpPr>
          <p:nvPr/>
        </p:nvSpPr>
        <p:spPr bwMode="auto">
          <a:xfrm>
            <a:off x="1539875" y="3276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latin typeface="Symbol" pitchFamily="18" charset="2"/>
              </a:rPr>
              <a:t>g</a:t>
            </a:r>
            <a:r>
              <a:rPr lang="en-US" sz="2400" baseline="-25000">
                <a:solidFill>
                  <a:srgbClr val="FF3300"/>
                </a:solidFill>
                <a:latin typeface="Symbol" pitchFamily="18" charset="2"/>
              </a:rPr>
              <a:t>2</a:t>
            </a:r>
          </a:p>
        </p:txBody>
      </p:sp>
      <p:sp>
        <p:nvSpPr>
          <p:cNvPr id="128032" name="Text Box 32"/>
          <p:cNvSpPr txBox="1">
            <a:spLocks noChangeArrowheads="1"/>
          </p:cNvSpPr>
          <p:nvPr/>
        </p:nvSpPr>
        <p:spPr bwMode="auto">
          <a:xfrm>
            <a:off x="777875" y="3276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latin typeface="Symbol" pitchFamily="18" charset="2"/>
              </a:rPr>
              <a:t>g</a:t>
            </a:r>
            <a:r>
              <a:rPr lang="en-US" sz="2400" baseline="-25000">
                <a:solidFill>
                  <a:srgbClr val="FF3300"/>
                </a:solidFill>
                <a:latin typeface="Symbol" pitchFamily="18" charset="2"/>
              </a:rPr>
              <a:t>1</a:t>
            </a:r>
          </a:p>
        </p:txBody>
      </p:sp>
      <p:sp>
        <p:nvSpPr>
          <p:cNvPr id="128033" name="Text Box 33"/>
          <p:cNvSpPr txBox="1">
            <a:spLocks noChangeArrowheads="1"/>
          </p:cNvSpPr>
          <p:nvPr/>
        </p:nvSpPr>
        <p:spPr bwMode="auto">
          <a:xfrm>
            <a:off x="1235075" y="2286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400" baseline="30000">
                <a:solidFill>
                  <a:srgbClr val="FFFF00"/>
                </a:solidFill>
              </a:rPr>
              <a:t>-q</a:t>
            </a:r>
          </a:p>
        </p:txBody>
      </p:sp>
      <p:sp>
        <p:nvSpPr>
          <p:cNvPr id="128034" name="Text Box 34"/>
          <p:cNvSpPr txBox="1">
            <a:spLocks noChangeArrowheads="1"/>
          </p:cNvSpPr>
          <p:nvPr/>
        </p:nvSpPr>
        <p:spPr bwMode="auto">
          <a:xfrm>
            <a:off x="0" y="3886200"/>
            <a:ext cx="2362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</a:rPr>
              <a:t>Radiative cooling </a:t>
            </a:r>
            <a:r>
              <a:rPr lang="en-US" sz="2000">
                <a:solidFill>
                  <a:srgbClr val="FFFF00"/>
                </a:solidFill>
                <a:cs typeface="Arial" charset="0"/>
              </a:rPr>
              <a:t>↔ escape =&gt;</a:t>
            </a:r>
          </a:p>
        </p:txBody>
      </p:sp>
      <p:sp>
        <p:nvSpPr>
          <p:cNvPr id="128037" name="FlagCount" hidden="1">
            <a:hlinkClick r:id="rId5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sp>
        <p:nvSpPr>
          <p:cNvPr id="128038" name="Rectangle 38"/>
          <p:cNvSpPr>
            <a:spLocks noChangeArrowheads="1"/>
          </p:cNvSpPr>
          <p:nvPr/>
        </p:nvSpPr>
        <p:spPr bwMode="auto">
          <a:xfrm>
            <a:off x="3886200" y="5257800"/>
            <a:ext cx="5181600" cy="15240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039" name="Text Box 39"/>
          <p:cNvSpPr txBox="1">
            <a:spLocks noChangeArrowheads="1"/>
          </p:cNvSpPr>
          <p:nvPr/>
        </p:nvSpPr>
        <p:spPr bwMode="auto">
          <a:xfrm>
            <a:off x="3810000" y="5257800"/>
            <a:ext cx="5410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accent2"/>
                </a:solidFill>
              </a:rPr>
              <a:t>Seed photons:</a:t>
            </a:r>
          </a:p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accent2"/>
                </a:solidFill>
              </a:rPr>
              <a:t>Synchrotron (within same region [SSC] or external sources, e.g., accretion disk, BLR, dust torus (EC = External Compton)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28040" name="Line 40"/>
          <p:cNvSpPr>
            <a:spLocks noChangeShapeType="1"/>
          </p:cNvSpPr>
          <p:nvPr/>
        </p:nvSpPr>
        <p:spPr bwMode="auto">
          <a:xfrm flipV="1">
            <a:off x="473075" y="4648200"/>
            <a:ext cx="0" cy="1295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41" name="Line 41"/>
          <p:cNvSpPr>
            <a:spLocks noChangeShapeType="1"/>
          </p:cNvSpPr>
          <p:nvPr/>
        </p:nvSpPr>
        <p:spPr bwMode="auto">
          <a:xfrm>
            <a:off x="473075" y="5943600"/>
            <a:ext cx="15240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42" name="Line 42"/>
          <p:cNvSpPr>
            <a:spLocks noChangeShapeType="1"/>
          </p:cNvSpPr>
          <p:nvPr/>
        </p:nvSpPr>
        <p:spPr bwMode="auto">
          <a:xfrm flipV="1">
            <a:off x="609600" y="5105400"/>
            <a:ext cx="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43" name="Line 43"/>
          <p:cNvSpPr>
            <a:spLocks noChangeShapeType="1"/>
          </p:cNvSpPr>
          <p:nvPr/>
        </p:nvSpPr>
        <p:spPr bwMode="auto">
          <a:xfrm>
            <a:off x="1066800" y="5257800"/>
            <a:ext cx="533400" cy="3810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44" name="Line 44"/>
          <p:cNvSpPr>
            <a:spLocks noChangeShapeType="1"/>
          </p:cNvSpPr>
          <p:nvPr/>
        </p:nvSpPr>
        <p:spPr bwMode="auto">
          <a:xfrm>
            <a:off x="1616075" y="5638800"/>
            <a:ext cx="0" cy="304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45" name="Text Box 45"/>
          <p:cNvSpPr txBox="1">
            <a:spLocks noChangeArrowheads="1"/>
          </p:cNvSpPr>
          <p:nvPr/>
        </p:nvSpPr>
        <p:spPr bwMode="auto">
          <a:xfrm rot="16200000">
            <a:off x="-334962" y="4983162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</a:rPr>
              <a:t>Q</a:t>
            </a:r>
            <a:r>
              <a:rPr lang="en-US" sz="2000" baseline="-25000">
                <a:solidFill>
                  <a:srgbClr val="FFFF00"/>
                </a:solidFill>
              </a:rPr>
              <a:t>e</a:t>
            </a:r>
            <a:r>
              <a:rPr lang="en-US" sz="2000">
                <a:solidFill>
                  <a:srgbClr val="FFFF00"/>
                </a:solidFill>
              </a:rPr>
              <a:t> (</a:t>
            </a: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000">
                <a:solidFill>
                  <a:srgbClr val="FFFF00"/>
                </a:solidFill>
              </a:rPr>
              <a:t>,t)</a:t>
            </a:r>
          </a:p>
        </p:txBody>
      </p:sp>
      <p:sp>
        <p:nvSpPr>
          <p:cNvPr id="128046" name="Text Box 46"/>
          <p:cNvSpPr txBox="1">
            <a:spLocks noChangeArrowheads="1"/>
          </p:cNvSpPr>
          <p:nvPr/>
        </p:nvSpPr>
        <p:spPr bwMode="auto">
          <a:xfrm>
            <a:off x="1828800" y="58674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g</a:t>
            </a:r>
            <a:endParaRPr lang="en-US" sz="2000">
              <a:solidFill>
                <a:srgbClr val="FFFF00"/>
              </a:solidFill>
            </a:endParaRPr>
          </a:p>
        </p:txBody>
      </p:sp>
      <p:sp>
        <p:nvSpPr>
          <p:cNvPr id="128047" name="Text Box 47"/>
          <p:cNvSpPr txBox="1">
            <a:spLocks noChangeArrowheads="1"/>
          </p:cNvSpPr>
          <p:nvPr/>
        </p:nvSpPr>
        <p:spPr bwMode="auto">
          <a:xfrm>
            <a:off x="1387475" y="5867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400" baseline="-25000">
                <a:solidFill>
                  <a:srgbClr val="FFFF00"/>
                </a:solidFill>
                <a:latin typeface="Symbol" pitchFamily="18" charset="2"/>
              </a:rPr>
              <a:t>2</a:t>
            </a:r>
          </a:p>
        </p:txBody>
      </p:sp>
      <p:sp>
        <p:nvSpPr>
          <p:cNvPr id="128048" name="Text Box 48"/>
          <p:cNvSpPr txBox="1">
            <a:spLocks noChangeArrowheads="1"/>
          </p:cNvSpPr>
          <p:nvPr/>
        </p:nvSpPr>
        <p:spPr bwMode="auto">
          <a:xfrm>
            <a:off x="457200" y="5867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400" baseline="-25000">
                <a:solidFill>
                  <a:srgbClr val="FFFF00"/>
                </a:solidFill>
                <a:latin typeface="Symbol" pitchFamily="18" charset="2"/>
              </a:rPr>
              <a:t>1</a:t>
            </a:r>
          </a:p>
        </p:txBody>
      </p:sp>
      <p:sp>
        <p:nvSpPr>
          <p:cNvPr id="128049" name="Text Box 49"/>
          <p:cNvSpPr txBox="1">
            <a:spLocks noChangeArrowheads="1"/>
          </p:cNvSpPr>
          <p:nvPr/>
        </p:nvSpPr>
        <p:spPr bwMode="auto">
          <a:xfrm>
            <a:off x="1295400" y="50292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400" baseline="30000">
                <a:solidFill>
                  <a:srgbClr val="FFFF00"/>
                </a:solidFill>
              </a:rPr>
              <a:t>-(q+1)</a:t>
            </a:r>
          </a:p>
        </p:txBody>
      </p:sp>
      <p:sp>
        <p:nvSpPr>
          <p:cNvPr id="128050" name="Text Box 50"/>
          <p:cNvSpPr txBox="1">
            <a:spLocks noChangeArrowheads="1"/>
          </p:cNvSpPr>
          <p:nvPr/>
        </p:nvSpPr>
        <p:spPr bwMode="auto">
          <a:xfrm>
            <a:off x="838200" y="5867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400" baseline="-25000" dirty="0">
                <a:solidFill>
                  <a:srgbClr val="FFFF00"/>
                </a:solidFill>
              </a:rPr>
              <a:t>b</a:t>
            </a:r>
          </a:p>
        </p:txBody>
      </p:sp>
      <p:sp>
        <p:nvSpPr>
          <p:cNvPr id="128051" name="Line 51"/>
          <p:cNvSpPr>
            <a:spLocks noChangeShapeType="1"/>
          </p:cNvSpPr>
          <p:nvPr/>
        </p:nvSpPr>
        <p:spPr bwMode="auto">
          <a:xfrm>
            <a:off x="609600" y="5105400"/>
            <a:ext cx="4572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52" name="Text Box 52"/>
          <p:cNvSpPr txBox="1">
            <a:spLocks noChangeArrowheads="1"/>
          </p:cNvSpPr>
          <p:nvPr/>
        </p:nvSpPr>
        <p:spPr bwMode="auto">
          <a:xfrm>
            <a:off x="609600" y="46482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400" baseline="30000" dirty="0">
                <a:solidFill>
                  <a:srgbClr val="FFFF00"/>
                </a:solidFill>
              </a:rPr>
              <a:t>-q</a:t>
            </a:r>
            <a:r>
              <a:rPr lang="en-US" sz="2400" dirty="0">
                <a:solidFill>
                  <a:srgbClr val="FFFF00"/>
                </a:solidFill>
              </a:rPr>
              <a:t> or </a:t>
            </a:r>
            <a:r>
              <a:rPr lang="en-US" sz="2400" dirty="0">
                <a:solidFill>
                  <a:srgbClr val="00FF00"/>
                </a:solidFill>
                <a:latin typeface="Symbol" pitchFamily="18" charset="2"/>
              </a:rPr>
              <a:t>g</a:t>
            </a:r>
            <a:r>
              <a:rPr lang="en-US" sz="2400" baseline="30000" dirty="0">
                <a:solidFill>
                  <a:srgbClr val="00FF00"/>
                </a:solidFill>
              </a:rPr>
              <a:t>-2</a:t>
            </a:r>
          </a:p>
        </p:txBody>
      </p:sp>
      <p:sp>
        <p:nvSpPr>
          <p:cNvPr id="128053" name="Line 53"/>
          <p:cNvSpPr>
            <a:spLocks noChangeShapeType="1"/>
          </p:cNvSpPr>
          <p:nvPr/>
        </p:nvSpPr>
        <p:spPr bwMode="auto">
          <a:xfrm flipH="1">
            <a:off x="2362200" y="1828800"/>
            <a:ext cx="4648200" cy="2438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54" name="Line 54"/>
          <p:cNvSpPr>
            <a:spLocks noChangeShapeType="1"/>
          </p:cNvSpPr>
          <p:nvPr/>
        </p:nvSpPr>
        <p:spPr bwMode="auto">
          <a:xfrm flipH="1">
            <a:off x="2438400" y="4038600"/>
            <a:ext cx="4724400" cy="2286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55" name="Text Box 55"/>
          <p:cNvSpPr txBox="1">
            <a:spLocks noChangeArrowheads="1"/>
          </p:cNvSpPr>
          <p:nvPr/>
        </p:nvSpPr>
        <p:spPr bwMode="auto">
          <a:xfrm>
            <a:off x="1447800" y="6248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FF00"/>
                </a:solidFill>
                <a:latin typeface="Symbol" pitchFamily="18" charset="2"/>
              </a:rPr>
              <a:t>g</a:t>
            </a:r>
            <a:r>
              <a:rPr lang="en-US" sz="2400" baseline="-25000">
                <a:solidFill>
                  <a:srgbClr val="00FF00"/>
                </a:solidFill>
                <a:latin typeface="Symbol" pitchFamily="18" charset="2"/>
              </a:rPr>
              <a:t>2</a:t>
            </a:r>
          </a:p>
        </p:txBody>
      </p:sp>
      <p:sp>
        <p:nvSpPr>
          <p:cNvPr id="128056" name="Text Box 56"/>
          <p:cNvSpPr txBox="1">
            <a:spLocks noChangeArrowheads="1"/>
          </p:cNvSpPr>
          <p:nvPr/>
        </p:nvSpPr>
        <p:spPr bwMode="auto">
          <a:xfrm>
            <a:off x="517525" y="6248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FF00"/>
                </a:solidFill>
                <a:latin typeface="Symbol" pitchFamily="18" charset="2"/>
              </a:rPr>
              <a:t>g</a:t>
            </a:r>
            <a:r>
              <a:rPr lang="en-US" sz="2400" baseline="-25000" dirty="0">
                <a:solidFill>
                  <a:srgbClr val="00FF00"/>
                </a:solidFill>
              </a:rPr>
              <a:t>b</a:t>
            </a:r>
          </a:p>
        </p:txBody>
      </p:sp>
      <p:sp>
        <p:nvSpPr>
          <p:cNvPr id="128057" name="Text Box 57"/>
          <p:cNvSpPr txBox="1">
            <a:spLocks noChangeArrowheads="1"/>
          </p:cNvSpPr>
          <p:nvPr/>
        </p:nvSpPr>
        <p:spPr bwMode="auto">
          <a:xfrm>
            <a:off x="898525" y="6248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FF00"/>
                </a:solidFill>
                <a:latin typeface="Symbol" pitchFamily="18" charset="2"/>
              </a:rPr>
              <a:t>g</a:t>
            </a:r>
            <a:r>
              <a:rPr lang="en-US" sz="2400" baseline="-25000">
                <a:solidFill>
                  <a:srgbClr val="00FF00"/>
                </a:solidFill>
              </a:rPr>
              <a:t>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133600" y="5921514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Symbol" pitchFamily="18" charset="2"/>
              </a:rPr>
              <a:t>g</a:t>
            </a:r>
            <a:r>
              <a:rPr lang="en-US" sz="2000" baseline="-25000" dirty="0">
                <a:solidFill>
                  <a:srgbClr val="002060"/>
                </a:solidFill>
              </a:rPr>
              <a:t>b</a:t>
            </a:r>
            <a:r>
              <a:rPr lang="en-US" sz="2000" dirty="0">
                <a:solidFill>
                  <a:srgbClr val="002060"/>
                </a:solidFill>
              </a:rPr>
              <a:t>: 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Symbol" pitchFamily="18" charset="2"/>
              </a:rPr>
              <a:t>t</a:t>
            </a:r>
            <a:r>
              <a:rPr lang="en-US" sz="2000" baseline="-25000" dirty="0">
                <a:solidFill>
                  <a:srgbClr val="002060"/>
                </a:solidFill>
              </a:rPr>
              <a:t>cool</a:t>
            </a:r>
            <a:r>
              <a:rPr lang="en-US" sz="2000" dirty="0">
                <a:solidFill>
                  <a:srgbClr val="002060"/>
                </a:solidFill>
              </a:rPr>
              <a:t>(</a:t>
            </a:r>
            <a:r>
              <a:rPr lang="en-US" sz="2000" dirty="0">
                <a:solidFill>
                  <a:srgbClr val="002060"/>
                </a:solidFill>
                <a:latin typeface="Symbol" pitchFamily="18" charset="2"/>
              </a:rPr>
              <a:t>g</a:t>
            </a:r>
            <a:r>
              <a:rPr lang="en-US" sz="2000" baseline="-25000" dirty="0">
                <a:solidFill>
                  <a:srgbClr val="002060"/>
                </a:solidFill>
              </a:rPr>
              <a:t>b</a:t>
            </a:r>
            <a:r>
              <a:rPr lang="en-US" sz="2000" dirty="0">
                <a:solidFill>
                  <a:srgbClr val="002060"/>
                </a:solidFill>
              </a:rPr>
              <a:t>) = </a:t>
            </a:r>
            <a:r>
              <a:rPr lang="en-US" sz="2000" dirty="0">
                <a:solidFill>
                  <a:srgbClr val="002060"/>
                </a:solidFill>
                <a:latin typeface="Symbol" pitchFamily="18" charset="2"/>
              </a:rPr>
              <a:t>t</a:t>
            </a:r>
            <a:r>
              <a:rPr lang="en-US" sz="2000" baseline="-25000" dirty="0">
                <a:solidFill>
                  <a:srgbClr val="002060"/>
                </a:solidFill>
              </a:rPr>
              <a:t>esc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489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8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8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8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8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8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8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8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8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8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28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8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8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8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8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8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8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8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28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8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8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8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8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8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8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8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8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8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8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8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8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8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8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8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8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8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0" dur="500"/>
                                        <p:tgtEl>
                                          <p:spTgt spid="128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3" dur="500"/>
                                        <p:tgtEl>
                                          <p:spTgt spid="128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8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3" dur="500"/>
                                        <p:tgtEl>
                                          <p:spTgt spid="128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6" dur="500"/>
                                        <p:tgtEl>
                                          <p:spTgt spid="128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28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8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28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28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28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28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28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28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28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8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000"/>
                            </p:stCondLst>
                            <p:childTnLst>
                              <p:par>
                                <p:cTn id="19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5" dur="500"/>
                                        <p:tgtEl>
                                          <p:spTgt spid="128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128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2" dur="500"/>
                                        <p:tgtEl>
                                          <p:spTgt spid="128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5" dur="500"/>
                                        <p:tgtEl>
                                          <p:spTgt spid="128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128006" grpId="0"/>
      <p:bldP spid="128007" grpId="0" animBg="1"/>
      <p:bldP spid="128008" grpId="0" animBg="1"/>
      <p:bldP spid="128009" grpId="0" animBg="1"/>
      <p:bldP spid="128010" grpId="0" animBg="1"/>
      <p:bldP spid="128011" grpId="0" animBg="1"/>
      <p:bldP spid="128012" grpId="0" animBg="1"/>
      <p:bldP spid="128013" grpId="0"/>
      <p:bldP spid="128014" grpId="0"/>
      <p:bldP spid="128015" grpId="0" animBg="1"/>
      <p:bldP spid="128016" grpId="0"/>
      <p:bldP spid="128017" grpId="0" animBg="1"/>
      <p:bldP spid="128018" grpId="0" animBg="1"/>
      <p:bldP spid="128019" grpId="0"/>
      <p:bldP spid="128020" grpId="0"/>
      <p:bldP spid="128021" grpId="0" animBg="1"/>
      <p:bldP spid="128022" grpId="0" animBg="1"/>
      <p:bldP spid="128023" grpId="0"/>
      <p:bldP spid="128024" grpId="0" animBg="1"/>
      <p:bldP spid="128025" grpId="0" animBg="1"/>
      <p:bldP spid="128026" grpId="0" animBg="1"/>
      <p:bldP spid="128027" grpId="0"/>
      <p:bldP spid="128028" grpId="0"/>
      <p:bldP spid="128029" grpId="0" animBg="1"/>
      <p:bldP spid="128030" grpId="0" animBg="1"/>
      <p:bldP spid="128031" grpId="0"/>
      <p:bldP spid="128032" grpId="0"/>
      <p:bldP spid="128033" grpId="0"/>
      <p:bldP spid="128034" grpId="0"/>
      <p:bldP spid="128038" grpId="0" animBg="1"/>
      <p:bldP spid="128039" grpId="0"/>
      <p:bldP spid="128040" grpId="0" animBg="1"/>
      <p:bldP spid="128041" grpId="0" animBg="1"/>
      <p:bldP spid="128042" grpId="0" animBg="1"/>
      <p:bldP spid="128043" grpId="0" animBg="1"/>
      <p:bldP spid="128044" grpId="0" animBg="1"/>
      <p:bldP spid="128045" grpId="0"/>
      <p:bldP spid="128046" grpId="0"/>
      <p:bldP spid="128047" grpId="0"/>
      <p:bldP spid="128048" grpId="0"/>
      <p:bldP spid="128049" grpId="0"/>
      <p:bldP spid="128050" grpId="0"/>
      <p:bldP spid="128051" grpId="0" animBg="1"/>
      <p:bldP spid="128052" grpId="0"/>
      <p:bldP spid="128053" grpId="0" animBg="1"/>
      <p:bldP spid="128054" grpId="0" animBg="1"/>
      <p:bldP spid="128055" grpId="0"/>
      <p:bldP spid="128056" grpId="0"/>
      <p:bldP spid="128057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162800" cy="914400"/>
          </a:xfrm>
        </p:spPr>
        <p:txBody>
          <a:bodyPr/>
          <a:lstStyle/>
          <a:p>
            <a:r>
              <a:rPr lang="en-US" u="sng" dirty="0" err="1">
                <a:solidFill>
                  <a:srgbClr val="FFFF00"/>
                </a:solidFill>
              </a:rPr>
              <a:t>Hadronic</a:t>
            </a:r>
            <a:r>
              <a:rPr lang="en-US" u="sng" dirty="0">
                <a:solidFill>
                  <a:srgbClr val="FFFF00"/>
                </a:solidFill>
              </a:rPr>
              <a:t> </a:t>
            </a:r>
            <a:r>
              <a:rPr lang="en-US" u="sng" dirty="0" err="1">
                <a:solidFill>
                  <a:srgbClr val="FFFF00"/>
                </a:solidFill>
              </a:rPr>
              <a:t>Blazar</a:t>
            </a:r>
            <a:r>
              <a:rPr lang="en-US" u="sng" dirty="0">
                <a:solidFill>
                  <a:srgbClr val="FFFF00"/>
                </a:solidFill>
              </a:rPr>
              <a:t> Models</a:t>
            </a:r>
          </a:p>
        </p:txBody>
      </p:sp>
      <p:pic>
        <p:nvPicPr>
          <p:cNvPr id="129027" name="Picture 3" descr="agn_model_up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422525" y="1728788"/>
            <a:ext cx="4435475" cy="4900612"/>
          </a:xfrm>
          <a:noFill/>
          <a:ln/>
        </p:spPr>
      </p:pic>
      <p:sp>
        <p:nvSpPr>
          <p:cNvPr id="129028" name="Line 4"/>
          <p:cNvSpPr>
            <a:spLocks noChangeShapeType="1"/>
          </p:cNvSpPr>
          <p:nvPr/>
        </p:nvSpPr>
        <p:spPr bwMode="auto">
          <a:xfrm flipH="1" flipV="1">
            <a:off x="3200400" y="1524000"/>
            <a:ext cx="1066800" cy="1828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2590800" y="914400"/>
            <a:ext cx="2819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FFFF00"/>
                </a:solidFill>
              </a:rPr>
              <a:t>Relativistic jet outflow with </a:t>
            </a:r>
            <a:r>
              <a:rPr lang="en-US" sz="2000" dirty="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  <a:cs typeface="Arial" charset="0"/>
              </a:rPr>
              <a:t>≈ 10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-152400" y="807184"/>
            <a:ext cx="2590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FFFF00"/>
                </a:solidFill>
              </a:rPr>
              <a:t>Injection, acceleration of </a:t>
            </a:r>
            <a:r>
              <a:rPr lang="en-US" sz="2000" dirty="0" err="1">
                <a:solidFill>
                  <a:srgbClr val="FFFF00"/>
                </a:solidFill>
              </a:rPr>
              <a:t>ultrarelativistic</a:t>
            </a:r>
            <a:r>
              <a:rPr lang="en-US" sz="2000" dirty="0">
                <a:solidFill>
                  <a:srgbClr val="FFFF00"/>
                </a:solidFill>
              </a:rPr>
              <a:t> electrons </a:t>
            </a:r>
            <a:r>
              <a:rPr lang="en-US" sz="2000" dirty="0">
                <a:solidFill>
                  <a:srgbClr val="FF3300"/>
                </a:solidFill>
              </a:rPr>
              <a:t>and protons</a:t>
            </a:r>
          </a:p>
        </p:txBody>
      </p:sp>
      <p:sp>
        <p:nvSpPr>
          <p:cNvPr id="129031" name="Line 7"/>
          <p:cNvSpPr>
            <a:spLocks noChangeShapeType="1"/>
          </p:cNvSpPr>
          <p:nvPr/>
        </p:nvSpPr>
        <p:spPr bwMode="auto">
          <a:xfrm flipH="1" flipV="1">
            <a:off x="1828800" y="2286000"/>
            <a:ext cx="2590800" cy="1295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32" name="Line 8"/>
          <p:cNvSpPr>
            <a:spLocks noChangeShapeType="1"/>
          </p:cNvSpPr>
          <p:nvPr/>
        </p:nvSpPr>
        <p:spPr bwMode="auto">
          <a:xfrm flipV="1">
            <a:off x="549275" y="2438400"/>
            <a:ext cx="0" cy="1295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33" name="Line 9"/>
          <p:cNvSpPr>
            <a:spLocks noChangeShapeType="1"/>
          </p:cNvSpPr>
          <p:nvPr/>
        </p:nvSpPr>
        <p:spPr bwMode="auto">
          <a:xfrm>
            <a:off x="549275" y="3733800"/>
            <a:ext cx="15240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34" name="Line 10"/>
          <p:cNvSpPr>
            <a:spLocks noChangeShapeType="1"/>
          </p:cNvSpPr>
          <p:nvPr/>
        </p:nvSpPr>
        <p:spPr bwMode="auto">
          <a:xfrm flipV="1">
            <a:off x="854075" y="2819400"/>
            <a:ext cx="0" cy="914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35" name="Line 11"/>
          <p:cNvSpPr>
            <a:spLocks noChangeShapeType="1"/>
          </p:cNvSpPr>
          <p:nvPr/>
        </p:nvSpPr>
        <p:spPr bwMode="auto">
          <a:xfrm>
            <a:off x="854075" y="2819400"/>
            <a:ext cx="838200" cy="6096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36" name="Line 12"/>
          <p:cNvSpPr>
            <a:spLocks noChangeShapeType="1"/>
          </p:cNvSpPr>
          <p:nvPr/>
        </p:nvSpPr>
        <p:spPr bwMode="auto">
          <a:xfrm>
            <a:off x="1692275" y="3429000"/>
            <a:ext cx="0" cy="304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37" name="Text Box 13"/>
          <p:cNvSpPr txBox="1">
            <a:spLocks noChangeArrowheads="1"/>
          </p:cNvSpPr>
          <p:nvPr/>
        </p:nvSpPr>
        <p:spPr bwMode="auto">
          <a:xfrm rot="16200000">
            <a:off x="-342900" y="2825750"/>
            <a:ext cx="1235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</a:rPr>
              <a:t>Q</a:t>
            </a:r>
            <a:r>
              <a:rPr lang="en-US" sz="2000" baseline="-25000">
                <a:solidFill>
                  <a:srgbClr val="FFFF00"/>
                </a:solidFill>
              </a:rPr>
              <a:t>e,p</a:t>
            </a:r>
            <a:r>
              <a:rPr lang="en-US" sz="2000">
                <a:solidFill>
                  <a:srgbClr val="FFFF00"/>
                </a:solidFill>
              </a:rPr>
              <a:t> (</a:t>
            </a: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000">
                <a:solidFill>
                  <a:srgbClr val="FFFF00"/>
                </a:solidFill>
              </a:rPr>
              <a:t>,t)</a:t>
            </a:r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1905000" y="36576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g</a:t>
            </a:r>
            <a:endParaRPr lang="en-US" sz="2000">
              <a:solidFill>
                <a:srgbClr val="FFFF00"/>
              </a:solidFill>
            </a:endParaRPr>
          </a:p>
        </p:txBody>
      </p:sp>
      <p:sp>
        <p:nvSpPr>
          <p:cNvPr id="129039" name="Line 15"/>
          <p:cNvSpPr>
            <a:spLocks noChangeShapeType="1"/>
          </p:cNvSpPr>
          <p:nvPr/>
        </p:nvSpPr>
        <p:spPr bwMode="auto">
          <a:xfrm flipH="1">
            <a:off x="2209800" y="3429000"/>
            <a:ext cx="2133600" cy="1676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533400" y="4479925"/>
            <a:ext cx="1905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</a:rPr>
              <a:t>Synchrotron emission of primary e</a:t>
            </a:r>
            <a:r>
              <a:rPr lang="en-US" sz="2000" baseline="30000">
                <a:solidFill>
                  <a:srgbClr val="FF3300"/>
                </a:solidFill>
              </a:rPr>
              <a:t>-</a:t>
            </a:r>
          </a:p>
        </p:txBody>
      </p:sp>
      <p:sp>
        <p:nvSpPr>
          <p:cNvPr id="129041" name="Line 17"/>
          <p:cNvSpPr>
            <a:spLocks noChangeShapeType="1"/>
          </p:cNvSpPr>
          <p:nvPr/>
        </p:nvSpPr>
        <p:spPr bwMode="auto">
          <a:xfrm flipV="1">
            <a:off x="685800" y="5165725"/>
            <a:ext cx="0" cy="1295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2" name="Line 18"/>
          <p:cNvSpPr>
            <a:spLocks noChangeShapeType="1"/>
          </p:cNvSpPr>
          <p:nvPr/>
        </p:nvSpPr>
        <p:spPr bwMode="auto">
          <a:xfrm>
            <a:off x="685800" y="6461125"/>
            <a:ext cx="15240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 rot="16200000">
            <a:off x="30163" y="5516562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n</a:t>
            </a:r>
            <a:r>
              <a:rPr lang="en-US" sz="2000">
                <a:solidFill>
                  <a:srgbClr val="FFFF00"/>
                </a:solidFill>
              </a:rPr>
              <a:t>F</a:t>
            </a:r>
            <a:r>
              <a:rPr lang="en-US" sz="2000" baseline="-25000">
                <a:solidFill>
                  <a:srgbClr val="FFFF00"/>
                </a:solidFill>
                <a:latin typeface="Symbol" pitchFamily="18" charset="2"/>
              </a:rPr>
              <a:t>n</a:t>
            </a:r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1752600" y="6384925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n</a:t>
            </a:r>
            <a:endParaRPr lang="en-US" sz="2000">
              <a:solidFill>
                <a:srgbClr val="FFFF00"/>
              </a:solidFill>
            </a:endParaRPr>
          </a:p>
        </p:txBody>
      </p:sp>
      <p:sp>
        <p:nvSpPr>
          <p:cNvPr id="129045" name="Freeform 21"/>
          <p:cNvSpPr>
            <a:spLocks/>
          </p:cNvSpPr>
          <p:nvPr/>
        </p:nvSpPr>
        <p:spPr bwMode="auto">
          <a:xfrm>
            <a:off x="673100" y="5699125"/>
            <a:ext cx="774700" cy="762000"/>
          </a:xfrm>
          <a:custGeom>
            <a:avLst/>
            <a:gdLst/>
            <a:ahLst/>
            <a:cxnLst>
              <a:cxn ang="0">
                <a:pos x="8" y="480"/>
              </a:cxn>
              <a:cxn ang="0">
                <a:pos x="8" y="288"/>
              </a:cxn>
              <a:cxn ang="0">
                <a:pos x="56" y="144"/>
              </a:cxn>
              <a:cxn ang="0">
                <a:pos x="152" y="48"/>
              </a:cxn>
              <a:cxn ang="0">
                <a:pos x="296" y="0"/>
              </a:cxn>
              <a:cxn ang="0">
                <a:pos x="392" y="48"/>
              </a:cxn>
              <a:cxn ang="0">
                <a:pos x="488" y="192"/>
              </a:cxn>
            </a:cxnLst>
            <a:rect l="0" t="0" r="r" b="b"/>
            <a:pathLst>
              <a:path w="488" h="480">
                <a:moveTo>
                  <a:pt x="8" y="480"/>
                </a:moveTo>
                <a:cubicBezTo>
                  <a:pt x="4" y="412"/>
                  <a:pt x="0" y="344"/>
                  <a:pt x="8" y="288"/>
                </a:cubicBezTo>
                <a:cubicBezTo>
                  <a:pt x="16" y="232"/>
                  <a:pt x="32" y="184"/>
                  <a:pt x="56" y="144"/>
                </a:cubicBezTo>
                <a:cubicBezTo>
                  <a:pt x="80" y="104"/>
                  <a:pt x="112" y="72"/>
                  <a:pt x="152" y="48"/>
                </a:cubicBezTo>
                <a:cubicBezTo>
                  <a:pt x="192" y="24"/>
                  <a:pt x="256" y="0"/>
                  <a:pt x="296" y="0"/>
                </a:cubicBezTo>
                <a:cubicBezTo>
                  <a:pt x="336" y="0"/>
                  <a:pt x="360" y="16"/>
                  <a:pt x="392" y="48"/>
                </a:cubicBezTo>
                <a:cubicBezTo>
                  <a:pt x="424" y="80"/>
                  <a:pt x="472" y="168"/>
                  <a:pt x="488" y="192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6" name="Freeform 22"/>
          <p:cNvSpPr>
            <a:spLocks/>
          </p:cNvSpPr>
          <p:nvPr/>
        </p:nvSpPr>
        <p:spPr bwMode="auto">
          <a:xfrm>
            <a:off x="1447800" y="5622925"/>
            <a:ext cx="914400" cy="8382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96" y="144"/>
              </a:cxn>
              <a:cxn ang="0">
                <a:pos x="192" y="48"/>
              </a:cxn>
              <a:cxn ang="0">
                <a:pos x="336" y="0"/>
              </a:cxn>
              <a:cxn ang="0">
                <a:pos x="432" y="48"/>
              </a:cxn>
              <a:cxn ang="0">
                <a:pos x="528" y="288"/>
              </a:cxn>
              <a:cxn ang="0">
                <a:pos x="576" y="528"/>
              </a:cxn>
            </a:cxnLst>
            <a:rect l="0" t="0" r="r" b="b"/>
            <a:pathLst>
              <a:path w="576" h="528">
                <a:moveTo>
                  <a:pt x="0" y="240"/>
                </a:moveTo>
                <a:cubicBezTo>
                  <a:pt x="32" y="208"/>
                  <a:pt x="64" y="176"/>
                  <a:pt x="96" y="144"/>
                </a:cubicBezTo>
                <a:cubicBezTo>
                  <a:pt x="128" y="112"/>
                  <a:pt x="152" y="72"/>
                  <a:pt x="192" y="48"/>
                </a:cubicBezTo>
                <a:cubicBezTo>
                  <a:pt x="232" y="24"/>
                  <a:pt x="296" y="0"/>
                  <a:pt x="336" y="0"/>
                </a:cubicBezTo>
                <a:cubicBezTo>
                  <a:pt x="376" y="0"/>
                  <a:pt x="400" y="0"/>
                  <a:pt x="432" y="48"/>
                </a:cubicBezTo>
                <a:cubicBezTo>
                  <a:pt x="464" y="96"/>
                  <a:pt x="504" y="208"/>
                  <a:pt x="528" y="288"/>
                </a:cubicBezTo>
                <a:cubicBezTo>
                  <a:pt x="552" y="368"/>
                  <a:pt x="564" y="448"/>
                  <a:pt x="576" y="528"/>
                </a:cubicBezTo>
              </a:path>
            </a:pathLst>
          </a:custGeom>
          <a:noFill/>
          <a:ln w="28575" cmpd="sng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7" name="Text Box 23"/>
          <p:cNvSpPr txBox="1">
            <a:spLocks noChangeArrowheads="1"/>
          </p:cNvSpPr>
          <p:nvPr/>
        </p:nvSpPr>
        <p:spPr bwMode="auto">
          <a:xfrm>
            <a:off x="6553200" y="762000"/>
            <a:ext cx="2743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</a:rPr>
              <a:t>Proton-induced radiation mechanisms:</a:t>
            </a:r>
          </a:p>
        </p:txBody>
      </p:sp>
      <p:sp>
        <p:nvSpPr>
          <p:cNvPr id="129048" name="Line 24"/>
          <p:cNvSpPr>
            <a:spLocks noChangeShapeType="1"/>
          </p:cNvSpPr>
          <p:nvPr/>
        </p:nvSpPr>
        <p:spPr bwMode="auto">
          <a:xfrm flipV="1">
            <a:off x="4343400" y="1447800"/>
            <a:ext cx="2590800" cy="2057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9" name="Line 25"/>
          <p:cNvSpPr>
            <a:spLocks noChangeShapeType="1"/>
          </p:cNvSpPr>
          <p:nvPr/>
        </p:nvSpPr>
        <p:spPr bwMode="auto">
          <a:xfrm flipV="1">
            <a:off x="7315200" y="1371600"/>
            <a:ext cx="0" cy="1295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0" name="Line 26"/>
          <p:cNvSpPr>
            <a:spLocks noChangeShapeType="1"/>
          </p:cNvSpPr>
          <p:nvPr/>
        </p:nvSpPr>
        <p:spPr bwMode="auto">
          <a:xfrm>
            <a:off x="7315200" y="2667000"/>
            <a:ext cx="15240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1" name="Text Box 27"/>
          <p:cNvSpPr txBox="1">
            <a:spLocks noChangeArrowheads="1"/>
          </p:cNvSpPr>
          <p:nvPr/>
        </p:nvSpPr>
        <p:spPr bwMode="auto">
          <a:xfrm rot="16200000">
            <a:off x="6659563" y="1858962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n</a:t>
            </a:r>
            <a:r>
              <a:rPr lang="en-US" sz="2000">
                <a:solidFill>
                  <a:srgbClr val="FFFF00"/>
                </a:solidFill>
              </a:rPr>
              <a:t>F</a:t>
            </a:r>
            <a:r>
              <a:rPr lang="en-US" sz="2000" baseline="-25000">
                <a:solidFill>
                  <a:srgbClr val="FFFF00"/>
                </a:solidFill>
                <a:latin typeface="Symbol" pitchFamily="18" charset="2"/>
              </a:rPr>
              <a:t>n</a:t>
            </a:r>
          </a:p>
        </p:txBody>
      </p:sp>
      <p:sp>
        <p:nvSpPr>
          <p:cNvPr id="129052" name="Text Box 28"/>
          <p:cNvSpPr txBox="1">
            <a:spLocks noChangeArrowheads="1"/>
          </p:cNvSpPr>
          <p:nvPr/>
        </p:nvSpPr>
        <p:spPr bwMode="auto">
          <a:xfrm>
            <a:off x="8382000" y="25908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Symbol" pitchFamily="18" charset="2"/>
              </a:rPr>
              <a:t>n</a:t>
            </a:r>
            <a:endParaRPr lang="en-US" sz="2000">
              <a:solidFill>
                <a:srgbClr val="FFFF00"/>
              </a:solidFill>
            </a:endParaRPr>
          </a:p>
        </p:txBody>
      </p:sp>
      <p:sp>
        <p:nvSpPr>
          <p:cNvPr id="129053" name="Freeform 29"/>
          <p:cNvSpPr>
            <a:spLocks/>
          </p:cNvSpPr>
          <p:nvPr/>
        </p:nvSpPr>
        <p:spPr bwMode="auto">
          <a:xfrm>
            <a:off x="7302500" y="1905000"/>
            <a:ext cx="774700" cy="762000"/>
          </a:xfrm>
          <a:custGeom>
            <a:avLst/>
            <a:gdLst/>
            <a:ahLst/>
            <a:cxnLst>
              <a:cxn ang="0">
                <a:pos x="8" y="480"/>
              </a:cxn>
              <a:cxn ang="0">
                <a:pos x="8" y="288"/>
              </a:cxn>
              <a:cxn ang="0">
                <a:pos x="56" y="144"/>
              </a:cxn>
              <a:cxn ang="0">
                <a:pos x="152" y="48"/>
              </a:cxn>
              <a:cxn ang="0">
                <a:pos x="296" y="0"/>
              </a:cxn>
              <a:cxn ang="0">
                <a:pos x="392" y="48"/>
              </a:cxn>
              <a:cxn ang="0">
                <a:pos x="488" y="192"/>
              </a:cxn>
            </a:cxnLst>
            <a:rect l="0" t="0" r="r" b="b"/>
            <a:pathLst>
              <a:path w="488" h="480">
                <a:moveTo>
                  <a:pt x="8" y="480"/>
                </a:moveTo>
                <a:cubicBezTo>
                  <a:pt x="4" y="412"/>
                  <a:pt x="0" y="344"/>
                  <a:pt x="8" y="288"/>
                </a:cubicBezTo>
                <a:cubicBezTo>
                  <a:pt x="16" y="232"/>
                  <a:pt x="32" y="184"/>
                  <a:pt x="56" y="144"/>
                </a:cubicBezTo>
                <a:cubicBezTo>
                  <a:pt x="80" y="104"/>
                  <a:pt x="112" y="72"/>
                  <a:pt x="152" y="48"/>
                </a:cubicBezTo>
                <a:cubicBezTo>
                  <a:pt x="192" y="24"/>
                  <a:pt x="256" y="0"/>
                  <a:pt x="296" y="0"/>
                </a:cubicBezTo>
                <a:cubicBezTo>
                  <a:pt x="336" y="0"/>
                  <a:pt x="360" y="16"/>
                  <a:pt x="392" y="48"/>
                </a:cubicBezTo>
                <a:cubicBezTo>
                  <a:pt x="424" y="80"/>
                  <a:pt x="472" y="168"/>
                  <a:pt x="488" y="192"/>
                </a:cubicBezTo>
              </a:path>
            </a:pathLst>
          </a:custGeom>
          <a:noFill/>
          <a:ln w="28575" cmpd="sng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4" name="Freeform 30"/>
          <p:cNvSpPr>
            <a:spLocks/>
          </p:cNvSpPr>
          <p:nvPr/>
        </p:nvSpPr>
        <p:spPr bwMode="auto">
          <a:xfrm>
            <a:off x="8077200" y="1828800"/>
            <a:ext cx="914400" cy="8382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96" y="144"/>
              </a:cxn>
              <a:cxn ang="0">
                <a:pos x="192" y="48"/>
              </a:cxn>
              <a:cxn ang="0">
                <a:pos x="336" y="0"/>
              </a:cxn>
              <a:cxn ang="0">
                <a:pos x="432" y="48"/>
              </a:cxn>
              <a:cxn ang="0">
                <a:pos x="528" y="288"/>
              </a:cxn>
              <a:cxn ang="0">
                <a:pos x="576" y="528"/>
              </a:cxn>
            </a:cxnLst>
            <a:rect l="0" t="0" r="r" b="b"/>
            <a:pathLst>
              <a:path w="576" h="528">
                <a:moveTo>
                  <a:pt x="0" y="240"/>
                </a:moveTo>
                <a:cubicBezTo>
                  <a:pt x="32" y="208"/>
                  <a:pt x="64" y="176"/>
                  <a:pt x="96" y="144"/>
                </a:cubicBezTo>
                <a:cubicBezTo>
                  <a:pt x="128" y="112"/>
                  <a:pt x="152" y="72"/>
                  <a:pt x="192" y="48"/>
                </a:cubicBezTo>
                <a:cubicBezTo>
                  <a:pt x="232" y="24"/>
                  <a:pt x="296" y="0"/>
                  <a:pt x="336" y="0"/>
                </a:cubicBezTo>
                <a:cubicBezTo>
                  <a:pt x="376" y="0"/>
                  <a:pt x="400" y="0"/>
                  <a:pt x="432" y="48"/>
                </a:cubicBezTo>
                <a:cubicBezTo>
                  <a:pt x="464" y="96"/>
                  <a:pt x="504" y="208"/>
                  <a:pt x="528" y="288"/>
                </a:cubicBezTo>
                <a:cubicBezTo>
                  <a:pt x="552" y="368"/>
                  <a:pt x="564" y="448"/>
                  <a:pt x="576" y="528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5" name="Text Box 31"/>
          <p:cNvSpPr txBox="1">
            <a:spLocks noChangeArrowheads="1"/>
          </p:cNvSpPr>
          <p:nvPr/>
        </p:nvSpPr>
        <p:spPr bwMode="auto">
          <a:xfrm>
            <a:off x="1463675" y="3657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latin typeface="Symbol" pitchFamily="18" charset="2"/>
              </a:rPr>
              <a:t>g</a:t>
            </a:r>
            <a:r>
              <a:rPr lang="en-US" sz="2400" baseline="-25000">
                <a:solidFill>
                  <a:srgbClr val="FF3300"/>
                </a:solidFill>
                <a:latin typeface="Symbol" pitchFamily="18" charset="2"/>
              </a:rPr>
              <a:t>2</a:t>
            </a:r>
          </a:p>
        </p:txBody>
      </p:sp>
      <p:sp>
        <p:nvSpPr>
          <p:cNvPr id="129056" name="Text Box 32"/>
          <p:cNvSpPr txBox="1">
            <a:spLocks noChangeArrowheads="1"/>
          </p:cNvSpPr>
          <p:nvPr/>
        </p:nvSpPr>
        <p:spPr bwMode="auto">
          <a:xfrm>
            <a:off x="701675" y="3657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latin typeface="Symbol" pitchFamily="18" charset="2"/>
              </a:rPr>
              <a:t>g</a:t>
            </a:r>
            <a:r>
              <a:rPr lang="en-US" sz="2400" baseline="-25000">
                <a:solidFill>
                  <a:srgbClr val="FF3300"/>
                </a:solidFill>
                <a:latin typeface="Symbol" pitchFamily="18" charset="2"/>
              </a:rPr>
              <a:t>1</a:t>
            </a:r>
          </a:p>
        </p:txBody>
      </p:sp>
      <p:sp>
        <p:nvSpPr>
          <p:cNvPr id="129057" name="Text Box 33"/>
          <p:cNvSpPr txBox="1">
            <a:spLocks noChangeArrowheads="1"/>
          </p:cNvSpPr>
          <p:nvPr/>
        </p:nvSpPr>
        <p:spPr bwMode="auto">
          <a:xfrm>
            <a:off x="1158875" y="2667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sz="2400" baseline="30000">
                <a:solidFill>
                  <a:srgbClr val="FFFF00"/>
                </a:solidFill>
              </a:rPr>
              <a:t>-q</a:t>
            </a:r>
          </a:p>
        </p:txBody>
      </p:sp>
      <p:sp>
        <p:nvSpPr>
          <p:cNvPr id="129059" name="FlagCount" hidden="1">
            <a:hlinkClick r:id="rId5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Tahoma" charset="0"/>
              </a:rPr>
              <a:t>0</a:t>
            </a:r>
          </a:p>
        </p:txBody>
      </p:sp>
      <p:sp>
        <p:nvSpPr>
          <p:cNvPr id="129060" name="Rectangle 36"/>
          <p:cNvSpPr>
            <a:spLocks noChangeArrowheads="1"/>
          </p:cNvSpPr>
          <p:nvPr/>
        </p:nvSpPr>
        <p:spPr bwMode="auto">
          <a:xfrm>
            <a:off x="6172200" y="2971800"/>
            <a:ext cx="2819400" cy="38100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061" name="Text Box 37"/>
          <p:cNvSpPr txBox="1">
            <a:spLocks noChangeArrowheads="1"/>
          </p:cNvSpPr>
          <p:nvPr/>
        </p:nvSpPr>
        <p:spPr bwMode="auto">
          <a:xfrm>
            <a:off x="6781800" y="3032125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chemeClr val="accent2"/>
                </a:solidFill>
              </a:rPr>
              <a:t> Proton synchrotron</a:t>
            </a:r>
          </a:p>
        </p:txBody>
      </p:sp>
      <p:sp>
        <p:nvSpPr>
          <p:cNvPr id="129062" name="Text Box 38"/>
          <p:cNvSpPr txBox="1">
            <a:spLocks noChangeArrowheads="1"/>
          </p:cNvSpPr>
          <p:nvPr/>
        </p:nvSpPr>
        <p:spPr bwMode="auto">
          <a:xfrm>
            <a:off x="7086600" y="3794125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chemeClr val="accent2"/>
                </a:solidFill>
              </a:rPr>
              <a:t> p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</a:rPr>
              <a:t>g</a:t>
            </a:r>
            <a:r>
              <a:rPr lang="en-US" sz="2000">
                <a:solidFill>
                  <a:schemeClr val="accent2"/>
                </a:solidFill>
              </a:rPr>
              <a:t> </a:t>
            </a:r>
            <a:r>
              <a:rPr lang="en-US" sz="2000">
                <a:solidFill>
                  <a:schemeClr val="accent2"/>
                </a:solidFill>
                <a:cs typeface="Arial" charset="0"/>
              </a:rPr>
              <a:t>→ p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p</a:t>
            </a:r>
            <a:r>
              <a:rPr lang="en-US" sz="2000" baseline="30000">
                <a:solidFill>
                  <a:schemeClr val="accent2"/>
                </a:solidFill>
                <a:cs typeface="Arial" charset="0"/>
              </a:rPr>
              <a:t>0</a:t>
            </a:r>
            <a:r>
              <a:rPr lang="en-US" sz="2000">
                <a:solidFill>
                  <a:schemeClr val="accent2"/>
                </a:solidFill>
                <a:cs typeface="Arial" charset="0"/>
              </a:rPr>
              <a:t> 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p</a:t>
            </a:r>
            <a:r>
              <a:rPr lang="en-US" sz="2000" baseline="30000">
                <a:solidFill>
                  <a:schemeClr val="accent2"/>
                </a:solidFill>
                <a:cs typeface="Arial" charset="0"/>
              </a:rPr>
              <a:t>0 </a:t>
            </a:r>
            <a:r>
              <a:rPr lang="en-US" sz="2000">
                <a:solidFill>
                  <a:schemeClr val="accent2"/>
                </a:solidFill>
                <a:cs typeface="Arial" charset="0"/>
              </a:rPr>
              <a:t>→</a:t>
            </a:r>
            <a:r>
              <a:rPr lang="en-US" sz="2000" baseline="30000">
                <a:solidFill>
                  <a:schemeClr val="accent2"/>
                </a:solidFill>
                <a:cs typeface="Arial" charset="0"/>
              </a:rPr>
              <a:t> </a:t>
            </a:r>
            <a:r>
              <a:rPr lang="en-US" sz="2000">
                <a:solidFill>
                  <a:schemeClr val="accent2"/>
                </a:solidFill>
                <a:cs typeface="Arial" charset="0"/>
              </a:rPr>
              <a:t>2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g</a:t>
            </a:r>
          </a:p>
        </p:txBody>
      </p:sp>
      <p:sp>
        <p:nvSpPr>
          <p:cNvPr id="129063" name="Text Box 39"/>
          <p:cNvSpPr txBox="1">
            <a:spLocks noChangeArrowheads="1"/>
          </p:cNvSpPr>
          <p:nvPr/>
        </p:nvSpPr>
        <p:spPr bwMode="auto">
          <a:xfrm>
            <a:off x="5943600" y="4556125"/>
            <a:ext cx="31242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chemeClr val="accent2"/>
                </a:solidFill>
              </a:rPr>
              <a:t> p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</a:rPr>
              <a:t>g</a:t>
            </a:r>
            <a:r>
              <a:rPr lang="en-US" sz="2000">
                <a:solidFill>
                  <a:schemeClr val="accent2"/>
                </a:solidFill>
              </a:rPr>
              <a:t> </a:t>
            </a:r>
            <a:r>
              <a:rPr lang="en-US" sz="2000">
                <a:solidFill>
                  <a:schemeClr val="accent2"/>
                </a:solidFill>
                <a:cs typeface="Arial" charset="0"/>
              </a:rPr>
              <a:t>→ n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p</a:t>
            </a:r>
            <a:r>
              <a:rPr lang="en-US" sz="2000" baseline="30000">
                <a:solidFill>
                  <a:schemeClr val="accent2"/>
                </a:solidFill>
                <a:cs typeface="Arial" charset="0"/>
              </a:rPr>
              <a:t>+ </a:t>
            </a:r>
            <a:r>
              <a:rPr lang="en-US" sz="2000">
                <a:solidFill>
                  <a:schemeClr val="accent2"/>
                </a:solidFill>
                <a:cs typeface="Arial" charset="0"/>
              </a:rPr>
              <a:t>;   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p</a:t>
            </a:r>
            <a:r>
              <a:rPr lang="en-US" sz="2000" baseline="30000">
                <a:solidFill>
                  <a:schemeClr val="accent2"/>
                </a:solidFill>
                <a:cs typeface="Arial" charset="0"/>
              </a:rPr>
              <a:t>+ </a:t>
            </a:r>
            <a:r>
              <a:rPr lang="en-US" sz="2000">
                <a:solidFill>
                  <a:schemeClr val="accent2"/>
                </a:solidFill>
                <a:cs typeface="Arial" charset="0"/>
              </a:rPr>
              <a:t>→ 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m</a:t>
            </a:r>
            <a:r>
              <a:rPr lang="en-US" sz="2000" baseline="30000">
                <a:solidFill>
                  <a:schemeClr val="accent2"/>
                </a:solidFill>
                <a:cs typeface="Arial" charset="0"/>
              </a:rPr>
              <a:t>+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n</a:t>
            </a:r>
            <a:r>
              <a:rPr lang="en-US" sz="2000" baseline="-25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m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m</a:t>
            </a:r>
            <a:r>
              <a:rPr lang="en-US" sz="2000" baseline="30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+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 </a:t>
            </a:r>
            <a:r>
              <a:rPr lang="en-US" sz="2000">
                <a:solidFill>
                  <a:schemeClr val="accent2"/>
                </a:solidFill>
                <a:cs typeface="Arial" charset="0"/>
              </a:rPr>
              <a:t>→ e</a:t>
            </a:r>
            <a:r>
              <a:rPr lang="en-US" sz="2000" baseline="30000">
                <a:solidFill>
                  <a:schemeClr val="accent2"/>
                </a:solidFill>
                <a:cs typeface="Arial" charset="0"/>
              </a:rPr>
              <a:t>+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n</a:t>
            </a:r>
            <a:r>
              <a:rPr lang="en-US" sz="2000" baseline="-25000">
                <a:solidFill>
                  <a:schemeClr val="accent2"/>
                </a:solidFill>
                <a:cs typeface="Arial" charset="0"/>
              </a:rPr>
              <a:t>e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n</a:t>
            </a:r>
            <a:r>
              <a:rPr lang="en-US" sz="2000" baseline="-25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m</a:t>
            </a:r>
          </a:p>
        </p:txBody>
      </p:sp>
      <p:sp>
        <p:nvSpPr>
          <p:cNvPr id="129064" name="Line 40"/>
          <p:cNvSpPr>
            <a:spLocks noChangeShapeType="1"/>
          </p:cNvSpPr>
          <p:nvPr/>
        </p:nvSpPr>
        <p:spPr bwMode="auto">
          <a:xfrm>
            <a:off x="7924800" y="5089525"/>
            <a:ext cx="228600" cy="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65" name="Text Box 41"/>
          <p:cNvSpPr txBox="1">
            <a:spLocks noChangeArrowheads="1"/>
          </p:cNvSpPr>
          <p:nvPr/>
        </p:nvSpPr>
        <p:spPr bwMode="auto">
          <a:xfrm>
            <a:off x="6705600" y="5470525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cs typeface="Arial" charset="0"/>
              </a:rPr>
              <a:t>→ secondary </a:t>
            </a:r>
            <a:r>
              <a:rPr lang="en-US" sz="2000">
                <a:solidFill>
                  <a:schemeClr val="accent2"/>
                </a:solidFill>
                <a:latin typeface="Symbol" pitchFamily="18" charset="2"/>
                <a:cs typeface="Arial" charset="0"/>
              </a:rPr>
              <a:t>m</a:t>
            </a:r>
            <a:r>
              <a:rPr lang="en-US" sz="2000">
                <a:solidFill>
                  <a:schemeClr val="accent2"/>
                </a:solidFill>
                <a:cs typeface="Arial" charset="0"/>
              </a:rPr>
              <a:t>-, e-synchrotron</a:t>
            </a:r>
          </a:p>
        </p:txBody>
      </p:sp>
      <p:sp>
        <p:nvSpPr>
          <p:cNvPr id="129066" name="Text Box 42"/>
          <p:cNvSpPr txBox="1">
            <a:spLocks noChangeArrowheads="1"/>
          </p:cNvSpPr>
          <p:nvPr/>
        </p:nvSpPr>
        <p:spPr bwMode="auto">
          <a:xfrm>
            <a:off x="6781800" y="62484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chemeClr val="accent2"/>
                </a:solidFill>
              </a:rPr>
              <a:t> Cascades …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41F3770-4F43-2FF2-2199-D5B7134BD685}"/>
              </a:ext>
            </a:extLst>
          </p:cNvPr>
          <p:cNvSpPr/>
          <p:nvPr/>
        </p:nvSpPr>
        <p:spPr>
          <a:xfrm>
            <a:off x="8458200" y="4556125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46BE64C-0252-01C5-E78B-8EC73E5E8C70}"/>
              </a:ext>
            </a:extLst>
          </p:cNvPr>
          <p:cNvSpPr/>
          <p:nvPr/>
        </p:nvSpPr>
        <p:spPr>
          <a:xfrm>
            <a:off x="7626927" y="4997594"/>
            <a:ext cx="723900" cy="48750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1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29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9" dur="500"/>
                                        <p:tgtEl>
                                          <p:spTgt spid="129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129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2" dur="500"/>
                                        <p:tgtEl>
                                          <p:spTgt spid="129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129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9" dur="500"/>
                                        <p:tgtEl>
                                          <p:spTgt spid="129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3" dur="500"/>
                                        <p:tgtEl>
                                          <p:spTgt spid="129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6" dur="500"/>
                                        <p:tgtEl>
                                          <p:spTgt spid="129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0" dur="500"/>
                                        <p:tgtEl>
                                          <p:spTgt spid="129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4" dur="500"/>
                                        <p:tgtEl>
                                          <p:spTgt spid="129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0" grpId="0"/>
      <p:bldP spid="129031" grpId="0" animBg="1"/>
      <p:bldP spid="129032" grpId="0" animBg="1"/>
      <p:bldP spid="129033" grpId="0" animBg="1"/>
      <p:bldP spid="129034" grpId="0" animBg="1"/>
      <p:bldP spid="129035" grpId="0" animBg="1"/>
      <p:bldP spid="129036" grpId="0" animBg="1"/>
      <p:bldP spid="129037" grpId="0"/>
      <p:bldP spid="129038" grpId="0"/>
      <p:bldP spid="129039" grpId="0" animBg="1"/>
      <p:bldP spid="129040" grpId="0"/>
      <p:bldP spid="129041" grpId="0" animBg="1"/>
      <p:bldP spid="129042" grpId="0" animBg="1"/>
      <p:bldP spid="129043" grpId="0"/>
      <p:bldP spid="129044" grpId="0"/>
      <p:bldP spid="129045" grpId="0" animBg="1"/>
      <p:bldP spid="129046" grpId="0" animBg="1"/>
      <p:bldP spid="129047" grpId="0"/>
      <p:bldP spid="129048" grpId="0" animBg="1"/>
      <p:bldP spid="129049" grpId="0" animBg="1"/>
      <p:bldP spid="129050" grpId="0" animBg="1"/>
      <p:bldP spid="129051" grpId="0"/>
      <p:bldP spid="129052" grpId="0"/>
      <p:bldP spid="129053" grpId="0" animBg="1"/>
      <p:bldP spid="129054" grpId="0" animBg="1"/>
      <p:bldP spid="129055" grpId="0"/>
      <p:bldP spid="129056" grpId="0"/>
      <p:bldP spid="129057" grpId="0"/>
      <p:bldP spid="129060" grpId="0" animBg="1"/>
      <p:bldP spid="129061" grpId="0"/>
      <p:bldP spid="129062" grpId="0"/>
      <p:bldP spid="129063" grpId="0"/>
      <p:bldP spid="129064" grpId="0" animBg="1"/>
      <p:bldP spid="129065" grpId="0"/>
      <p:bldP spid="129066" grpId="0"/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0710f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" y="1219200"/>
            <a:ext cx="7353300" cy="56820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605837" cy="1417638"/>
          </a:xfrm>
        </p:spPr>
        <p:txBody>
          <a:bodyPr/>
          <a:lstStyle/>
          <a:p>
            <a:r>
              <a:rPr lang="en-US" sz="4000" u="sng" dirty="0">
                <a:solidFill>
                  <a:schemeClr val="accent2"/>
                </a:solidFill>
              </a:rPr>
              <a:t>Leptonic vs. Hadronic </a:t>
            </a:r>
            <a:br>
              <a:rPr lang="en-US" sz="4000" u="sng" dirty="0">
                <a:solidFill>
                  <a:schemeClr val="accent2"/>
                </a:solidFill>
              </a:rPr>
            </a:br>
            <a:r>
              <a:rPr lang="en-US" sz="4000" u="sng" dirty="0">
                <a:solidFill>
                  <a:schemeClr val="accent2"/>
                </a:solidFill>
              </a:rPr>
              <a:t>Model Fits to Blazar SEDs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3300" y="2176046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Red = </a:t>
            </a:r>
            <a:r>
              <a:rPr lang="en-US" dirty="0" err="1">
                <a:solidFill>
                  <a:srgbClr val="FF0000"/>
                </a:solidFill>
              </a:rPr>
              <a:t>leptonic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FF00"/>
                </a:solidFill>
              </a:rPr>
              <a:t>Green = </a:t>
            </a:r>
            <a:r>
              <a:rPr lang="en-US" dirty="0" err="1">
                <a:solidFill>
                  <a:srgbClr val="00FF00"/>
                </a:solidFill>
              </a:rPr>
              <a:t>lepto-hadronic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08505" y="145946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(HBL)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1295400" y="2209800"/>
            <a:ext cx="4876800" cy="2286000"/>
          </a:xfrm>
          <a:prstGeom prst="roundRect">
            <a:avLst/>
          </a:prstGeom>
          <a:solidFill>
            <a:schemeClr val="accent5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609600" indent="-609600">
              <a:defRPr/>
            </a:pPr>
            <a:endParaRPr lang="en-US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524000" y="2362200"/>
            <a:ext cx="4572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In many cases, leptonic and hadronic models can produce equally good fits to the SEDs.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6700837" y="2662237"/>
            <a:ext cx="2362200" cy="2747963"/>
          </a:xfrm>
          <a:prstGeom prst="roundRect">
            <a:avLst/>
          </a:prstGeom>
          <a:solidFill>
            <a:schemeClr val="accent5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609600" indent="-609600"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781800" y="2752292"/>
            <a:ext cx="2214563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u="sng" dirty="0"/>
              <a:t>Possible Diagnostics to distinguish:</a:t>
            </a:r>
          </a:p>
          <a:p>
            <a:pPr>
              <a:buFont typeface="Arial" pitchFamily="34" charset="0"/>
              <a:buChar char="•"/>
            </a:pPr>
            <a:endParaRPr lang="en-US" sz="2200" dirty="0"/>
          </a:p>
          <a:p>
            <a:pPr>
              <a:buFont typeface="Arial" pitchFamily="34" charset="0"/>
              <a:buChar char="•"/>
            </a:pPr>
            <a:r>
              <a:rPr lang="en-US" sz="2200" dirty="0"/>
              <a:t> Neutrinos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Variability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u="sng" dirty="0">
                <a:solidFill>
                  <a:srgbClr val="FF0000"/>
                </a:solidFill>
              </a:rPr>
              <a:t>Polarization</a:t>
            </a:r>
          </a:p>
        </p:txBody>
      </p:sp>
    </p:spTree>
    <p:extLst>
      <p:ext uri="{BB962C8B-B14F-4D97-AF65-F5344CB8AC3E}">
        <p14:creationId xmlns:p14="http://schemas.microsoft.com/office/powerpoint/2010/main" val="80406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90600"/>
          </a:xfrm>
        </p:spPr>
        <p:txBody>
          <a:bodyPr/>
          <a:lstStyle/>
          <a:p>
            <a:pPr eaLnBrk="1" hangingPunct="1"/>
            <a:r>
              <a:rPr lang="en-US" altLang="zh-CN" sz="4000" u="sng" dirty="0">
                <a:solidFill>
                  <a:schemeClr val="accent2"/>
                </a:solidFill>
                <a:ea typeface="宋体" charset="-122"/>
              </a:rPr>
              <a:t>Polarization Mechanisms</a:t>
            </a:r>
          </a:p>
        </p:txBody>
      </p:sp>
      <p:sp>
        <p:nvSpPr>
          <p:cNvPr id="11267" name="Content Placeholder 5"/>
          <p:cNvSpPr>
            <a:spLocks noGrp="1"/>
          </p:cNvSpPr>
          <p:nvPr>
            <p:ph idx="1"/>
          </p:nvPr>
        </p:nvSpPr>
        <p:spPr>
          <a:xfrm>
            <a:off x="152400" y="838200"/>
            <a:ext cx="8229600" cy="2362200"/>
          </a:xfrm>
        </p:spPr>
        <p:txBody>
          <a:bodyPr/>
          <a:lstStyle/>
          <a:p>
            <a:r>
              <a:rPr lang="en-US" altLang="en-US" u="sng" dirty="0"/>
              <a:t>Synchrotron Polarization</a:t>
            </a:r>
          </a:p>
        </p:txBody>
      </p:sp>
      <p:cxnSp>
        <p:nvCxnSpPr>
          <p:cNvPr id="11268" name="Straight Arrow Connector 8"/>
          <p:cNvCxnSpPr>
            <a:cxnSpLocks noChangeShapeType="1"/>
          </p:cNvCxnSpPr>
          <p:nvPr/>
        </p:nvCxnSpPr>
        <p:spPr bwMode="auto">
          <a:xfrm>
            <a:off x="5486400" y="1524000"/>
            <a:ext cx="304800" cy="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1" name="Content Placeholder 5"/>
          <p:cNvSpPr txBox="1">
            <a:spLocks/>
          </p:cNvSpPr>
          <p:nvPr/>
        </p:nvSpPr>
        <p:spPr bwMode="auto">
          <a:xfrm>
            <a:off x="3715407" y="4189215"/>
            <a:ext cx="5428593" cy="114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342900" algn="ctr" eaLnBrk="0" hangingPunct="0">
              <a:defRPr/>
            </a:pPr>
            <a:r>
              <a:rPr lang="en-US" sz="2400" kern="0" dirty="0">
                <a:latin typeface="+mn-lt"/>
              </a:rPr>
              <a:t>In a turbulent multi-zone scenario (e.g., </a:t>
            </a:r>
            <a:r>
              <a:rPr lang="en-US" sz="2400" kern="0" dirty="0" err="1">
                <a:latin typeface="+mn-lt"/>
              </a:rPr>
              <a:t>Marscher</a:t>
            </a:r>
            <a:r>
              <a:rPr lang="en-US" sz="2400" kern="0" dirty="0">
                <a:latin typeface="+mn-lt"/>
              </a:rPr>
              <a:t> 2014: </a:t>
            </a:r>
            <a:r>
              <a:rPr lang="en-US" sz="2400" kern="0" dirty="0" err="1">
                <a:latin typeface="+mn-lt"/>
              </a:rPr>
              <a:t>ApJ</a:t>
            </a:r>
            <a:r>
              <a:rPr lang="en-US" sz="2400" kern="0" dirty="0">
                <a:latin typeface="+mn-lt"/>
              </a:rPr>
              <a:t>, 780, 87)  with N cells: </a:t>
            </a:r>
          </a:p>
        </p:txBody>
      </p:sp>
      <p:sp>
        <p:nvSpPr>
          <p:cNvPr id="19" name="Content Placeholder 5"/>
          <p:cNvSpPr txBox="1">
            <a:spLocks/>
          </p:cNvSpPr>
          <p:nvPr/>
        </p:nvSpPr>
        <p:spPr bwMode="auto">
          <a:xfrm>
            <a:off x="2438400" y="2957945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342900" algn="l" eaLnBrk="0" hangingPunct="0">
              <a:defRPr/>
            </a:pPr>
            <a:r>
              <a:rPr lang="en-US" sz="2400" kern="0" dirty="0">
                <a:latin typeface="Symbol" pitchFamily="18" charset="2"/>
              </a:rPr>
              <a:t>P</a:t>
            </a:r>
            <a:r>
              <a:rPr lang="en-US" sz="2400" kern="0" baseline="-25000" dirty="0">
                <a:latin typeface="+mn-lt"/>
              </a:rPr>
              <a:t>PL</a:t>
            </a:r>
            <a:r>
              <a:rPr lang="en-US" sz="2400" kern="0" dirty="0">
                <a:latin typeface="+mn-lt"/>
              </a:rPr>
              <a:t>  </a:t>
            </a:r>
          </a:p>
        </p:txBody>
      </p:sp>
      <p:sp>
        <p:nvSpPr>
          <p:cNvPr id="20" name="Content Placeholder 5"/>
          <p:cNvSpPr txBox="1">
            <a:spLocks/>
          </p:cNvSpPr>
          <p:nvPr/>
        </p:nvSpPr>
        <p:spPr bwMode="auto">
          <a:xfrm>
            <a:off x="2667000" y="2819400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342900" algn="l" eaLnBrk="0" hangingPunct="0">
              <a:defRPr/>
            </a:pPr>
            <a:r>
              <a:rPr lang="en-US" kern="0" dirty="0" err="1">
                <a:latin typeface="+mn-lt"/>
              </a:rPr>
              <a:t>Sy,max</a:t>
            </a:r>
            <a:endParaRPr lang="en-US" kern="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5"/>
              <p:cNvSpPr txBox="1">
                <a:spLocks/>
              </p:cNvSpPr>
              <p:nvPr/>
            </p:nvSpPr>
            <p:spPr bwMode="auto">
              <a:xfrm>
                <a:off x="3276600" y="2819400"/>
                <a:ext cx="1598468" cy="83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indent="-342900" algn="l" eaLnBrk="0" hangingPunct="0">
                  <a:defRPr/>
                </a:pPr>
                <a:r>
                  <a:rPr lang="en-US" sz="2400" kern="0" dirty="0">
                    <a:latin typeface="+mn-lt"/>
                  </a:rPr>
                  <a:t> </a:t>
                </a:r>
                <a:r>
                  <a:rPr lang="en-US" sz="2800" kern="0" dirty="0">
                    <a:latin typeface="+mn-lt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kern="0" smtClean="0">
                            <a:latin typeface="Cambria Math"/>
                          </a:rPr>
                          <m:t>𝑝</m:t>
                        </m:r>
                        <m:r>
                          <a:rPr lang="en-US" sz="2800" b="0" i="1" kern="0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en-US" sz="2800" b="0" i="1" kern="0" smtClean="0">
                            <a:latin typeface="Cambria Math"/>
                          </a:rPr>
                          <m:t>𝑝</m:t>
                        </m:r>
                        <m:r>
                          <a:rPr lang="en-US" sz="2800" b="0" i="1" kern="0" smtClean="0">
                            <a:latin typeface="Cambria Math"/>
                          </a:rPr>
                          <m:t>+7/3</m:t>
                        </m:r>
                      </m:den>
                    </m:f>
                  </m:oMath>
                </a14:m>
                <a:endParaRPr lang="en-US" sz="2800" kern="0" dirty="0">
                  <a:latin typeface="+mn-lt"/>
                </a:endParaRPr>
              </a:p>
            </p:txBody>
          </p:sp>
        </mc:Choice>
        <mc:Fallback xmlns="">
          <p:sp>
            <p:nvSpPr>
              <p:cNvPr id="27" name="Content Placehol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76600" y="2819400"/>
                <a:ext cx="1598468" cy="838200"/>
              </a:xfrm>
              <a:prstGeom prst="rect">
                <a:avLst/>
              </a:prstGeom>
              <a:blipFill>
                <a:blip r:embed="rId3"/>
                <a:stretch>
                  <a:fillRect l="-267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343400" y="2828296"/>
                <a:ext cx="1676400" cy="755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accent2"/>
                    </a:solidFill>
                  </a:rPr>
                  <a:t> </a:t>
                </a:r>
                <a:r>
                  <a:rPr lang="en-US" sz="2800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+1</m:t>
                        </m:r>
                      </m:num>
                      <m:den>
                        <m: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+5/3</m:t>
                        </m:r>
                      </m:den>
                    </m:f>
                  </m:oMath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2828296"/>
                <a:ext cx="1676400" cy="755784"/>
              </a:xfrm>
              <a:prstGeom prst="rect">
                <a:avLst/>
              </a:prstGeom>
              <a:blipFill>
                <a:blip r:embed="rId4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ounded Rectangle 1"/>
          <p:cNvSpPr/>
          <p:nvPr/>
        </p:nvSpPr>
        <p:spPr>
          <a:xfrm>
            <a:off x="2362200" y="2819400"/>
            <a:ext cx="3733800" cy="8382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796C83-9CEB-2C8E-97A1-9AD28ACD87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629" y="4032111"/>
            <a:ext cx="3262778" cy="2825889"/>
          </a:xfrm>
          <a:prstGeom prst="rect">
            <a:avLst/>
          </a:prstGeom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2B2D9770-197E-4AC7-80C7-77D7F5BD1F96}"/>
              </a:ext>
            </a:extLst>
          </p:cNvPr>
          <p:cNvSpPr txBox="1">
            <a:spLocks/>
          </p:cNvSpPr>
          <p:nvPr/>
        </p:nvSpPr>
        <p:spPr bwMode="auto">
          <a:xfrm>
            <a:off x="609600" y="1600199"/>
            <a:ext cx="8001000" cy="1126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342900" algn="ctr" eaLnBrk="0" hangingPunct="0">
              <a:defRPr/>
            </a:pPr>
            <a:r>
              <a:rPr lang="en-US" sz="2400" kern="0" dirty="0">
                <a:latin typeface="+mn-lt"/>
              </a:rPr>
              <a:t>For synchrotron radiation from a power-law distribution of electrons with n</a:t>
            </a:r>
            <a:r>
              <a:rPr lang="en-US" sz="2400" kern="0" baseline="-25000" dirty="0">
                <a:latin typeface="+mn-lt"/>
              </a:rPr>
              <a:t>e</a:t>
            </a:r>
            <a:r>
              <a:rPr lang="en-US" sz="2400" kern="0" dirty="0">
                <a:latin typeface="+mn-lt"/>
              </a:rPr>
              <a:t> (</a:t>
            </a:r>
            <a:r>
              <a:rPr lang="en-US" sz="2400" kern="0" dirty="0">
                <a:latin typeface="Symbol" pitchFamily="18" charset="2"/>
              </a:rPr>
              <a:t>g</a:t>
            </a:r>
            <a:r>
              <a:rPr lang="en-US" sz="2400" kern="0" dirty="0">
                <a:latin typeface="+mn-lt"/>
              </a:rPr>
              <a:t>) ~ </a:t>
            </a:r>
            <a:r>
              <a:rPr lang="en-US" sz="2400" kern="0" dirty="0">
                <a:latin typeface="Symbol" pitchFamily="18" charset="2"/>
              </a:rPr>
              <a:t>g</a:t>
            </a:r>
            <a:r>
              <a:rPr lang="en-US" sz="2400" kern="0" baseline="30000" dirty="0">
                <a:latin typeface="+mn-lt"/>
              </a:rPr>
              <a:t>-p </a:t>
            </a:r>
            <a:r>
              <a:rPr lang="en-US" sz="2400" kern="0" dirty="0">
                <a:latin typeface="+mn-lt"/>
              </a:rPr>
              <a:t>  </a:t>
            </a:r>
            <a:r>
              <a:rPr lang="en-US" sz="2400" kern="0" dirty="0">
                <a:latin typeface="Arial"/>
                <a:cs typeface="Arial"/>
              </a:rPr>
              <a:t>→ </a:t>
            </a:r>
            <a:r>
              <a:rPr lang="en-US" sz="2400" kern="0" dirty="0">
                <a:latin typeface="+mn-lt"/>
              </a:rPr>
              <a:t> F</a:t>
            </a:r>
            <a:r>
              <a:rPr lang="en-US" sz="2400" kern="0" baseline="-25000" dirty="0">
                <a:latin typeface="Symbol" panose="05050102010706020507" pitchFamily="18" charset="2"/>
              </a:rPr>
              <a:t>n</a:t>
            </a:r>
            <a:r>
              <a:rPr lang="en-US" sz="2400" kern="0" dirty="0">
                <a:latin typeface="+mn-lt"/>
              </a:rPr>
              <a:t> ~ </a:t>
            </a:r>
            <a:r>
              <a:rPr lang="en-US" sz="2400" kern="0" dirty="0">
                <a:latin typeface="Symbol" panose="05050102010706020507" pitchFamily="18" charset="2"/>
              </a:rPr>
              <a:t>n</a:t>
            </a:r>
            <a:r>
              <a:rPr lang="en-US" sz="2400" kern="0" baseline="30000" dirty="0">
                <a:latin typeface="Symbol" panose="05050102010706020507" pitchFamily="18" charset="2"/>
              </a:rPr>
              <a:t>-a</a:t>
            </a:r>
            <a:r>
              <a:rPr lang="en-US" sz="2400" kern="0" dirty="0">
                <a:latin typeface="Symbol" panose="05050102010706020507" pitchFamily="18" charset="2"/>
              </a:rPr>
              <a:t>  </a:t>
            </a:r>
            <a:r>
              <a:rPr lang="en-US" sz="2400" kern="0" dirty="0">
                <a:latin typeface="+mn-lt"/>
              </a:rPr>
              <a:t>with</a:t>
            </a:r>
            <a:r>
              <a:rPr lang="en-US" sz="2400" kern="0" dirty="0">
                <a:latin typeface="Symbol" panose="05050102010706020507" pitchFamily="18" charset="2"/>
              </a:rPr>
              <a:t> a = (</a:t>
            </a:r>
            <a:r>
              <a:rPr lang="en-US" sz="2400" kern="0" dirty="0">
                <a:latin typeface="+mn-lt"/>
              </a:rPr>
              <a:t>p</a:t>
            </a:r>
            <a:r>
              <a:rPr lang="en-US" sz="2400" kern="0" dirty="0">
                <a:latin typeface="Symbol" panose="05050102010706020507" pitchFamily="18" charset="2"/>
              </a:rPr>
              <a:t>-1)/2.</a:t>
            </a:r>
          </a:p>
          <a:p>
            <a:pPr indent="-342900" algn="ctr" eaLnBrk="0" hangingPunct="0">
              <a:defRPr/>
            </a:pPr>
            <a:r>
              <a:rPr lang="en-US" sz="2400" kern="0" dirty="0">
                <a:latin typeface="+mn-lt"/>
              </a:rPr>
              <a:t>In a perfectly ordered magnetic field: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A77332-2CC3-FD11-C2A0-F945AE137721}"/>
              </a:ext>
            </a:extLst>
          </p:cNvPr>
          <p:cNvSpPr txBox="1">
            <a:spLocks/>
          </p:cNvSpPr>
          <p:nvPr/>
        </p:nvSpPr>
        <p:spPr bwMode="auto">
          <a:xfrm>
            <a:off x="6096000" y="5701145"/>
            <a:ext cx="1828800" cy="4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342900" algn="l" eaLnBrk="0" hangingPunct="0">
              <a:defRPr/>
            </a:pPr>
            <a:r>
              <a:rPr lang="en-US" sz="2400" kern="0" dirty="0">
                <a:latin typeface="Symbol" pitchFamily="18" charset="2"/>
              </a:rPr>
              <a:t>P</a:t>
            </a:r>
            <a:r>
              <a:rPr lang="en-US" sz="2400" kern="0" dirty="0">
                <a:latin typeface="+mn-lt"/>
              </a:rPr>
              <a:t>         /√N  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2B0090E4-4E47-E13D-3153-8A301391981D}"/>
              </a:ext>
            </a:extLst>
          </p:cNvPr>
          <p:cNvSpPr txBox="1">
            <a:spLocks/>
          </p:cNvSpPr>
          <p:nvPr/>
        </p:nvSpPr>
        <p:spPr bwMode="auto">
          <a:xfrm>
            <a:off x="6324600" y="5562600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342900" algn="l" eaLnBrk="0" hangingPunct="0">
              <a:defRPr/>
            </a:pPr>
            <a:r>
              <a:rPr lang="en-US" kern="0" dirty="0" err="1">
                <a:latin typeface="+mn-lt"/>
              </a:rPr>
              <a:t>Sy,max</a:t>
            </a:r>
            <a:endParaRPr lang="en-US" kern="0" dirty="0">
              <a:latin typeface="+mn-lt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FDAC04DC-A415-5E6E-6414-A73B6850EC8C}"/>
              </a:ext>
            </a:extLst>
          </p:cNvPr>
          <p:cNvSpPr txBox="1">
            <a:spLocks/>
          </p:cNvSpPr>
          <p:nvPr/>
        </p:nvSpPr>
        <p:spPr bwMode="auto">
          <a:xfrm>
            <a:off x="5231522" y="5658035"/>
            <a:ext cx="1066800" cy="535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342900" algn="l" eaLnBrk="0" hangingPunct="0">
              <a:defRPr/>
            </a:pPr>
            <a:r>
              <a:rPr lang="en-US" sz="2400" kern="0" dirty="0" err="1">
                <a:latin typeface="Symbol" panose="05050102010706020507" pitchFamily="18" charset="2"/>
              </a:rPr>
              <a:t>P</a:t>
            </a:r>
            <a:r>
              <a:rPr lang="en-US" sz="2400" kern="0" baseline="30000" dirty="0" err="1">
                <a:latin typeface="+mn-lt"/>
              </a:rPr>
              <a:t>Sy</a:t>
            </a:r>
            <a:r>
              <a:rPr lang="en-US" sz="2400" kern="0" baseline="30000" dirty="0">
                <a:latin typeface="+mn-lt"/>
              </a:rPr>
              <a:t> </a:t>
            </a:r>
            <a:r>
              <a:rPr lang="en-US" sz="2800" kern="0" dirty="0">
                <a:latin typeface="+mn-lt"/>
              </a:rPr>
              <a:t>=</a:t>
            </a:r>
          </a:p>
        </p:txBody>
      </p:sp>
      <p:sp>
        <p:nvSpPr>
          <p:cNvPr id="10" name="Rounded Rectangle 1">
            <a:extLst>
              <a:ext uri="{FF2B5EF4-FFF2-40B4-BE49-F238E27FC236}">
                <a16:creationId xmlns:a16="http://schemas.microsoft.com/office/drawing/2014/main" id="{412D807C-A97D-84C8-A791-7667CE86D907}"/>
              </a:ext>
            </a:extLst>
          </p:cNvPr>
          <p:cNvSpPr/>
          <p:nvPr/>
        </p:nvSpPr>
        <p:spPr>
          <a:xfrm>
            <a:off x="5029200" y="5562600"/>
            <a:ext cx="2998078" cy="8382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4525913-18BE-DB57-76FE-7E3460E0E2A8}"/>
              </a:ext>
            </a:extLst>
          </p:cNvPr>
          <p:cNvCxnSpPr>
            <a:cxnSpLocks/>
          </p:cNvCxnSpPr>
          <p:nvPr/>
        </p:nvCxnSpPr>
        <p:spPr>
          <a:xfrm>
            <a:off x="7425560" y="5766835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C471E07-5662-E60E-353A-E0263CD694AA}"/>
              </a:ext>
            </a:extLst>
          </p:cNvPr>
          <p:cNvCxnSpPr>
            <a:cxnSpLocks/>
          </p:cNvCxnSpPr>
          <p:nvPr/>
        </p:nvCxnSpPr>
        <p:spPr>
          <a:xfrm>
            <a:off x="0" y="3810000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049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5"/>
          <p:cNvSpPr>
            <a:spLocks noGrp="1"/>
          </p:cNvSpPr>
          <p:nvPr>
            <p:ph idx="1"/>
          </p:nvPr>
        </p:nvSpPr>
        <p:spPr>
          <a:xfrm>
            <a:off x="1600200" y="152400"/>
            <a:ext cx="5791200" cy="7620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u="sng" dirty="0"/>
              <a:t>Compton Polarization</a:t>
            </a:r>
          </a:p>
        </p:txBody>
      </p:sp>
      <p:pic>
        <p:nvPicPr>
          <p:cNvPr id="1229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447800"/>
            <a:ext cx="65055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292" name="Straight Arrow Connector 9"/>
          <p:cNvCxnSpPr>
            <a:cxnSpLocks noChangeShapeType="1"/>
          </p:cNvCxnSpPr>
          <p:nvPr/>
        </p:nvCxnSpPr>
        <p:spPr bwMode="auto">
          <a:xfrm flipH="1">
            <a:off x="6400800" y="4876800"/>
            <a:ext cx="2438400" cy="0"/>
          </a:xfrm>
          <a:prstGeom prst="straightConnector1">
            <a:avLst/>
          </a:prstGeom>
          <a:noFill/>
          <a:ln w="25400" algn="ctr">
            <a:solidFill>
              <a:schemeClr val="accent2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3" name="Straight Arrow Connector 10"/>
          <p:cNvCxnSpPr>
            <a:cxnSpLocks noChangeShapeType="1"/>
          </p:cNvCxnSpPr>
          <p:nvPr/>
        </p:nvCxnSpPr>
        <p:spPr bwMode="auto">
          <a:xfrm flipH="1">
            <a:off x="5029200" y="4876800"/>
            <a:ext cx="1371600" cy="1371600"/>
          </a:xfrm>
          <a:prstGeom prst="straightConnector1">
            <a:avLst/>
          </a:prstGeom>
          <a:noFill/>
          <a:ln w="25400" algn="ctr">
            <a:solidFill>
              <a:schemeClr val="accent2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4" name="Straight Arrow Connector 13"/>
          <p:cNvCxnSpPr>
            <a:cxnSpLocks noChangeShapeType="1"/>
          </p:cNvCxnSpPr>
          <p:nvPr/>
        </p:nvCxnSpPr>
        <p:spPr bwMode="auto">
          <a:xfrm flipV="1">
            <a:off x="6934200" y="4495800"/>
            <a:ext cx="0" cy="381000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5" name="Straight Arrow Connector 14"/>
          <p:cNvCxnSpPr>
            <a:cxnSpLocks noChangeShapeType="1"/>
          </p:cNvCxnSpPr>
          <p:nvPr/>
        </p:nvCxnSpPr>
        <p:spPr bwMode="auto">
          <a:xfrm flipH="1" flipV="1">
            <a:off x="5638800" y="5181600"/>
            <a:ext cx="228600" cy="228600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6" name="TextBox 16"/>
          <p:cNvSpPr txBox="1">
            <a:spLocks noChangeArrowheads="1"/>
          </p:cNvSpPr>
          <p:nvPr/>
        </p:nvSpPr>
        <p:spPr bwMode="auto">
          <a:xfrm>
            <a:off x="6927275" y="4495800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12297" name="TextBox 17"/>
          <p:cNvSpPr txBox="1">
            <a:spLocks noChangeArrowheads="1"/>
          </p:cNvSpPr>
          <p:nvPr/>
        </p:nvSpPr>
        <p:spPr bwMode="auto">
          <a:xfrm rot="-2479547">
            <a:off x="5646738" y="5002213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e’</a:t>
            </a:r>
          </a:p>
        </p:txBody>
      </p:sp>
      <p:sp>
        <p:nvSpPr>
          <p:cNvPr id="12298" name="TextBox 18"/>
          <p:cNvSpPr txBox="1">
            <a:spLocks noChangeArrowheads="1"/>
          </p:cNvSpPr>
          <p:nvPr/>
        </p:nvSpPr>
        <p:spPr bwMode="auto">
          <a:xfrm>
            <a:off x="7391400" y="4495800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</a:rPr>
              <a:t>k</a:t>
            </a:r>
          </a:p>
        </p:txBody>
      </p:sp>
      <p:sp>
        <p:nvSpPr>
          <p:cNvPr id="12299" name="TextBox 19"/>
          <p:cNvSpPr txBox="1">
            <a:spLocks noChangeArrowheads="1"/>
          </p:cNvSpPr>
          <p:nvPr/>
        </p:nvSpPr>
        <p:spPr bwMode="auto">
          <a:xfrm rot="-2940603">
            <a:off x="4941888" y="5684838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</a:rPr>
              <a:t>k’</a:t>
            </a:r>
          </a:p>
        </p:txBody>
      </p:sp>
      <p:cxnSp>
        <p:nvCxnSpPr>
          <p:cNvPr id="12300" name="Straight Arrow Connector 21"/>
          <p:cNvCxnSpPr>
            <a:cxnSpLocks noChangeShapeType="1"/>
          </p:cNvCxnSpPr>
          <p:nvPr/>
        </p:nvCxnSpPr>
        <p:spPr bwMode="auto">
          <a:xfrm flipH="1">
            <a:off x="6400800" y="3276600"/>
            <a:ext cx="304800" cy="1600200"/>
          </a:xfrm>
          <a:prstGeom prst="straightConnector1">
            <a:avLst/>
          </a:prstGeom>
          <a:noFill/>
          <a:ln w="25400" algn="ctr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1" name="TextBox 22"/>
          <p:cNvSpPr txBox="1">
            <a:spLocks noChangeArrowheads="1"/>
          </p:cNvSpPr>
          <p:nvPr/>
        </p:nvSpPr>
        <p:spPr bwMode="auto">
          <a:xfrm>
            <a:off x="6553200" y="3657600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6600"/>
                </a:solidFill>
              </a:rPr>
              <a:t>p</a:t>
            </a:r>
          </a:p>
        </p:txBody>
      </p:sp>
      <p:sp>
        <p:nvSpPr>
          <p:cNvPr id="12302" name="TextBox 23"/>
          <p:cNvSpPr txBox="1">
            <a:spLocks noChangeArrowheads="1"/>
          </p:cNvSpPr>
          <p:nvPr/>
        </p:nvSpPr>
        <p:spPr bwMode="auto">
          <a:xfrm>
            <a:off x="5562600" y="4648200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6600"/>
                </a:solidFill>
              </a:rPr>
              <a:t>p’</a:t>
            </a:r>
          </a:p>
        </p:txBody>
      </p:sp>
      <p:cxnSp>
        <p:nvCxnSpPr>
          <p:cNvPr id="12303" name="Straight Arrow Connector 24"/>
          <p:cNvCxnSpPr>
            <a:cxnSpLocks noChangeShapeType="1"/>
          </p:cNvCxnSpPr>
          <p:nvPr/>
        </p:nvCxnSpPr>
        <p:spPr bwMode="auto">
          <a:xfrm flipH="1">
            <a:off x="4953000" y="4876800"/>
            <a:ext cx="1447800" cy="228600"/>
          </a:xfrm>
          <a:prstGeom prst="straightConnector1">
            <a:avLst/>
          </a:prstGeom>
          <a:noFill/>
          <a:ln w="25400" algn="ctr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4" name="TextBox 29"/>
          <p:cNvSpPr txBox="1">
            <a:spLocks noChangeArrowheads="1"/>
          </p:cNvSpPr>
          <p:nvPr/>
        </p:nvSpPr>
        <p:spPr bwMode="auto">
          <a:xfrm>
            <a:off x="685800" y="990600"/>
            <a:ext cx="7696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400" dirty="0">
                <a:solidFill>
                  <a:srgbClr val="002060"/>
                </a:solidFill>
              </a:rPr>
              <a:t>Compton cross section is polarization-dependent:</a:t>
            </a:r>
          </a:p>
        </p:txBody>
      </p:sp>
      <p:sp>
        <p:nvSpPr>
          <p:cNvPr id="12305" name="TextBox 30"/>
          <p:cNvSpPr txBox="1">
            <a:spLocks noChangeArrowheads="1"/>
          </p:cNvSpPr>
          <p:nvPr/>
        </p:nvSpPr>
        <p:spPr bwMode="auto">
          <a:xfrm>
            <a:off x="4343400" y="2438400"/>
            <a:ext cx="44889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Symbol" panose="05050102010706020507" pitchFamily="18" charset="2"/>
              <a:buChar char="e"/>
            </a:pPr>
            <a:r>
              <a:rPr lang="en-US" altLang="en-US" sz="2400" dirty="0">
                <a:solidFill>
                  <a:srgbClr val="002060"/>
                </a:solidFill>
              </a:rPr>
              <a:t>= </a:t>
            </a:r>
            <a:r>
              <a:rPr lang="en-US" altLang="en-US" sz="2400" dirty="0" err="1">
                <a:solidFill>
                  <a:srgbClr val="002060"/>
                </a:solidFill>
              </a:rPr>
              <a:t>h</a:t>
            </a:r>
            <a:r>
              <a:rPr lang="en-US" altLang="en-US" sz="2400" dirty="0" err="1">
                <a:solidFill>
                  <a:srgbClr val="002060"/>
                </a:solidFill>
                <a:latin typeface="Symbol" pitchFamily="18" charset="2"/>
              </a:rPr>
              <a:t>n</a:t>
            </a:r>
            <a:r>
              <a:rPr lang="en-US" altLang="en-US" sz="2400" dirty="0">
                <a:solidFill>
                  <a:srgbClr val="002060"/>
                </a:solidFill>
              </a:rPr>
              <a:t>/(m</a:t>
            </a:r>
            <a:r>
              <a:rPr lang="en-US" altLang="en-US" sz="2400" baseline="-25000" dirty="0">
                <a:solidFill>
                  <a:srgbClr val="002060"/>
                </a:solidFill>
              </a:rPr>
              <a:t>e</a:t>
            </a:r>
            <a:r>
              <a:rPr lang="en-US" altLang="en-US" sz="2400" dirty="0">
                <a:solidFill>
                  <a:srgbClr val="002060"/>
                </a:solidFill>
              </a:rPr>
              <a:t>c</a:t>
            </a:r>
            <a:r>
              <a:rPr lang="en-US" altLang="en-US" sz="2400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>
                <a:solidFill>
                  <a:srgbClr val="002060"/>
                </a:solidFill>
              </a:rPr>
              <a:t>): before scattering</a:t>
            </a:r>
          </a:p>
          <a:p>
            <a:pPr eaLnBrk="1" hangingPunct="1"/>
            <a:r>
              <a:rPr lang="en-US" altLang="en-US" sz="2400" dirty="0">
                <a:solidFill>
                  <a:srgbClr val="002060"/>
                </a:solidFill>
                <a:latin typeface="Symbol" panose="05050102010706020507" pitchFamily="18" charset="2"/>
              </a:rPr>
              <a:t>e</a:t>
            </a:r>
            <a:r>
              <a:rPr lang="en-US" altLang="en-US" sz="2400" dirty="0">
                <a:solidFill>
                  <a:srgbClr val="002060"/>
                </a:solidFill>
              </a:rPr>
              <a:t>’: after scatt. 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11725" y="2971800"/>
            <a:ext cx="4419549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rgbClr val="002060"/>
                </a:solidFill>
              </a:rPr>
              <a:t>Thomson regime: </a:t>
            </a:r>
            <a:r>
              <a:rPr lang="en-US" altLang="en-US" sz="2400" dirty="0">
                <a:solidFill>
                  <a:srgbClr val="002060"/>
                </a:solidFill>
                <a:latin typeface="Symbol" pitchFamily="18" charset="2"/>
              </a:rPr>
              <a:t>e</a:t>
            </a:r>
            <a:r>
              <a:rPr lang="en-US" altLang="en-US" sz="2400" dirty="0">
                <a:solidFill>
                  <a:srgbClr val="002060"/>
                </a:solidFill>
              </a:rPr>
              <a:t> </a:t>
            </a:r>
            <a:r>
              <a:rPr lang="en-US" altLang="en-US" sz="2400" dirty="0">
                <a:solidFill>
                  <a:srgbClr val="002060"/>
                </a:solidFill>
                <a:cs typeface="Arial" charset="0"/>
              </a:rPr>
              <a:t>≈ </a:t>
            </a:r>
            <a:r>
              <a:rPr lang="en-US" altLang="en-US" sz="2400" dirty="0">
                <a:solidFill>
                  <a:srgbClr val="002060"/>
                </a:solidFill>
                <a:latin typeface="Symbol" pitchFamily="18" charset="2"/>
                <a:cs typeface="Arial" charset="0"/>
              </a:rPr>
              <a:t>e</a:t>
            </a:r>
            <a:r>
              <a:rPr lang="en-US" altLang="en-US" sz="2400" dirty="0">
                <a:solidFill>
                  <a:srgbClr val="002060"/>
                </a:solidFill>
                <a:cs typeface="Arial" charset="0"/>
              </a:rPr>
              <a:t>’</a:t>
            </a:r>
          </a:p>
          <a:p>
            <a:pPr eaLnBrk="1" hangingPunct="1">
              <a:buFont typeface="Symbol" pitchFamily="18" charset="2"/>
              <a:buChar char="Þ"/>
            </a:pPr>
            <a:r>
              <a:rPr lang="en-US" altLang="en-US" sz="2400" dirty="0">
                <a:solidFill>
                  <a:srgbClr val="002060"/>
                </a:solidFill>
                <a:cs typeface="Arial" charset="0"/>
              </a:rPr>
              <a:t> d</a:t>
            </a:r>
            <a:r>
              <a:rPr lang="en-US" altLang="en-US" sz="2400" dirty="0">
                <a:solidFill>
                  <a:srgbClr val="002060"/>
                </a:solidFill>
                <a:latin typeface="Symbol" pitchFamily="18" charset="2"/>
                <a:cs typeface="Arial" charset="0"/>
              </a:rPr>
              <a:t>s</a:t>
            </a:r>
            <a:r>
              <a:rPr lang="en-US" altLang="en-US" sz="2400" dirty="0">
                <a:solidFill>
                  <a:srgbClr val="002060"/>
                </a:solidFill>
                <a:cs typeface="Arial" charset="0"/>
              </a:rPr>
              <a:t>/</a:t>
            </a:r>
            <a:r>
              <a:rPr lang="en-US" altLang="en-US" sz="2400" dirty="0" err="1">
                <a:solidFill>
                  <a:srgbClr val="002060"/>
                </a:solidFill>
                <a:cs typeface="Arial" charset="0"/>
              </a:rPr>
              <a:t>d</a:t>
            </a:r>
            <a:r>
              <a:rPr lang="en-US" altLang="en-US" sz="2400" dirty="0" err="1">
                <a:solidFill>
                  <a:srgbClr val="002060"/>
                </a:solidFill>
                <a:latin typeface="Symbol" pitchFamily="18" charset="2"/>
                <a:cs typeface="Arial" charset="0"/>
              </a:rPr>
              <a:t>W</a:t>
            </a:r>
            <a:r>
              <a:rPr lang="en-US" altLang="en-US" sz="2400" dirty="0">
                <a:solidFill>
                  <a:srgbClr val="002060"/>
                </a:solidFill>
                <a:cs typeface="Arial" charset="0"/>
              </a:rPr>
              <a:t> = 0 if </a:t>
            </a:r>
            <a:r>
              <a:rPr lang="en-US" altLang="en-US" sz="2400" dirty="0" err="1">
                <a:solidFill>
                  <a:srgbClr val="002060"/>
                </a:solidFill>
                <a:cs typeface="Arial" charset="0"/>
              </a:rPr>
              <a:t>e∙e</a:t>
            </a:r>
            <a:r>
              <a:rPr lang="en-US" altLang="en-US" sz="2400" dirty="0">
                <a:solidFill>
                  <a:srgbClr val="002060"/>
                </a:solidFill>
                <a:cs typeface="Arial" charset="0"/>
              </a:rPr>
              <a:t>’ = 0</a:t>
            </a:r>
          </a:p>
          <a:p>
            <a:pPr eaLnBrk="1" hangingPunct="1"/>
            <a:endParaRPr lang="en-US" altLang="en-US" sz="2400" dirty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buFont typeface="Symbol" pitchFamily="18" charset="2"/>
              <a:buChar char="Þ"/>
            </a:pPr>
            <a:r>
              <a:rPr lang="en-US" altLang="en-US" sz="2400" dirty="0">
                <a:solidFill>
                  <a:srgbClr val="002060"/>
                </a:solidFill>
                <a:cs typeface="Arial" charset="0"/>
              </a:rPr>
              <a:t> Scattering preferentially in the plane perpendicular to e!</a:t>
            </a:r>
          </a:p>
          <a:p>
            <a:pPr eaLnBrk="1" hangingPunct="1">
              <a:buFont typeface="Symbol" pitchFamily="18" charset="2"/>
              <a:buChar char="Þ"/>
            </a:pPr>
            <a:endParaRPr lang="en-US" altLang="en-US" sz="2400" dirty="0">
              <a:solidFill>
                <a:srgbClr val="002060"/>
              </a:solidFill>
              <a:cs typeface="Arial" charset="0"/>
            </a:endParaRPr>
          </a:p>
          <a:p>
            <a:pPr eaLnBrk="1" hangingPunct="1"/>
            <a:r>
              <a:rPr lang="en-US" altLang="en-US" sz="2400" dirty="0">
                <a:solidFill>
                  <a:srgbClr val="002060"/>
                </a:solidFill>
                <a:cs typeface="Arial" charset="0"/>
              </a:rPr>
              <a:t>Preferred polarization direction is preserved.</a:t>
            </a:r>
          </a:p>
          <a:p>
            <a:pPr eaLnBrk="1" hangingPunct="1"/>
            <a:endParaRPr lang="en-US" altLang="en-US" sz="2400" dirty="0">
              <a:solidFill>
                <a:srgbClr val="002060"/>
              </a:solidFill>
              <a:cs typeface="Arial" charset="0"/>
            </a:endParaRPr>
          </a:p>
        </p:txBody>
      </p: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>
            <a:off x="2466111" y="3415145"/>
            <a:ext cx="228600" cy="0"/>
          </a:xfrm>
          <a:prstGeom prst="straightConnector1">
            <a:avLst/>
          </a:prstGeom>
          <a:noFill/>
          <a:ln w="1270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>
            <a:off x="2708566" y="3415145"/>
            <a:ext cx="228600" cy="0"/>
          </a:xfrm>
          <a:prstGeom prst="straightConnector1">
            <a:avLst/>
          </a:prstGeom>
          <a:noFill/>
          <a:ln w="1270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>
            <a:off x="3990106" y="4509655"/>
            <a:ext cx="228600" cy="0"/>
          </a:xfrm>
          <a:prstGeom prst="straightConnector1">
            <a:avLst/>
          </a:prstGeom>
          <a:noFill/>
          <a:ln w="1270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0" name="Straight Arrow Connector 37"/>
          <p:cNvCxnSpPr>
            <a:cxnSpLocks noChangeShapeType="1"/>
          </p:cNvCxnSpPr>
          <p:nvPr/>
        </p:nvCxnSpPr>
        <p:spPr bwMode="auto">
          <a:xfrm>
            <a:off x="7467600" y="4572000"/>
            <a:ext cx="228600" cy="0"/>
          </a:xfrm>
          <a:prstGeom prst="straightConnector1">
            <a:avLst/>
          </a:prstGeom>
          <a:noFill/>
          <a:ln w="1270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1" name="Straight Arrow Connector 38"/>
          <p:cNvCxnSpPr>
            <a:cxnSpLocks noChangeShapeType="1"/>
          </p:cNvCxnSpPr>
          <p:nvPr/>
        </p:nvCxnSpPr>
        <p:spPr bwMode="auto">
          <a:xfrm flipV="1">
            <a:off x="4953000" y="5715000"/>
            <a:ext cx="152400" cy="152400"/>
          </a:xfrm>
          <a:prstGeom prst="straightConnector1">
            <a:avLst/>
          </a:prstGeom>
          <a:noFill/>
          <a:ln w="1270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2" name="Straight Arrow Connector 40"/>
          <p:cNvCxnSpPr>
            <a:cxnSpLocks noChangeShapeType="1"/>
          </p:cNvCxnSpPr>
          <p:nvPr/>
        </p:nvCxnSpPr>
        <p:spPr bwMode="auto">
          <a:xfrm>
            <a:off x="7010400" y="4572000"/>
            <a:ext cx="228600" cy="0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3" name="Straight Arrow Connector 41"/>
          <p:cNvCxnSpPr>
            <a:cxnSpLocks noChangeShapeType="1"/>
          </p:cNvCxnSpPr>
          <p:nvPr/>
        </p:nvCxnSpPr>
        <p:spPr bwMode="auto">
          <a:xfrm flipV="1">
            <a:off x="5715000" y="5029200"/>
            <a:ext cx="109538" cy="131763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4" name="Straight Arrow Connector 43"/>
          <p:cNvCxnSpPr>
            <a:cxnSpLocks noChangeShapeType="1"/>
          </p:cNvCxnSpPr>
          <p:nvPr/>
        </p:nvCxnSpPr>
        <p:spPr bwMode="auto">
          <a:xfrm>
            <a:off x="6629400" y="3733800"/>
            <a:ext cx="228600" cy="0"/>
          </a:xfrm>
          <a:prstGeom prst="straightConnector1">
            <a:avLst/>
          </a:prstGeom>
          <a:noFill/>
          <a:ln w="12700" algn="ctr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5" name="Straight Arrow Connector 44"/>
          <p:cNvCxnSpPr>
            <a:cxnSpLocks noChangeShapeType="1"/>
          </p:cNvCxnSpPr>
          <p:nvPr/>
        </p:nvCxnSpPr>
        <p:spPr bwMode="auto">
          <a:xfrm>
            <a:off x="5715000" y="4648200"/>
            <a:ext cx="228600" cy="0"/>
          </a:xfrm>
          <a:prstGeom prst="straightConnector1">
            <a:avLst/>
          </a:prstGeom>
          <a:noFill/>
          <a:ln w="12700" algn="ctr">
            <a:solidFill>
              <a:srgbClr val="00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90482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78C4C606-50AE-F700-FC1C-B56C7489E2FE}"/>
              </a:ext>
            </a:extLst>
          </p:cNvPr>
          <p:cNvSpPr/>
          <p:nvPr/>
        </p:nvSpPr>
        <p:spPr>
          <a:xfrm>
            <a:off x="3110346" y="5385917"/>
            <a:ext cx="152399" cy="169753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290" name="Content Placeholder 5"/>
          <p:cNvSpPr>
            <a:spLocks noGrp="1"/>
          </p:cNvSpPr>
          <p:nvPr>
            <p:ph idx="1"/>
          </p:nvPr>
        </p:nvSpPr>
        <p:spPr>
          <a:xfrm>
            <a:off x="1600200" y="304800"/>
            <a:ext cx="5791200" cy="7620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u="sng" dirty="0"/>
              <a:t>Compton Polarization</a:t>
            </a:r>
          </a:p>
        </p:txBody>
      </p:sp>
      <p:cxnSp>
        <p:nvCxnSpPr>
          <p:cNvPr id="12292" name="Straight Arrow Connector 9"/>
          <p:cNvCxnSpPr>
            <a:cxnSpLocks noChangeShapeType="1"/>
          </p:cNvCxnSpPr>
          <p:nvPr/>
        </p:nvCxnSpPr>
        <p:spPr bwMode="auto">
          <a:xfrm>
            <a:off x="3200400" y="3581400"/>
            <a:ext cx="0" cy="1905000"/>
          </a:xfrm>
          <a:prstGeom prst="straightConnector1">
            <a:avLst/>
          </a:prstGeom>
          <a:noFill/>
          <a:ln w="25400" algn="ctr">
            <a:solidFill>
              <a:schemeClr val="accent2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3" name="Straight Arrow Connector 10"/>
          <p:cNvCxnSpPr>
            <a:cxnSpLocks noChangeShapeType="1"/>
          </p:cNvCxnSpPr>
          <p:nvPr/>
        </p:nvCxnSpPr>
        <p:spPr bwMode="auto">
          <a:xfrm>
            <a:off x="3200400" y="5486400"/>
            <a:ext cx="2362200" cy="0"/>
          </a:xfrm>
          <a:prstGeom prst="straightConnector1">
            <a:avLst/>
          </a:prstGeom>
          <a:noFill/>
          <a:ln w="25400" algn="ctr">
            <a:solidFill>
              <a:schemeClr val="accent2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5" name="Straight Arrow Connector 14"/>
          <p:cNvCxnSpPr>
            <a:cxnSpLocks noChangeShapeType="1"/>
          </p:cNvCxnSpPr>
          <p:nvPr/>
        </p:nvCxnSpPr>
        <p:spPr bwMode="auto">
          <a:xfrm flipV="1">
            <a:off x="3781438" y="5374029"/>
            <a:ext cx="180962" cy="95016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6" name="TextBox 16"/>
          <p:cNvSpPr txBox="1">
            <a:spLocks noChangeArrowheads="1"/>
          </p:cNvSpPr>
          <p:nvPr/>
        </p:nvSpPr>
        <p:spPr bwMode="auto">
          <a:xfrm>
            <a:off x="3352800" y="4343400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12297" name="TextBox 17"/>
          <p:cNvSpPr txBox="1">
            <a:spLocks noChangeArrowheads="1"/>
          </p:cNvSpPr>
          <p:nvPr/>
        </p:nvSpPr>
        <p:spPr bwMode="auto">
          <a:xfrm rot="21504591">
            <a:off x="3667985" y="4953933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e’</a:t>
            </a:r>
          </a:p>
        </p:txBody>
      </p:sp>
      <p:sp>
        <p:nvSpPr>
          <p:cNvPr id="12298" name="TextBox 18"/>
          <p:cNvSpPr txBox="1">
            <a:spLocks noChangeArrowheads="1"/>
          </p:cNvSpPr>
          <p:nvPr/>
        </p:nvSpPr>
        <p:spPr bwMode="auto">
          <a:xfrm>
            <a:off x="3200400" y="3733800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</a:rPr>
              <a:t>k</a:t>
            </a:r>
          </a:p>
        </p:txBody>
      </p:sp>
      <p:sp>
        <p:nvSpPr>
          <p:cNvPr id="12299" name="TextBox 19"/>
          <p:cNvSpPr txBox="1">
            <a:spLocks noChangeArrowheads="1"/>
          </p:cNvSpPr>
          <p:nvPr/>
        </p:nvSpPr>
        <p:spPr bwMode="auto">
          <a:xfrm>
            <a:off x="4495800" y="5050127"/>
            <a:ext cx="45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accent2"/>
                </a:solidFill>
              </a:rPr>
              <a:t>k’</a:t>
            </a:r>
          </a:p>
        </p:txBody>
      </p:sp>
      <p:sp>
        <p:nvSpPr>
          <p:cNvPr id="12304" name="TextBox 29"/>
          <p:cNvSpPr txBox="1">
            <a:spLocks noChangeArrowheads="1"/>
          </p:cNvSpPr>
          <p:nvPr/>
        </p:nvSpPr>
        <p:spPr bwMode="auto">
          <a:xfrm>
            <a:off x="723900" y="1390471"/>
            <a:ext cx="7696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400" dirty="0">
                <a:solidFill>
                  <a:srgbClr val="002060"/>
                </a:solidFill>
              </a:rPr>
              <a:t>Compton scattering of an anisotropic radiation field by </a:t>
            </a:r>
            <a:r>
              <a:rPr lang="en-US" altLang="en-US" sz="2400" b="1" dirty="0">
                <a:solidFill>
                  <a:srgbClr val="002060"/>
                </a:solidFill>
              </a:rPr>
              <a:t>non-relativistic</a:t>
            </a:r>
            <a:r>
              <a:rPr lang="en-US" altLang="en-US" sz="2400" dirty="0">
                <a:solidFill>
                  <a:srgbClr val="002060"/>
                </a:solidFill>
              </a:rPr>
              <a:t> electrons induces polarization perpendicular to the plane of scattering.</a:t>
            </a:r>
          </a:p>
        </p:txBody>
      </p:sp>
      <p:cxnSp>
        <p:nvCxnSpPr>
          <p:cNvPr id="12310" name="Straight Arrow Connector 37"/>
          <p:cNvCxnSpPr>
            <a:cxnSpLocks noChangeShapeType="1"/>
          </p:cNvCxnSpPr>
          <p:nvPr/>
        </p:nvCxnSpPr>
        <p:spPr bwMode="auto">
          <a:xfrm>
            <a:off x="3276600" y="3810000"/>
            <a:ext cx="228600" cy="0"/>
          </a:xfrm>
          <a:prstGeom prst="straightConnector1">
            <a:avLst/>
          </a:prstGeom>
          <a:noFill/>
          <a:ln w="1270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1" name="Straight Arrow Connector 38"/>
          <p:cNvCxnSpPr>
            <a:cxnSpLocks noChangeShapeType="1"/>
          </p:cNvCxnSpPr>
          <p:nvPr/>
        </p:nvCxnSpPr>
        <p:spPr bwMode="auto">
          <a:xfrm rot="2940603" flipV="1">
            <a:off x="4590042" y="4969449"/>
            <a:ext cx="152400" cy="152400"/>
          </a:xfrm>
          <a:prstGeom prst="straightConnector1">
            <a:avLst/>
          </a:prstGeom>
          <a:noFill/>
          <a:ln w="1270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3" name="Straight Arrow Connector 41"/>
          <p:cNvCxnSpPr>
            <a:cxnSpLocks noChangeShapeType="1"/>
          </p:cNvCxnSpPr>
          <p:nvPr/>
        </p:nvCxnSpPr>
        <p:spPr bwMode="auto">
          <a:xfrm flipV="1">
            <a:off x="3713020" y="4966855"/>
            <a:ext cx="214745" cy="40417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/>
          <p:nvPr/>
        </p:nvCxnSpPr>
        <p:spPr>
          <a:xfrm>
            <a:off x="5791200" y="5486400"/>
            <a:ext cx="1371600" cy="0"/>
          </a:xfrm>
          <a:prstGeom prst="straightConnector1">
            <a:avLst/>
          </a:prstGeom>
          <a:ln w="25400">
            <a:solidFill>
              <a:srgbClr val="00206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30736" y="56388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Observer</a:t>
            </a:r>
            <a:endParaRPr lang="en-ZA" sz="2400" dirty="0"/>
          </a:p>
        </p:txBody>
      </p:sp>
      <p:sp>
        <p:nvSpPr>
          <p:cNvPr id="16" name="Smiley Face 15"/>
          <p:cNvSpPr/>
          <p:nvPr/>
        </p:nvSpPr>
        <p:spPr>
          <a:xfrm>
            <a:off x="7391400" y="5245670"/>
            <a:ext cx="457200" cy="393130"/>
          </a:xfrm>
          <a:prstGeom prst="smileyFac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9" name="Straight Arrow Connector 14"/>
          <p:cNvCxnSpPr>
            <a:cxnSpLocks noChangeShapeType="1"/>
          </p:cNvCxnSpPr>
          <p:nvPr/>
        </p:nvCxnSpPr>
        <p:spPr bwMode="auto">
          <a:xfrm flipV="1">
            <a:off x="3200400" y="4553184"/>
            <a:ext cx="180962" cy="95016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Arrow Connector 41"/>
          <p:cNvCxnSpPr>
            <a:cxnSpLocks noChangeShapeType="1"/>
          </p:cNvCxnSpPr>
          <p:nvPr/>
        </p:nvCxnSpPr>
        <p:spPr bwMode="auto">
          <a:xfrm flipV="1">
            <a:off x="3401290" y="4405745"/>
            <a:ext cx="214745" cy="40417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13EC859-E5D9-B970-79F3-B6F9C67AAE34}"/>
              </a:ext>
            </a:extLst>
          </p:cNvPr>
          <p:cNvSpPr txBox="1"/>
          <p:nvPr/>
        </p:nvSpPr>
        <p:spPr>
          <a:xfrm>
            <a:off x="2748385" y="5405735"/>
            <a:ext cx="604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00B050"/>
                </a:solidFill>
              </a:rPr>
              <a:t>e</a:t>
            </a:r>
            <a:r>
              <a:rPr lang="en-ZA" sz="2400" baseline="30000" dirty="0">
                <a:solidFill>
                  <a:srgbClr val="00B050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074214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0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USESECONDARYMONITOR" val="True"/>
  <p:tag name="RESPCOUNTERSTYLE" val="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TPVERSION" val="2008"/>
  <p:tag name="ANSWERNOWSTYLE" val="-1"/>
  <p:tag name="INPUTSOURCE" val="1"/>
  <p:tag name="ROTATIONINTERVAL" val="2"/>
  <p:tag name="BUBBLESIZEVISIBLE" val="True"/>
  <p:tag name="CUSTOMCELLBACKCOLOR1" val="-657956"/>
  <p:tag name="GRIDOPACITY" val="90"/>
  <p:tag name="CHARTLABELS" val="1"/>
  <p:tag name="CORRECTPOINTVALUE" val="100"/>
  <p:tag name="FIBDISPLAYRESULTS" val="True"/>
  <p:tag name="SHOWBARVISIBLE" val="True"/>
  <p:tag name="COUNTDOWNSECONDS" val="10"/>
  <p:tag name="AUTOUPDATEALIASES" val="True"/>
  <p:tag name="CUSTOMGRIDBACKCOLOR" val="-2830136"/>
  <p:tag name="DISPLAYDEVICENUMBER" val="True"/>
  <p:tag name="RESETCHARTS" val="True"/>
  <p:tag name="ZEROBASED" val="False"/>
  <p:tag name="POWERPOINTVERSION" val="10.0"/>
  <p:tag name="BACKUPSESSIONS" val="True"/>
  <p:tag name="MAXRESPONDERS" val="5"/>
  <p:tag name="USESCHEMECOLORS" val="True"/>
  <p:tag name="PARTLISTDEFAULT" val="0"/>
  <p:tag name="FIBNUMRESULTS" val="5"/>
  <p:tag name="RESPCOUNTERFORMAT" val="0"/>
  <p:tag name="BUBBLEVALUEFORMAT" val="0.0"/>
  <p:tag name="GRIDSIZE" val="{Width=800, Height=600}"/>
  <p:tag name="AUTOADJUSTPARTRANGE" val="True"/>
  <p:tag name="BACKUPMAINTENANCE" val="7"/>
  <p:tag name="CUSTOMCELLBACKCOLOR4" val="-8355712"/>
  <p:tag name="REALTIMEBACKUP" val="False"/>
  <p:tag name="CHARTVALUEFORMAT" val="0%"/>
  <p:tag name="CHARTCOLORS" val="2"/>
  <p:tag name="COUNTDOWNSTYLE" val="2"/>
  <p:tag name="INCLUDEPPT" val="True"/>
  <p:tag name="CUSTOMCELLFORECOLOR" val="-16777216"/>
  <p:tag name="PARTICIPANTSINLEADERBOARD" val="5"/>
  <p:tag name="AUTOSIZEGRID" val="True"/>
  <p:tag name="BULLETTYPE" val="3"/>
  <p:tag name="FIBINCLUDEOTHER" val="Tru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51988</TotalTime>
  <Words>1682</Words>
  <Application>Microsoft Office PowerPoint</Application>
  <PresentationFormat>On-screen Show (4:3)</PresentationFormat>
  <Paragraphs>326</Paragraphs>
  <Slides>30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宋体</vt:lpstr>
      <vt:lpstr>Arial</vt:lpstr>
      <vt:lpstr>Calibri</vt:lpstr>
      <vt:lpstr>Cambria Math</vt:lpstr>
      <vt:lpstr>Symbol</vt:lpstr>
      <vt:lpstr>Tahoma</vt:lpstr>
      <vt:lpstr>Default Design</vt:lpstr>
      <vt:lpstr>X-Ray Polarization in Blazars</vt:lpstr>
      <vt:lpstr>Blazar Spectral Energy Distributions (SEDs)</vt:lpstr>
      <vt:lpstr>Blazar Classification</vt:lpstr>
      <vt:lpstr>Leptonic Blazar Model</vt:lpstr>
      <vt:lpstr>Hadronic Blazar Models</vt:lpstr>
      <vt:lpstr>Leptonic vs. Hadronic  Model Fits to Blazar SEDs</vt:lpstr>
      <vt:lpstr>Polarization Mechanisms</vt:lpstr>
      <vt:lpstr>PowerPoint Presentation</vt:lpstr>
      <vt:lpstr>PowerPoint Presentation</vt:lpstr>
      <vt:lpstr>Compton Scattering by Relativistic Electrons</vt:lpstr>
      <vt:lpstr>PowerPoint Presentation</vt:lpstr>
      <vt:lpstr>X-Ray and Gamma-Ray Polarization in LSP blazars</vt:lpstr>
      <vt:lpstr>X-Ray and Gamma-Ray Polarization in ISP blazars</vt:lpstr>
      <vt:lpstr>Simulated MWL polarization in ISP blazars – IXPE predictions</vt:lpstr>
      <vt:lpstr>X-Ray Polarimeters (I)</vt:lpstr>
      <vt:lpstr>X-Ray Polarimeters (II)</vt:lpstr>
      <vt:lpstr>The Imaging X-Ray Polarimetry Explorer (IXPE)</vt:lpstr>
      <vt:lpstr>IXPE Observations of BL Lacertae</vt:lpstr>
      <vt:lpstr>IXPE Observations of LSP blazars</vt:lpstr>
      <vt:lpstr>PowerPoint Presentation</vt:lpstr>
      <vt:lpstr>PowerPoint Presentation</vt:lpstr>
      <vt:lpstr>Polarization of the BBB due to bulk Comptonization</vt:lpstr>
      <vt:lpstr>Summary</vt:lpstr>
      <vt:lpstr>Thank you!</vt:lpstr>
      <vt:lpstr>Backup Slides</vt:lpstr>
      <vt:lpstr>Blazars</vt:lpstr>
      <vt:lpstr>Flux and Polarization Variability</vt:lpstr>
      <vt:lpstr>Open Physics Questions</vt:lpstr>
      <vt:lpstr>Multiwavelength Polarization of Blazars</vt:lpstr>
      <vt:lpstr>PowerPoint Presentation</vt:lpstr>
    </vt:vector>
  </TitlesOfParts>
  <Company>Ohio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the Spectral Energy Distributions and Variability  of BL Lacertae in 2000</dc:title>
  <dc:creator>Markus Boettcher</dc:creator>
  <cp:lastModifiedBy>MARKUS BÖTTCHER</cp:lastModifiedBy>
  <cp:revision>1423</cp:revision>
  <dcterms:created xsi:type="dcterms:W3CDTF">2003-10-14T13:36:42Z</dcterms:created>
  <dcterms:modified xsi:type="dcterms:W3CDTF">2025-09-17T09:40:36Z</dcterms:modified>
</cp:coreProperties>
</file>