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g" ContentType="vide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7" r:id="rId2"/>
    <p:sldId id="424" r:id="rId3"/>
    <p:sldId id="420" r:id="rId4"/>
    <p:sldId id="300" r:id="rId5"/>
    <p:sldId id="419" r:id="rId6"/>
    <p:sldId id="273" r:id="rId7"/>
    <p:sldId id="425" r:id="rId8"/>
    <p:sldId id="427" r:id="rId9"/>
    <p:sldId id="258" r:id="rId10"/>
    <p:sldId id="426" r:id="rId11"/>
    <p:sldId id="421" r:id="rId12"/>
    <p:sldId id="320" r:id="rId13"/>
    <p:sldId id="428" r:id="rId14"/>
    <p:sldId id="256" r:id="rId15"/>
    <p:sldId id="268" r:id="rId16"/>
    <p:sldId id="323" r:id="rId17"/>
    <p:sldId id="41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F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68"/>
    <p:restoredTop sz="96405"/>
  </p:normalViewPr>
  <p:slideViewPr>
    <p:cSldViewPr snapToGrid="0">
      <p:cViewPr varScale="1">
        <p:scale>
          <a:sx n="90" d="100"/>
          <a:sy n="90" d="100"/>
        </p:scale>
        <p:origin x="5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7B25D7-3983-034F-BD63-26E8E56951CC}" type="datetimeFigureOut">
              <a:rPr lang="en-US" smtClean="0"/>
              <a:t>9/18/25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BE00C-CD14-2D4D-9A9C-BE747FC1D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976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EBE28E-981B-024E-8468-7C40C10FE9A1}" type="slidenum">
              <a:rPr lang="en-FR" smtClean="0"/>
              <a:t>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6599762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EBE28E-981B-024E-8468-7C40C10FE9A1}" type="slidenum">
              <a:rPr lang="en-FR" smtClean="0"/>
              <a:t>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8607788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EBE28E-981B-024E-8468-7C40C10FE9A1}" type="slidenum">
              <a:rPr lang="en-FR" smtClean="0"/>
              <a:t>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871930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2CBBD7-1C79-DE46-B6A0-DC68810E525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110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A91D2-7914-2633-32C9-972BC083C6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D89A50-AEA4-3C34-7140-27FB11823F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9AB44F-9E11-CA97-5265-633315E23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3A3C-D1F6-0A45-9BF4-C062AF3702C3}" type="datetimeFigureOut">
              <a:rPr lang="en-US" smtClean="0"/>
              <a:t>9/18/25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2C9056-6DF9-B1E1-241B-64D01D064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A4AD07-17FF-5B25-71D2-D5813CA80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7BAAA-30A2-8D48-85E5-D3160DAF4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35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C3D100-D6AF-F8C5-8DE8-7535E741E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4F7B99-2B1E-5974-7F8E-D5BF5B745E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F3DAF3-DCBF-26B5-B3DC-C79F0B629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3A3C-D1F6-0A45-9BF4-C062AF3702C3}" type="datetimeFigureOut">
              <a:rPr lang="en-US" smtClean="0"/>
              <a:t>9/18/25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847EE7-5315-1400-CC02-99A612BE8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0656AE-0AFF-4DF1-2997-97EC5056A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7BAAA-30A2-8D48-85E5-D3160DAF4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707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1A56F3-851E-BC8B-2747-FEC9B45DCF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343F58-6C4E-E200-5D15-23255A8DF7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1EA8C2-C4BC-3CCF-6416-222A51BA0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3A3C-D1F6-0A45-9BF4-C062AF3702C3}" type="datetimeFigureOut">
              <a:rPr lang="en-US" smtClean="0"/>
              <a:t>9/18/25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48C417-57CA-0904-8B5C-C31C6DA0D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A395C-EA15-A040-B5F3-ED7D4A828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7BAAA-30A2-8D48-85E5-D3160DAF4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882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632BF-CFC3-C698-E93E-3C92C92A0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2CC23F-1E96-9B7F-1DEA-49CC1F54D6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B2CC89-EC8D-2992-1E02-F8BF7B67F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3A3C-D1F6-0A45-9BF4-C062AF3702C3}" type="datetimeFigureOut">
              <a:rPr lang="en-US" smtClean="0"/>
              <a:t>9/18/25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40E14D-A51F-B02A-7A0A-FC8EC7A59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1EC1DF-8EE2-5FD8-149C-7FF33C813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7BAAA-30A2-8D48-85E5-D3160DAF4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978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C40A5-CCB4-95BC-510F-51D5DD273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27D41F-6080-A7D8-12E6-16DF37268B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6C1E30-8777-C1DC-EE73-B32DA8739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3A3C-D1F6-0A45-9BF4-C062AF3702C3}" type="datetimeFigureOut">
              <a:rPr lang="en-US" smtClean="0"/>
              <a:t>9/18/25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55F83D-434B-242B-7F76-0E659FBEF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12BB63-A164-5462-FEE8-8C3131D3A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7BAAA-30A2-8D48-85E5-D3160DAF4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68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DFCE2-938A-259A-B0AE-4BD1B5EA9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DF35CD-0738-03CE-CC79-295378CDA4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2946A9-8286-C430-2ED4-60B4ABA98A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075712-A5DE-5870-D574-1AAF463D9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3A3C-D1F6-0A45-9BF4-C062AF3702C3}" type="datetimeFigureOut">
              <a:rPr lang="en-US" smtClean="0"/>
              <a:t>9/18/25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09C5E3-1EDB-8FF8-7BF9-681155991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707B3F-C3A8-7707-5C4F-ADF31573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7BAAA-30A2-8D48-85E5-D3160DAF4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538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9843F-3AAC-BDEE-E4F3-E87391F70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6ABD24-665B-7015-08AF-8F5F0EC299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3A73BA-8D45-DB93-E2BA-17960314E1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A9794E-3733-2C27-C373-761A31B3B7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C2028F-C001-D589-8176-D260A4B54C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B21798-A201-C101-FF2D-1FCCE3848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3A3C-D1F6-0A45-9BF4-C062AF3702C3}" type="datetimeFigureOut">
              <a:rPr lang="en-US" smtClean="0"/>
              <a:t>9/18/25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D7C574-8577-FB8B-2566-83E8637C8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E0D1C3-42E3-EBA3-1187-F64BD2F3E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7BAAA-30A2-8D48-85E5-D3160DAF4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062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1D559-90A5-822C-8AAC-4F38B8195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83723A-3451-EC9A-8BF3-6C13B8EBE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3A3C-D1F6-0A45-9BF4-C062AF3702C3}" type="datetimeFigureOut">
              <a:rPr lang="en-US" smtClean="0"/>
              <a:t>9/18/25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7ADDDB-F984-A031-1EE9-3E4172D21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122073-CDAE-1AD3-C12D-555369C43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7BAAA-30A2-8D48-85E5-D3160DAF4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6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16C29D-5735-A8E2-D668-5AC3F19B0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3A3C-D1F6-0A45-9BF4-C062AF3702C3}" type="datetimeFigureOut">
              <a:rPr lang="en-US" smtClean="0"/>
              <a:t>9/18/25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7921AC-308E-8E3C-4AAE-C8A4B8926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A29777-7F21-C896-7F15-1A4F5C793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7BAAA-30A2-8D48-85E5-D3160DAF4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400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1B976-8A3A-74D4-E267-04A95A658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1A5E3F-4D43-5B3B-28D2-915B38F8D2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047DEA-E6C6-2B03-F65E-0598AC75F4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1FD9A2-4285-8ECF-C61D-E8FA4100B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3A3C-D1F6-0A45-9BF4-C062AF3702C3}" type="datetimeFigureOut">
              <a:rPr lang="en-US" smtClean="0"/>
              <a:t>9/18/25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73DDF1-9022-B245-2869-A40EF7E4F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1E55C5-6CE4-F1DA-4363-B079217CA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7BAAA-30A2-8D48-85E5-D3160DAF4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269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87328-5642-3A5B-8F76-22CE5844D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1AF6BE-F1A5-19EF-3067-7FB94764A1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097B8D-C742-CB17-C402-ACF4009F55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87A339-9F5B-B2A5-75EE-252ECB599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3A3C-D1F6-0A45-9BF4-C062AF3702C3}" type="datetimeFigureOut">
              <a:rPr lang="en-US" smtClean="0"/>
              <a:t>9/18/25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513EA4-7DA4-AB4B-9267-E307FD438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A12618-9728-7965-220F-1C7F3F268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7BAAA-30A2-8D48-85E5-D3160DAF4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107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143ABB-7A34-5A8E-CE03-2463D7A6F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F0221D-90D4-9D18-6E25-733409E26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539716-03D3-DB38-DC6B-9EB1C179D6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83A3C-D1F6-0A45-9BF4-C062AF3702C3}" type="datetimeFigureOut">
              <a:rPr lang="en-US" smtClean="0"/>
              <a:t>9/18/25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1BA306-DBDC-86E6-9A2B-693BF56D4F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7EFFD1-2EC1-9EA9-165F-8C6A5724FF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7BAAA-30A2-8D48-85E5-D3160DAF4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607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ui.adsabs.harvard.edu/abs/2019A%26A...627A.159H/abstract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19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iopscience.iop.org/article/10.1088/0004-637X/807/1/79" TargetMode="External"/><Relationship Id="rId3" Type="http://schemas.openxmlformats.org/officeDocument/2006/relationships/slideLayout" Target="../slideLayouts/slideLayout1.xml"/><Relationship Id="rId7" Type="http://schemas.openxmlformats.org/officeDocument/2006/relationships/hyperlink" Target="https://www.nature.com/articles/s41467-020-17912-z" TargetMode="External"/><Relationship Id="rId2" Type="http://schemas.openxmlformats.org/officeDocument/2006/relationships/video" Target="../media/media1.mpg"/><Relationship Id="rId1" Type="http://schemas.microsoft.com/office/2007/relationships/media" Target="../media/media1.mpg"/><Relationship Id="rId6" Type="http://schemas.openxmlformats.org/officeDocument/2006/relationships/hyperlink" Target="https://pos.sissa.it/358/668" TargetMode="External"/><Relationship Id="rId5" Type="http://schemas.openxmlformats.org/officeDocument/2006/relationships/hyperlink" Target="https://ui.adsabs.harvard.edu/abs/2019A%26A...627A.159H/abstract" TargetMode="External"/><Relationship Id="rId10" Type="http://schemas.openxmlformats.org/officeDocument/2006/relationships/image" Target="../media/image8.png"/><Relationship Id="rId4" Type="http://schemas.openxmlformats.org/officeDocument/2006/relationships/hyperlink" Target="https://www.science.org/doi/10.1126/science.1157087" TargetMode="External"/><Relationship Id="rId9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2FE845A-8B17-F863-7C94-0CD4D3C86E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t="13396" r="-87" b="5302"/>
          <a:stretch/>
        </p:blipFill>
        <p:spPr>
          <a:xfrm>
            <a:off x="0" y="0"/>
            <a:ext cx="12663920" cy="6858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5C1244D-999C-A046-211F-10078FF47D91}"/>
              </a:ext>
            </a:extLst>
          </p:cNvPr>
          <p:cNvSpPr txBox="1"/>
          <p:nvPr/>
        </p:nvSpPr>
        <p:spPr>
          <a:xfrm>
            <a:off x="7756938" y="3747406"/>
            <a:ext cx="45986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chemeClr val="bg1"/>
                </a:solidFill>
              </a:rPr>
              <a:t>Anna </a:t>
            </a:r>
            <a:r>
              <a:rPr lang="en-US" sz="2200" b="1" dirty="0" err="1">
                <a:solidFill>
                  <a:schemeClr val="bg1"/>
                </a:solidFill>
              </a:rPr>
              <a:t>Luashvili</a:t>
            </a:r>
            <a:r>
              <a:rPr lang="en-US" sz="2200" dirty="0">
                <a:solidFill>
                  <a:schemeClr val="bg1"/>
                </a:solidFill>
              </a:rPr>
              <a:t>, Markus Boettcher</a:t>
            </a:r>
          </a:p>
          <a:p>
            <a:pPr algn="ctr"/>
            <a:r>
              <a:rPr lang="en-US" sz="2200" dirty="0">
                <a:solidFill>
                  <a:schemeClr val="bg1"/>
                </a:solidFill>
              </a:rPr>
              <a:t>North-West University, CSR</a:t>
            </a:r>
            <a:endParaRPr lang="en-FR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B8184A2-7BD4-64CA-44FA-BC74984B37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49" t="21499" r="2" b="31671"/>
          <a:stretch/>
        </p:blipFill>
        <p:spPr>
          <a:xfrm>
            <a:off x="177073" y="0"/>
            <a:ext cx="2423063" cy="1157268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2DE868E6-E7BB-4DE0-DDA1-D632F8926C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9960" y="1701233"/>
            <a:ext cx="9144000" cy="657225"/>
          </a:xfrm>
        </p:spPr>
        <p:txBody>
          <a:bodyPr>
            <a:normAutofit fontScale="85000" lnSpcReduction="10000"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Two-zone (leptonic) modelling of 3C 279 - Motivations</a:t>
            </a:r>
            <a:endParaRPr lang="en-FR" sz="3600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35667CB-AD07-C893-6BFE-CA02488524DE}"/>
              </a:ext>
            </a:extLst>
          </p:cNvPr>
          <p:cNvSpPr txBox="1"/>
          <p:nvPr/>
        </p:nvSpPr>
        <p:spPr>
          <a:xfrm>
            <a:off x="126124" y="6256109"/>
            <a:ext cx="3330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>
                <a:solidFill>
                  <a:schemeClr val="bg1"/>
                </a:solidFill>
              </a:rPr>
              <a:t>Credits: ESO/M. Kornmesser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EA9AD5-A3DF-E5FC-5049-F6CE7937A0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0518" y="4619553"/>
            <a:ext cx="4271482" cy="2135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1226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DD7AE59A-7192-3400-B5A8-8D898FA1B0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594" y="1948210"/>
            <a:ext cx="3499232" cy="2961579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411250C5-BFBF-320B-C963-A24A9700FE4E}"/>
              </a:ext>
            </a:extLst>
          </p:cNvPr>
          <p:cNvGrpSpPr/>
          <p:nvPr/>
        </p:nvGrpSpPr>
        <p:grpSpPr>
          <a:xfrm>
            <a:off x="4873746" y="1122013"/>
            <a:ext cx="7318253" cy="4878835"/>
            <a:chOff x="4873746" y="1122013"/>
            <a:chExt cx="7318253" cy="4878835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87E38D7-B886-3557-C533-488D762DBD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73746" y="1122013"/>
              <a:ext cx="7318253" cy="4878835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43E7C57-7995-2FDE-389B-0E1D1C6C8341}"/>
                </a:ext>
              </a:extLst>
            </p:cNvPr>
            <p:cNvSpPr/>
            <p:nvPr/>
          </p:nvSpPr>
          <p:spPr>
            <a:xfrm>
              <a:off x="8500443" y="2259106"/>
              <a:ext cx="729618" cy="3116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A768B6B-147B-80EC-F144-C16CDA8C081F}"/>
              </a:ext>
            </a:extLst>
          </p:cNvPr>
          <p:cNvSpPr txBox="1"/>
          <p:nvPr/>
        </p:nvSpPr>
        <p:spPr>
          <a:xfrm>
            <a:off x="6096000" y="2495442"/>
            <a:ext cx="47764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C00000">
                    <a:alpha val="50000"/>
                  </a:srgbClr>
                </a:solidFill>
              </a:rPr>
              <a:t>PRELIMINARY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E45075-77C6-7373-B7F0-18C53DA4FF2F}"/>
              </a:ext>
            </a:extLst>
          </p:cNvPr>
          <p:cNvSpPr txBox="1"/>
          <p:nvPr/>
        </p:nvSpPr>
        <p:spPr>
          <a:xfrm>
            <a:off x="892486" y="5453024"/>
            <a:ext cx="3893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Boettcher + 2013 stationary </a:t>
            </a:r>
            <a:r>
              <a:rPr lang="en-US" dirty="0" err="1"/>
              <a:t>lepto</a:t>
            </a:r>
            <a:r>
              <a:rPr lang="en-US" dirty="0"/>
              <a:t>-hadronic code (only leptonic part here)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2BD033C-CB57-0C01-045D-0A6CB09612E6}"/>
                  </a:ext>
                </a:extLst>
              </p:cNvPr>
              <p:cNvSpPr txBox="1"/>
              <p:nvPr/>
            </p:nvSpPr>
            <p:spPr>
              <a:xfrm>
                <a:off x="574951" y="979868"/>
                <a:ext cx="5265000" cy="9683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FR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FR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sub>
                    </m:sSub>
                    <m:r>
                      <a:rPr lang="fr-FR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fr-FR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fr-FR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𝑩𝑳𝑹</m:t>
                        </m:r>
                        <m:r>
                          <a:rPr lang="fr-FR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𝒊𝒏</m:t>
                        </m:r>
                      </m:sub>
                    </m:sSub>
                  </m:oMath>
                </a14:m>
                <a:r>
                  <a:rPr lang="en-FR" b="1" dirty="0">
                    <a:solidFill>
                      <a:schemeClr val="accent1">
                        <a:lumMod val="75000"/>
                      </a:schemeClr>
                    </a:solidFill>
                  </a:rPr>
                  <a:t>   : BLR-EIC dominates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FR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FR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sub>
                    </m:sSub>
                    <m:r>
                      <a:rPr lang="en-US" b="1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fr-FR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fr-FR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𝑩𝑳𝑹</m:t>
                        </m:r>
                        <m:r>
                          <a:rPr lang="fr-FR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𝒐𝒖𝒕</m:t>
                        </m:r>
                      </m:sub>
                    </m:sSub>
                    <m:r>
                      <a:rPr lang="fr-FR" b="1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FR" b="1" dirty="0">
                    <a:solidFill>
                      <a:schemeClr val="accent6">
                        <a:lumMod val="75000"/>
                      </a:schemeClr>
                    </a:solidFill>
                  </a:rPr>
                  <a:t>: Torus-EIC dominates</a:t>
                </a:r>
              </a:p>
              <a:p>
                <a:endParaRPr lang="en-FR" b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2BD033C-CB57-0C01-045D-0A6CB09612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951" y="979868"/>
                <a:ext cx="5265000" cy="968342"/>
              </a:xfrm>
              <a:prstGeom prst="rect">
                <a:avLst/>
              </a:prstGeom>
              <a:blipFill>
                <a:blip r:embed="rId4"/>
                <a:stretch>
                  <a:fillRect t="-38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858AC621-7D88-F994-EE46-D5AA07E56728}"/>
              </a:ext>
            </a:extLst>
          </p:cNvPr>
          <p:cNvSpPr/>
          <p:nvPr/>
        </p:nvSpPr>
        <p:spPr>
          <a:xfrm>
            <a:off x="0" y="0"/>
            <a:ext cx="12192000" cy="794479"/>
          </a:xfrm>
          <a:prstGeom prst="rect">
            <a:avLst/>
          </a:prstGeom>
          <a:noFill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Two-zone leptonic scenario</a:t>
            </a:r>
            <a:endParaRPr lang="en-FR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9A9077-4CAF-D91A-DA92-32FB0D542F53}"/>
              </a:ext>
            </a:extLst>
          </p:cNvPr>
          <p:cNvSpPr txBox="1"/>
          <p:nvPr/>
        </p:nvSpPr>
        <p:spPr>
          <a:xfrm>
            <a:off x="5625453" y="6035425"/>
            <a:ext cx="2804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Inner blob &lt;&lt; R_BLR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FA98838-D0D9-462B-A3AC-55FB144CA56D}"/>
              </a:ext>
            </a:extLst>
          </p:cNvPr>
          <p:cNvSpPr txBox="1"/>
          <p:nvPr/>
        </p:nvSpPr>
        <p:spPr>
          <a:xfrm>
            <a:off x="8865252" y="6025052"/>
            <a:ext cx="2804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Far blob &gt; R_BLR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16FB737-0D10-B49C-66FE-1CA7E92A6448}"/>
              </a:ext>
            </a:extLst>
          </p:cNvPr>
          <p:cNvSpPr/>
          <p:nvPr/>
        </p:nvSpPr>
        <p:spPr>
          <a:xfrm>
            <a:off x="0" y="6458673"/>
            <a:ext cx="12192000" cy="3993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     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HEASA 2025		 		Anna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Luashvili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18 September 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202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5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FR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7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    </a:t>
            </a:r>
            <a:endParaRPr lang="en-FR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4761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C8AB2F6-E397-B0D4-E95A-923B7CC3EA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3434" y="1058237"/>
            <a:ext cx="10164566" cy="5019833"/>
          </a:xfrm>
        </p:spPr>
        <p:txBody>
          <a:bodyPr>
            <a:no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/>
              <a:t>One-zone models usually reproduce well blazar SEDs, but some sources at specific epochs point towards more complex scenarios.</a:t>
            </a:r>
          </a:p>
          <a:p>
            <a:pPr algn="l"/>
            <a:r>
              <a:rPr lang="en-US" sz="1800" dirty="0"/>
              <a:t>      + One-zone </a:t>
            </a:r>
            <a:r>
              <a:rPr lang="en-US" sz="1800" dirty="0" err="1"/>
              <a:t>lepto</a:t>
            </a:r>
            <a:r>
              <a:rPr lang="en-US" sz="1800" dirty="0"/>
              <a:t>-hadronic models failed to reproduce the MWL behavior of 3C 279 (2015 flare, </a:t>
            </a:r>
            <a:br>
              <a:rPr lang="en-US" sz="1800" dirty="0"/>
            </a:br>
            <a:r>
              <a:rPr lang="en-GB" sz="1800" dirty="0">
                <a:hlinkClick r:id="rId2"/>
              </a:rPr>
              <a:t>H.E.S.S. Collaboration (2019)</a:t>
            </a:r>
            <a:r>
              <a:rPr lang="en-GB" sz="1800" dirty="0"/>
              <a:t>)</a:t>
            </a:r>
            <a:endParaRPr lang="en-US" sz="1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/>
              <a:t>Two-zone model applied to 3C 279 during periods of drastic MWL changes </a:t>
            </a:r>
            <a:br>
              <a:rPr lang="en-US" sz="1800" dirty="0"/>
            </a:br>
            <a:r>
              <a:rPr lang="en-US" sz="1800" dirty="0"/>
              <a:t>+ Optical polarization - very preliminary!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/>
              <a:t>Similar behaviors in other sources of the same class?</a:t>
            </a:r>
            <a:br>
              <a:rPr lang="en-US" sz="1800" dirty="0"/>
            </a:br>
            <a:r>
              <a:rPr lang="en-US" sz="1800" dirty="0"/>
              <a:t>Ex: PKS 1510-089  </a:t>
            </a:r>
            <a:br>
              <a:rPr lang="en-US" sz="1800" dirty="0"/>
            </a:br>
            <a:endParaRPr lang="en-US" sz="1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/>
              <a:t>Time-dependent approach and in-depth radio constraints need to be investigated.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151739-EA24-04BF-9C14-CAA403BBFA06}"/>
              </a:ext>
            </a:extLst>
          </p:cNvPr>
          <p:cNvSpPr txBox="1"/>
          <p:nvPr/>
        </p:nvSpPr>
        <p:spPr>
          <a:xfrm>
            <a:off x="416689" y="324091"/>
            <a:ext cx="106024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Conclusion/outlook</a:t>
            </a:r>
            <a:endParaRPr lang="en-FR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48B5143-DF86-2D9B-776F-2B021691B90C}"/>
              </a:ext>
            </a:extLst>
          </p:cNvPr>
          <p:cNvSpPr/>
          <p:nvPr/>
        </p:nvSpPr>
        <p:spPr>
          <a:xfrm>
            <a:off x="0" y="6458673"/>
            <a:ext cx="12192000" cy="3993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     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HEASA 2025		 		Anna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Luashvili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18 September 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202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5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FR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8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    </a:t>
            </a:r>
            <a:endParaRPr lang="en-FR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2886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9C057B6-2FEC-2559-CB03-E686DD71C86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25" r="572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18984A5-392E-5540-6E01-D62A15E7AFAD}"/>
              </a:ext>
            </a:extLst>
          </p:cNvPr>
          <p:cNvSpPr txBox="1"/>
          <p:nvPr/>
        </p:nvSpPr>
        <p:spPr>
          <a:xfrm>
            <a:off x="9650848" y="6452554"/>
            <a:ext cx="2875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i="1" dirty="0">
                <a:solidFill>
                  <a:schemeClr val="bg1"/>
                </a:solidFill>
              </a:rPr>
              <a:t>Rick and Morty</a:t>
            </a:r>
            <a:r>
              <a:rPr lang="en-FR" dirty="0">
                <a:solidFill>
                  <a:schemeClr val="bg1"/>
                </a:solidFill>
              </a:rPr>
              <a:t> (S2, Ep. 2)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6721EFB-33F7-11F1-88D9-04F5D11B215C}"/>
              </a:ext>
            </a:extLst>
          </p:cNvPr>
          <p:cNvSpPr txBox="1"/>
          <p:nvPr/>
        </p:nvSpPr>
        <p:spPr>
          <a:xfrm>
            <a:off x="5283800" y="5577320"/>
            <a:ext cx="27250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Thank you!</a:t>
            </a:r>
            <a:endParaRPr lang="en-FR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030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65FAD-591F-12F1-B7BD-F86C1EB93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BACK-UP slides</a:t>
            </a:r>
          </a:p>
        </p:txBody>
      </p:sp>
    </p:spTree>
    <p:extLst>
      <p:ext uri="{BB962C8B-B14F-4D97-AF65-F5344CB8AC3E}">
        <p14:creationId xmlns:p14="http://schemas.microsoft.com/office/powerpoint/2010/main" val="9919989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8285A7E-ADDB-2283-E3E2-47D8906DF5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979795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915A5CC-9304-73F7-3F9A-76A3D4A8169E}"/>
              </a:ext>
            </a:extLst>
          </p:cNvPr>
          <p:cNvSpPr txBox="1"/>
          <p:nvPr/>
        </p:nvSpPr>
        <p:spPr>
          <a:xfrm>
            <a:off x="7462344" y="218987"/>
            <a:ext cx="40569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PKS 1510-089 example</a:t>
            </a:r>
            <a:endParaRPr lang="en-FR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98B10E-1196-9FDE-2680-B0E4077925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2344" y="928523"/>
            <a:ext cx="3645922" cy="551079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EF42BD8-F3FC-8053-DD3D-0560F2F7E2B7}"/>
              </a:ext>
            </a:extLst>
          </p:cNvPr>
          <p:cNvSpPr txBox="1"/>
          <p:nvPr/>
        </p:nvSpPr>
        <p:spPr>
          <a:xfrm>
            <a:off x="6917659" y="6366383"/>
            <a:ext cx="3857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H.E.S.S. Collaboration (2023)</a:t>
            </a:r>
          </a:p>
        </p:txBody>
      </p:sp>
    </p:spTree>
    <p:extLst>
      <p:ext uri="{BB962C8B-B14F-4D97-AF65-F5344CB8AC3E}">
        <p14:creationId xmlns:p14="http://schemas.microsoft.com/office/powerpoint/2010/main" val="7082923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2B2C8CDD-21F6-B8BD-1AEF-D5FFF24044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936" y="863964"/>
            <a:ext cx="7277523" cy="55185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F93D29E-70F2-6A84-D47C-3ACAAB7006C2}"/>
              </a:ext>
            </a:extLst>
          </p:cNvPr>
          <p:cNvSpPr txBox="1"/>
          <p:nvPr/>
        </p:nvSpPr>
        <p:spPr>
          <a:xfrm>
            <a:off x="416689" y="324091"/>
            <a:ext cx="106024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Long-term view</a:t>
            </a:r>
            <a:endParaRPr lang="en-FR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83357A-4598-CA87-E195-658DA2FF0781}"/>
              </a:ext>
            </a:extLst>
          </p:cNvPr>
          <p:cNvSpPr txBox="1"/>
          <p:nvPr/>
        </p:nvSpPr>
        <p:spPr>
          <a:xfrm>
            <a:off x="890307" y="2844225"/>
            <a:ext cx="43407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Swift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-XRT (@1 keV)</a:t>
            </a:r>
          </a:p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Giommi+2021 data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25C40CE-C98B-C41C-FCDB-AEE1242F6DFB}"/>
              </a:ext>
            </a:extLst>
          </p:cNvPr>
          <p:cNvSpPr txBox="1"/>
          <p:nvPr/>
        </p:nvSpPr>
        <p:spPr>
          <a:xfrm>
            <a:off x="890307" y="1171740"/>
            <a:ext cx="43407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Fermi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-LAT (&gt;100 MeV)</a:t>
            </a:r>
          </a:p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Fermi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LC Repository (weekly bins)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0EC1F18-5568-582D-16EC-8465028C7C75}"/>
              </a:ext>
            </a:extLst>
          </p:cNvPr>
          <p:cNvSpPr txBox="1"/>
          <p:nvPr/>
        </p:nvSpPr>
        <p:spPr>
          <a:xfrm>
            <a:off x="890306" y="4448579"/>
            <a:ext cx="43407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Steward Observatory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E5A4E43-A676-6C1E-FB69-F7DDD46A1D5E}"/>
                  </a:ext>
                </a:extLst>
              </p:cNvPr>
              <p:cNvSpPr txBox="1"/>
              <p:nvPr/>
            </p:nvSpPr>
            <p:spPr>
              <a:xfrm>
                <a:off x="3241229" y="1151635"/>
                <a:ext cx="434077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𝑣𝑎𝑟</m:t>
                        </m:r>
                      </m:sub>
                    </m:sSub>
                    <m:r>
                      <a:rPr lang="en-US" sz="160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600" b="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solidFill>
                      <a:schemeClr val="bg2">
                        <a:lumMod val="50000"/>
                      </a:schemeClr>
                    </a:solidFill>
                  </a:rPr>
                  <a:t>(164 ± 1)%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E5A4E43-A676-6C1E-FB69-F7DDD46A1D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1229" y="1151635"/>
                <a:ext cx="4340773" cy="338554"/>
              </a:xfrm>
              <a:prstGeom prst="rect">
                <a:avLst/>
              </a:prstGeom>
              <a:blipFill>
                <a:blip r:embed="rId6"/>
                <a:stretch>
                  <a:fillRect t="-3571" b="-17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AE95FE7-6622-40F4-744C-BE6472F89F64}"/>
                  </a:ext>
                </a:extLst>
              </p:cNvPr>
              <p:cNvSpPr txBox="1"/>
              <p:nvPr/>
            </p:nvSpPr>
            <p:spPr>
              <a:xfrm>
                <a:off x="3239153" y="2763296"/>
                <a:ext cx="434077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𝑣𝑎𝑟</m:t>
                        </m:r>
                      </m:sub>
                    </m:sSub>
                    <m:r>
                      <a:rPr lang="en-US" sz="160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600" b="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solidFill>
                      <a:schemeClr val="bg2">
                        <a:lumMod val="50000"/>
                      </a:schemeClr>
                    </a:solidFill>
                  </a:rPr>
                  <a:t>(49.4 ± 0.4)%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AE95FE7-6622-40F4-744C-BE6472F89F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9153" y="2763296"/>
                <a:ext cx="4340773" cy="338554"/>
              </a:xfrm>
              <a:prstGeom prst="rect">
                <a:avLst/>
              </a:prstGeom>
              <a:blipFill>
                <a:blip r:embed="rId7"/>
                <a:stretch>
                  <a:fillRect t="-3571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7924065-7384-FEF5-8CE9-7F8C17905F98}"/>
                  </a:ext>
                </a:extLst>
              </p:cNvPr>
              <p:cNvSpPr txBox="1"/>
              <p:nvPr/>
            </p:nvSpPr>
            <p:spPr>
              <a:xfrm>
                <a:off x="3239152" y="4407631"/>
                <a:ext cx="434077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𝑣𝑎𝑟</m:t>
                        </m:r>
                      </m:sub>
                    </m:sSub>
                    <m:r>
                      <a:rPr lang="en-US" sz="160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600" b="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solidFill>
                      <a:schemeClr val="bg2">
                        <a:lumMod val="50000"/>
                      </a:schemeClr>
                    </a:solidFill>
                  </a:rPr>
                  <a:t>73%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7924065-7384-FEF5-8CE9-7F8C17905F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9152" y="4407631"/>
                <a:ext cx="4340773" cy="338554"/>
              </a:xfrm>
              <a:prstGeom prst="rect">
                <a:avLst/>
              </a:prstGeom>
              <a:blipFill>
                <a:blip r:embed="rId8"/>
                <a:stretch>
                  <a:fillRect t="-7407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52681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34231344-67B4-EB4D-ED02-4D01331F0824}"/>
              </a:ext>
            </a:extLst>
          </p:cNvPr>
          <p:cNvSpPr txBox="1"/>
          <p:nvPr/>
        </p:nvSpPr>
        <p:spPr>
          <a:xfrm>
            <a:off x="491067" y="1909885"/>
            <a:ext cx="8617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Multiple </a:t>
            </a:r>
            <a:r>
              <a:rPr lang="en-FR">
                <a:solidFill>
                  <a:schemeClr val="bg2">
                    <a:lumMod val="50000"/>
                  </a:schemeClr>
                </a:solidFill>
              </a:rPr>
              <a:t>superluminal radio </a:t>
            </a:r>
            <a:br>
              <a:rPr lang="en-US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FR">
                <a:solidFill>
                  <a:schemeClr val="bg2">
                    <a:lumMod val="50000"/>
                  </a:schemeClr>
                </a:solidFill>
              </a:rPr>
              <a:t>components seen </a:t>
            </a:r>
            <a:r>
              <a:rPr lang="en-FR" dirty="0">
                <a:solidFill>
                  <a:schemeClr val="bg2">
                    <a:lumMod val="50000"/>
                  </a:schemeClr>
                </a:solidFill>
              </a:rPr>
              <a:t>@ 15 GHz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5676DE-AD52-7B57-4B68-A9E47C3E4EE6}"/>
              </a:ext>
            </a:extLst>
          </p:cNvPr>
          <p:cNvSpPr txBox="1"/>
          <p:nvPr/>
        </p:nvSpPr>
        <p:spPr>
          <a:xfrm>
            <a:off x="491067" y="1329099"/>
            <a:ext cx="61072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FR" dirty="0">
                <a:solidFill>
                  <a:schemeClr val="bg2">
                    <a:lumMod val="50000"/>
                  </a:schemeClr>
                </a:solidFill>
              </a:rPr>
              <a:t>MOJAVE observations of 3C 279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D5C697-5E2D-A635-1216-56AD3ECECCFA}"/>
              </a:ext>
            </a:extLst>
          </p:cNvPr>
          <p:cNvSpPr txBox="1"/>
          <p:nvPr/>
        </p:nvSpPr>
        <p:spPr>
          <a:xfrm>
            <a:off x="1411111" y="5543014"/>
            <a:ext cx="2536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b="1"/>
              <a:t>MOJAVE program</a:t>
            </a:r>
            <a:endParaRPr lang="en-FR" b="1" dirty="0"/>
          </a:p>
          <a:p>
            <a:r>
              <a:rPr lang="en-US" dirty="0"/>
              <a:t>Lister</a:t>
            </a:r>
            <a:r>
              <a:rPr lang="en-FR"/>
              <a:t> et al., </a:t>
            </a:r>
            <a:r>
              <a:rPr lang="en-US" dirty="0"/>
              <a:t>2019 &amp; 2021</a:t>
            </a:r>
            <a:endParaRPr lang="en-F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3C5F27-23F6-7C2E-AB28-829C96397B99}"/>
              </a:ext>
            </a:extLst>
          </p:cNvPr>
          <p:cNvSpPr txBox="1"/>
          <p:nvPr/>
        </p:nvSpPr>
        <p:spPr>
          <a:xfrm>
            <a:off x="416689" y="324091"/>
            <a:ext cx="106024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Complex inner jet dynamics</a:t>
            </a:r>
            <a:endParaRPr lang="en-FR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EC8A6F9-2632-BEAA-7B57-8F632B5D7F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0325" y="864223"/>
            <a:ext cx="8391675" cy="559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4568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34231344-67B4-EB4D-ED02-4D01331F0824}"/>
              </a:ext>
            </a:extLst>
          </p:cNvPr>
          <p:cNvSpPr txBox="1"/>
          <p:nvPr/>
        </p:nvSpPr>
        <p:spPr>
          <a:xfrm>
            <a:off x="491067" y="1909885"/>
            <a:ext cx="8617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Multiple </a:t>
            </a:r>
            <a:r>
              <a:rPr lang="en-FR">
                <a:solidFill>
                  <a:schemeClr val="bg2">
                    <a:lumMod val="50000"/>
                  </a:schemeClr>
                </a:solidFill>
              </a:rPr>
              <a:t>superluminal radio </a:t>
            </a:r>
            <a:br>
              <a:rPr lang="en-US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FR">
                <a:solidFill>
                  <a:schemeClr val="bg2">
                    <a:lumMod val="50000"/>
                  </a:schemeClr>
                </a:solidFill>
              </a:rPr>
              <a:t>components seen </a:t>
            </a:r>
            <a:r>
              <a:rPr lang="en-FR" dirty="0">
                <a:solidFill>
                  <a:schemeClr val="bg2">
                    <a:lumMod val="50000"/>
                  </a:schemeClr>
                </a:solidFill>
              </a:rPr>
              <a:t>@ 15 GHz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5676DE-AD52-7B57-4B68-A9E47C3E4EE6}"/>
              </a:ext>
            </a:extLst>
          </p:cNvPr>
          <p:cNvSpPr txBox="1"/>
          <p:nvPr/>
        </p:nvSpPr>
        <p:spPr>
          <a:xfrm>
            <a:off x="491067" y="1329099"/>
            <a:ext cx="61072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FR" dirty="0">
                <a:solidFill>
                  <a:schemeClr val="bg2">
                    <a:lumMod val="50000"/>
                  </a:schemeClr>
                </a:solidFill>
              </a:rPr>
              <a:t>MOJAVE observations of 3C 279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D5C697-5E2D-A635-1216-56AD3ECECCFA}"/>
              </a:ext>
            </a:extLst>
          </p:cNvPr>
          <p:cNvSpPr txBox="1"/>
          <p:nvPr/>
        </p:nvSpPr>
        <p:spPr>
          <a:xfrm>
            <a:off x="1411111" y="5543014"/>
            <a:ext cx="2536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b="1"/>
              <a:t>MOJAVE program</a:t>
            </a:r>
            <a:endParaRPr lang="en-FR" b="1" dirty="0"/>
          </a:p>
          <a:p>
            <a:r>
              <a:rPr lang="en-US" dirty="0"/>
              <a:t>Lister</a:t>
            </a:r>
            <a:r>
              <a:rPr lang="en-FR"/>
              <a:t> et al., </a:t>
            </a:r>
            <a:r>
              <a:rPr lang="en-US" dirty="0"/>
              <a:t>2019 &amp; 2021</a:t>
            </a:r>
            <a:endParaRPr lang="en-F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3C5F27-23F6-7C2E-AB28-829C96397B99}"/>
              </a:ext>
            </a:extLst>
          </p:cNvPr>
          <p:cNvSpPr txBox="1"/>
          <p:nvPr/>
        </p:nvSpPr>
        <p:spPr>
          <a:xfrm>
            <a:off x="416689" y="324091"/>
            <a:ext cx="106024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Complex inner jet dynamics</a:t>
            </a:r>
            <a:endParaRPr lang="en-FR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7EA9EB-3F1C-AF0F-321E-16B5E0EED5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111" y="1072182"/>
            <a:ext cx="10067081" cy="503354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57E121F-7606-E30D-3709-47B491EFA385}"/>
              </a:ext>
            </a:extLst>
          </p:cNvPr>
          <p:cNvSpPr txBox="1"/>
          <p:nvPr/>
        </p:nvSpPr>
        <p:spPr>
          <a:xfrm>
            <a:off x="1563511" y="5695414"/>
            <a:ext cx="2536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b="1"/>
              <a:t>MOJAVE program</a:t>
            </a:r>
            <a:endParaRPr lang="en-FR" b="1" dirty="0"/>
          </a:p>
          <a:p>
            <a:r>
              <a:rPr lang="en-US" dirty="0"/>
              <a:t>Lister</a:t>
            </a:r>
            <a:r>
              <a:rPr lang="en-FR"/>
              <a:t> et al., </a:t>
            </a:r>
            <a:r>
              <a:rPr lang="en-US" dirty="0"/>
              <a:t>2019 &amp; 2021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3450818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A243E91-8F0E-F737-A243-9A1617A741AF}"/>
              </a:ext>
            </a:extLst>
          </p:cNvPr>
          <p:cNvSpPr/>
          <p:nvPr/>
        </p:nvSpPr>
        <p:spPr>
          <a:xfrm>
            <a:off x="0" y="6458673"/>
            <a:ext cx="12192000" cy="3993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     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HEASA 2025		 		Anna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Luashvili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18 September 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202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5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FR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1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    </a:t>
            </a:r>
            <a:endParaRPr lang="en-FR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0C19561-E76A-EC69-D55A-19F2BE3F5DEF}"/>
              </a:ext>
            </a:extLst>
          </p:cNvPr>
          <p:cNvSpPr/>
          <p:nvPr/>
        </p:nvSpPr>
        <p:spPr>
          <a:xfrm>
            <a:off x="0" y="0"/>
            <a:ext cx="12192000" cy="794479"/>
          </a:xfrm>
          <a:prstGeom prst="rect">
            <a:avLst/>
          </a:prstGeom>
          <a:noFill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‘Cosmic camels’</a:t>
            </a:r>
            <a:endParaRPr lang="en-FR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7023DB-D862-3386-D620-DE9CFD5E89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410" y="1380689"/>
            <a:ext cx="5146113" cy="413076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598B1C-8F63-FB4B-0D41-10D6D7D057A3}"/>
              </a:ext>
            </a:extLst>
          </p:cNvPr>
          <p:cNvSpPr txBox="1"/>
          <p:nvPr/>
        </p:nvSpPr>
        <p:spPr>
          <a:xfrm>
            <a:off x="908138" y="5486400"/>
            <a:ext cx="4020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Marina </a:t>
            </a:r>
            <a:r>
              <a:rPr lang="en-US" dirty="0" err="1"/>
              <a:t>Manganaro</a:t>
            </a:r>
            <a:endParaRPr lang="en-ZA" dirty="0">
              <a:solidFill>
                <a:srgbClr val="000000"/>
              </a:solidFill>
              <a:effectLst/>
              <a:latin typeface="Helvetica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79DF6F-38CA-FA30-C028-31D4D3523E6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644" t="-105" r="16654" b="1259"/>
          <a:stretch/>
        </p:blipFill>
        <p:spPr>
          <a:xfrm>
            <a:off x="5584524" y="397239"/>
            <a:ext cx="6515803" cy="5871359"/>
          </a:xfrm>
          <a:prstGeom prst="rect">
            <a:avLst/>
          </a:prstGeom>
        </p:spPr>
      </p:pic>
      <p:sp>
        <p:nvSpPr>
          <p:cNvPr id="9" name="Doughnut 8">
            <a:extLst>
              <a:ext uri="{FF2B5EF4-FFF2-40B4-BE49-F238E27FC236}">
                <a16:creationId xmlns:a16="http://schemas.microsoft.com/office/drawing/2014/main" id="{B1B915CE-8371-0394-F63D-D5513ED826EA}"/>
              </a:ext>
            </a:extLst>
          </p:cNvPr>
          <p:cNvSpPr/>
          <p:nvPr/>
        </p:nvSpPr>
        <p:spPr>
          <a:xfrm>
            <a:off x="7578247" y="31800"/>
            <a:ext cx="2004164" cy="2786556"/>
          </a:xfrm>
          <a:prstGeom prst="donut">
            <a:avLst>
              <a:gd name="adj" fmla="val 3880"/>
            </a:avLst>
          </a:prstGeom>
          <a:solidFill>
            <a:srgbClr val="FF2F9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895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Content Placeholder 9">
            <a:extLst>
              <a:ext uri="{FF2B5EF4-FFF2-40B4-BE49-F238E27FC236}">
                <a16:creationId xmlns:a16="http://schemas.microsoft.com/office/drawing/2014/main" id="{3F77EF3A-D1C0-E0ED-80A3-2297D80868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4501" y="1298442"/>
            <a:ext cx="9530082" cy="487610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1283DAF-0B12-4B9F-3A13-FEC9C5EFE127}"/>
              </a:ext>
            </a:extLst>
          </p:cNvPr>
          <p:cNvSpPr txBox="1"/>
          <p:nvPr/>
        </p:nvSpPr>
        <p:spPr>
          <a:xfrm>
            <a:off x="1634501" y="898332"/>
            <a:ext cx="41882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2000" dirty="0">
                <a:solidFill>
                  <a:schemeClr val="accent1">
                    <a:lumMod val="75000"/>
                  </a:schemeClr>
                </a:solidFill>
              </a:rPr>
              <a:t>SSC (Synchrotron self Compton)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8CC71A-2678-282B-4636-21CD6635096D}"/>
              </a:ext>
            </a:extLst>
          </p:cNvPr>
          <p:cNvSpPr txBox="1"/>
          <p:nvPr/>
        </p:nvSpPr>
        <p:spPr>
          <a:xfrm>
            <a:off x="772975" y="2159281"/>
            <a:ext cx="1223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2400" dirty="0">
                <a:solidFill>
                  <a:schemeClr val="accent1">
                    <a:lumMod val="75000"/>
                  </a:schemeClr>
                </a:solidFill>
              </a:rPr>
              <a:t>BL Lac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41613F1-534C-D8AB-4161-0690E553C620}"/>
              </a:ext>
            </a:extLst>
          </p:cNvPr>
          <p:cNvSpPr txBox="1"/>
          <p:nvPr/>
        </p:nvSpPr>
        <p:spPr>
          <a:xfrm>
            <a:off x="4766361" y="3239059"/>
            <a:ext cx="32663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1600" dirty="0"/>
              <a:t>Credit: D. Kynoch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85536E9-6065-1FE9-31D3-406D8886CA1F}"/>
              </a:ext>
            </a:extLst>
          </p:cNvPr>
          <p:cNvSpPr txBox="1"/>
          <p:nvPr/>
        </p:nvSpPr>
        <p:spPr>
          <a:xfrm>
            <a:off x="772975" y="5959668"/>
            <a:ext cx="32663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1600" dirty="0"/>
              <a:t>Ghisellini et al. 2010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0C19561-E76A-EC69-D55A-19F2BE3F5DEF}"/>
              </a:ext>
            </a:extLst>
          </p:cNvPr>
          <p:cNvSpPr/>
          <p:nvPr/>
        </p:nvSpPr>
        <p:spPr>
          <a:xfrm>
            <a:off x="0" y="0"/>
            <a:ext cx="12192000" cy="794479"/>
          </a:xfrm>
          <a:prstGeom prst="rect">
            <a:avLst/>
          </a:prstGeom>
          <a:noFill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FR" sz="2800">
                <a:solidFill>
                  <a:schemeClr val="accent1">
                    <a:lumMod val="50000"/>
                  </a:schemeClr>
                </a:solidFill>
              </a:rPr>
              <a:t>Blazar sub-classes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 - Reminder</a:t>
            </a:r>
            <a:endParaRPr lang="en-FR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A671A7-F0D9-9B7F-3CB9-9BBC80990542}"/>
              </a:ext>
            </a:extLst>
          </p:cNvPr>
          <p:cNvSpPr/>
          <p:nvPr/>
        </p:nvSpPr>
        <p:spPr>
          <a:xfrm>
            <a:off x="0" y="6458673"/>
            <a:ext cx="12192000" cy="3993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     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HEASA 2025		 		Anna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Luashvili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18 September 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202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5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FR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    </a:t>
            </a:r>
            <a:endParaRPr lang="en-FR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751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A201D3F-0E33-1389-744C-01A96BCB1E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31980" y="1298442"/>
            <a:ext cx="9530082" cy="4876102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790D7C2-D40C-2EDD-B64E-1A11616E67B5}"/>
              </a:ext>
            </a:extLst>
          </p:cNvPr>
          <p:cNvSpPr txBox="1"/>
          <p:nvPr/>
        </p:nvSpPr>
        <p:spPr>
          <a:xfrm>
            <a:off x="6261056" y="2164909"/>
            <a:ext cx="1223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2400" dirty="0">
                <a:solidFill>
                  <a:schemeClr val="accent1">
                    <a:lumMod val="75000"/>
                  </a:schemeClr>
                </a:solidFill>
              </a:rPr>
              <a:t>FSRQ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B26E46-D803-6489-91C9-5549B24EBD9E}"/>
              </a:ext>
            </a:extLst>
          </p:cNvPr>
          <p:cNvSpPr txBox="1"/>
          <p:nvPr/>
        </p:nvSpPr>
        <p:spPr>
          <a:xfrm>
            <a:off x="772975" y="2159281"/>
            <a:ext cx="1223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2400" dirty="0">
                <a:solidFill>
                  <a:schemeClr val="accent1">
                    <a:lumMod val="75000"/>
                  </a:schemeClr>
                </a:solidFill>
              </a:rPr>
              <a:t>BL Lac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605DBC8-A4CC-9171-7C59-D27DC643FCA9}"/>
              </a:ext>
            </a:extLst>
          </p:cNvPr>
          <p:cNvSpPr/>
          <p:nvPr/>
        </p:nvSpPr>
        <p:spPr>
          <a:xfrm>
            <a:off x="0" y="0"/>
            <a:ext cx="12192000" cy="794479"/>
          </a:xfrm>
          <a:prstGeom prst="rect">
            <a:avLst/>
          </a:prstGeom>
          <a:noFill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FR" sz="2800">
                <a:solidFill>
                  <a:schemeClr val="accent1">
                    <a:lumMod val="50000"/>
                  </a:schemeClr>
                </a:solidFill>
              </a:rPr>
              <a:t>Blazar sub-classes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 - Reminder</a:t>
            </a:r>
            <a:endParaRPr lang="en-FR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C13A0C-0A97-075A-8391-1581B8BC956A}"/>
              </a:ext>
            </a:extLst>
          </p:cNvPr>
          <p:cNvSpPr txBox="1"/>
          <p:nvPr/>
        </p:nvSpPr>
        <p:spPr>
          <a:xfrm>
            <a:off x="1634501" y="898332"/>
            <a:ext cx="41882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2000" dirty="0">
                <a:solidFill>
                  <a:schemeClr val="accent1">
                    <a:lumMod val="75000"/>
                  </a:schemeClr>
                </a:solidFill>
              </a:rPr>
              <a:t>SSC (Synchrotron self Compton)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A87BEA-068F-FB9B-5CFF-64E323774588}"/>
              </a:ext>
            </a:extLst>
          </p:cNvPr>
          <p:cNvSpPr txBox="1"/>
          <p:nvPr/>
        </p:nvSpPr>
        <p:spPr>
          <a:xfrm>
            <a:off x="6971293" y="898332"/>
            <a:ext cx="56618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2000" dirty="0">
                <a:solidFill>
                  <a:schemeClr val="accent1">
                    <a:lumMod val="75000"/>
                  </a:schemeClr>
                </a:solidFill>
              </a:rPr>
              <a:t>SSC + external photon field interactions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CA35B97-1E5E-0AC7-8682-BF7CF739B7F7}"/>
              </a:ext>
            </a:extLst>
          </p:cNvPr>
          <p:cNvSpPr txBox="1"/>
          <p:nvPr/>
        </p:nvSpPr>
        <p:spPr>
          <a:xfrm>
            <a:off x="772975" y="5959668"/>
            <a:ext cx="32663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1600" dirty="0"/>
              <a:t>Ghisellini et al. 2010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9EBB15F-CCE6-2145-6B62-46DC4E6BCF6F}"/>
              </a:ext>
            </a:extLst>
          </p:cNvPr>
          <p:cNvSpPr txBox="1"/>
          <p:nvPr/>
        </p:nvSpPr>
        <p:spPr>
          <a:xfrm>
            <a:off x="4766361" y="3239059"/>
            <a:ext cx="32663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1600" dirty="0"/>
              <a:t>Credit: D. Kynoch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7FF3868-1FC0-0DF2-9437-1C3C9F05AB65}"/>
              </a:ext>
            </a:extLst>
          </p:cNvPr>
          <p:cNvSpPr/>
          <p:nvPr/>
        </p:nvSpPr>
        <p:spPr>
          <a:xfrm>
            <a:off x="0" y="6458673"/>
            <a:ext cx="12192000" cy="3993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     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HEASA 2025		 		Anna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Luashvili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18 September 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202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5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FR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    </a:t>
            </a:r>
            <a:endParaRPr lang="en-FR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276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>
                <a:extLst>
                  <a:ext uri="{FF2B5EF4-FFF2-40B4-BE49-F238E27FC236}">
                    <a16:creationId xmlns:a16="http://schemas.microsoft.com/office/drawing/2014/main" id="{BC8AB2F6-E397-B0D4-E95A-923B7CC3EA16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503434" y="1058238"/>
                <a:ext cx="10164566" cy="4199562"/>
              </a:xfrm>
            </p:spPr>
            <p:txBody>
              <a:bodyPr/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FR" sz="1800"/>
                  <a:t>3C 279 (z = 0.536): 1st FSRQ to be detected at VHE </a:t>
                </a:r>
                <a14:m>
                  <m:oMath xmlns:m="http://schemas.openxmlformats.org/officeDocument/2006/math">
                    <m:r>
                      <a:rPr lang="en-FR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1800" dirty="0"/>
                  <a:t>-ray energies</a:t>
                </a:r>
                <a:br>
                  <a:rPr lang="en-FR" sz="1800"/>
                </a:br>
                <a:r>
                  <a:rPr lang="en-FR" sz="1800"/>
                  <a:t>(</a:t>
                </a:r>
                <a:r>
                  <a:rPr lang="en-GB" sz="1800" dirty="0">
                    <a:hlinkClick r:id="rId4"/>
                  </a:rPr>
                  <a:t>MAGIC Collaboration (2008)</a:t>
                </a:r>
                <a:r>
                  <a:rPr lang="en-GB" sz="1800" dirty="0"/>
                  <a:t>, </a:t>
                </a:r>
                <a:r>
                  <a:rPr lang="en-GB" sz="1800" dirty="0">
                    <a:hlinkClick r:id="rId5"/>
                  </a:rPr>
                  <a:t>H.E.S.S. Collaboration (2019)</a:t>
                </a:r>
                <a:r>
                  <a:rPr lang="en-GB" sz="1800" dirty="0"/>
                  <a:t>)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GB" sz="1800" dirty="0"/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Known for extreme variability across all frequency bands, especially at (V)HE </a:t>
                </a:r>
                <a14:m>
                  <m:oMath xmlns:m="http://schemas.openxmlformats.org/officeDocument/2006/math">
                    <m:r>
                      <a:rPr lang="en-FR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sz="1800" dirty="0"/>
                  <a:t>-rays, with shortest timescales (days to minutes) (e.g. </a:t>
                </a:r>
                <a:r>
                  <a:rPr lang="en-GB" sz="1800" dirty="0">
                    <a:hlinkClick r:id="rId6"/>
                  </a:rPr>
                  <a:t>Emery et al. (2019)</a:t>
                </a:r>
                <a:r>
                  <a:rPr lang="en-GB" sz="1800" dirty="0"/>
                  <a:t>, </a:t>
                </a:r>
                <a:r>
                  <a:rPr lang="en-GB" sz="1800" dirty="0">
                    <a:hlinkClick r:id="rId7"/>
                  </a:rPr>
                  <a:t>Shukla et al. (2020)</a:t>
                </a:r>
                <a:r>
                  <a:rPr lang="en-GB" sz="1800" dirty="0"/>
                  <a:t>, </a:t>
                </a:r>
                <a:r>
                  <a:rPr lang="en-GB" sz="1800" dirty="0">
                    <a:hlinkClick r:id="rId8"/>
                  </a:rPr>
                  <a:t>Hayashida et al. (2015)</a:t>
                </a:r>
                <a:r>
                  <a:rPr lang="en-GB" sz="1800" dirty="0"/>
                  <a:t>)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GB" sz="1800" dirty="0"/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Chaotic MWL behaviours, orphan flares that simple </a:t>
                </a:r>
                <a:br>
                  <a:rPr lang="en-GB" sz="1800" dirty="0"/>
                </a:br>
                <a:r>
                  <a:rPr lang="en-GB" sz="1800" dirty="0"/>
                  <a:t>one-zone radiation models fail to reproduce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GB" sz="1800" dirty="0"/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Complex inner jet structure/dynamics; radio &lt;-&gt; (V)HE </a:t>
                </a:r>
                <a14:m>
                  <m:oMath xmlns:m="http://schemas.openxmlformats.org/officeDocument/2006/math">
                    <m:r>
                      <a:rPr lang="en-FR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sz="1800" dirty="0"/>
                  <a:t>-rays?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800" dirty="0"/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One of the most studied blazar, but not well understood.</a:t>
                </a:r>
                <a:endParaRPr lang="en-US" dirty="0"/>
              </a:p>
              <a:p>
                <a:pPr algn="l"/>
                <a:endParaRPr lang="en-US" dirty="0"/>
              </a:p>
            </p:txBody>
          </p:sp>
        </mc:Choice>
        <mc:Fallback xmlns="">
          <p:sp>
            <p:nvSpPr>
              <p:cNvPr id="3" name="Subtitle 2">
                <a:extLst>
                  <a:ext uri="{FF2B5EF4-FFF2-40B4-BE49-F238E27FC236}">
                    <a16:creationId xmlns:a16="http://schemas.microsoft.com/office/drawing/2014/main" id="{BC8AB2F6-E397-B0D4-E95A-923B7CC3EA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503434" y="1058238"/>
                <a:ext cx="10164566" cy="4199562"/>
              </a:xfrm>
              <a:blipFill>
                <a:blip r:embed="rId9"/>
                <a:stretch>
                  <a:fillRect l="-374" t="-12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66151739-EA24-04BF-9C14-CAA403BBFA06}"/>
              </a:ext>
            </a:extLst>
          </p:cNvPr>
          <p:cNvSpPr txBox="1"/>
          <p:nvPr/>
        </p:nvSpPr>
        <p:spPr>
          <a:xfrm>
            <a:off x="416689" y="324091"/>
            <a:ext cx="106024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About 3C 279</a:t>
            </a:r>
            <a:endParaRPr lang="en-FR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1253-055.i.mpg">
            <a:hlinkClick r:id="" action="ppaction://media"/>
            <a:extLst>
              <a:ext uri="{FF2B5EF4-FFF2-40B4-BE49-F238E27FC236}">
                <a16:creationId xmlns:a16="http://schemas.microsoft.com/office/drawing/2014/main" id="{3CCA1258-1123-92EC-1183-64784CB1958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7124786" y="2702103"/>
            <a:ext cx="4563780" cy="36510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6150F5F-9D22-4845-CA59-8E139A167010}"/>
              </a:ext>
            </a:extLst>
          </p:cNvPr>
          <p:cNvSpPr txBox="1"/>
          <p:nvPr/>
        </p:nvSpPr>
        <p:spPr>
          <a:xfrm>
            <a:off x="5067215" y="5706796"/>
            <a:ext cx="2536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/>
              <a:t>MOJAVE program</a:t>
            </a:r>
          </a:p>
          <a:p>
            <a:r>
              <a:rPr lang="en-FR" dirty="0"/>
              <a:t>Homan et al., 2003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F41E3D6-FD51-44CA-BC35-E6790A2B0A4D}"/>
              </a:ext>
            </a:extLst>
          </p:cNvPr>
          <p:cNvSpPr/>
          <p:nvPr/>
        </p:nvSpPr>
        <p:spPr>
          <a:xfrm>
            <a:off x="0" y="6458673"/>
            <a:ext cx="12192000" cy="3993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     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HEASA 2025		 		Anna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Luashvili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18 September 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202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5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FR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3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    </a:t>
            </a:r>
            <a:endParaRPr lang="en-FR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51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2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5794FDC-0F9C-1666-D460-4E01DFE7B8AC}"/>
              </a:ext>
            </a:extLst>
          </p:cNvPr>
          <p:cNvSpPr txBox="1"/>
          <p:nvPr/>
        </p:nvSpPr>
        <p:spPr>
          <a:xfrm>
            <a:off x="416689" y="324091"/>
            <a:ext cx="106024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3C 279 – EHT target</a:t>
            </a:r>
            <a:endParaRPr lang="en-FR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832B1C-353B-642D-9272-80AD5E5DDE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59" y="908679"/>
            <a:ext cx="7772400" cy="504064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D1E357-2440-A0CC-BD37-15C72060E550}"/>
              </a:ext>
            </a:extLst>
          </p:cNvPr>
          <p:cNvSpPr txBox="1"/>
          <p:nvPr/>
        </p:nvSpPr>
        <p:spPr>
          <a:xfrm>
            <a:off x="8631044" y="1077318"/>
            <a:ext cx="3044283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2017 April observations</a:t>
            </a:r>
          </a:p>
          <a:p>
            <a:r>
              <a:rPr lang="en-GB" sz="1600" dirty="0"/>
              <a:t>Kim + 2020:</a:t>
            </a:r>
          </a:p>
          <a:p>
            <a:r>
              <a:rPr lang="en-GB" sz="1600" i="1" dirty="0"/>
              <a:t>”</a:t>
            </a:r>
            <a:r>
              <a:rPr lang="el-GR" sz="1600" i="1" dirty="0">
                <a:effectLst/>
              </a:rPr>
              <a:t>20 μ</a:t>
            </a:r>
            <a:r>
              <a:rPr lang="en-GB" sz="1600" i="1" dirty="0">
                <a:effectLst/>
              </a:rPr>
              <a:t>as (at a redshift of z = 0.536 this corresponds to ∼</a:t>
            </a:r>
            <a:r>
              <a:rPr lang="en-GB" sz="1600" b="1" i="1" dirty="0">
                <a:effectLst/>
              </a:rPr>
              <a:t>0.13 pc</a:t>
            </a:r>
            <a:r>
              <a:rPr lang="en-GB" sz="1600" i="1" dirty="0">
                <a:effectLst/>
              </a:rPr>
              <a:t> </a:t>
            </a:r>
            <a:br>
              <a:rPr lang="en-GB" sz="1600" i="1" dirty="0"/>
            </a:br>
            <a:r>
              <a:rPr lang="en-GB" sz="1600" i="1" dirty="0">
                <a:effectLst/>
              </a:rPr>
              <a:t>∼ 1700 Schwarzschild radii with a black hole mass M_BH = 8 × 10^8 </a:t>
            </a:r>
            <a:r>
              <a:rPr lang="en-GB" sz="1600" i="1" dirty="0" err="1">
                <a:effectLst/>
              </a:rPr>
              <a:t>M_sun</a:t>
            </a:r>
            <a:r>
              <a:rPr lang="en-GB" sz="1600" i="1" dirty="0">
                <a:effectLst/>
              </a:rPr>
              <a:t>.</a:t>
            </a:r>
            <a:r>
              <a:rPr lang="en-GB" sz="1600" i="1" dirty="0"/>
              <a:t>”</a:t>
            </a:r>
          </a:p>
          <a:p>
            <a:endParaRPr lang="en-GB" sz="1600" i="1" dirty="0"/>
          </a:p>
          <a:p>
            <a:r>
              <a:rPr lang="en-GB" sz="1600" dirty="0"/>
              <a:t>Perpendicular inner jet components moving at app. speeds ~15c and 20c.</a:t>
            </a:r>
            <a:endParaRPr lang="en-GB" sz="1600" i="1" dirty="0"/>
          </a:p>
          <a:p>
            <a:endParaRPr lang="en-F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B77AD8-D12B-C2A9-86AA-EFAB028D8082}"/>
              </a:ext>
            </a:extLst>
          </p:cNvPr>
          <p:cNvSpPr txBox="1"/>
          <p:nvPr/>
        </p:nvSpPr>
        <p:spPr>
          <a:xfrm>
            <a:off x="8631044" y="3976603"/>
            <a:ext cx="3180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Innermost jet regions – where one expects the rapidly variable HE&amp;VHE gamma-ray emission to be produced.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F64E7B-D622-77CC-549F-BD2B1B3EB400}"/>
              </a:ext>
            </a:extLst>
          </p:cNvPr>
          <p:cNvSpPr/>
          <p:nvPr/>
        </p:nvSpPr>
        <p:spPr>
          <a:xfrm>
            <a:off x="0" y="6458673"/>
            <a:ext cx="12192000" cy="3993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     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HEASA 2025		 		Anna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Luashvili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18 September 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202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5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FR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4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    </a:t>
            </a:r>
            <a:endParaRPr lang="en-FR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014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90A46EF-D937-E941-490B-152ADC8C4BFB}"/>
              </a:ext>
            </a:extLst>
          </p:cNvPr>
          <p:cNvSpPr/>
          <p:nvPr/>
        </p:nvSpPr>
        <p:spPr>
          <a:xfrm>
            <a:off x="0" y="0"/>
            <a:ext cx="12192000" cy="794479"/>
          </a:xfrm>
          <a:prstGeom prst="rect">
            <a:avLst/>
          </a:prstGeom>
          <a:noFill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Need for two emission zones in 3C 279? </a:t>
            </a:r>
            <a:endParaRPr lang="en-FR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AC5102-70C1-6D12-86CC-837B41A730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490" y="546495"/>
            <a:ext cx="4684070" cy="606352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7FBF523-D91D-A192-11FF-B3161A36601B}"/>
              </a:ext>
            </a:extLst>
          </p:cNvPr>
          <p:cNvSpPr/>
          <p:nvPr/>
        </p:nvSpPr>
        <p:spPr>
          <a:xfrm>
            <a:off x="0" y="6458673"/>
            <a:ext cx="12192000" cy="3993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     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HEASA 2025		 		Anna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Luashvili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18 September 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202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5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FR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5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    </a:t>
            </a:r>
            <a:endParaRPr lang="en-FR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833322-972E-83CB-B055-A073A542D0A0}"/>
              </a:ext>
            </a:extLst>
          </p:cNvPr>
          <p:cNvSpPr txBox="1"/>
          <p:nvPr/>
        </p:nvSpPr>
        <p:spPr>
          <a:xfrm>
            <a:off x="4927499" y="5687371"/>
            <a:ext cx="3303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Abdo et al. 2010</a:t>
            </a:r>
          </a:p>
        </p:txBody>
      </p:sp>
    </p:spTree>
    <p:extLst>
      <p:ext uri="{BB962C8B-B14F-4D97-AF65-F5344CB8AC3E}">
        <p14:creationId xmlns:p14="http://schemas.microsoft.com/office/powerpoint/2010/main" val="2437237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90A46EF-D937-E941-490B-152ADC8C4BFB}"/>
              </a:ext>
            </a:extLst>
          </p:cNvPr>
          <p:cNvSpPr/>
          <p:nvPr/>
        </p:nvSpPr>
        <p:spPr>
          <a:xfrm>
            <a:off x="0" y="0"/>
            <a:ext cx="12192000" cy="794479"/>
          </a:xfrm>
          <a:prstGeom prst="rect">
            <a:avLst/>
          </a:prstGeom>
          <a:noFill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Need for two emission zones in 3C 279? </a:t>
            </a:r>
            <a:endParaRPr lang="en-FR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AC5102-70C1-6D12-86CC-837B41A730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490" y="546495"/>
            <a:ext cx="4684070" cy="60635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6791FE7-38E4-5294-21C9-93D1A2163E1F}"/>
              </a:ext>
            </a:extLst>
          </p:cNvPr>
          <p:cNvSpPr txBox="1"/>
          <p:nvPr/>
        </p:nvSpPr>
        <p:spPr>
          <a:xfrm>
            <a:off x="9374881" y="177163"/>
            <a:ext cx="3303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Hayashida</a:t>
            </a:r>
            <a:r>
              <a:rPr lang="en-US" dirty="0"/>
              <a:t> et al. 2015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42705E-E823-EEA2-A956-A111FFD34A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8143" y="485057"/>
            <a:ext cx="5494367" cy="575562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7FBF523-D91D-A192-11FF-B3161A36601B}"/>
              </a:ext>
            </a:extLst>
          </p:cNvPr>
          <p:cNvSpPr/>
          <p:nvPr/>
        </p:nvSpPr>
        <p:spPr>
          <a:xfrm>
            <a:off x="0" y="6458673"/>
            <a:ext cx="12192000" cy="3993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     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HEASA 2025		 		Anna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Luashvili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18 September 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202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5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FR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5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    </a:t>
            </a:r>
            <a:endParaRPr lang="en-FR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833322-972E-83CB-B055-A073A542D0A0}"/>
              </a:ext>
            </a:extLst>
          </p:cNvPr>
          <p:cNvSpPr txBox="1"/>
          <p:nvPr/>
        </p:nvSpPr>
        <p:spPr>
          <a:xfrm>
            <a:off x="4927499" y="5687371"/>
            <a:ext cx="3303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Abdo et al. 2010</a:t>
            </a:r>
          </a:p>
        </p:txBody>
      </p:sp>
    </p:spTree>
    <p:extLst>
      <p:ext uri="{BB962C8B-B14F-4D97-AF65-F5344CB8AC3E}">
        <p14:creationId xmlns:p14="http://schemas.microsoft.com/office/powerpoint/2010/main" val="3723810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1E261B6A-8D28-A66B-0CE8-95D0F7416741}"/>
              </a:ext>
            </a:extLst>
          </p:cNvPr>
          <p:cNvGrpSpPr/>
          <p:nvPr/>
        </p:nvGrpSpPr>
        <p:grpSpPr>
          <a:xfrm>
            <a:off x="4786391" y="1152946"/>
            <a:ext cx="7318461" cy="5086797"/>
            <a:chOff x="5012889" y="1152946"/>
            <a:chExt cx="7091963" cy="4727975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4E43473-2AD1-CA27-3E16-12CAD966DA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12889" y="1152946"/>
              <a:ext cx="7091963" cy="4727975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43E7C57-7995-2FDE-389B-0E1D1C6C8341}"/>
                </a:ext>
              </a:extLst>
            </p:cNvPr>
            <p:cNvSpPr/>
            <p:nvPr/>
          </p:nvSpPr>
          <p:spPr>
            <a:xfrm>
              <a:off x="8091649" y="1748467"/>
              <a:ext cx="768954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DD7AE59A-7192-3400-B5A8-8D898FA1B0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594" y="1948210"/>
            <a:ext cx="3499232" cy="296157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E3F9899-C404-3471-7D94-19E2C0EDA0A3}"/>
              </a:ext>
            </a:extLst>
          </p:cNvPr>
          <p:cNvSpPr txBox="1"/>
          <p:nvPr/>
        </p:nvSpPr>
        <p:spPr>
          <a:xfrm>
            <a:off x="5522504" y="6094348"/>
            <a:ext cx="2804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Inner blob &lt;&lt; R_BLR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768B6B-147B-80EC-F144-C16CDA8C081F}"/>
              </a:ext>
            </a:extLst>
          </p:cNvPr>
          <p:cNvSpPr txBox="1"/>
          <p:nvPr/>
        </p:nvSpPr>
        <p:spPr>
          <a:xfrm>
            <a:off x="6164549" y="2449850"/>
            <a:ext cx="47764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C00000">
                    <a:alpha val="50000"/>
                  </a:srgbClr>
                </a:solidFill>
              </a:rPr>
              <a:t>PRELIMINARY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E45075-77C6-7373-B7F0-18C53DA4FF2F}"/>
              </a:ext>
            </a:extLst>
          </p:cNvPr>
          <p:cNvSpPr txBox="1"/>
          <p:nvPr/>
        </p:nvSpPr>
        <p:spPr>
          <a:xfrm>
            <a:off x="892486" y="5453024"/>
            <a:ext cx="3893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Boettcher + 2013 stationary </a:t>
            </a:r>
            <a:r>
              <a:rPr lang="en-US" dirty="0" err="1"/>
              <a:t>lepto</a:t>
            </a:r>
            <a:r>
              <a:rPr lang="en-US" dirty="0"/>
              <a:t>-hadronic code (only leptonic part here)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2BD033C-CB57-0C01-045D-0A6CB09612E6}"/>
                  </a:ext>
                </a:extLst>
              </p:cNvPr>
              <p:cNvSpPr txBox="1"/>
              <p:nvPr/>
            </p:nvSpPr>
            <p:spPr>
              <a:xfrm>
                <a:off x="574951" y="979868"/>
                <a:ext cx="5265000" cy="9683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FR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FR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sub>
                    </m:sSub>
                    <m:r>
                      <a:rPr lang="fr-FR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fr-FR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fr-FR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𝑩𝑳𝑹</m:t>
                        </m:r>
                        <m:r>
                          <a:rPr lang="fr-FR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𝒊𝒏</m:t>
                        </m:r>
                      </m:sub>
                    </m:sSub>
                  </m:oMath>
                </a14:m>
                <a:r>
                  <a:rPr lang="en-FR" b="1" dirty="0">
                    <a:solidFill>
                      <a:schemeClr val="accent1">
                        <a:lumMod val="75000"/>
                      </a:schemeClr>
                    </a:solidFill>
                  </a:rPr>
                  <a:t>   : BLR-EIC dominates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FR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FR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sub>
                    </m:sSub>
                    <m:r>
                      <a:rPr lang="en-US" b="1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fr-FR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fr-FR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𝑩𝑳𝑹</m:t>
                        </m:r>
                        <m:r>
                          <a:rPr lang="fr-FR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𝒐𝒖𝒕</m:t>
                        </m:r>
                      </m:sub>
                    </m:sSub>
                    <m:r>
                      <a:rPr lang="fr-FR" b="1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FR" b="1" dirty="0">
                    <a:solidFill>
                      <a:schemeClr val="accent6">
                        <a:lumMod val="75000"/>
                      </a:schemeClr>
                    </a:solidFill>
                  </a:rPr>
                  <a:t>: Torus-EIC dominates</a:t>
                </a:r>
              </a:p>
              <a:p>
                <a:endParaRPr lang="en-FR" b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2BD033C-CB57-0C01-045D-0A6CB09612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951" y="979868"/>
                <a:ext cx="5265000" cy="968342"/>
              </a:xfrm>
              <a:prstGeom prst="rect">
                <a:avLst/>
              </a:prstGeom>
              <a:blipFill>
                <a:blip r:embed="rId4"/>
                <a:stretch>
                  <a:fillRect t="-38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858AC621-7D88-F994-EE46-D5AA07E56728}"/>
              </a:ext>
            </a:extLst>
          </p:cNvPr>
          <p:cNvSpPr/>
          <p:nvPr/>
        </p:nvSpPr>
        <p:spPr>
          <a:xfrm>
            <a:off x="0" y="0"/>
            <a:ext cx="12192000" cy="794479"/>
          </a:xfrm>
          <a:prstGeom prst="rect">
            <a:avLst/>
          </a:prstGeom>
          <a:noFill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Two-zone leptonic scenario</a:t>
            </a:r>
            <a:endParaRPr lang="en-FR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A4306A0-7927-E047-43ED-95A5BE6CDF75}"/>
              </a:ext>
            </a:extLst>
          </p:cNvPr>
          <p:cNvSpPr/>
          <p:nvPr/>
        </p:nvSpPr>
        <p:spPr>
          <a:xfrm>
            <a:off x="0" y="6458673"/>
            <a:ext cx="12192000" cy="3993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     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HEASA 2025		 		Anna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Luashvili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18 September 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202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5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FR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6</a:t>
            </a:r>
            <a:r>
              <a:rPr lang="en-FR">
                <a:solidFill>
                  <a:schemeClr val="accent1">
                    <a:lumMod val="50000"/>
                  </a:schemeClr>
                </a:solidFill>
              </a:rPr>
              <a:t>     </a:t>
            </a:r>
            <a:endParaRPr lang="en-FR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4214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2224</TotalTime>
  <Words>829</Words>
  <Application>Microsoft Macintosh PowerPoint</Application>
  <PresentationFormat>Widescreen</PresentationFormat>
  <Paragraphs>103</Paragraphs>
  <Slides>17</Slides>
  <Notes>4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Helvetica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BACK-UP slides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Luashvili</dc:creator>
  <cp:lastModifiedBy>Anna Luashvili</cp:lastModifiedBy>
  <cp:revision>11</cp:revision>
  <dcterms:created xsi:type="dcterms:W3CDTF">2025-06-30T08:24:56Z</dcterms:created>
  <dcterms:modified xsi:type="dcterms:W3CDTF">2025-09-18T13:19:45Z</dcterms:modified>
</cp:coreProperties>
</file>