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340" r:id="rId2"/>
    <p:sldId id="295" r:id="rId3"/>
    <p:sldId id="334" r:id="rId4"/>
    <p:sldId id="333" r:id="rId5"/>
    <p:sldId id="343" r:id="rId6"/>
    <p:sldId id="335" r:id="rId7"/>
    <p:sldId id="344" r:id="rId8"/>
    <p:sldId id="300" r:id="rId9"/>
    <p:sldId id="328" r:id="rId10"/>
    <p:sldId id="299" r:id="rId11"/>
    <p:sldId id="336" r:id="rId12"/>
    <p:sldId id="337" r:id="rId13"/>
    <p:sldId id="332" r:id="rId14"/>
    <p:sldId id="330" r:id="rId15"/>
    <p:sldId id="338" r:id="rId16"/>
  </p:sldIdLst>
  <p:sldSz cx="9144000" cy="6858000" type="screen4x3"/>
  <p:notesSz cx="6858000" cy="9144000"/>
  <p:defaultTextStyle>
    <a:defPPr>
      <a:defRPr lang="en-Z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DF63"/>
    <a:srgbClr val="000000"/>
    <a:srgbClr val="FF9999"/>
    <a:srgbClr val="CCFFFF"/>
    <a:srgbClr val="FFCC99"/>
    <a:srgbClr val="99FF33"/>
    <a:srgbClr val="3BE55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>
      <p:cViewPr varScale="1">
        <p:scale>
          <a:sx n="64" d="100"/>
          <a:sy n="64" d="100"/>
        </p:scale>
        <p:origin x="576" y="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ZA" alt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ZA" altLang="en-US" noProof="0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16F0A-A386-4D88-970A-F67ADD196BD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2949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69D3D-CC80-4A2A-831B-84842CEE8BD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30207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699F4-5349-4273-B0A0-9997E332F9E5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49895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FDF0B-B89F-4680-B0D5-D5FD6C5E3A4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51816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D3A18-7F76-41BA-B815-8BF37FE72E8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805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7513A-8327-432A-B9A6-46C6D2DAE67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48129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61C22-002C-4DDD-A13F-9D97980BDE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98821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3BAA-E620-4D59-A4AD-4DA49D83479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520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07A93-4CD7-43B9-823D-BF2DEE27EEB5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95020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8847E-B963-4E0E-9E90-292CF5BB2AB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6426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EE39D-7E03-45D8-AF05-0C735C982FAB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77782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28668F5-168D-4660-9305-19E3A77C833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23592A7-3543-4923-A58D-937FB3654270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5073E8EB-A025-4EE8-9511-D1ED1AACD01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4D4D4D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10086715-FDCA-4CBC-B956-A2759F63D57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4D4D4D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ZA" altLang="en-US"/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86478006-A72E-46DB-BC30-70BCBCBB63A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4D4D4D"/>
                  </a:outerShdw>
                </a:effectLst>
              </a:defRPr>
            </a:lvl1pPr>
          </a:lstStyle>
          <a:p>
            <a:pPr>
              <a:defRPr/>
            </a:pPr>
            <a:fld id="{29244026-133B-4139-8591-5AB938AC746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4D4D4D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0" Type="http://schemas.openxmlformats.org/officeDocument/2006/relationships/image" Target="../media/image5.jp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5.jpg"/><Relationship Id="rId5" Type="http://schemas.openxmlformats.org/officeDocument/2006/relationships/image" Target="../media/image2.png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7.png"/><Relationship Id="rId5" Type="http://schemas.openxmlformats.org/officeDocument/2006/relationships/image" Target="../media/image2.png"/><Relationship Id="rId10" Type="http://schemas.openxmlformats.org/officeDocument/2006/relationships/image" Target="../media/image26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29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png"/><Relationship Id="rId10" Type="http://schemas.openxmlformats.org/officeDocument/2006/relationships/image" Target="../media/image31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png"/><Relationship Id="rId5" Type="http://schemas.openxmlformats.org/officeDocument/2006/relationships/image" Target="../media/image2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4.emf"/><Relationship Id="rId5" Type="http://schemas.openxmlformats.org/officeDocument/2006/relationships/image" Target="../media/image2.png"/><Relationship Id="rId10" Type="http://schemas.openxmlformats.org/officeDocument/2006/relationships/image" Target="../media/image13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6.emf"/><Relationship Id="rId5" Type="http://schemas.openxmlformats.org/officeDocument/2006/relationships/image" Target="../media/image2.png"/><Relationship Id="rId10" Type="http://schemas.openxmlformats.org/officeDocument/2006/relationships/image" Target="../media/image15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0.emf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19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8.emf"/><Relationship Id="rId5" Type="http://schemas.openxmlformats.org/officeDocument/2006/relationships/image" Target="../media/image2.png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png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23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hyperlink" Target="http://inspirehep.net/record/878604/files/map.png" TargetMode="External"/><Relationship Id="rId5" Type="http://schemas.openxmlformats.org/officeDocument/2006/relationships/image" Target="../media/image2.png"/><Relationship Id="rId10" Type="http://schemas.openxmlformats.org/officeDocument/2006/relationships/image" Target="../media/image22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Grp="1" noRot="1" noChangeArrowheads="1"/>
          </p:cNvSpPr>
          <p:nvPr>
            <p:ph type="ctrTitle"/>
          </p:nvPr>
        </p:nvSpPr>
        <p:spPr>
          <a:xfrm>
            <a:off x="584200" y="404813"/>
            <a:ext cx="8020248" cy="1232092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chemeClr val="tx1"/>
                </a:solidFill>
                <a:effectLst/>
              </a:rPr>
              <a:t>The I </a:t>
            </a:r>
            <a:r>
              <a:rPr lang="en-US" altLang="en-US" sz="2800" b="1" dirty="0" err="1">
                <a:solidFill>
                  <a:schemeClr val="tx1"/>
                </a:solidFill>
                <a:effectLst/>
              </a:rPr>
              <a:t>Zw</a:t>
            </a:r>
            <a:r>
              <a:rPr lang="en-US" altLang="en-US" sz="2800" b="1" dirty="0">
                <a:solidFill>
                  <a:schemeClr val="tx1"/>
                </a:solidFill>
                <a:effectLst/>
              </a:rPr>
              <a:t> 1 type AGN:</a:t>
            </a:r>
            <a:br>
              <a:rPr lang="en-US" altLang="en-US" sz="2800" b="1" dirty="0">
                <a:solidFill>
                  <a:schemeClr val="tx1"/>
                </a:solidFill>
                <a:effectLst/>
              </a:rPr>
            </a:br>
            <a:r>
              <a:rPr lang="en-US" altLang="en-US" sz="2800" b="1" dirty="0">
                <a:solidFill>
                  <a:schemeClr val="tx1"/>
                </a:solidFill>
                <a:effectLst/>
              </a:rPr>
              <a:t>busy in X-rays but optically quiet</a:t>
            </a:r>
            <a:endParaRPr lang="en-ZA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051" name="Text Box 30"/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graphicFrame>
        <p:nvGraphicFramePr>
          <p:cNvPr id="2052" name="Object 3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2052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38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2053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39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2054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40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2055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Text Box 43"/>
          <p:cNvSpPr txBox="1">
            <a:spLocks noChangeArrowheads="1"/>
          </p:cNvSpPr>
          <p:nvPr/>
        </p:nvSpPr>
        <p:spPr bwMode="auto">
          <a:xfrm>
            <a:off x="5599535" y="1590439"/>
            <a:ext cx="278889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i="1" dirty="0">
                <a:solidFill>
                  <a:srgbClr val="FFFF00"/>
                </a:solidFill>
              </a:rPr>
              <a:t>HEASA 2025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i="1" dirty="0" err="1">
                <a:solidFill>
                  <a:srgbClr val="FFFF00"/>
                </a:solidFill>
              </a:rPr>
              <a:t>Muldersdrift</a:t>
            </a:r>
            <a:endParaRPr lang="en-US" altLang="en-US" sz="2800" i="1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800" i="1" dirty="0">
                <a:solidFill>
                  <a:srgbClr val="FFFF00"/>
                </a:solidFill>
              </a:rPr>
              <a:t>17 Sep 2025</a:t>
            </a:r>
          </a:p>
        </p:txBody>
      </p:sp>
      <p:sp>
        <p:nvSpPr>
          <p:cNvPr id="2057" name="TextBox 1"/>
          <p:cNvSpPr txBox="1">
            <a:spLocks noChangeArrowheads="1"/>
          </p:cNvSpPr>
          <p:nvPr/>
        </p:nvSpPr>
        <p:spPr bwMode="auto">
          <a:xfrm>
            <a:off x="755575" y="1549930"/>
            <a:ext cx="45297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800" i="1" dirty="0">
                <a:solidFill>
                  <a:srgbClr val="99FF33"/>
                </a:solidFill>
              </a:rPr>
              <a:t>Hartmut Winkler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i="1" dirty="0">
                <a:solidFill>
                  <a:srgbClr val="99FF33"/>
                </a:solidFill>
              </a:rPr>
              <a:t>D</a:t>
            </a:r>
            <a:r>
              <a:rPr lang="en-ZA" altLang="en-US" sz="2800" i="1" dirty="0" err="1">
                <a:solidFill>
                  <a:srgbClr val="99FF33"/>
                </a:solidFill>
              </a:rPr>
              <a:t>epartment</a:t>
            </a:r>
            <a:r>
              <a:rPr lang="en-ZA" altLang="en-US" sz="2800" i="1" dirty="0">
                <a:solidFill>
                  <a:srgbClr val="99FF33"/>
                </a:solidFill>
              </a:rPr>
              <a:t> of Physics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i="1" dirty="0">
                <a:solidFill>
                  <a:srgbClr val="99FF33"/>
                </a:solidFill>
              </a:rPr>
              <a:t>U</a:t>
            </a:r>
            <a:r>
              <a:rPr lang="en-ZA" altLang="en-US" sz="2800" i="1" dirty="0" err="1">
                <a:solidFill>
                  <a:srgbClr val="99FF33"/>
                </a:solidFill>
              </a:rPr>
              <a:t>niversity</a:t>
            </a:r>
            <a:r>
              <a:rPr lang="en-ZA" altLang="en-US" sz="2800" i="1" dirty="0">
                <a:solidFill>
                  <a:srgbClr val="99FF33"/>
                </a:solidFill>
              </a:rPr>
              <a:t> of Johannesburg</a:t>
            </a:r>
          </a:p>
        </p:txBody>
      </p:sp>
      <p:pic>
        <p:nvPicPr>
          <p:cNvPr id="3" name="Picture 2" descr="A river running through a valley&#10;&#10;AI-generated content may be incorrect.">
            <a:extLst>
              <a:ext uri="{FF2B5EF4-FFF2-40B4-BE49-F238E27FC236}">
                <a16:creationId xmlns:a16="http://schemas.microsoft.com/office/drawing/2014/main" id="{D5959A9F-2831-1F3B-9CD3-9FEEC88244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00" r="18998" b="-24000"/>
          <a:stretch>
            <a:fillRect/>
          </a:stretch>
        </p:blipFill>
        <p:spPr>
          <a:xfrm>
            <a:off x="0" y="2967118"/>
            <a:ext cx="7267258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0A4951-7A69-DCDD-84FA-D7C7E296E0D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-49130" r="49130"/>
          <a:stretch>
            <a:fillRect/>
          </a:stretch>
        </p:blipFill>
        <p:spPr>
          <a:xfrm>
            <a:off x="2870672" y="4943365"/>
            <a:ext cx="6273328" cy="14877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675F4A-A329-AA5E-712E-34EB2786EFAA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-28729" r="28729"/>
          <a:stretch>
            <a:fillRect/>
          </a:stretch>
        </p:blipFill>
        <p:spPr>
          <a:xfrm>
            <a:off x="6300861" y="3342473"/>
            <a:ext cx="2833403" cy="163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60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3584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3584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3584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3584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07237" y="1325260"/>
            <a:ext cx="33272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(U)BV(u’)</a:t>
            </a:r>
            <a:r>
              <a:rPr lang="en-US" sz="2000" dirty="0" err="1"/>
              <a:t>g’r</a:t>
            </a:r>
            <a:r>
              <a:rPr lang="en-US" sz="2000" dirty="0"/>
              <a:t>’ filters</a:t>
            </a:r>
          </a:p>
          <a:p>
            <a:r>
              <a:rPr lang="en-US" sz="2000" dirty="0"/>
              <a:t>2x images in each filter </a:t>
            </a:r>
          </a:p>
          <a:p>
            <a:endParaRPr lang="en-US" sz="2000" dirty="0"/>
          </a:p>
          <a:p>
            <a:r>
              <a:rPr lang="en-US" sz="2000" dirty="0"/>
              <a:t>Observations carried out at roughly monthly intervals</a:t>
            </a:r>
          </a:p>
          <a:p>
            <a:endParaRPr lang="en-US" sz="2000" dirty="0"/>
          </a:p>
          <a:p>
            <a:r>
              <a:rPr lang="en-US" sz="2000" dirty="0"/>
              <a:t>3 arcsec radius aperture</a:t>
            </a:r>
          </a:p>
          <a:p>
            <a:endParaRPr lang="en-US" sz="2000" dirty="0"/>
          </a:p>
          <a:p>
            <a:r>
              <a:rPr lang="en-US" sz="2000" dirty="0"/>
              <a:t>Photometric calibration</a:t>
            </a:r>
          </a:p>
          <a:p>
            <a:r>
              <a:rPr lang="en-US" sz="2000" dirty="0"/>
              <a:t>using the multitude of</a:t>
            </a:r>
          </a:p>
          <a:p>
            <a:r>
              <a:rPr lang="en-US" sz="2000" dirty="0"/>
              <a:t>stars in each image that</a:t>
            </a:r>
          </a:p>
          <a:p>
            <a:r>
              <a:rPr lang="en-US" sz="2000" dirty="0"/>
              <a:t>have magnitudes in the</a:t>
            </a:r>
          </a:p>
          <a:p>
            <a:r>
              <a:rPr lang="en-US" sz="2000" dirty="0"/>
              <a:t>APASS database </a:t>
            </a:r>
            <a:r>
              <a:rPr lang="en-US" sz="2000" dirty="0">
                <a:solidFill>
                  <a:srgbClr val="FFFF00"/>
                </a:solidFill>
              </a:rPr>
              <a:t>(NB: doesn’t have U, u’ mags)</a:t>
            </a:r>
            <a:endParaRPr lang="en-ZA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2714" y="692696"/>
            <a:ext cx="4379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Photometry with LCO</a:t>
            </a:r>
            <a:endParaRPr lang="en-ZA" sz="2400" dirty="0">
              <a:solidFill>
                <a:srgbClr val="FFC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61E288-BD0A-7C64-5323-BD1A9F2AD4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4938" y="3005532"/>
            <a:ext cx="3187301" cy="31492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5365BD-B2AD-5C8C-AB90-8015A4D84E5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9516" t="18590" r="19653" b="25397"/>
          <a:stretch/>
        </p:blipFill>
        <p:spPr>
          <a:xfrm>
            <a:off x="6837787" y="3583415"/>
            <a:ext cx="1620000" cy="17640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9" name="Picture 8" descr="A picture containing space, constellation, astronomy, astronomical object&#10;&#10;Description automatically generated">
            <a:extLst>
              <a:ext uri="{FF2B5EF4-FFF2-40B4-BE49-F238E27FC236}">
                <a16:creationId xmlns:a16="http://schemas.microsoft.com/office/drawing/2014/main" id="{D26B968A-E52C-9259-6D31-6557662CB92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199" y="435223"/>
            <a:ext cx="3810000" cy="2543175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64E2B9F-BD8D-96B1-E56F-ED51A53854C7}"/>
              </a:ext>
            </a:extLst>
          </p:cNvPr>
          <p:cNvSpPr/>
          <p:nvPr/>
        </p:nvSpPr>
        <p:spPr>
          <a:xfrm>
            <a:off x="7236000" y="4031782"/>
            <a:ext cx="821712" cy="833927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9EB5135-5161-66FC-726D-A93DD13D3CD8}"/>
              </a:ext>
            </a:extLst>
          </p:cNvPr>
          <p:cNvSpPr/>
          <p:nvPr/>
        </p:nvSpPr>
        <p:spPr>
          <a:xfrm>
            <a:off x="7308000" y="4102212"/>
            <a:ext cx="684000" cy="68400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1B7DFF-260B-8AF5-12EA-C610B9F59D4B}"/>
              </a:ext>
            </a:extLst>
          </p:cNvPr>
          <p:cNvCxnSpPr/>
          <p:nvPr/>
        </p:nvCxnSpPr>
        <p:spPr>
          <a:xfrm flipH="1">
            <a:off x="6243199" y="1187534"/>
            <a:ext cx="144016" cy="402431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95CB907-68CC-6AA2-E6E9-D7177000C85D}"/>
              </a:ext>
            </a:extLst>
          </p:cNvPr>
          <p:cNvSpPr txBox="1"/>
          <p:nvPr/>
        </p:nvSpPr>
        <p:spPr>
          <a:xfrm>
            <a:off x="6377738" y="97722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AGN</a:t>
            </a:r>
            <a:endParaRPr lang="en-Z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F6290B-19B0-07F7-DE56-54BF414DD8AD}"/>
              </a:ext>
            </a:extLst>
          </p:cNvPr>
          <p:cNvSpPr txBox="1"/>
          <p:nvPr/>
        </p:nvSpPr>
        <p:spPr>
          <a:xfrm>
            <a:off x="4424638" y="3641685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3” radius</a:t>
            </a:r>
          </a:p>
          <a:p>
            <a:r>
              <a:rPr lang="en-US" sz="1600" dirty="0">
                <a:solidFill>
                  <a:srgbClr val="FFC000"/>
                </a:solidFill>
              </a:rPr>
              <a:t>aperture</a:t>
            </a:r>
            <a:endParaRPr lang="en-ZA" sz="1600" dirty="0">
              <a:solidFill>
                <a:srgbClr val="FFC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8913F3-80C0-7AD9-499F-AEEB06662768}"/>
              </a:ext>
            </a:extLst>
          </p:cNvPr>
          <p:cNvSpPr txBox="1"/>
          <p:nvPr/>
        </p:nvSpPr>
        <p:spPr>
          <a:xfrm>
            <a:off x="6012161" y="5157192"/>
            <a:ext cx="2812752" cy="584775"/>
          </a:xfrm>
          <a:prstGeom prst="rect">
            <a:avLst/>
          </a:prstGeom>
          <a:solidFill>
            <a:srgbClr val="000000"/>
          </a:solidFill>
          <a:ln>
            <a:solidFill>
              <a:srgbClr val="41DF6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1DF63"/>
                </a:solidFill>
              </a:rPr>
              <a:t>2”-3” annulus used to deter-mine host galaxy </a:t>
            </a:r>
            <a:r>
              <a:rPr lang="en-US" sz="1600" dirty="0" err="1">
                <a:solidFill>
                  <a:srgbClr val="41DF63"/>
                </a:solidFill>
              </a:rPr>
              <a:t>colour</a:t>
            </a:r>
            <a:endParaRPr lang="en-ZA" sz="1600" dirty="0">
              <a:solidFill>
                <a:srgbClr val="41DF63"/>
              </a:solidFill>
            </a:endParaRPr>
          </a:p>
        </p:txBody>
      </p:sp>
      <p:sp>
        <p:nvSpPr>
          <p:cNvPr id="2" name="Text Box 30">
            <a:extLst>
              <a:ext uri="{FF2B5EF4-FFF2-40B4-BE49-F238E27FC236}">
                <a16:creationId xmlns:a16="http://schemas.microsoft.com/office/drawing/2014/main" id="{B9B4BBCD-0D86-B942-3F19-1B20E5AE6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87450" y="260350"/>
            <a:ext cx="7269163" cy="1152525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The sample and observing </a:t>
            </a:r>
            <a:r>
              <a:rPr lang="en-US" altLang="en-US" sz="2400" dirty="0" err="1">
                <a:solidFill>
                  <a:srgbClr val="FFC000"/>
                </a:solidFill>
                <a:effectLst/>
              </a:rPr>
              <a:t>programme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1331406"/>
            <a:ext cx="7201421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Programme</a:t>
            </a:r>
            <a:r>
              <a:rPr lang="en-US" sz="2000" dirty="0"/>
              <a:t> started in August 2020, ongoing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To date there have been </a:t>
            </a:r>
            <a:r>
              <a:rPr lang="en-US" sz="2000" dirty="0">
                <a:solidFill>
                  <a:srgbClr val="FFFF00"/>
                </a:solidFill>
              </a:rPr>
              <a:t>~420 h</a:t>
            </a:r>
            <a:r>
              <a:rPr lang="en-US" sz="2000" dirty="0"/>
              <a:t> of observations with the </a:t>
            </a:r>
            <a:r>
              <a:rPr lang="en-US" sz="2000" dirty="0">
                <a:solidFill>
                  <a:srgbClr val="FFFF00"/>
                </a:solidFill>
              </a:rPr>
              <a:t>1.0m</a:t>
            </a:r>
            <a:r>
              <a:rPr lang="en-US" sz="2000" dirty="0"/>
              <a:t> network and </a:t>
            </a:r>
            <a:r>
              <a:rPr lang="en-US" sz="2000" dirty="0">
                <a:solidFill>
                  <a:srgbClr val="FFFF00"/>
                </a:solidFill>
              </a:rPr>
              <a:t>~790 h</a:t>
            </a:r>
            <a:r>
              <a:rPr lang="en-US" sz="2000" dirty="0"/>
              <a:t> with the </a:t>
            </a:r>
            <a:r>
              <a:rPr lang="en-US" sz="2000" dirty="0">
                <a:solidFill>
                  <a:srgbClr val="FFFF00"/>
                </a:solidFill>
              </a:rPr>
              <a:t>0.4m</a:t>
            </a:r>
            <a:r>
              <a:rPr lang="en-US" sz="2000" dirty="0"/>
              <a:t> network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141 AGN have been observed photometrically between 10 time (for recently added objects) and ~35 times. Of these: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19 were NLSy1 with strong Fe II (i.e. I </a:t>
            </a:r>
            <a:r>
              <a:rPr lang="en-US" sz="2000" dirty="0" err="1"/>
              <a:t>Zw</a:t>
            </a:r>
            <a:r>
              <a:rPr lang="en-US" sz="2000" dirty="0"/>
              <a:t> 1 type)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other 69 were ordinary Seyfert 1 galaxies, some chosen to better enable photometric calibration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53 belonged to other AGN subclasses (e.g. BL Lac, Changing Look AGN), and are not considered in this presentation</a:t>
            </a:r>
          </a:p>
        </p:txBody>
      </p:sp>
      <p:sp>
        <p:nvSpPr>
          <p:cNvPr id="3" name="Text Box 30">
            <a:extLst>
              <a:ext uri="{FF2B5EF4-FFF2-40B4-BE49-F238E27FC236}">
                <a16:creationId xmlns:a16="http://schemas.microsoft.com/office/drawing/2014/main" id="{48707E76-ACAC-D0FA-161F-797E2BC5D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2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717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717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717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717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 Box 24"/>
          <p:cNvSpPr txBox="1">
            <a:spLocks noChangeArrowheads="1"/>
          </p:cNvSpPr>
          <p:nvPr/>
        </p:nvSpPr>
        <p:spPr bwMode="auto">
          <a:xfrm>
            <a:off x="868364" y="465138"/>
            <a:ext cx="72326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chemeClr val="hlink"/>
                </a:solidFill>
              </a:rPr>
              <a:t>Comparing the flux changes a typical ‘normal’ Seyfert 1 with a I </a:t>
            </a:r>
            <a:r>
              <a:rPr lang="en-US" altLang="en-US" sz="2400" dirty="0" err="1">
                <a:solidFill>
                  <a:schemeClr val="hlink"/>
                </a:solidFill>
              </a:rPr>
              <a:t>Zw</a:t>
            </a:r>
            <a:r>
              <a:rPr lang="en-US" altLang="en-US" sz="2400" dirty="0">
                <a:solidFill>
                  <a:schemeClr val="hlink"/>
                </a:solidFill>
              </a:rPr>
              <a:t> 1 type object</a:t>
            </a:r>
            <a:endParaRPr lang="en-ZA" altLang="en-US" sz="2400" dirty="0">
              <a:solidFill>
                <a:schemeClr val="hlink"/>
              </a:solidFill>
            </a:endParaRPr>
          </a:p>
        </p:txBody>
      </p:sp>
      <p:sp>
        <p:nvSpPr>
          <p:cNvPr id="2" name="Text Box 30">
            <a:extLst>
              <a:ext uri="{FF2B5EF4-FFF2-40B4-BE49-F238E27FC236}">
                <a16:creationId xmlns:a16="http://schemas.microsoft.com/office/drawing/2014/main" id="{5ED415D1-111D-B618-AE19-D80D80368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FE431E-2A8C-D179-1B3F-20DADCFABE9E}"/>
              </a:ext>
            </a:extLst>
          </p:cNvPr>
          <p:cNvSpPr txBox="1"/>
          <p:nvPr/>
        </p:nvSpPr>
        <p:spPr>
          <a:xfrm>
            <a:off x="7789883" y="2268460"/>
            <a:ext cx="958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sz="2400" dirty="0">
                <a:solidFill>
                  <a:srgbClr val="FFFF00"/>
                </a:solidFill>
              </a:rPr>
              <a:t>%</a:t>
            </a:r>
            <a:endParaRPr lang="en-ZA" sz="2400" dirty="0">
              <a:solidFill>
                <a:srgbClr val="FFFF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93EE9A7-E74E-F405-CAAC-9B3FD6B1C146}"/>
              </a:ext>
            </a:extLst>
          </p:cNvPr>
          <p:cNvGrpSpPr/>
          <p:nvPr/>
        </p:nvGrpSpPr>
        <p:grpSpPr>
          <a:xfrm>
            <a:off x="1566564" y="1416607"/>
            <a:ext cx="6223320" cy="2641736"/>
            <a:chOff x="1532348" y="1946363"/>
            <a:chExt cx="6223320" cy="26417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A65285D-33E9-CC58-5331-AAB79A0CC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32348" y="1946363"/>
              <a:ext cx="6223320" cy="264173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B3EF36-6B9A-FD06-089F-BA45307BA967}"/>
                </a:ext>
              </a:extLst>
            </p:cNvPr>
            <p:cNvSpPr txBox="1"/>
            <p:nvPr/>
          </p:nvSpPr>
          <p:spPr>
            <a:xfrm>
              <a:off x="6012160" y="3038408"/>
              <a:ext cx="7844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B vs V</a:t>
              </a:r>
              <a:endParaRPr lang="en-ZA" sz="140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A47EDD8-EA52-9620-B283-10C8D7CC92A1}"/>
                </a:ext>
              </a:extLst>
            </p:cNvPr>
            <p:cNvSpPr txBox="1"/>
            <p:nvPr/>
          </p:nvSpPr>
          <p:spPr>
            <a:xfrm>
              <a:off x="3610440" y="247360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V</a:t>
              </a:r>
              <a:endParaRPr lang="en-ZA" dirty="0">
                <a:solidFill>
                  <a:srgbClr val="00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33A6D4-9A58-573F-76C6-E5D048FBF933}"/>
                </a:ext>
              </a:extLst>
            </p:cNvPr>
            <p:cNvSpPr txBox="1"/>
            <p:nvPr/>
          </p:nvSpPr>
          <p:spPr>
            <a:xfrm>
              <a:off x="3407485" y="334618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41DF63"/>
                  </a:solidFill>
                </a:rPr>
                <a:t>g’</a:t>
              </a:r>
              <a:endParaRPr lang="en-ZA" dirty="0">
                <a:solidFill>
                  <a:srgbClr val="41DF6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29F004-91C2-2AED-7449-1123CB036322}"/>
                </a:ext>
              </a:extLst>
            </p:cNvPr>
            <p:cNvSpPr txBox="1"/>
            <p:nvPr/>
          </p:nvSpPr>
          <p:spPr>
            <a:xfrm>
              <a:off x="6228184" y="2252793"/>
              <a:ext cx="7844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r’ vs g’</a:t>
              </a:r>
              <a:endParaRPr lang="en-ZA" sz="1400" dirty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711076-36CA-EFDC-53C8-4810E08288DE}"/>
                </a:ext>
              </a:extLst>
            </p:cNvPr>
            <p:cNvSpPr txBox="1"/>
            <p:nvPr/>
          </p:nvSpPr>
          <p:spPr>
            <a:xfrm>
              <a:off x="6911440" y="2964322"/>
              <a:ext cx="7294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u’ vs g’</a:t>
              </a:r>
              <a:endParaRPr lang="en-ZA" sz="1400" dirty="0">
                <a:solidFill>
                  <a:srgbClr val="7030A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2C323B-0CE8-2164-79A6-D94E61DA87F9}"/>
                </a:ext>
              </a:extLst>
            </p:cNvPr>
            <p:cNvSpPr txBox="1"/>
            <p:nvPr/>
          </p:nvSpPr>
          <p:spPr>
            <a:xfrm>
              <a:off x="1999378" y="3868689"/>
              <a:ext cx="1270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VII </a:t>
              </a:r>
              <a:r>
                <a:rPr lang="en-US" dirty="0" err="1">
                  <a:solidFill>
                    <a:srgbClr val="000000"/>
                  </a:solidFill>
                </a:rPr>
                <a:t>Zw</a:t>
              </a:r>
              <a:r>
                <a:rPr lang="en-US" dirty="0">
                  <a:solidFill>
                    <a:srgbClr val="000000"/>
                  </a:solidFill>
                </a:rPr>
                <a:t> 118</a:t>
              </a:r>
              <a:endParaRPr lang="en-ZA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929EEA-F7E1-A401-DD17-7CFC3E0972F8}"/>
                </a:ext>
              </a:extLst>
            </p:cNvPr>
            <p:cNvSpPr txBox="1"/>
            <p:nvPr/>
          </p:nvSpPr>
          <p:spPr>
            <a:xfrm>
              <a:off x="3407485" y="3997919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day</a:t>
              </a:r>
              <a:endParaRPr lang="en-ZA" sz="14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BC7F176-F3B8-BC14-445F-8A69D727C4E6}"/>
                </a:ext>
              </a:extLst>
            </p:cNvPr>
            <p:cNvSpPr txBox="1"/>
            <p:nvPr/>
          </p:nvSpPr>
          <p:spPr>
            <a:xfrm>
              <a:off x="5076056" y="206714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ZA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31D1FC-CC08-C30E-6626-2BC986419D55}"/>
                </a:ext>
              </a:extLst>
            </p:cNvPr>
            <p:cNvSpPr txBox="1"/>
            <p:nvPr/>
          </p:nvSpPr>
          <p:spPr>
            <a:xfrm>
              <a:off x="7301510" y="389329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ZA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4F6A512-4FCF-39FC-2785-4E0A09A4F8EE}"/>
              </a:ext>
            </a:extLst>
          </p:cNvPr>
          <p:cNvGrpSpPr/>
          <p:nvPr/>
        </p:nvGrpSpPr>
        <p:grpSpPr>
          <a:xfrm>
            <a:off x="1566564" y="3818749"/>
            <a:ext cx="6261505" cy="2603175"/>
            <a:chOff x="1460889" y="2127412"/>
            <a:chExt cx="6261505" cy="260317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9763483-DF59-A372-B1EC-0BE8AB500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60889" y="2127412"/>
              <a:ext cx="6222222" cy="260317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D4890B9-2875-FD30-8E46-6BB8216C5B20}"/>
                </a:ext>
              </a:extLst>
            </p:cNvPr>
            <p:cNvSpPr txBox="1"/>
            <p:nvPr/>
          </p:nvSpPr>
          <p:spPr>
            <a:xfrm>
              <a:off x="7250564" y="4046222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ZA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9BFD07-AB39-0914-1DAE-0D4505B002A7}"/>
                </a:ext>
              </a:extLst>
            </p:cNvPr>
            <p:cNvSpPr txBox="1"/>
            <p:nvPr/>
          </p:nvSpPr>
          <p:spPr>
            <a:xfrm>
              <a:off x="1907704" y="4064462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 0707-495</a:t>
              </a:r>
              <a:endParaRPr lang="en-ZA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FFA31D-9CC2-72AC-78AC-4EF493155655}"/>
                </a:ext>
              </a:extLst>
            </p:cNvPr>
            <p:cNvSpPr txBox="1"/>
            <p:nvPr/>
          </p:nvSpPr>
          <p:spPr>
            <a:xfrm>
              <a:off x="1907704" y="223215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V</a:t>
              </a:r>
              <a:endParaRPr lang="en-ZA" dirty="0">
                <a:solidFill>
                  <a:srgbClr val="0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166B0F2-B4E1-84D4-E0BA-7321E3B1A7B4}"/>
                </a:ext>
              </a:extLst>
            </p:cNvPr>
            <p:cNvSpPr txBox="1"/>
            <p:nvPr/>
          </p:nvSpPr>
          <p:spPr>
            <a:xfrm>
              <a:off x="4098794" y="4147557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day</a:t>
              </a:r>
              <a:endParaRPr lang="en-ZA" sz="1400" dirty="0">
                <a:solidFill>
                  <a:srgbClr val="00000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D2D58D-75E8-1466-A585-B566055894A3}"/>
                </a:ext>
              </a:extLst>
            </p:cNvPr>
            <p:cNvSpPr txBox="1"/>
            <p:nvPr/>
          </p:nvSpPr>
          <p:spPr>
            <a:xfrm>
              <a:off x="5004048" y="220424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ZA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0DAC47-F773-7FF7-5F34-B9BCB1F1E76C}"/>
                </a:ext>
              </a:extLst>
            </p:cNvPr>
            <p:cNvSpPr txBox="1"/>
            <p:nvPr/>
          </p:nvSpPr>
          <p:spPr>
            <a:xfrm>
              <a:off x="6099085" y="2381749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B vs U</a:t>
              </a:r>
              <a:endParaRPr lang="en-ZA" sz="1400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5704F2D-B0D9-C7CA-1DB1-6897E42345A2}"/>
                </a:ext>
              </a:extLst>
            </p:cNvPr>
            <p:cNvSpPr txBox="1"/>
            <p:nvPr/>
          </p:nvSpPr>
          <p:spPr>
            <a:xfrm>
              <a:off x="6591040" y="3251565"/>
              <a:ext cx="7294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u’ vs g’</a:t>
              </a:r>
              <a:endParaRPr lang="en-ZA" sz="1400" dirty="0">
                <a:solidFill>
                  <a:srgbClr val="7030A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98C5AD9-7EDE-5990-9DE2-A05F4BB7DC92}"/>
                </a:ext>
              </a:extLst>
            </p:cNvPr>
            <p:cNvSpPr txBox="1"/>
            <p:nvPr/>
          </p:nvSpPr>
          <p:spPr>
            <a:xfrm>
              <a:off x="6728051" y="2192512"/>
              <a:ext cx="702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r’ vs g’</a:t>
              </a:r>
              <a:endParaRPr lang="en-ZA" sz="14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96D7F0B-FBA7-D86D-058C-0AB11E9C5BA8}"/>
                </a:ext>
              </a:extLst>
            </p:cNvPr>
            <p:cNvSpPr txBox="1"/>
            <p:nvPr/>
          </p:nvSpPr>
          <p:spPr>
            <a:xfrm>
              <a:off x="7138580" y="2584349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B vs </a:t>
              </a:r>
            </a:p>
            <a:p>
              <a:r>
                <a:rPr lang="en-US" sz="1400" dirty="0">
                  <a:solidFill>
                    <a:srgbClr val="000000"/>
                  </a:solidFill>
                </a:rPr>
                <a:t>V</a:t>
              </a:r>
              <a:endParaRPr lang="en-ZA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FF21306-D6DD-CEE5-C779-A7DDE595DE25}"/>
              </a:ext>
            </a:extLst>
          </p:cNvPr>
          <p:cNvSpPr txBox="1"/>
          <p:nvPr/>
        </p:nvSpPr>
        <p:spPr>
          <a:xfrm>
            <a:off x="7800957" y="4692342"/>
            <a:ext cx="890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8%</a:t>
            </a:r>
            <a:endParaRPr lang="en-ZA" sz="2400" dirty="0">
              <a:solidFill>
                <a:srgbClr val="FFFF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3873DA-E043-8991-955E-9B171B63CB59}"/>
              </a:ext>
            </a:extLst>
          </p:cNvPr>
          <p:cNvSpPr txBox="1"/>
          <p:nvPr/>
        </p:nvSpPr>
        <p:spPr>
          <a:xfrm>
            <a:off x="2648771" y="403057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 </a:t>
            </a:r>
            <a:r>
              <a:rPr lang="en-US" dirty="0" err="1">
                <a:solidFill>
                  <a:srgbClr val="FF0000"/>
                </a:solidFill>
              </a:rPr>
              <a:t>Zw</a:t>
            </a:r>
            <a:r>
              <a:rPr lang="en-US" dirty="0">
                <a:solidFill>
                  <a:srgbClr val="FF0000"/>
                </a:solidFill>
              </a:rPr>
              <a:t> 1 type</a:t>
            </a:r>
            <a:endParaRPr lang="en-Z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6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12A95A-565C-FCCD-9349-8BB0F4351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559" y="3444739"/>
            <a:ext cx="6223320" cy="2648086"/>
          </a:xfrm>
          <a:prstGeom prst="rect">
            <a:avLst/>
          </a:prstGeom>
        </p:spPr>
      </p:pic>
      <p:graphicFrame>
        <p:nvGraphicFramePr>
          <p:cNvPr id="38916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724001" imgH="380852" progId="Paint.Picture">
                  <p:embed/>
                </p:oleObj>
              </mc:Choice>
              <mc:Fallback>
                <p:oleObj name="Bitmap Image" r:id="rId3" imgW="724001" imgH="380852" progId="Paint.Picture">
                  <p:embed/>
                  <p:pic>
                    <p:nvPicPr>
                      <p:cNvPr id="389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771429" imgH="847843" progId="Paint.Picture">
                  <p:embed/>
                </p:oleObj>
              </mc:Choice>
              <mc:Fallback>
                <p:oleObj name="Bitmap Image" r:id="rId5" imgW="771429" imgH="847843" progId="Paint.Picture">
                  <p:embed/>
                  <p:pic>
                    <p:nvPicPr>
                      <p:cNvPr id="389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7" imgW="333333" imgH="1000000" progId="Paint.Picture">
                  <p:embed/>
                </p:oleObj>
              </mc:Choice>
              <mc:Fallback>
                <p:oleObj name="Bitmap Image" r:id="rId7" imgW="333333" imgH="1000000" progId="Paint.Picture">
                  <p:embed/>
                  <p:pic>
                    <p:nvPicPr>
                      <p:cNvPr id="389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762106" imgH="161990" progId="Paint.Picture">
                  <p:embed/>
                </p:oleObj>
              </mc:Choice>
              <mc:Fallback>
                <p:oleObj name="Bitmap Image" r:id="rId9" imgW="762106" imgH="161990" progId="Paint.Picture">
                  <p:embed/>
                  <p:pic>
                    <p:nvPicPr>
                      <p:cNvPr id="3891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99" y="44413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Two more examples</a:t>
            </a:r>
            <a:endParaRPr lang="en-ZA" sz="2400" dirty="0">
              <a:solidFill>
                <a:srgbClr val="FFC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6A4B6D-D8E4-CEA8-7164-0E94D58A70AE}"/>
              </a:ext>
            </a:extLst>
          </p:cNvPr>
          <p:cNvSpPr txBox="1"/>
          <p:nvPr/>
        </p:nvSpPr>
        <p:spPr>
          <a:xfrm>
            <a:off x="3172838" y="380398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V</a:t>
            </a:r>
            <a:endParaRPr lang="en-ZA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5ED19D-1A62-8578-9781-A6BF39446D63}"/>
              </a:ext>
            </a:extLst>
          </p:cNvPr>
          <p:cNvSpPr txBox="1"/>
          <p:nvPr/>
        </p:nvSpPr>
        <p:spPr>
          <a:xfrm>
            <a:off x="4238118" y="552311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day</a:t>
            </a:r>
            <a:endParaRPr lang="en-ZA" sz="140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C09FFE-1925-90AF-9AEC-52B7F8696208}"/>
              </a:ext>
            </a:extLst>
          </p:cNvPr>
          <p:cNvSpPr txBox="1"/>
          <p:nvPr/>
        </p:nvSpPr>
        <p:spPr>
          <a:xfrm>
            <a:off x="902035" y="1598490"/>
            <a:ext cx="1118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Normal</a:t>
            </a:r>
          </a:p>
          <a:p>
            <a:r>
              <a:rPr lang="en-US" sz="2000" dirty="0"/>
              <a:t>Seyfert</a:t>
            </a:r>
            <a:endParaRPr lang="en-ZA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A2CDF1-8C6B-C7D1-A1F3-F1A65B35B4FE}"/>
              </a:ext>
            </a:extLst>
          </p:cNvPr>
          <p:cNvSpPr txBox="1"/>
          <p:nvPr/>
        </p:nvSpPr>
        <p:spPr>
          <a:xfrm>
            <a:off x="1119066" y="4414839"/>
            <a:ext cx="944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 </a:t>
            </a:r>
            <a:r>
              <a:rPr lang="en-US" sz="2000" dirty="0" err="1"/>
              <a:t>Zw</a:t>
            </a:r>
            <a:r>
              <a:rPr lang="en-US" sz="2000" dirty="0"/>
              <a:t> 1</a:t>
            </a:r>
          </a:p>
          <a:p>
            <a:r>
              <a:rPr lang="en-US" sz="2000" dirty="0"/>
              <a:t>type</a:t>
            </a:r>
            <a:endParaRPr lang="en-ZA" sz="2000" dirty="0"/>
          </a:p>
        </p:txBody>
      </p:sp>
      <p:sp>
        <p:nvSpPr>
          <p:cNvPr id="3" name="Text Box 30">
            <a:extLst>
              <a:ext uri="{FF2B5EF4-FFF2-40B4-BE49-F238E27FC236}">
                <a16:creationId xmlns:a16="http://schemas.microsoft.com/office/drawing/2014/main" id="{294B0087-8BB3-B6C7-0F1F-449160479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D2D727-C193-0934-0130-B668A719CA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97559" y="900309"/>
            <a:ext cx="6223320" cy="26417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245DDB-55B8-60E4-0467-C8F245D39FF0}"/>
              </a:ext>
            </a:extLst>
          </p:cNvPr>
          <p:cNvSpPr txBox="1"/>
          <p:nvPr/>
        </p:nvSpPr>
        <p:spPr>
          <a:xfrm>
            <a:off x="4572000" y="2921062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day</a:t>
            </a:r>
            <a:endParaRPr lang="en-ZA" sz="14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C082CF-F1D4-1746-87F5-FB618F57A309}"/>
              </a:ext>
            </a:extLst>
          </p:cNvPr>
          <p:cNvSpPr txBox="1"/>
          <p:nvPr/>
        </p:nvSpPr>
        <p:spPr>
          <a:xfrm>
            <a:off x="2575909" y="102819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Mkn</a:t>
            </a:r>
            <a:r>
              <a:rPr lang="en-US" dirty="0">
                <a:solidFill>
                  <a:srgbClr val="000000"/>
                </a:solidFill>
              </a:rPr>
              <a:t> 50</a:t>
            </a:r>
            <a:endParaRPr lang="en-ZA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65F45B-3B87-1829-3E65-6697786D5832}"/>
              </a:ext>
            </a:extLst>
          </p:cNvPr>
          <p:cNvSpPr txBox="1"/>
          <p:nvPr/>
        </p:nvSpPr>
        <p:spPr>
          <a:xfrm>
            <a:off x="3479258" y="3539735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RX 1741+0348</a:t>
            </a:r>
            <a:endParaRPr lang="en-ZA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A6A339-926F-602F-F3D0-F654F2B4548D}"/>
              </a:ext>
            </a:extLst>
          </p:cNvPr>
          <p:cNvSpPr txBox="1"/>
          <p:nvPr/>
        </p:nvSpPr>
        <p:spPr>
          <a:xfrm>
            <a:off x="3046550" y="500022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1DF63"/>
                </a:solidFill>
              </a:rPr>
              <a:t>g’</a:t>
            </a:r>
            <a:endParaRPr lang="en-ZA" dirty="0">
              <a:solidFill>
                <a:srgbClr val="41DF6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C00B6B-680F-EC32-F3ED-CBF8BA4C5711}"/>
              </a:ext>
            </a:extLst>
          </p:cNvPr>
          <p:cNvSpPr txBox="1"/>
          <p:nvPr/>
        </p:nvSpPr>
        <p:spPr>
          <a:xfrm>
            <a:off x="2707996" y="165920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V</a:t>
            </a:r>
            <a:endParaRPr lang="en-ZA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FC3A5F-D50C-DF8E-EF3B-E83A79F36F09}"/>
              </a:ext>
            </a:extLst>
          </p:cNvPr>
          <p:cNvSpPr txBox="1"/>
          <p:nvPr/>
        </p:nvSpPr>
        <p:spPr>
          <a:xfrm>
            <a:off x="2682348" y="24129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1DF63"/>
                </a:solidFill>
              </a:rPr>
              <a:t>g’</a:t>
            </a:r>
            <a:endParaRPr lang="en-ZA" dirty="0">
              <a:solidFill>
                <a:srgbClr val="41DF6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99C351-498C-B7C3-5C4F-5B579129F05C}"/>
              </a:ext>
            </a:extLst>
          </p:cNvPr>
          <p:cNvSpPr txBox="1"/>
          <p:nvPr/>
        </p:nvSpPr>
        <p:spPr>
          <a:xfrm>
            <a:off x="7885112" y="54303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ZA" i="1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8E4F04-069B-B866-3A72-45223DC09FDC}"/>
              </a:ext>
            </a:extLst>
          </p:cNvPr>
          <p:cNvSpPr txBox="1"/>
          <p:nvPr/>
        </p:nvSpPr>
        <p:spPr>
          <a:xfrm>
            <a:off x="7885112" y="28779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ZA" i="1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B6D9DC-D1F0-CC03-7A0A-167FE0F80185}"/>
              </a:ext>
            </a:extLst>
          </p:cNvPr>
          <p:cNvSpPr txBox="1"/>
          <p:nvPr/>
        </p:nvSpPr>
        <p:spPr>
          <a:xfrm>
            <a:off x="5662105" y="10281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ZA" i="1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49B811-7FB6-90CC-549B-D925A7B92829}"/>
              </a:ext>
            </a:extLst>
          </p:cNvPr>
          <p:cNvSpPr txBox="1"/>
          <p:nvPr/>
        </p:nvSpPr>
        <p:spPr>
          <a:xfrm>
            <a:off x="5695777" y="355486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ZA" i="1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78E6C73-2D44-0AEA-BE6E-6F9FF0B5933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16216" y="2093341"/>
            <a:ext cx="804742" cy="37798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CA6005E-EDE6-D49D-40DD-2662F022627E}"/>
              </a:ext>
            </a:extLst>
          </p:cNvPr>
          <p:cNvSpPr txBox="1"/>
          <p:nvPr/>
        </p:nvSpPr>
        <p:spPr>
          <a:xfrm>
            <a:off x="6372200" y="4729587"/>
            <a:ext cx="784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B vs V</a:t>
            </a:r>
            <a:endParaRPr lang="en-ZA" sz="1400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6D3353-A28B-290E-BDAF-BC4DC88EECDB}"/>
              </a:ext>
            </a:extLst>
          </p:cNvPr>
          <p:cNvSpPr txBox="1"/>
          <p:nvPr/>
        </p:nvSpPr>
        <p:spPr>
          <a:xfrm>
            <a:off x="6817681" y="1279641"/>
            <a:ext cx="784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r’ vs g’</a:t>
            </a:r>
            <a:endParaRPr lang="en-ZA" sz="1400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629961-EEA0-DF72-25F9-75A0943C20C7}"/>
              </a:ext>
            </a:extLst>
          </p:cNvPr>
          <p:cNvSpPr txBox="1"/>
          <p:nvPr/>
        </p:nvSpPr>
        <p:spPr>
          <a:xfrm>
            <a:off x="6536475" y="4048919"/>
            <a:ext cx="784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r’ vs g’</a:t>
            </a:r>
            <a:endParaRPr lang="en-ZA" sz="140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BC8DA0-4CDC-DA5E-2346-72267D805B4F}"/>
              </a:ext>
            </a:extLst>
          </p:cNvPr>
          <p:cNvSpPr txBox="1"/>
          <p:nvPr/>
        </p:nvSpPr>
        <p:spPr>
          <a:xfrm>
            <a:off x="6516216" y="2833874"/>
            <a:ext cx="729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u’ vs g’</a:t>
            </a:r>
            <a:endParaRPr lang="en-ZA" sz="1400" dirty="0">
              <a:solidFill>
                <a:srgbClr val="7030A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728F9F-8C63-4DAF-82C8-E3BD7B38B165}"/>
              </a:ext>
            </a:extLst>
          </p:cNvPr>
          <p:cNvSpPr txBox="1"/>
          <p:nvPr/>
        </p:nvSpPr>
        <p:spPr>
          <a:xfrm>
            <a:off x="6642218" y="5346247"/>
            <a:ext cx="729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u’ vs g’</a:t>
            </a:r>
            <a:endParaRPr lang="en-ZA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515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6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389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389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389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3891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534" y="549819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Comparing the relative variability of different </a:t>
            </a:r>
            <a:r>
              <a:rPr lang="en-US" sz="2400" dirty="0" err="1">
                <a:solidFill>
                  <a:srgbClr val="FFC000"/>
                </a:solidFill>
              </a:rPr>
              <a:t>Seyfert</a:t>
            </a:r>
            <a:r>
              <a:rPr lang="en-US" sz="2400" dirty="0">
                <a:solidFill>
                  <a:srgbClr val="FFC000"/>
                </a:solidFill>
              </a:rPr>
              <a:t> sub-classes</a:t>
            </a:r>
            <a:endParaRPr lang="en-ZA" sz="2400" dirty="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E6EC5D-6A8B-E853-9C12-E2EC2B751202}"/>
              </a:ext>
            </a:extLst>
          </p:cNvPr>
          <p:cNvSpPr txBox="1"/>
          <p:nvPr/>
        </p:nvSpPr>
        <p:spPr>
          <a:xfrm>
            <a:off x="689534" y="1365736"/>
            <a:ext cx="748286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average nuclear variability range for ‘normal’ Seyfert 1 galaxies appears to be of the order of 25%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 </a:t>
            </a:r>
            <a:r>
              <a:rPr lang="en-US" sz="2000" dirty="0" err="1"/>
              <a:t>Zw</a:t>
            </a:r>
            <a:r>
              <a:rPr lang="en-US" sz="2000" dirty="0"/>
              <a:t> 1 type AGN (high Eddington ratios?) have significantly lower nuclear variability amplitudes of ~15%</a:t>
            </a:r>
            <a:endParaRPr lang="en-ZA" sz="2000" dirty="0"/>
          </a:p>
        </p:txBody>
      </p:sp>
      <p:sp>
        <p:nvSpPr>
          <p:cNvPr id="2" name="Text Box 30">
            <a:extLst>
              <a:ext uri="{FF2B5EF4-FFF2-40B4-BE49-F238E27FC236}">
                <a16:creationId xmlns:a16="http://schemas.microsoft.com/office/drawing/2014/main" id="{EF639A79-C5B6-7213-32B9-A33F92DAF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52EC4E-34BA-2AC2-5F79-1F22BAC087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59030" y="2924944"/>
            <a:ext cx="5541410" cy="32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01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717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717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717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717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 Box 24"/>
          <p:cNvSpPr txBox="1">
            <a:spLocks noChangeArrowheads="1"/>
          </p:cNvSpPr>
          <p:nvPr/>
        </p:nvSpPr>
        <p:spPr bwMode="auto">
          <a:xfrm>
            <a:off x="868363" y="465138"/>
            <a:ext cx="56621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chemeClr val="hlink"/>
                </a:solidFill>
              </a:rPr>
              <a:t>Summary – preliminary findings of study</a:t>
            </a:r>
            <a:endParaRPr lang="en-ZA" altLang="en-US" sz="2400" dirty="0">
              <a:solidFill>
                <a:schemeClr val="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7" y="1034723"/>
            <a:ext cx="79208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Otherwise ‘normal’ Seyfert galaxies have a nuclear variability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/>
              <a:t>of about 25%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 </a:t>
            </a:r>
            <a:r>
              <a:rPr lang="en-US" sz="2000" dirty="0" err="1"/>
              <a:t>Zw</a:t>
            </a:r>
            <a:r>
              <a:rPr lang="en-US" sz="2000" dirty="0"/>
              <a:t> 1 type objects have lower variability ranges (~15%)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This could signify that for an as yet undetermined reason the nuclear component of I </a:t>
            </a:r>
            <a:r>
              <a:rPr lang="en-US" sz="2000" dirty="0" err="1"/>
              <a:t>Zw</a:t>
            </a:r>
            <a:r>
              <a:rPr lang="en-US" sz="2000" dirty="0"/>
              <a:t> 1 type objects is only weakly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Alternatively, the nuclear flux in I </a:t>
            </a:r>
            <a:r>
              <a:rPr lang="en-US" sz="2000" dirty="0" err="1"/>
              <a:t>Zw</a:t>
            </a:r>
            <a:r>
              <a:rPr lang="en-US" sz="2000" dirty="0"/>
              <a:t> 1 type AGN could include a large fraction due to a second component; this might be generated in a region that is far removed from the black hole and this might be the same region where the Fe II bands are formed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Finalisation</a:t>
            </a:r>
            <a:r>
              <a:rPr lang="en-US" sz="2000" dirty="0"/>
              <a:t> of </a:t>
            </a:r>
            <a:r>
              <a:rPr lang="en-US" sz="2000" dirty="0" err="1"/>
              <a:t>programme</a:t>
            </a:r>
            <a:r>
              <a:rPr lang="en-US" sz="2000" dirty="0"/>
              <a:t> in January next year; optimized calibration followed by a re-evaluation of the 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86F724-B74F-2BF1-A3EB-E73B71FF5096}"/>
              </a:ext>
            </a:extLst>
          </p:cNvPr>
          <p:cNvSpPr txBox="1"/>
          <p:nvPr/>
        </p:nvSpPr>
        <p:spPr>
          <a:xfrm>
            <a:off x="1907704" y="4917763"/>
            <a:ext cx="7129536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to: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SAAO for allocating telescope time; ii) LCO for use of their robotic telescope network and technical support; iii) SA-GAMMA for funding HEASA meetings</a:t>
            </a:r>
            <a:endParaRPr lang="en-Z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30">
            <a:extLst>
              <a:ext uri="{FF2B5EF4-FFF2-40B4-BE49-F238E27FC236}">
                <a16:creationId xmlns:a16="http://schemas.microsoft.com/office/drawing/2014/main" id="{5AF94D87-F1E5-206A-2FE5-A1C1E3C7A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6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87450" y="260350"/>
            <a:ext cx="7269163" cy="1152525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Variability as a probe of the central engine and its surroundings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87446" y="1247960"/>
            <a:ext cx="6994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Numerous components contribute to the (optical) nuclear luminosity – how do these all vary?</a:t>
            </a:r>
            <a:endParaRPr 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355662-5855-CE75-6B93-7E7058C73EEF}"/>
              </a:ext>
            </a:extLst>
          </p:cNvPr>
          <p:cNvSpPr txBox="1"/>
          <p:nvPr/>
        </p:nvSpPr>
        <p:spPr>
          <a:xfrm rot="5400000">
            <a:off x="6641325" y="335114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fermi.gsfc.nasa.gov</a:t>
            </a:r>
            <a:endParaRPr lang="en-ZA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BA2B7C8-D9A2-F0EA-1CBC-CDB7638B5456}"/>
              </a:ext>
            </a:extLst>
          </p:cNvPr>
          <p:cNvSpPr/>
          <p:nvPr/>
        </p:nvSpPr>
        <p:spPr>
          <a:xfrm>
            <a:off x="4857991" y="3113269"/>
            <a:ext cx="155387" cy="17343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rapezoid 7">
            <a:extLst>
              <a:ext uri="{FF2B5EF4-FFF2-40B4-BE49-F238E27FC236}">
                <a16:creationId xmlns:a16="http://schemas.microsoft.com/office/drawing/2014/main" id="{0FC82273-DAAF-6A00-BBD7-6231F0294FA7}"/>
              </a:ext>
            </a:extLst>
          </p:cNvPr>
          <p:cNvSpPr/>
          <p:nvPr/>
        </p:nvSpPr>
        <p:spPr>
          <a:xfrm rot="9079224">
            <a:off x="4206338" y="2789893"/>
            <a:ext cx="110009" cy="637034"/>
          </a:xfrm>
          <a:prstGeom prst="trapezoi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Trapezoid 9">
            <a:extLst>
              <a:ext uri="{FF2B5EF4-FFF2-40B4-BE49-F238E27FC236}">
                <a16:creationId xmlns:a16="http://schemas.microsoft.com/office/drawing/2014/main" id="{657E39D5-3A71-D23A-03C6-1345D394FBA1}"/>
              </a:ext>
            </a:extLst>
          </p:cNvPr>
          <p:cNvSpPr/>
          <p:nvPr/>
        </p:nvSpPr>
        <p:spPr>
          <a:xfrm rot="19947115">
            <a:off x="4957616" y="4100986"/>
            <a:ext cx="110009" cy="637034"/>
          </a:xfrm>
          <a:prstGeom prst="trapezoi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50BDBF4-EE8E-6F08-9799-921DD4B457DF}"/>
              </a:ext>
            </a:extLst>
          </p:cNvPr>
          <p:cNvSpPr/>
          <p:nvPr/>
        </p:nvSpPr>
        <p:spPr>
          <a:xfrm>
            <a:off x="4115286" y="3714204"/>
            <a:ext cx="155387" cy="17343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80C34C-32A6-B82B-D762-DF12A3C53E56}"/>
              </a:ext>
            </a:extLst>
          </p:cNvPr>
          <p:cNvSpPr/>
          <p:nvPr/>
        </p:nvSpPr>
        <p:spPr>
          <a:xfrm>
            <a:off x="4738846" y="3353087"/>
            <a:ext cx="155387" cy="17343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C64F3CE-9DEB-1163-DC47-5EE914E41EFA}"/>
              </a:ext>
            </a:extLst>
          </p:cNvPr>
          <p:cNvSpPr/>
          <p:nvPr/>
        </p:nvSpPr>
        <p:spPr>
          <a:xfrm>
            <a:off x="4260733" y="3964913"/>
            <a:ext cx="155387" cy="17343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322AC2-37BF-E31C-B978-29D58FDDBB7D}"/>
              </a:ext>
            </a:extLst>
          </p:cNvPr>
          <p:cNvSpPr/>
          <p:nvPr/>
        </p:nvSpPr>
        <p:spPr>
          <a:xfrm>
            <a:off x="4868519" y="3630182"/>
            <a:ext cx="155387" cy="17343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ED301F-4A87-A53E-0AC4-EF2917A67D9D}"/>
              </a:ext>
            </a:extLst>
          </p:cNvPr>
          <p:cNvSpPr txBox="1"/>
          <p:nvPr/>
        </p:nvSpPr>
        <p:spPr>
          <a:xfrm>
            <a:off x="1835696" y="5018194"/>
            <a:ext cx="60494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These potential nuclear components are not equally represented in all AGN. Some components are particularly strong in specific subclasses</a:t>
            </a:r>
            <a:endParaRPr lang="en-ZA" sz="20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86436E-4FEC-FCBC-09C8-0D2963F24CDB}"/>
              </a:ext>
            </a:extLst>
          </p:cNvPr>
          <p:cNvGrpSpPr/>
          <p:nvPr/>
        </p:nvGrpSpPr>
        <p:grpSpPr>
          <a:xfrm>
            <a:off x="1187445" y="1970749"/>
            <a:ext cx="6624714" cy="2981066"/>
            <a:chOff x="1187445" y="1970749"/>
            <a:chExt cx="6624714" cy="298106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BA4D40B-E29B-4E94-460C-EE1A1ECEDC33}"/>
                </a:ext>
              </a:extLst>
            </p:cNvPr>
            <p:cNvGrpSpPr/>
            <p:nvPr/>
          </p:nvGrpSpPr>
          <p:grpSpPr>
            <a:xfrm>
              <a:off x="1187445" y="1970749"/>
              <a:ext cx="6624714" cy="2981066"/>
              <a:chOff x="1187445" y="1970749"/>
              <a:chExt cx="6624714" cy="298106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C4F4742-339D-E592-956C-9B6693D3FF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21021" t="35856" r="21020" b="30491"/>
              <a:stretch/>
            </p:blipFill>
            <p:spPr>
              <a:xfrm>
                <a:off x="1187445" y="1970749"/>
                <a:ext cx="6624714" cy="2981066"/>
              </a:xfrm>
              <a:prstGeom prst="rect">
                <a:avLst/>
              </a:prstGeom>
            </p:spPr>
          </p:pic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82BBD7FB-12AE-C47E-48B5-2A3899AE2EAA}"/>
                  </a:ext>
                </a:extLst>
              </p:cNvPr>
              <p:cNvGrpSpPr/>
              <p:nvPr/>
            </p:nvGrpSpPr>
            <p:grpSpPr>
              <a:xfrm>
                <a:off x="3891402" y="3108410"/>
                <a:ext cx="1345443" cy="1104749"/>
                <a:chOff x="3891402" y="3108410"/>
                <a:chExt cx="1345443" cy="1104749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8C7BBA92-C44B-13DA-2959-8A58AB7B3352}"/>
                    </a:ext>
                  </a:extLst>
                </p:cNvPr>
                <p:cNvSpPr/>
                <p:nvPr/>
              </p:nvSpPr>
              <p:spPr>
                <a:xfrm>
                  <a:off x="4506613" y="3326215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022A2B6B-E0C2-1774-0E71-1E82E92ED5B0}"/>
                    </a:ext>
                  </a:extLst>
                </p:cNvPr>
                <p:cNvSpPr/>
                <p:nvPr/>
              </p:nvSpPr>
              <p:spPr>
                <a:xfrm>
                  <a:off x="5081458" y="3645455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11621C8-84DC-94AC-6A09-1BF03E6C760F}"/>
                    </a:ext>
                  </a:extLst>
                </p:cNvPr>
                <p:cNvSpPr/>
                <p:nvPr/>
              </p:nvSpPr>
              <p:spPr>
                <a:xfrm>
                  <a:off x="4416105" y="3108410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10C4FE3-4F05-4608-98C9-16A0AC440B94}"/>
                    </a:ext>
                  </a:extLst>
                </p:cNvPr>
                <p:cNvSpPr/>
                <p:nvPr/>
              </p:nvSpPr>
              <p:spPr>
                <a:xfrm>
                  <a:off x="3891402" y="3404968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E8247470-3224-3173-C649-A82D0667D1C0}"/>
                    </a:ext>
                  </a:extLst>
                </p:cNvPr>
                <p:cNvSpPr/>
                <p:nvPr/>
              </p:nvSpPr>
              <p:spPr>
                <a:xfrm>
                  <a:off x="4752484" y="3805463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06038FC-A9EF-C949-4713-840DB1DB8D17}"/>
                    </a:ext>
                  </a:extLst>
                </p:cNvPr>
                <p:cNvSpPr/>
                <p:nvPr/>
              </p:nvSpPr>
              <p:spPr>
                <a:xfrm>
                  <a:off x="4260734" y="3463495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00E12D00-7534-9A24-2650-917F92247C3A}"/>
                    </a:ext>
                  </a:extLst>
                </p:cNvPr>
                <p:cNvSpPr/>
                <p:nvPr/>
              </p:nvSpPr>
              <p:spPr>
                <a:xfrm>
                  <a:off x="4528474" y="4039720"/>
                  <a:ext cx="155387" cy="173439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</p:grp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5BE39E0-A9B5-D2EA-6644-EDDAB013F960}"/>
                </a:ext>
              </a:extLst>
            </p:cNvPr>
            <p:cNvSpPr/>
            <p:nvPr/>
          </p:nvSpPr>
          <p:spPr>
            <a:xfrm rot="19847724">
              <a:off x="4362516" y="3634015"/>
              <a:ext cx="450961" cy="185938"/>
            </a:xfrm>
            <a:prstGeom prst="ellipse">
              <a:avLst/>
            </a:prstGeom>
            <a:noFill/>
            <a:ln w="1016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1" name="Teardrop 10">
            <a:extLst>
              <a:ext uri="{FF2B5EF4-FFF2-40B4-BE49-F238E27FC236}">
                <a16:creationId xmlns:a16="http://schemas.microsoft.com/office/drawing/2014/main" id="{7ECF21D1-BDDA-9AE9-E163-94E78D48A1C3}"/>
              </a:ext>
            </a:extLst>
          </p:cNvPr>
          <p:cNvSpPr/>
          <p:nvPr/>
        </p:nvSpPr>
        <p:spPr>
          <a:xfrm rot="11613345">
            <a:off x="5116682" y="3127186"/>
            <a:ext cx="400354" cy="394230"/>
          </a:xfrm>
          <a:prstGeom prst="teardrop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Teardrop 11">
            <a:extLst>
              <a:ext uri="{FF2B5EF4-FFF2-40B4-BE49-F238E27FC236}">
                <a16:creationId xmlns:a16="http://schemas.microsoft.com/office/drawing/2014/main" id="{9EE141DF-C5AD-FF00-D879-EE5E462A5A26}"/>
              </a:ext>
            </a:extLst>
          </p:cNvPr>
          <p:cNvSpPr/>
          <p:nvPr/>
        </p:nvSpPr>
        <p:spPr>
          <a:xfrm rot="456155">
            <a:off x="3725509" y="3907908"/>
            <a:ext cx="438859" cy="461665"/>
          </a:xfrm>
          <a:prstGeom prst="teardrop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0394340-2BFF-CDFD-8392-3B234A3B2436}"/>
              </a:ext>
            </a:extLst>
          </p:cNvPr>
          <p:cNvSpPr/>
          <p:nvPr/>
        </p:nvSpPr>
        <p:spPr>
          <a:xfrm>
            <a:off x="4289960" y="2355692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2C8D57C-5980-5B72-29B2-981B3135D32E}"/>
              </a:ext>
            </a:extLst>
          </p:cNvPr>
          <p:cNvSpPr/>
          <p:nvPr/>
        </p:nvSpPr>
        <p:spPr>
          <a:xfrm>
            <a:off x="3664694" y="2775140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A4A5F53-05ED-D49B-85D5-6992F5F1305D}"/>
              </a:ext>
            </a:extLst>
          </p:cNvPr>
          <p:cNvSpPr/>
          <p:nvPr/>
        </p:nvSpPr>
        <p:spPr>
          <a:xfrm>
            <a:off x="5315673" y="4591133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BB31E9C-2A7D-364B-6232-3081E72CCB02}"/>
              </a:ext>
            </a:extLst>
          </p:cNvPr>
          <p:cNvSpPr/>
          <p:nvPr/>
        </p:nvSpPr>
        <p:spPr>
          <a:xfrm>
            <a:off x="4857991" y="4614833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0EBAA1F-3A9D-926F-7DDC-E52C3F612E09}"/>
              </a:ext>
            </a:extLst>
          </p:cNvPr>
          <p:cNvSpPr/>
          <p:nvPr/>
        </p:nvSpPr>
        <p:spPr>
          <a:xfrm>
            <a:off x="5171535" y="4431800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5908F27-B612-9F99-FABA-947076AA3A8C}"/>
              </a:ext>
            </a:extLst>
          </p:cNvPr>
          <p:cNvSpPr/>
          <p:nvPr/>
        </p:nvSpPr>
        <p:spPr>
          <a:xfrm>
            <a:off x="3895589" y="2896255"/>
            <a:ext cx="155387" cy="173439"/>
          </a:xfrm>
          <a:prstGeom prst="ellipse">
            <a:avLst/>
          </a:prstGeom>
          <a:solidFill>
            <a:srgbClr val="3BE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8B6ECAA-D47F-441E-5583-0E483C7106E9}"/>
              </a:ext>
            </a:extLst>
          </p:cNvPr>
          <p:cNvSpPr txBox="1"/>
          <p:nvPr/>
        </p:nvSpPr>
        <p:spPr>
          <a:xfrm>
            <a:off x="1187445" y="2131578"/>
            <a:ext cx="210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Intermediate line region?</a:t>
            </a:r>
            <a:endParaRPr lang="en-ZA" b="1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9A02D3-777A-F4D4-CEE3-533F4A584912}"/>
              </a:ext>
            </a:extLst>
          </p:cNvPr>
          <p:cNvSpPr txBox="1"/>
          <p:nvPr/>
        </p:nvSpPr>
        <p:spPr>
          <a:xfrm>
            <a:off x="6141274" y="3393741"/>
            <a:ext cx="210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Inner torus?</a:t>
            </a:r>
            <a:endParaRPr lang="en-ZA" b="1" dirty="0">
              <a:solidFill>
                <a:srgbClr val="000000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3B1DA44-1AC9-7235-0EA7-E83724F46B2F}"/>
              </a:ext>
            </a:extLst>
          </p:cNvPr>
          <p:cNvCxnSpPr>
            <a:cxnSpLocks/>
          </p:cNvCxnSpPr>
          <p:nvPr/>
        </p:nvCxnSpPr>
        <p:spPr>
          <a:xfrm>
            <a:off x="2241403" y="2501968"/>
            <a:ext cx="1500984" cy="450985"/>
          </a:xfrm>
          <a:prstGeom prst="line">
            <a:avLst/>
          </a:prstGeom>
          <a:ln w="38100">
            <a:solidFill>
              <a:srgbClr val="41DF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E39101C-31F8-A230-422F-73BB66B4D7DC}"/>
              </a:ext>
            </a:extLst>
          </p:cNvPr>
          <p:cNvCxnSpPr>
            <a:cxnSpLocks/>
          </p:cNvCxnSpPr>
          <p:nvPr/>
        </p:nvCxnSpPr>
        <p:spPr>
          <a:xfrm>
            <a:off x="5357886" y="3367668"/>
            <a:ext cx="816456" cy="234305"/>
          </a:xfrm>
          <a:prstGeom prst="line">
            <a:avLst/>
          </a:prstGeom>
          <a:ln w="38100">
            <a:solidFill>
              <a:srgbClr val="99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30">
            <a:extLst>
              <a:ext uri="{FF2B5EF4-FFF2-40B4-BE49-F238E27FC236}">
                <a16:creationId xmlns:a16="http://schemas.microsoft.com/office/drawing/2014/main" id="{EE6DD0E3-993A-E92D-8FFB-E4DD11AB9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70C42877-0F14-A973-D252-88CD2496D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257" y="1274786"/>
            <a:ext cx="5010150" cy="3305175"/>
          </a:xfrm>
          <a:prstGeom prst="rect">
            <a:avLst/>
          </a:prstGeom>
        </p:spPr>
      </p:pic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87450" y="260350"/>
            <a:ext cx="7269163" cy="1035246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A ‘normal’ Seyfert 1 galaxy spectrum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724001" imgH="380852" progId="Paint.Picture">
                  <p:embed/>
                </p:oleObj>
              </mc:Choice>
              <mc:Fallback>
                <p:oleObj name="Bitmap Image" r:id="rId3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771429" imgH="847843" progId="Paint.Picture">
                  <p:embed/>
                </p:oleObj>
              </mc:Choice>
              <mc:Fallback>
                <p:oleObj name="Bitmap Image" r:id="rId5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7" imgW="333333" imgH="1000000" progId="Paint.Picture">
                  <p:embed/>
                </p:oleObj>
              </mc:Choice>
              <mc:Fallback>
                <p:oleObj name="Bitmap Image" r:id="rId7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762106" imgH="161990" progId="Paint.Picture">
                  <p:embed/>
                </p:oleObj>
              </mc:Choice>
              <mc:Fallback>
                <p:oleObj name="Bitmap Image" r:id="rId9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3" y="1166842"/>
            <a:ext cx="23064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typical Seyfert 1 galaxy exhibits a blue continuum from the accretion disk and spectral lines from both broad and narrow line regions</a:t>
            </a:r>
          </a:p>
          <a:p>
            <a:endParaRPr lang="en-US" sz="800" dirty="0"/>
          </a:p>
          <a:p>
            <a:r>
              <a:rPr lang="en-US" sz="2000" dirty="0"/>
              <a:t>When Fe II lines are present, they are generally also broad and can seldom be resolved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244B18-5D10-431E-AFBC-1327B94978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96800" y="4625999"/>
            <a:ext cx="3921203" cy="1764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C09C8A2-88B1-8956-E932-C969CC1939A0}"/>
              </a:ext>
            </a:extLst>
          </p:cNvPr>
          <p:cNvSpPr txBox="1"/>
          <p:nvPr/>
        </p:nvSpPr>
        <p:spPr>
          <a:xfrm>
            <a:off x="5739332" y="2258034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Fe II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A92870-6752-C649-CD66-6947BEBA7939}"/>
              </a:ext>
            </a:extLst>
          </p:cNvPr>
          <p:cNvSpPr txBox="1"/>
          <p:nvPr/>
        </p:nvSpPr>
        <p:spPr>
          <a:xfrm>
            <a:off x="6364165" y="2368550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He 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3" name="Text Box 30">
            <a:extLst>
              <a:ext uri="{FF2B5EF4-FFF2-40B4-BE49-F238E27FC236}">
                <a16:creationId xmlns:a16="http://schemas.microsoft.com/office/drawing/2014/main" id="{04320324-F83B-6DF0-C419-02582FF39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4361E2-535A-AAC6-9E02-331DD9948000}"/>
              </a:ext>
            </a:extLst>
          </p:cNvPr>
          <p:cNvSpPr txBox="1"/>
          <p:nvPr/>
        </p:nvSpPr>
        <p:spPr>
          <a:xfrm>
            <a:off x="7164288" y="2730331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H 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B6CC9-A14D-E97B-06D5-8BEB0176A94C}"/>
              </a:ext>
            </a:extLst>
          </p:cNvPr>
          <p:cNvSpPr txBox="1"/>
          <p:nvPr/>
        </p:nvSpPr>
        <p:spPr>
          <a:xfrm>
            <a:off x="5263579" y="2405065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H 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116F6E-44C2-93CF-8E64-27C3B22BAAC9}"/>
              </a:ext>
            </a:extLst>
          </p:cNvPr>
          <p:cNvSpPr txBox="1"/>
          <p:nvPr/>
        </p:nvSpPr>
        <p:spPr>
          <a:xfrm>
            <a:off x="4610551" y="2088757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H 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1C0457-F67B-B723-58EC-CB5AFB1B2AAC}"/>
              </a:ext>
            </a:extLst>
          </p:cNvPr>
          <p:cNvSpPr txBox="1"/>
          <p:nvPr/>
        </p:nvSpPr>
        <p:spPr>
          <a:xfrm>
            <a:off x="4868891" y="1704166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Fe II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21BAB0-58FE-4AA7-71BD-6E2D0181B78E}"/>
              </a:ext>
            </a:extLst>
          </p:cNvPr>
          <p:cNvSpPr txBox="1"/>
          <p:nvPr/>
        </p:nvSpPr>
        <p:spPr>
          <a:xfrm>
            <a:off x="5462081" y="3168453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[O III]</a:t>
            </a:r>
            <a:endParaRPr lang="en-ZA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0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87450" y="260350"/>
            <a:ext cx="7269163" cy="1152525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Narrow line Seyfert 1 galaxies with strong Fe II emission – prototype: I </a:t>
            </a:r>
            <a:r>
              <a:rPr lang="en-US" altLang="en-US" sz="2400" dirty="0" err="1">
                <a:solidFill>
                  <a:srgbClr val="FFC000"/>
                </a:solidFill>
                <a:effectLst/>
              </a:rPr>
              <a:t>Zw</a:t>
            </a:r>
            <a:r>
              <a:rPr lang="en-US" altLang="en-US" sz="2400" dirty="0">
                <a:solidFill>
                  <a:srgbClr val="FFC000"/>
                </a:solidFill>
                <a:effectLst/>
              </a:rPr>
              <a:t> 1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1732362"/>
            <a:ext cx="26643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While traditional broad and narrow-line spectra are present, such AGN display rich emission features of intermediate width, especially Fe II – not yet clear where this region is located</a:t>
            </a:r>
            <a:endParaRPr lang="en-US" sz="800" dirty="0"/>
          </a:p>
        </p:txBody>
      </p:sp>
      <p:pic>
        <p:nvPicPr>
          <p:cNvPr id="6" name="Picture 5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F200801A-245B-D141-27C0-1A7AEB4BBD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304925"/>
            <a:ext cx="4924425" cy="33051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C721C0-89B6-6CA4-850B-DF56E99AD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96628" y="4627529"/>
            <a:ext cx="4205397" cy="17621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CFB3231-D64D-6781-6A01-365313A7FE05}"/>
              </a:ext>
            </a:extLst>
          </p:cNvPr>
          <p:cNvSpPr txBox="1"/>
          <p:nvPr/>
        </p:nvSpPr>
        <p:spPr>
          <a:xfrm>
            <a:off x="5901007" y="2842210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Fe II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D11F5-65B6-1228-443C-B5F8DDED9AE9}"/>
              </a:ext>
            </a:extLst>
          </p:cNvPr>
          <p:cNvSpPr txBox="1"/>
          <p:nvPr/>
        </p:nvSpPr>
        <p:spPr>
          <a:xfrm>
            <a:off x="5076056" y="2399179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Fe II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4" name="Text Box 30">
            <a:extLst>
              <a:ext uri="{FF2B5EF4-FFF2-40B4-BE49-F238E27FC236}">
                <a16:creationId xmlns:a16="http://schemas.microsoft.com/office/drawing/2014/main" id="{F7A49A42-BDAE-724A-01FC-04D0BFEC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73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6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389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389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389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3891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3055" y="554150"/>
            <a:ext cx="754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Interpretation of the broad-line width and Fe II strength</a:t>
            </a:r>
            <a:endParaRPr lang="en-ZA" sz="2400" dirty="0">
              <a:solidFill>
                <a:srgbClr val="FFC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C2B11A-384B-8E5A-1B57-5D26CCA6A2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0356" y="1262821"/>
            <a:ext cx="5887000" cy="51268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698944-44B7-261E-7704-868D55C066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5329654" y="3495060"/>
            <a:ext cx="5133720" cy="6692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6FA2BE-F767-09AC-9618-FD8F93B13CCB}"/>
              </a:ext>
            </a:extLst>
          </p:cNvPr>
          <p:cNvSpPr txBox="1"/>
          <p:nvPr/>
        </p:nvSpPr>
        <p:spPr>
          <a:xfrm>
            <a:off x="2789761" y="6008985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Shen &amp; Ho 2014</a:t>
            </a:r>
            <a:endParaRPr lang="en-ZA" dirty="0">
              <a:solidFill>
                <a:srgbClr val="0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622B199-8CA4-1472-8D48-9AF6A97329AE}"/>
              </a:ext>
            </a:extLst>
          </p:cNvPr>
          <p:cNvSpPr/>
          <p:nvPr/>
        </p:nvSpPr>
        <p:spPr>
          <a:xfrm>
            <a:off x="5867090" y="3826254"/>
            <a:ext cx="1512168" cy="1574773"/>
          </a:xfrm>
          <a:prstGeom prst="ellipse">
            <a:avLst/>
          </a:prstGeom>
          <a:noFill/>
          <a:ln w="1016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8C34AF0-696D-626E-A10E-BAEB55433E41}"/>
              </a:ext>
            </a:extLst>
          </p:cNvPr>
          <p:cNvSpPr/>
          <p:nvPr/>
        </p:nvSpPr>
        <p:spPr>
          <a:xfrm>
            <a:off x="2972395" y="2433735"/>
            <a:ext cx="1512168" cy="1574773"/>
          </a:xfrm>
          <a:prstGeom prst="ellipse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DF0EF1-6754-82FC-5766-2176D669C6AB}"/>
              </a:ext>
            </a:extLst>
          </p:cNvPr>
          <p:cNvSpPr txBox="1"/>
          <p:nvPr/>
        </p:nvSpPr>
        <p:spPr>
          <a:xfrm>
            <a:off x="6356409" y="2886752"/>
            <a:ext cx="122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High</a:t>
            </a:r>
          </a:p>
          <a:p>
            <a:r>
              <a:rPr lang="en-US" dirty="0">
                <a:solidFill>
                  <a:srgbClr val="00B0F0"/>
                </a:solidFill>
              </a:rPr>
              <a:t>Eddington</a:t>
            </a:r>
          </a:p>
          <a:p>
            <a:r>
              <a:rPr lang="en-US" dirty="0">
                <a:solidFill>
                  <a:srgbClr val="00B0F0"/>
                </a:solidFill>
              </a:rPr>
              <a:t>ratio</a:t>
            </a:r>
            <a:endParaRPr lang="en-ZA" dirty="0">
              <a:solidFill>
                <a:srgbClr val="00B0F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13A1E7-C0B3-A6B8-A3A0-ABBA773E35E0}"/>
              </a:ext>
            </a:extLst>
          </p:cNvPr>
          <p:cNvSpPr txBox="1"/>
          <p:nvPr/>
        </p:nvSpPr>
        <p:spPr>
          <a:xfrm>
            <a:off x="3944938" y="1494233"/>
            <a:ext cx="1223412" cy="92333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Low</a:t>
            </a:r>
          </a:p>
          <a:p>
            <a:r>
              <a:rPr lang="en-US" dirty="0">
                <a:solidFill>
                  <a:srgbClr val="FF0000"/>
                </a:solidFill>
              </a:rPr>
              <a:t>Eddington</a:t>
            </a:r>
          </a:p>
          <a:p>
            <a:r>
              <a:rPr lang="en-US" dirty="0">
                <a:solidFill>
                  <a:srgbClr val="FF0000"/>
                </a:solidFill>
              </a:rPr>
              <a:t>ratio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9" name="Text Box 30">
            <a:extLst>
              <a:ext uri="{FF2B5EF4-FFF2-40B4-BE49-F238E27FC236}">
                <a16:creationId xmlns:a16="http://schemas.microsoft.com/office/drawing/2014/main" id="{B7238D26-4B06-FD0A-62CD-637FE6EB7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1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56854" y="110783"/>
            <a:ext cx="7485013" cy="1152525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Dramatic X-ray fluctuations in some I </a:t>
            </a:r>
            <a:r>
              <a:rPr lang="en-US" altLang="en-US" sz="2400" dirty="0" err="1">
                <a:solidFill>
                  <a:srgbClr val="FFC000"/>
                </a:solidFill>
                <a:effectLst/>
              </a:rPr>
              <a:t>Zw</a:t>
            </a:r>
            <a:r>
              <a:rPr lang="en-US" altLang="en-US" sz="2400" dirty="0">
                <a:solidFill>
                  <a:srgbClr val="FFC000"/>
                </a:solidFill>
                <a:effectLst/>
              </a:rPr>
              <a:t> 1 type AGN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27529" y="1135299"/>
            <a:ext cx="71408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X-ray missions have frequently reported fairly dramatic flux changes in this wavelength regime. One might expect that such events would be accompanied by similar brightening or </a:t>
            </a:r>
            <a:r>
              <a:rPr lang="en-US" sz="2000" dirty="0" err="1"/>
              <a:t>fadingat</a:t>
            </a:r>
            <a:r>
              <a:rPr lang="en-US" sz="2000" dirty="0"/>
              <a:t> other wavelengths </a:t>
            </a:r>
          </a:p>
        </p:txBody>
      </p:sp>
      <p:sp>
        <p:nvSpPr>
          <p:cNvPr id="3" name="Text Box 30">
            <a:extLst>
              <a:ext uri="{FF2B5EF4-FFF2-40B4-BE49-F238E27FC236}">
                <a16:creationId xmlns:a16="http://schemas.microsoft.com/office/drawing/2014/main" id="{B6F75681-A5FA-7770-92D6-A35063481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113663-FDC1-CEEF-C2F7-85F9F955CE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265357"/>
            <a:ext cx="3958542" cy="22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0B2F22-7E7C-CF09-82C8-C4B4175835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2354" y="2520867"/>
            <a:ext cx="3819646" cy="25117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B54446-C813-9581-0A0F-B90BDB8F9523}"/>
              </a:ext>
            </a:extLst>
          </p:cNvPr>
          <p:cNvSpPr txBox="1"/>
          <p:nvPr/>
        </p:nvSpPr>
        <p:spPr>
          <a:xfrm>
            <a:off x="3797066" y="5129627"/>
            <a:ext cx="4171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Both plots are for H 0707–495 and </a:t>
            </a:r>
          </a:p>
          <a:p>
            <a:r>
              <a:rPr lang="en-US" sz="2000" dirty="0"/>
              <a:t>come from Boller et al (2021)</a:t>
            </a:r>
          </a:p>
          <a:p>
            <a:r>
              <a:rPr lang="en-US" sz="2000" dirty="0">
                <a:solidFill>
                  <a:srgbClr val="FFFF00"/>
                </a:solidFill>
              </a:rPr>
              <a:t>Note the logarithmic scale!</a:t>
            </a:r>
            <a:endParaRPr lang="en-ZA" sz="20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CD632F-2D7C-1A75-5E92-D151C4DB9ED0}"/>
              </a:ext>
            </a:extLst>
          </p:cNvPr>
          <p:cNvSpPr txBox="1"/>
          <p:nvPr/>
        </p:nvSpPr>
        <p:spPr>
          <a:xfrm>
            <a:off x="895246" y="4983927"/>
            <a:ext cx="2590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Long-term light curve</a:t>
            </a:r>
            <a:endParaRPr lang="en-ZA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DE1751-FE0E-0064-5452-1D8276FB4BB9}"/>
              </a:ext>
            </a:extLst>
          </p:cNvPr>
          <p:cNvSpPr txBox="1"/>
          <p:nvPr/>
        </p:nvSpPr>
        <p:spPr>
          <a:xfrm>
            <a:off x="4834807" y="4485436"/>
            <a:ext cx="2632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Short-term light curve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100868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B6BCB-4924-4FBA-5158-26AA59568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6CBEFA2-188D-6E25-E2FB-FB3A68DFA37F}"/>
              </a:ext>
            </a:extLst>
          </p:cNvPr>
          <p:cNvSpPr>
            <a:spLocks noGrp="1" noRot="1" noChangeArrowheads="1"/>
          </p:cNvSpPr>
          <p:nvPr>
            <p:ph type="ctrTitle"/>
          </p:nvPr>
        </p:nvSpPr>
        <p:spPr>
          <a:xfrm>
            <a:off x="1029897" y="631792"/>
            <a:ext cx="2391097" cy="1152525"/>
          </a:xfrm>
        </p:spPr>
        <p:txBody>
          <a:bodyPr/>
          <a:lstStyle/>
          <a:p>
            <a:pPr algn="l" eaLnBrk="1" hangingPunct="1"/>
            <a:r>
              <a:rPr lang="en-US" altLang="en-US" sz="2400" dirty="0">
                <a:solidFill>
                  <a:srgbClr val="FFC000"/>
                </a:solidFill>
                <a:effectLst/>
              </a:rPr>
              <a:t>Optical spectral</a:t>
            </a:r>
            <a:br>
              <a:rPr lang="en-US" altLang="en-US" sz="2400" dirty="0">
                <a:solidFill>
                  <a:srgbClr val="FFC000"/>
                </a:solidFill>
                <a:effectLst/>
              </a:rPr>
            </a:br>
            <a:r>
              <a:rPr lang="en-US" altLang="en-US" sz="2400" dirty="0">
                <a:solidFill>
                  <a:srgbClr val="FFC000"/>
                </a:solidFill>
                <a:effectLst/>
              </a:rPr>
              <a:t>Changes</a:t>
            </a:r>
            <a:endParaRPr lang="en-ZA" altLang="en-US" sz="24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13315" name="Object 4">
            <a:extLst>
              <a:ext uri="{FF2B5EF4-FFF2-40B4-BE49-F238E27FC236}">
                <a16:creationId xmlns:a16="http://schemas.microsoft.com/office/drawing/2014/main" id="{664B013E-494A-D30C-00D1-33417B0FF6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33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5">
            <a:extLst>
              <a:ext uri="{FF2B5EF4-FFF2-40B4-BE49-F238E27FC236}">
                <a16:creationId xmlns:a16="http://schemas.microsoft.com/office/drawing/2014/main" id="{4FDFD8F6-1A94-85ED-4EFB-61C5511682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331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6">
            <a:extLst>
              <a:ext uri="{FF2B5EF4-FFF2-40B4-BE49-F238E27FC236}">
                <a16:creationId xmlns:a16="http://schemas.microsoft.com/office/drawing/2014/main" id="{A85D1AF7-C402-34F4-9DD5-5585C216F3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331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7">
            <a:extLst>
              <a:ext uri="{FF2B5EF4-FFF2-40B4-BE49-F238E27FC236}">
                <a16:creationId xmlns:a16="http://schemas.microsoft.com/office/drawing/2014/main" id="{D4202292-FB2E-6C3E-3086-40EEE11DDB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33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30">
            <a:extLst>
              <a:ext uri="{FF2B5EF4-FFF2-40B4-BE49-F238E27FC236}">
                <a16:creationId xmlns:a16="http://schemas.microsoft.com/office/drawing/2014/main" id="{71C38FE9-E28A-BDB9-9B69-50B85EB6D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C73670-3340-AAB2-5C3F-60E027D7C2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8547" y="920441"/>
            <a:ext cx="4925995" cy="3304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D57E3-35C8-964D-19CB-EE6778DE9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86648" y="4224759"/>
            <a:ext cx="5717894" cy="2176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B2D760-E924-E46A-133A-A7F2053BB858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6401" t="26001" r="18801" b="33198"/>
          <a:stretch>
            <a:fillRect/>
          </a:stretch>
        </p:blipFill>
        <p:spPr>
          <a:xfrm>
            <a:off x="4474932" y="1633736"/>
            <a:ext cx="3509896" cy="12435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23360E-A18F-2EAE-FB5D-2EAC4C8932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12785" y="609487"/>
            <a:ext cx="4392488" cy="11748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A4E10F-6AB1-922F-931B-6FD9853426CB}"/>
              </a:ext>
            </a:extLst>
          </p:cNvPr>
          <p:cNvSpPr txBox="1"/>
          <p:nvPr/>
        </p:nvSpPr>
        <p:spPr>
          <a:xfrm>
            <a:off x="5441409" y="621461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Remillard et al (1986)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754128-A555-5E45-18F1-59A149E06510}"/>
              </a:ext>
            </a:extLst>
          </p:cNvPr>
          <p:cNvSpPr txBox="1"/>
          <p:nvPr/>
        </p:nvSpPr>
        <p:spPr>
          <a:xfrm>
            <a:off x="5812425" y="1802815"/>
            <a:ext cx="1827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Jones et al (2009)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5454DE-A0FE-87ED-F2FF-2555C5BC209D}"/>
              </a:ext>
            </a:extLst>
          </p:cNvPr>
          <p:cNvSpPr txBox="1"/>
          <p:nvPr/>
        </p:nvSpPr>
        <p:spPr>
          <a:xfrm>
            <a:off x="6210611" y="4974225"/>
            <a:ext cx="1699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Paul PhD (2022)</a:t>
            </a:r>
            <a:endParaRPr lang="en-ZA" sz="16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479E45-ADC0-BC0C-6906-4231A9B61F6A}"/>
              </a:ext>
            </a:extLst>
          </p:cNvPr>
          <p:cNvSpPr txBox="1"/>
          <p:nvPr/>
        </p:nvSpPr>
        <p:spPr>
          <a:xfrm>
            <a:off x="1029897" y="1972092"/>
            <a:ext cx="2351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When comparing the optical spectra from different epochs, almost no changes are detectable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897644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1" name="Object 5"/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3789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6"/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3789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7"/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3789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4" name="Object 8"/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3789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Text Box 24"/>
          <p:cNvSpPr txBox="1">
            <a:spLocks noChangeArrowheads="1"/>
          </p:cNvSpPr>
          <p:nvPr/>
        </p:nvSpPr>
        <p:spPr bwMode="auto">
          <a:xfrm>
            <a:off x="1022914" y="367522"/>
            <a:ext cx="734481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chemeClr val="hlink"/>
                </a:solidFill>
              </a:rPr>
              <a:t>Extracting the variability measure of the nuclear component</a:t>
            </a:r>
            <a:endParaRPr lang="en-ZA" altLang="en-US" sz="2400" dirty="0">
              <a:solidFill>
                <a:schemeClr val="hlin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2914" y="1188005"/>
            <a:ext cx="7057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As in other AGN, plotting flux vs flux in different filters yields a tight linear relationship showing a varying but constant </a:t>
            </a:r>
            <a:r>
              <a:rPr lang="en-US" sz="2000" dirty="0" err="1"/>
              <a:t>colour</a:t>
            </a:r>
            <a:r>
              <a:rPr lang="en-US" sz="2000" dirty="0"/>
              <a:t> nucleus superimposed on a constant host galaxy</a:t>
            </a:r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90B494-0DB5-5EE8-CA7E-333F894060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6468" y="2260443"/>
            <a:ext cx="4465708" cy="364267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E2F928-0FB2-4F59-5D6E-5666D26CC34B}"/>
              </a:ext>
            </a:extLst>
          </p:cNvPr>
          <p:cNvCxnSpPr/>
          <p:nvPr/>
        </p:nvCxnSpPr>
        <p:spPr>
          <a:xfrm>
            <a:off x="1525256" y="4869160"/>
            <a:ext cx="1368152" cy="0"/>
          </a:xfrm>
          <a:prstGeom prst="straightConnector1">
            <a:avLst/>
          </a:prstGeom>
          <a:ln w="19050">
            <a:solidFill>
              <a:srgbClr val="CCFFFF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B375A0-C030-164F-55D5-72E1A7D70DD8}"/>
              </a:ext>
            </a:extLst>
          </p:cNvPr>
          <p:cNvCxnSpPr>
            <a:cxnSpLocks/>
          </p:cNvCxnSpPr>
          <p:nvPr/>
        </p:nvCxnSpPr>
        <p:spPr>
          <a:xfrm>
            <a:off x="2987824" y="4932685"/>
            <a:ext cx="0" cy="512440"/>
          </a:xfrm>
          <a:prstGeom prst="straightConnector1">
            <a:avLst/>
          </a:prstGeom>
          <a:ln w="19050">
            <a:solidFill>
              <a:srgbClr val="CCFFFF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AAE480F-39A0-9C7D-6B20-386BFDDE190C}"/>
              </a:ext>
            </a:extLst>
          </p:cNvPr>
          <p:cNvCxnSpPr>
            <a:cxnSpLocks/>
          </p:cNvCxnSpPr>
          <p:nvPr/>
        </p:nvCxnSpPr>
        <p:spPr>
          <a:xfrm>
            <a:off x="2987824" y="3356992"/>
            <a:ext cx="1512168" cy="0"/>
          </a:xfrm>
          <a:prstGeom prst="straightConnector1">
            <a:avLst/>
          </a:prstGeom>
          <a:ln w="19050">
            <a:solidFill>
              <a:srgbClr val="CCFFFF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BE6A81-BF02-89AF-65AD-ED2884D8C963}"/>
              </a:ext>
            </a:extLst>
          </p:cNvPr>
          <p:cNvCxnSpPr>
            <a:cxnSpLocks/>
          </p:cNvCxnSpPr>
          <p:nvPr/>
        </p:nvCxnSpPr>
        <p:spPr>
          <a:xfrm>
            <a:off x="2987824" y="3429000"/>
            <a:ext cx="0" cy="1422648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5FB68B-B811-2570-5B58-B429CAD5174F}"/>
              </a:ext>
            </a:extLst>
          </p:cNvPr>
          <p:cNvSpPr txBox="1"/>
          <p:nvPr/>
        </p:nvSpPr>
        <p:spPr>
          <a:xfrm>
            <a:off x="1958591" y="4361457"/>
            <a:ext cx="522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V,g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CD35E3-C1C4-65C7-F004-00162D3CD77F}"/>
              </a:ext>
            </a:extLst>
          </p:cNvPr>
          <p:cNvSpPr txBox="1"/>
          <p:nvPr/>
        </p:nvSpPr>
        <p:spPr>
          <a:xfrm>
            <a:off x="3013432" y="490763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B,g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CE28B5-0B93-E814-4B1E-4BBF3623BD4F}"/>
              </a:ext>
            </a:extLst>
          </p:cNvPr>
          <p:cNvSpPr txBox="1"/>
          <p:nvPr/>
        </p:nvSpPr>
        <p:spPr>
          <a:xfrm>
            <a:off x="3561980" y="2841822"/>
            <a:ext cx="522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V,n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764173-C401-7406-12F0-7CA408019D9A}"/>
              </a:ext>
            </a:extLst>
          </p:cNvPr>
          <p:cNvSpPr txBox="1"/>
          <p:nvPr/>
        </p:nvSpPr>
        <p:spPr>
          <a:xfrm>
            <a:off x="2479022" y="3726853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endParaRPr lang="en-ZA" sz="2400" i="1" baseline="-250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CCA08E-1E1A-D516-8148-F76D7CE69366}"/>
              </a:ext>
            </a:extLst>
          </p:cNvPr>
          <p:cNvSpPr txBox="1"/>
          <p:nvPr/>
        </p:nvSpPr>
        <p:spPr>
          <a:xfrm>
            <a:off x="3896174" y="4400036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 galaxy</a:t>
            </a:r>
          </a:p>
          <a:p>
            <a:r>
              <a:rPr lang="en-US" dirty="0" err="1"/>
              <a:t>colour</a:t>
            </a:r>
            <a:endParaRPr lang="en-ZA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4582BB-41D4-2C69-EFAF-E7FE366B69BD}"/>
              </a:ext>
            </a:extLst>
          </p:cNvPr>
          <p:cNvSpPr txBox="1"/>
          <p:nvPr/>
        </p:nvSpPr>
        <p:spPr>
          <a:xfrm>
            <a:off x="3142763" y="3469864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nuclear</a:t>
            </a:r>
          </a:p>
          <a:p>
            <a:r>
              <a:rPr lang="en-US" dirty="0" err="1"/>
              <a:t>colour</a:t>
            </a:r>
            <a:endParaRPr lang="en-Z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22F1F9-51C1-8FF0-CC59-B3E31DCFC054}"/>
              </a:ext>
            </a:extLst>
          </p:cNvPr>
          <p:cNvSpPr txBox="1"/>
          <p:nvPr/>
        </p:nvSpPr>
        <p:spPr>
          <a:xfrm>
            <a:off x="1644650" y="2470058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/>
              <a:t> 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8CD56F-015C-4924-6BCB-0786459B6153}"/>
              </a:ext>
            </a:extLst>
          </p:cNvPr>
          <p:cNvSpPr txBox="1"/>
          <p:nvPr/>
        </p:nvSpPr>
        <p:spPr>
          <a:xfrm>
            <a:off x="4789046" y="4958072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dirty="0"/>
              <a:t> 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48647-1548-726D-77E5-B1F7B639DBE1}"/>
              </a:ext>
            </a:extLst>
          </p:cNvPr>
          <p:cNvSpPr txBox="1"/>
          <p:nvPr/>
        </p:nvSpPr>
        <p:spPr>
          <a:xfrm>
            <a:off x="5657369" y="3262430"/>
            <a:ext cx="276331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degree of nuclear variability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r>
              <a:rPr 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/>
              <a:t>is here defined by means of the ratio (given as a percentage) between the standard deviation of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r>
              <a:rPr lang="en-US" sz="2000" dirty="0"/>
              <a:t> and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endParaRPr lang="en-ZA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60EADA-FDD7-9D97-FC4D-96FD004C13E3}"/>
              </a:ext>
            </a:extLst>
          </p:cNvPr>
          <p:cNvSpPr txBox="1"/>
          <p:nvPr/>
        </p:nvSpPr>
        <p:spPr>
          <a:xfrm>
            <a:off x="5669915" y="2143680"/>
            <a:ext cx="2575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</a:t>
            </a:r>
            <a:r>
              <a:rPr lang="en-US" sz="2000" dirty="0" err="1"/>
              <a:t>Choloniewski</a:t>
            </a:r>
            <a:r>
              <a:rPr lang="en-US" sz="2000" dirty="0"/>
              <a:t>, 1981, Winkler et al, 1992, Winkler, 1997)</a:t>
            </a:r>
            <a:endParaRPr lang="en-ZA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CCC4A2-3FE6-4366-D55E-6D285FD34AF0}"/>
              </a:ext>
            </a:extLst>
          </p:cNvPr>
          <p:cNvSpPr txBox="1"/>
          <p:nvPr/>
        </p:nvSpPr>
        <p:spPr>
          <a:xfrm>
            <a:off x="4450173" y="3410001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±</a:t>
            </a:r>
            <a:r>
              <a:rPr lang="en-US" sz="2400" i="1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400" i="1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B,n</a:t>
            </a:r>
            <a:endParaRPr lang="en-ZA" sz="2400" i="1" baseline="-250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249445-18D9-F096-BA39-A1170339FDD3}"/>
              </a:ext>
            </a:extLst>
          </p:cNvPr>
          <p:cNvCxnSpPr/>
          <p:nvPr/>
        </p:nvCxnSpPr>
        <p:spPr>
          <a:xfrm>
            <a:off x="4499992" y="2996804"/>
            <a:ext cx="0" cy="720375"/>
          </a:xfrm>
          <a:prstGeom prst="line">
            <a:avLst/>
          </a:prstGeom>
          <a:ln w="508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30">
            <a:extLst>
              <a:ext uri="{FF2B5EF4-FFF2-40B4-BE49-F238E27FC236}">
                <a16:creationId xmlns:a16="http://schemas.microsoft.com/office/drawing/2014/main" id="{956C896A-AC5C-3DC2-A2B0-99E207F27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027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>
            <a:extLst>
              <a:ext uri="{FF2B5EF4-FFF2-40B4-BE49-F238E27FC236}">
                <a16:creationId xmlns:a16="http://schemas.microsoft.com/office/drawing/2014/main" id="{0F57B112-142C-8A61-236A-3C5614B7ABB1}"/>
              </a:ext>
            </a:extLst>
          </p:cNvPr>
          <p:cNvSpPr>
            <a:spLocks noGrp="1" noRot="1" noChangeArrowheads="1"/>
          </p:cNvSpPr>
          <p:nvPr>
            <p:ph type="ctrTitle"/>
          </p:nvPr>
        </p:nvSpPr>
        <p:spPr>
          <a:xfrm>
            <a:off x="684213" y="260350"/>
            <a:ext cx="7772400" cy="1152525"/>
          </a:xfrm>
        </p:spPr>
        <p:txBody>
          <a:bodyPr/>
          <a:lstStyle/>
          <a:p>
            <a:r>
              <a:rPr lang="en-ZA" altLang="en-US" sz="3200" dirty="0">
                <a:solidFill>
                  <a:schemeClr val="hlink"/>
                </a:solidFill>
                <a:effectLst/>
              </a:rPr>
              <a:t>Las Cumbres Observatory (LCO)</a:t>
            </a:r>
            <a:br>
              <a:rPr lang="en-ZA" altLang="en-US" sz="3200" dirty="0">
                <a:solidFill>
                  <a:schemeClr val="hlink"/>
                </a:solidFill>
                <a:effectLst/>
              </a:rPr>
            </a:br>
            <a:r>
              <a:rPr lang="en-ZA" altLang="en-US" sz="3200" dirty="0">
                <a:solidFill>
                  <a:schemeClr val="hlink"/>
                </a:solidFill>
                <a:effectLst/>
              </a:rPr>
              <a:t>robotic telescope network</a:t>
            </a:r>
          </a:p>
        </p:txBody>
      </p:sp>
      <p:graphicFrame>
        <p:nvGraphicFramePr>
          <p:cNvPr id="100357" name="Object 5">
            <a:extLst>
              <a:ext uri="{FF2B5EF4-FFF2-40B4-BE49-F238E27FC236}">
                <a16:creationId xmlns:a16="http://schemas.microsoft.com/office/drawing/2014/main" id="{C73A503E-05DD-66B2-F864-4319607F3E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01013" y="6092825"/>
          <a:ext cx="723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24001" imgH="380852" progId="Paint.Picture">
                  <p:embed/>
                </p:oleObj>
              </mc:Choice>
              <mc:Fallback>
                <p:oleObj name="Bitmap Image" r:id="rId2" imgW="724001" imgH="380852" progId="Paint.Picture">
                  <p:embed/>
                  <p:pic>
                    <p:nvPicPr>
                      <p:cNvPr id="100357" name="Object 5">
                        <a:extLst>
                          <a:ext uri="{FF2B5EF4-FFF2-40B4-BE49-F238E27FC236}">
                            <a16:creationId xmlns:a16="http://schemas.microsoft.com/office/drawing/2014/main" id="{C73A503E-05DD-66B2-F864-4319607F3E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6092825"/>
                        <a:ext cx="7239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>
            <a:extLst>
              <a:ext uri="{FF2B5EF4-FFF2-40B4-BE49-F238E27FC236}">
                <a16:creationId xmlns:a16="http://schemas.microsoft.com/office/drawing/2014/main" id="{97D04439-E8EF-7455-C83D-F06306CB42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8888" y="5589588"/>
          <a:ext cx="7715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71429" imgH="847843" progId="Paint.Picture">
                  <p:embed/>
                </p:oleObj>
              </mc:Choice>
              <mc:Fallback>
                <p:oleObj name="Bitmap Image" r:id="rId4" imgW="771429" imgH="847843" progId="Paint.Picture">
                  <p:embed/>
                  <p:pic>
                    <p:nvPicPr>
                      <p:cNvPr id="100358" name="Object 6">
                        <a:extLst>
                          <a:ext uri="{FF2B5EF4-FFF2-40B4-BE49-F238E27FC236}">
                            <a16:creationId xmlns:a16="http://schemas.microsoft.com/office/drawing/2014/main" id="{97D04439-E8EF-7455-C83D-F06306CB42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589588"/>
                        <a:ext cx="7715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9" name="Object 7">
            <a:extLst>
              <a:ext uri="{FF2B5EF4-FFF2-40B4-BE49-F238E27FC236}">
                <a16:creationId xmlns:a16="http://schemas.microsoft.com/office/drawing/2014/main" id="{BD68996F-A276-8E20-74F3-00E25632C4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5445125"/>
          <a:ext cx="3333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33333" imgH="1000000" progId="Paint.Picture">
                  <p:embed/>
                </p:oleObj>
              </mc:Choice>
              <mc:Fallback>
                <p:oleObj name="Bitmap Image" r:id="rId6" imgW="333333" imgH="1000000" progId="Paint.Picture">
                  <p:embed/>
                  <p:pic>
                    <p:nvPicPr>
                      <p:cNvPr id="100359" name="Object 7">
                        <a:extLst>
                          <a:ext uri="{FF2B5EF4-FFF2-40B4-BE49-F238E27FC236}">
                            <a16:creationId xmlns:a16="http://schemas.microsoft.com/office/drawing/2014/main" id="{BD68996F-A276-8E20-74F3-00E25632C4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445125"/>
                        <a:ext cx="3333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60" name="Object 8">
            <a:extLst>
              <a:ext uri="{FF2B5EF4-FFF2-40B4-BE49-F238E27FC236}">
                <a16:creationId xmlns:a16="http://schemas.microsoft.com/office/drawing/2014/main" id="{4C07456F-D36E-776A-5CAF-44713B2407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3938" y="6308725"/>
          <a:ext cx="7620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62106" imgH="161990" progId="Paint.Picture">
                  <p:embed/>
                </p:oleObj>
              </mc:Choice>
              <mc:Fallback>
                <p:oleObj name="Bitmap Image" r:id="rId8" imgW="762106" imgH="161990" progId="Paint.Picture">
                  <p:embed/>
                  <p:pic>
                    <p:nvPicPr>
                      <p:cNvPr id="100360" name="Object 8">
                        <a:extLst>
                          <a:ext uri="{FF2B5EF4-FFF2-40B4-BE49-F238E27FC236}">
                            <a16:creationId xmlns:a16="http://schemas.microsoft.com/office/drawing/2014/main" id="{4C07456F-D36E-776A-5CAF-44713B2407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308725"/>
                        <a:ext cx="7620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0364" name="Picture 12">
            <a:extLst>
              <a:ext uri="{FF2B5EF4-FFF2-40B4-BE49-F238E27FC236}">
                <a16:creationId xmlns:a16="http://schemas.microsoft.com/office/drawing/2014/main" id="{886093C6-3F5A-0D05-83A1-DEFF4084A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24400"/>
            <a:ext cx="876935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367" name="Picture 15">
            <a:hlinkClick r:id="rId11"/>
            <a:extLst>
              <a:ext uri="{FF2B5EF4-FFF2-40B4-BE49-F238E27FC236}">
                <a16:creationId xmlns:a16="http://schemas.microsoft.com/office/drawing/2014/main" id="{22CCC8B1-9A60-6574-9442-6FDD3B595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6834187" cy="341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68" name="Oval 16">
            <a:extLst>
              <a:ext uri="{FF2B5EF4-FFF2-40B4-BE49-F238E27FC236}">
                <a16:creationId xmlns:a16="http://schemas.microsoft.com/office/drawing/2014/main" id="{05A08F02-1E34-1F2C-3B6E-18B61B80C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5084763"/>
            <a:ext cx="1511300" cy="108108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A"/>
          </a:p>
        </p:txBody>
      </p:sp>
      <p:sp>
        <p:nvSpPr>
          <p:cNvPr id="100370" name="Text Box 18">
            <a:extLst>
              <a:ext uri="{FF2B5EF4-FFF2-40B4-BE49-F238E27FC236}">
                <a16:creationId xmlns:a16="http://schemas.microsoft.com/office/drawing/2014/main" id="{A341F656-6D5F-257F-DB2E-C6D1C5750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797425"/>
            <a:ext cx="210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ZA" altLang="en-US" b="1"/>
              <a:t>SAAO Sutherland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4D3646-26F8-F10F-AB99-6945EC0942E7}"/>
              </a:ext>
            </a:extLst>
          </p:cNvPr>
          <p:cNvSpPr/>
          <p:nvPr/>
        </p:nvSpPr>
        <p:spPr>
          <a:xfrm>
            <a:off x="6588224" y="1268413"/>
            <a:ext cx="1080120" cy="576411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77C2B-A623-FC09-7BC5-581E46ED1A6E}"/>
              </a:ext>
            </a:extLst>
          </p:cNvPr>
          <p:cNvSpPr txBox="1"/>
          <p:nvPr/>
        </p:nvSpPr>
        <p:spPr>
          <a:xfrm>
            <a:off x="6635847" y="3717032"/>
            <a:ext cx="1026243" cy="261610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Siding Spring</a:t>
            </a:r>
            <a:endParaRPr lang="en-ZA" sz="1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89F328-7015-73DA-4C13-E4E972982625}"/>
              </a:ext>
            </a:extLst>
          </p:cNvPr>
          <p:cNvSpPr txBox="1"/>
          <p:nvPr/>
        </p:nvSpPr>
        <p:spPr>
          <a:xfrm>
            <a:off x="1114527" y="2168181"/>
            <a:ext cx="814647" cy="261610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Haleakala</a:t>
            </a:r>
            <a:endParaRPr lang="en-ZA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B8E727-7594-0E89-8EB3-90993E879589}"/>
              </a:ext>
            </a:extLst>
          </p:cNvPr>
          <p:cNvSpPr txBox="1"/>
          <p:nvPr/>
        </p:nvSpPr>
        <p:spPr>
          <a:xfrm>
            <a:off x="3628478" y="2006764"/>
            <a:ext cx="538930" cy="261610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Teide</a:t>
            </a:r>
            <a:endParaRPr lang="en-ZA" sz="1100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66BEE0-CA14-9C91-41FF-82874FD2BCB0}"/>
              </a:ext>
            </a:extLst>
          </p:cNvPr>
          <p:cNvSpPr txBox="1"/>
          <p:nvPr/>
        </p:nvSpPr>
        <p:spPr>
          <a:xfrm>
            <a:off x="1114527" y="3874225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1.0m &amp; 0.4m</a:t>
            </a:r>
          </a:p>
          <a:p>
            <a:r>
              <a:rPr lang="en-US" sz="1600" dirty="0"/>
              <a:t>networks</a:t>
            </a:r>
            <a:endParaRPr lang="en-ZA" sz="1600" dirty="0"/>
          </a:p>
        </p:txBody>
      </p:sp>
      <p:sp>
        <p:nvSpPr>
          <p:cNvPr id="2" name="Text Box 30">
            <a:extLst>
              <a:ext uri="{FF2B5EF4-FFF2-40B4-BE49-F238E27FC236}">
                <a16:creationId xmlns:a16="http://schemas.microsoft.com/office/drawing/2014/main" id="{1A9F6D2F-C68D-0D53-EEEF-91940601D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 sz="2400" i="1" dirty="0">
                <a:solidFill>
                  <a:srgbClr val="FFCC00"/>
                </a:solidFill>
              </a:rPr>
              <a:t>H Winkler, U. Johannesburg, HEASA2025, </a:t>
            </a:r>
            <a:r>
              <a:rPr lang="en-ZA" altLang="en-US" sz="2400" i="1" dirty="0" err="1">
                <a:solidFill>
                  <a:srgbClr val="FFCC00"/>
                </a:solidFill>
              </a:rPr>
              <a:t>Muldersdrift</a:t>
            </a:r>
            <a:r>
              <a:rPr lang="en-ZA" altLang="en-US" sz="2400" i="1" dirty="0">
                <a:solidFill>
                  <a:srgbClr val="FFCC00"/>
                </a:solidFill>
              </a:rPr>
              <a:t>, Sep 2025</a:t>
            </a:r>
            <a:endParaRPr lang="en-ZA" altLang="en-US" sz="1800" i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145385</TotalTime>
  <Words>1178</Words>
  <Application>Microsoft Office PowerPoint</Application>
  <PresentationFormat>On-screen Show (4:3)</PresentationFormat>
  <Paragraphs>165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Symbol</vt:lpstr>
      <vt:lpstr>Times New Roman</vt:lpstr>
      <vt:lpstr>Wingdings</vt:lpstr>
      <vt:lpstr>Clouds</vt:lpstr>
      <vt:lpstr>Bitmap Image</vt:lpstr>
      <vt:lpstr>The I Zw 1 type AGN: busy in X-rays but optically quiet</vt:lpstr>
      <vt:lpstr>Variability as a probe of the central engine and its surroundings</vt:lpstr>
      <vt:lpstr>A ‘normal’ Seyfert 1 galaxy spectrum</vt:lpstr>
      <vt:lpstr>Narrow line Seyfert 1 galaxies with strong Fe II emission – prototype: I Zw 1</vt:lpstr>
      <vt:lpstr>PowerPoint Presentation</vt:lpstr>
      <vt:lpstr>Dramatic X-ray fluctuations in some I Zw 1 type AGN</vt:lpstr>
      <vt:lpstr>Optical spectral Changes</vt:lpstr>
      <vt:lpstr>PowerPoint Presentation</vt:lpstr>
      <vt:lpstr>Las Cumbres Observatory (LCO) robotic telescope network</vt:lpstr>
      <vt:lpstr>PowerPoint Presentation</vt:lpstr>
      <vt:lpstr>The sample and observing programme</vt:lpstr>
      <vt:lpstr>PowerPoint Presentation</vt:lpstr>
      <vt:lpstr>PowerPoint Presentation</vt:lpstr>
      <vt:lpstr>PowerPoint Presentation</vt:lpstr>
      <vt:lpstr>PowerPoint Presentation</vt:lpstr>
    </vt:vector>
  </TitlesOfParts>
  <Company>Vista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Winkler</dc:creator>
  <cp:lastModifiedBy>Winkler, Hartmut</cp:lastModifiedBy>
  <cp:revision>247</cp:revision>
  <cp:lastPrinted>2023-06-25T06:27:05Z</cp:lastPrinted>
  <dcterms:created xsi:type="dcterms:W3CDTF">2006-03-13T18:54:08Z</dcterms:created>
  <dcterms:modified xsi:type="dcterms:W3CDTF">2025-09-16T21:44:55Z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31be4-bb77-46d3-b866-62153466896a_Enabled">
    <vt:lpwstr>true</vt:lpwstr>
  </property>
  <property fmtid="{D5CDD505-2E9C-101B-9397-08002B2CF9AE}" pid="3" name="MSIP_Label_b0d31be4-bb77-46d3-b866-62153466896a_SetDate">
    <vt:lpwstr>2024-09-23T18:53:07Z</vt:lpwstr>
  </property>
  <property fmtid="{D5CDD505-2E9C-101B-9397-08002B2CF9AE}" pid="4" name="MSIP_Label_b0d31be4-bb77-46d3-b866-62153466896a_Method">
    <vt:lpwstr>Standard</vt:lpwstr>
  </property>
  <property fmtid="{D5CDD505-2E9C-101B-9397-08002B2CF9AE}" pid="5" name="MSIP_Label_b0d31be4-bb77-46d3-b866-62153466896a_Name">
    <vt:lpwstr>Public</vt:lpwstr>
  </property>
  <property fmtid="{D5CDD505-2E9C-101B-9397-08002B2CF9AE}" pid="6" name="MSIP_Label_b0d31be4-bb77-46d3-b866-62153466896a_SiteId">
    <vt:lpwstr>fa785acd-36ef-41bc-8a94-89841327e045</vt:lpwstr>
  </property>
  <property fmtid="{D5CDD505-2E9C-101B-9397-08002B2CF9AE}" pid="7" name="MSIP_Label_b0d31be4-bb77-46d3-b866-62153466896a_ActionId">
    <vt:lpwstr>bf33a01c-59ca-4992-9dfc-9a7d42c8bcad</vt:lpwstr>
  </property>
  <property fmtid="{D5CDD505-2E9C-101B-9397-08002B2CF9AE}" pid="8" name="MSIP_Label_b0d31be4-bb77-46d3-b866-62153466896a_ContentBits">
    <vt:lpwstr>0</vt:lpwstr>
  </property>
</Properties>
</file>