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09" r:id="rId2"/>
    <p:sldMasterId id="2147483734" r:id="rId3"/>
    <p:sldMasterId id="2147483747" r:id="rId4"/>
    <p:sldMasterId id="2147483760" r:id="rId5"/>
    <p:sldMasterId id="2147483773" r:id="rId6"/>
    <p:sldMasterId id="2147483786" r:id="rId7"/>
    <p:sldMasterId id="2147483799" r:id="rId8"/>
  </p:sldMasterIdLst>
  <p:notesMasterIdLst>
    <p:notesMasterId r:id="rId52"/>
  </p:notesMasterIdLst>
  <p:handoutMasterIdLst>
    <p:handoutMasterId r:id="rId53"/>
  </p:handoutMasterIdLst>
  <p:sldIdLst>
    <p:sldId id="720" r:id="rId9"/>
    <p:sldId id="3025" r:id="rId10"/>
    <p:sldId id="2940" r:id="rId11"/>
    <p:sldId id="772" r:id="rId12"/>
    <p:sldId id="974" r:id="rId13"/>
    <p:sldId id="3013" r:id="rId14"/>
    <p:sldId id="3009" r:id="rId15"/>
    <p:sldId id="773" r:id="rId16"/>
    <p:sldId id="769" r:id="rId17"/>
    <p:sldId id="3020" r:id="rId18"/>
    <p:sldId id="3021" r:id="rId19"/>
    <p:sldId id="2949" r:id="rId20"/>
    <p:sldId id="663" r:id="rId21"/>
    <p:sldId id="3026" r:id="rId22"/>
    <p:sldId id="3027" r:id="rId23"/>
    <p:sldId id="2953" r:id="rId24"/>
    <p:sldId id="3029" r:id="rId25"/>
    <p:sldId id="3019" r:id="rId26"/>
    <p:sldId id="581" r:id="rId27"/>
    <p:sldId id="3002" r:id="rId28"/>
    <p:sldId id="3003" r:id="rId29"/>
    <p:sldId id="494" r:id="rId30"/>
    <p:sldId id="502" r:id="rId31"/>
    <p:sldId id="3012" r:id="rId32"/>
    <p:sldId id="3030" r:id="rId33"/>
    <p:sldId id="3031" r:id="rId34"/>
    <p:sldId id="3032" r:id="rId35"/>
    <p:sldId id="3033" r:id="rId36"/>
    <p:sldId id="3034" r:id="rId37"/>
    <p:sldId id="3071" r:id="rId38"/>
    <p:sldId id="3123" r:id="rId39"/>
    <p:sldId id="3134" r:id="rId40"/>
    <p:sldId id="3132" r:id="rId41"/>
    <p:sldId id="3072" r:id="rId42"/>
    <p:sldId id="647" r:id="rId43"/>
    <p:sldId id="808" r:id="rId44"/>
    <p:sldId id="3018" r:id="rId45"/>
    <p:sldId id="3017" r:id="rId46"/>
    <p:sldId id="3073" r:id="rId47"/>
    <p:sldId id="775" r:id="rId48"/>
    <p:sldId id="2939" r:id="rId49"/>
    <p:sldId id="2941" r:id="rId50"/>
    <p:sldId id="2942" r:id="rId51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FF3E9253-2512-064D-8332-62D0B76682BA}">
          <p14:sldIdLst>
            <p14:sldId id="720"/>
          </p14:sldIdLst>
        </p14:section>
        <p14:section name="Collab" id="{445365F3-E2FD-0041-BC7A-A12EF94301DF}">
          <p14:sldIdLst>
            <p14:sldId id="3025"/>
            <p14:sldId id="2940"/>
          </p14:sldIdLst>
        </p14:section>
        <p14:section name="Detectors" id="{8C71E16F-D6C1-B446-997A-BBB2828762D1}">
          <p14:sldIdLst>
            <p14:sldId id="772"/>
          </p14:sldIdLst>
        </p14:section>
        <p14:section name="Antares adventure" id="{B1B76F6D-609E-F842-B059-797B9E1CE785}">
          <p14:sldIdLst>
            <p14:sldId id="974"/>
            <p14:sldId id="3013"/>
            <p14:sldId id="3009"/>
          </p14:sldIdLst>
        </p14:section>
        <p14:section name="KM3NeT Construction" id="{BC62C30D-1AC7-9E41-AC56-F63EF86F87AD}">
          <p14:sldIdLst>
            <p14:sldId id="773"/>
          </p14:sldIdLst>
        </p14:section>
        <p14:section name="Physics" id="{15709F64-2165-D84F-B40E-090C33F121C6}">
          <p14:sldIdLst>
            <p14:sldId id="769"/>
            <p14:sldId id="3020"/>
          </p14:sldIdLst>
        </p14:section>
        <p14:section name="Oscillations" id="{636EC699-A73A-8347-8EEF-D7C3E0F18988}">
          <p14:sldIdLst>
            <p14:sldId id="3021"/>
            <p14:sldId id="2949"/>
          </p14:sldIdLst>
        </p14:section>
        <p14:section name="dark matter" id="{6E220606-B997-164D-966B-E4891E501C8D}">
          <p14:sldIdLst/>
        </p14:section>
        <p14:section name="Selected analyses" id="{C168B644-DA34-E943-96A3-C2CDFAE46A80}">
          <p14:sldIdLst>
            <p14:sldId id="663"/>
            <p14:sldId id="3026"/>
            <p14:sldId id="3027"/>
            <p14:sldId id="2953"/>
            <p14:sldId id="3029"/>
            <p14:sldId id="3019"/>
          </p14:sldIdLst>
        </p14:section>
        <p14:section name="PS" id="{D992C844-6DA5-A249-A0C0-6A9B4D620950}">
          <p14:sldIdLst>
            <p14:sldId id="581"/>
            <p14:sldId id="3002"/>
            <p14:sldId id="3003"/>
          </p14:sldIdLst>
        </p14:section>
        <p14:section name="Multi-messengers" id="{6AAB9780-44D0-764C-BEEA-F63E5DFFEBB9}">
          <p14:sldIdLst>
            <p14:sldId id="494"/>
            <p14:sldId id="502"/>
            <p14:sldId id="3012"/>
            <p14:sldId id="3030"/>
            <p14:sldId id="3031"/>
            <p14:sldId id="3032"/>
            <p14:sldId id="3033"/>
            <p14:sldId id="3034"/>
          </p14:sldIdLst>
        </p14:section>
        <p14:section name="ACME" id="{75864056-AC3E-B04E-8951-D398140D71F1}">
          <p14:sldIdLst>
            <p14:sldId id="3071"/>
            <p14:sldId id="3123"/>
            <p14:sldId id="3134"/>
            <p14:sldId id="3132"/>
            <p14:sldId id="3072"/>
          </p14:sldIdLst>
        </p14:section>
        <p14:section name="conclusion" id="{1CFB1199-04FB-9D48-8494-3222A0E1E55A}">
          <p14:sldIdLst>
            <p14:sldId id="647"/>
          </p14:sldIdLst>
        </p14:section>
        <p14:section name="backup" id="{8CCDC7B7-D107-E04B-A15F-C20138BF22A7}">
          <p14:sldIdLst>
            <p14:sldId id="808"/>
            <p14:sldId id="3018"/>
            <p14:sldId id="3017"/>
            <p14:sldId id="3073"/>
            <p14:sldId id="775"/>
            <p14:sldId id="2939"/>
            <p14:sldId id="2941"/>
            <p14:sldId id="294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0000FF"/>
    <a:srgbClr val="CC6633"/>
    <a:srgbClr val="9E4220"/>
    <a:srgbClr val="CC3300"/>
    <a:srgbClr val="004080"/>
    <a:srgbClr val="FFFFFF"/>
    <a:srgbClr val="DDDDDD"/>
    <a:srgbClr val="99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7"/>
    <p:restoredTop sz="87324" autoAdjust="0"/>
  </p:normalViewPr>
  <p:slideViewPr>
    <p:cSldViewPr>
      <p:cViewPr varScale="1">
        <p:scale>
          <a:sx n="143" d="100"/>
          <a:sy n="143" d="100"/>
        </p:scale>
        <p:origin x="488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9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tableStyles" Target="tableStyles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E1CEEA4-FF40-EE45-8EEE-A3A06F2D74D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370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Cliquez pour modifier les styles du texte du masque</a:t>
            </a:r>
          </a:p>
          <a:p>
            <a:pPr lvl="1"/>
            <a:r>
              <a:rPr lang="en-US" noProof="0"/>
              <a:t>Deuxième niveau</a:t>
            </a:r>
          </a:p>
          <a:p>
            <a:pPr lvl="2"/>
            <a:r>
              <a:rPr lang="en-US" noProof="0"/>
              <a:t>Troisième niveau</a:t>
            </a:r>
          </a:p>
          <a:p>
            <a:pPr lvl="3"/>
            <a:r>
              <a:rPr lang="en-US" noProof="0"/>
              <a:t>Quatrième niveau</a:t>
            </a:r>
          </a:p>
          <a:p>
            <a:pPr lvl="4"/>
            <a:r>
              <a:rPr lang="en-US" noProof="0"/>
              <a:t>Cinquième niveau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E93CF43-B3F8-2C42-818D-B197AFE0923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384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C2E93B-FF04-E643-88C0-218E6AC19C27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5201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20195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fr-FR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320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42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394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800" dirty="0">
                <a:effectLst/>
                <a:latin typeface="LMRoman10"/>
              </a:rPr>
              <a:t>The ANTARES 15-years 95% </a:t>
            </a:r>
            <a:r>
              <a:rPr lang="fr-FR" sz="1800" dirty="0" err="1">
                <a:effectLst/>
                <a:latin typeface="LMRoman10"/>
              </a:rPr>
              <a:t>probability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upper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limits</a:t>
            </a:r>
            <a:r>
              <a:rPr lang="fr-FR" sz="1800" dirty="0">
                <a:effectLst/>
                <a:latin typeface="LMRoman10"/>
              </a:rPr>
              <a:t> for </a:t>
            </a:r>
            <a:r>
              <a:rPr lang="fr-FR" sz="1800" dirty="0" err="1">
                <a:effectLst/>
                <a:latin typeface="LMRoman10"/>
              </a:rPr>
              <a:t>different</a:t>
            </a:r>
            <a:r>
              <a:rPr lang="fr-FR" sz="1800" dirty="0">
                <a:effectLst/>
                <a:latin typeface="LMRoman10"/>
              </a:rPr>
              <a:t> spectral indexes (coloured </a:t>
            </a:r>
            <a:r>
              <a:rPr lang="fr-FR" sz="1800" dirty="0" err="1">
                <a:effectLst/>
                <a:latin typeface="LMRoman10"/>
              </a:rPr>
              <a:t>lines</a:t>
            </a:r>
            <a:r>
              <a:rPr lang="fr-FR" sz="1800" dirty="0">
                <a:effectLst/>
                <a:latin typeface="LMRoman10"/>
              </a:rPr>
              <a:t> in the </a:t>
            </a:r>
            <a:r>
              <a:rPr lang="fr-FR" sz="1800" dirty="0" err="1">
                <a:effectLst/>
                <a:latin typeface="LMRoman10"/>
              </a:rPr>
              <a:t>legend</a:t>
            </a:r>
            <a:r>
              <a:rPr lang="fr-FR" sz="1800" dirty="0">
                <a:effectLst/>
                <a:latin typeface="LMRoman10"/>
              </a:rPr>
              <a:t>) are </a:t>
            </a:r>
            <a:r>
              <a:rPr lang="fr-FR" sz="1800" dirty="0" err="1">
                <a:effectLst/>
                <a:latin typeface="LMRoman10"/>
              </a:rPr>
              <a:t>reported</a:t>
            </a:r>
            <a:r>
              <a:rPr lang="fr-FR" sz="1800" dirty="0">
                <a:effectLst/>
                <a:latin typeface="LMRoman10"/>
              </a:rPr>
              <a:t> in the figure. The </a:t>
            </a:r>
            <a:r>
              <a:rPr lang="fr-FR" sz="1800" dirty="0" err="1">
                <a:effectLst/>
                <a:latin typeface="LMRoman10"/>
              </a:rPr>
              <a:t>envelope</a:t>
            </a:r>
            <a:r>
              <a:rPr lang="fr-FR" sz="1800" dirty="0">
                <a:effectLst/>
                <a:latin typeface="LMRoman10"/>
              </a:rPr>
              <a:t> of the </a:t>
            </a:r>
            <a:r>
              <a:rPr lang="fr-FR" sz="1800" dirty="0" err="1">
                <a:effectLst/>
                <a:latin typeface="LMRoman10"/>
              </a:rPr>
              <a:t>limits</a:t>
            </a:r>
            <a:r>
              <a:rPr lang="fr-FR" sz="1800" dirty="0">
                <a:effectLst/>
                <a:latin typeface="LMRoman10"/>
              </a:rPr>
              <a:t> (black) </a:t>
            </a:r>
            <a:r>
              <a:rPr lang="fr-FR" sz="1800" dirty="0" err="1">
                <a:effectLst/>
                <a:latin typeface="LMRoman10"/>
              </a:rPr>
              <a:t>is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taken</a:t>
            </a:r>
            <a:r>
              <a:rPr lang="fr-FR" sz="1800" dirty="0">
                <a:effectLst/>
                <a:latin typeface="LMRoman10"/>
              </a:rPr>
              <a:t> as the least restrictive </a:t>
            </a:r>
            <a:r>
              <a:rPr lang="fr-FR" sz="1800" dirty="0" err="1">
                <a:effectLst/>
                <a:latin typeface="LMRoman10"/>
              </a:rPr>
              <a:t>limit</a:t>
            </a:r>
            <a:r>
              <a:rPr lang="fr-FR" sz="1800" dirty="0">
                <a:effectLst/>
                <a:latin typeface="LMRoman10"/>
              </a:rPr>
              <a:t> at </a:t>
            </a:r>
            <a:r>
              <a:rPr lang="fr-FR" sz="1800" dirty="0" err="1">
                <a:effectLst/>
                <a:latin typeface="LMRoman10"/>
              </a:rPr>
              <a:t>every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energy</a:t>
            </a:r>
            <a:r>
              <a:rPr lang="fr-FR" sz="1800" dirty="0">
                <a:effectLst/>
                <a:latin typeface="LMRoman10"/>
              </a:rPr>
              <a:t>. The </a:t>
            </a:r>
            <a:r>
              <a:rPr lang="fr-FR" sz="1800" dirty="0" err="1">
                <a:effectLst/>
                <a:latin typeface="LMRoman10"/>
              </a:rPr>
              <a:t>shaded</a:t>
            </a:r>
            <a:r>
              <a:rPr lang="fr-FR" sz="1800" dirty="0">
                <a:effectLst/>
                <a:latin typeface="LMRoman10"/>
              </a:rPr>
              <a:t> areas </a:t>
            </a:r>
            <a:r>
              <a:rPr lang="fr-FR" sz="1800" dirty="0" err="1">
                <a:effectLst/>
                <a:latin typeface="LMRoman10"/>
              </a:rPr>
              <a:t>represent</a:t>
            </a:r>
            <a:r>
              <a:rPr lang="fr-FR" sz="1800" dirty="0">
                <a:effectLst/>
                <a:latin typeface="LMRoman10"/>
              </a:rPr>
              <a:t> the 68% confidence </a:t>
            </a:r>
            <a:r>
              <a:rPr lang="fr-FR" sz="1800" dirty="0" err="1">
                <a:effectLst/>
                <a:latin typeface="LMRoman10"/>
              </a:rPr>
              <a:t>level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intervals</a:t>
            </a:r>
            <a:r>
              <a:rPr lang="fr-FR" sz="1800" dirty="0">
                <a:effectLst/>
                <a:latin typeface="LMRoman10"/>
              </a:rPr>
              <a:t> for the </a:t>
            </a:r>
            <a:r>
              <a:rPr lang="fr-FR" sz="1800" dirty="0" err="1">
                <a:effectLst/>
                <a:latin typeface="LMRoman10"/>
              </a:rPr>
              <a:t>measurements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obtained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with</a:t>
            </a:r>
            <a:r>
              <a:rPr lang="fr-FR" sz="1800" dirty="0">
                <a:effectLst/>
                <a:latin typeface="LMRoman10"/>
              </a:rPr>
              <a:t> the </a:t>
            </a:r>
            <a:r>
              <a:rPr lang="fr-FR" sz="1800" dirty="0" err="1">
                <a:effectLst/>
                <a:latin typeface="LMRoman10"/>
              </a:rPr>
              <a:t>IceCube</a:t>
            </a:r>
            <a:r>
              <a:rPr lang="fr-FR" sz="1800" dirty="0">
                <a:effectLst/>
                <a:latin typeface="LMRoman10"/>
              </a:rPr>
              <a:t> HESE </a:t>
            </a:r>
            <a:r>
              <a:rPr lang="fr-FR" sz="1800" dirty="0" err="1">
                <a:effectLst/>
                <a:latin typeface="LMRoman10"/>
              </a:rPr>
              <a:t>sample</a:t>
            </a:r>
            <a:r>
              <a:rPr lang="fr-FR" sz="1800" dirty="0">
                <a:effectLst/>
                <a:latin typeface="LMRoman10"/>
              </a:rPr>
              <a:t> [</a:t>
            </a:r>
            <a:r>
              <a:rPr lang="fr-FR" sz="1800" dirty="0">
                <a:solidFill>
                  <a:srgbClr val="0000FF"/>
                </a:solidFill>
                <a:effectLst/>
                <a:latin typeface="LMRoman10"/>
              </a:rPr>
              <a:t>8</a:t>
            </a:r>
            <a:r>
              <a:rPr lang="fr-FR" sz="1800" dirty="0">
                <a:effectLst/>
                <a:latin typeface="LMRoman10"/>
              </a:rPr>
              <a:t>] in </a:t>
            </a:r>
            <a:r>
              <a:rPr lang="fr-FR" sz="1800" dirty="0" err="1">
                <a:effectLst/>
                <a:latin typeface="LMRoman10"/>
              </a:rPr>
              <a:t>pink</a:t>
            </a:r>
            <a:r>
              <a:rPr lang="fr-FR" sz="1800" dirty="0">
                <a:effectLst/>
                <a:latin typeface="LMRoman10"/>
              </a:rPr>
              <a:t> and the </a:t>
            </a:r>
            <a:r>
              <a:rPr lang="fr-FR" sz="1800" dirty="0" err="1">
                <a:effectLst/>
                <a:latin typeface="LMRoman10"/>
              </a:rPr>
              <a:t>IceCube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track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sample</a:t>
            </a:r>
            <a:r>
              <a:rPr lang="fr-FR" sz="1800" dirty="0">
                <a:effectLst/>
                <a:latin typeface="LMRoman10"/>
              </a:rPr>
              <a:t> [</a:t>
            </a:r>
            <a:r>
              <a:rPr lang="fr-FR" sz="1800" dirty="0">
                <a:solidFill>
                  <a:srgbClr val="0000FF"/>
                </a:solidFill>
                <a:effectLst/>
                <a:latin typeface="LMRoman10"/>
              </a:rPr>
              <a:t>9</a:t>
            </a:r>
            <a:r>
              <a:rPr lang="fr-FR" sz="1800" dirty="0">
                <a:effectLst/>
                <a:latin typeface="LMRoman10"/>
              </a:rPr>
              <a:t>] in </a:t>
            </a:r>
            <a:r>
              <a:rPr lang="fr-FR" sz="1800" dirty="0" err="1">
                <a:effectLst/>
                <a:latin typeface="LMRoman10"/>
              </a:rPr>
              <a:t>blue</a:t>
            </a:r>
            <a:r>
              <a:rPr lang="fr-FR" sz="1800" dirty="0">
                <a:effectLst/>
                <a:latin typeface="LMRoman10"/>
              </a:rPr>
              <a:t>. The </a:t>
            </a:r>
            <a:r>
              <a:rPr lang="fr-FR" sz="1800" dirty="0" err="1">
                <a:effectLst/>
                <a:latin typeface="LMRoman10"/>
              </a:rPr>
              <a:t>results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from</a:t>
            </a:r>
            <a:r>
              <a:rPr lang="fr-FR" sz="1800" dirty="0">
                <a:effectLst/>
                <a:latin typeface="LMRoman10"/>
              </a:rPr>
              <a:t> the </a:t>
            </a:r>
            <a:r>
              <a:rPr lang="fr-FR" sz="1800" dirty="0">
                <a:effectLst/>
                <a:latin typeface="LMMathItalic10"/>
              </a:rPr>
              <a:t>E</a:t>
            </a:r>
            <a:r>
              <a:rPr lang="fr-FR" sz="1800" dirty="0">
                <a:effectLst/>
                <a:latin typeface="LMMathSymbols7"/>
              </a:rPr>
              <a:t>−</a:t>
            </a:r>
            <a:r>
              <a:rPr lang="fr-FR" sz="1800" dirty="0">
                <a:effectLst/>
                <a:latin typeface="LMRoman7"/>
              </a:rPr>
              <a:t>2 </a:t>
            </a:r>
            <a:r>
              <a:rPr lang="fr-FR" sz="1800" dirty="0" err="1">
                <a:effectLst/>
                <a:latin typeface="LMRoman10"/>
              </a:rPr>
              <a:t>segmented</a:t>
            </a:r>
            <a:r>
              <a:rPr lang="fr-FR" sz="1800" dirty="0">
                <a:effectLst/>
                <a:latin typeface="LMRoman10"/>
              </a:rPr>
              <a:t> fit of the </a:t>
            </a:r>
            <a:r>
              <a:rPr lang="fr-FR" sz="1800" dirty="0" err="1">
                <a:effectLst/>
                <a:latin typeface="LMRoman10"/>
              </a:rPr>
              <a:t>IceCube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combined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samples</a:t>
            </a:r>
            <a:r>
              <a:rPr lang="fr-FR" sz="1800" dirty="0">
                <a:effectLst/>
                <a:latin typeface="LMRoman10"/>
              </a:rPr>
              <a:t> [</a:t>
            </a:r>
            <a:r>
              <a:rPr lang="fr-FR" sz="1800" dirty="0">
                <a:solidFill>
                  <a:srgbClr val="0000FF"/>
                </a:solidFill>
                <a:effectLst/>
                <a:latin typeface="LMRoman10"/>
              </a:rPr>
              <a:t>11</a:t>
            </a:r>
            <a:r>
              <a:rPr lang="fr-FR" sz="1800" dirty="0">
                <a:effectLst/>
                <a:latin typeface="LMRoman10"/>
              </a:rPr>
              <a:t>] </a:t>
            </a:r>
            <a:endParaRPr lang="fr-FR" dirty="0"/>
          </a:p>
          <a:p>
            <a:r>
              <a:rPr lang="fr-FR" sz="1800" dirty="0">
                <a:effectLst/>
                <a:latin typeface="LMRoman10"/>
              </a:rPr>
              <a:t>are </a:t>
            </a:r>
            <a:r>
              <a:rPr lang="fr-FR" sz="1800" dirty="0" err="1">
                <a:effectLst/>
                <a:latin typeface="LMRoman10"/>
              </a:rPr>
              <a:t>also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shown</a:t>
            </a:r>
            <a:r>
              <a:rPr lang="fr-FR" sz="1800" dirty="0">
                <a:effectLst/>
                <a:latin typeface="LMRoman10"/>
              </a:rPr>
              <a:t> in </a:t>
            </a:r>
            <a:r>
              <a:rPr lang="fr-FR" sz="1800" dirty="0" err="1">
                <a:effectLst/>
                <a:latin typeface="LMRoman10"/>
              </a:rPr>
              <a:t>grey</a:t>
            </a:r>
            <a:r>
              <a:rPr lang="fr-FR" sz="1800" dirty="0">
                <a:effectLst/>
                <a:latin typeface="LMRoman10"/>
              </a:rPr>
              <a:t>. </a:t>
            </a:r>
            <a:endParaRPr lang="fr-FR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78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dirty="0">
                <a:effectLst/>
                <a:latin typeface="LMRoman10"/>
              </a:rPr>
              <a:t>The 95% </a:t>
            </a:r>
            <a:r>
              <a:rPr lang="fr-FR" sz="1800" dirty="0" err="1">
                <a:effectLst/>
                <a:latin typeface="LMRoman10"/>
              </a:rPr>
              <a:t>posterior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probability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credible</a:t>
            </a:r>
            <a:r>
              <a:rPr lang="fr-FR" sz="1800" dirty="0">
                <a:effectLst/>
                <a:latin typeface="LMRoman10"/>
              </a:rPr>
              <a:t> areas </a:t>
            </a:r>
            <a:r>
              <a:rPr lang="fr-FR" sz="1800" dirty="0" err="1">
                <a:effectLst/>
                <a:latin typeface="LMRoman10"/>
              </a:rPr>
              <a:t>obtained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from</a:t>
            </a:r>
            <a:r>
              <a:rPr lang="fr-FR" sz="1800" dirty="0">
                <a:effectLst/>
                <a:latin typeface="LMRoman10"/>
              </a:rPr>
              <a:t> the ANTARES fit </a:t>
            </a:r>
            <a:r>
              <a:rPr lang="fr-FR" sz="1800" dirty="0" err="1">
                <a:effectLst/>
                <a:latin typeface="LMRoman10"/>
              </a:rPr>
              <a:t>assuming</a:t>
            </a:r>
            <a:r>
              <a:rPr lang="fr-FR" sz="1800" dirty="0">
                <a:effectLst/>
                <a:latin typeface="LMRoman10"/>
              </a:rPr>
              <a:t> the single </a:t>
            </a:r>
            <a:r>
              <a:rPr lang="fr-FR" sz="1800" dirty="0" err="1">
                <a:effectLst/>
                <a:latin typeface="LMRoman10"/>
              </a:rPr>
              <a:t>unbroken</a:t>
            </a:r>
            <a:r>
              <a:rPr lang="fr-FR" sz="1800" dirty="0">
                <a:effectLst/>
                <a:latin typeface="LMRoman10"/>
              </a:rPr>
              <a:t> power-</a:t>
            </a:r>
            <a:r>
              <a:rPr lang="fr-FR" sz="1800" dirty="0" err="1">
                <a:effectLst/>
                <a:latin typeface="LMRoman10"/>
              </a:rPr>
              <a:t>law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hypothesis</a:t>
            </a:r>
            <a:r>
              <a:rPr lang="fr-FR" sz="1800" dirty="0">
                <a:effectLst/>
                <a:latin typeface="LMRoman10"/>
              </a:rPr>
              <a:t> (black) and </a:t>
            </a:r>
            <a:r>
              <a:rPr lang="fr-FR" sz="1800" dirty="0" err="1">
                <a:effectLst/>
                <a:latin typeface="LMRoman10"/>
              </a:rPr>
              <a:t>adding</a:t>
            </a:r>
            <a:r>
              <a:rPr lang="fr-FR" sz="1800" dirty="0">
                <a:effectLst/>
                <a:latin typeface="LMRoman10"/>
              </a:rPr>
              <a:t> a </a:t>
            </a:r>
            <a:r>
              <a:rPr lang="fr-FR" sz="1800" dirty="0" err="1">
                <a:effectLst/>
                <a:latin typeface="LMRoman10"/>
              </a:rPr>
              <a:t>low-energy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cut</a:t>
            </a:r>
            <a:r>
              <a:rPr lang="fr-FR" sz="1800" dirty="0">
                <a:effectLst/>
                <a:latin typeface="LMRoman10"/>
              </a:rPr>
              <a:t> in the </a:t>
            </a:r>
            <a:r>
              <a:rPr lang="fr-FR" sz="1800" dirty="0" err="1">
                <a:effectLst/>
                <a:latin typeface="LMRoman10"/>
              </a:rPr>
              <a:t>spectrum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from</a:t>
            </a:r>
            <a:r>
              <a:rPr lang="fr-FR" sz="1800" dirty="0">
                <a:effectLst/>
                <a:latin typeface="LMRoman10"/>
              </a:rPr>
              <a:t> 10 to 50 </a:t>
            </a:r>
            <a:r>
              <a:rPr lang="fr-FR" sz="1800" dirty="0" err="1">
                <a:effectLst/>
                <a:latin typeface="LMRoman10"/>
              </a:rPr>
              <a:t>TeV</a:t>
            </a:r>
            <a:r>
              <a:rPr lang="fr-FR" sz="1800" dirty="0">
                <a:effectLst/>
                <a:latin typeface="LMRoman10"/>
              </a:rPr>
              <a:t> (coloured </a:t>
            </a:r>
            <a:r>
              <a:rPr lang="fr-FR" sz="1800" dirty="0" err="1">
                <a:effectLst/>
                <a:latin typeface="LMRoman10"/>
              </a:rPr>
              <a:t>lines</a:t>
            </a:r>
            <a:r>
              <a:rPr lang="fr-FR" sz="1800" dirty="0">
                <a:effectLst/>
                <a:latin typeface="LMRoman10"/>
              </a:rPr>
              <a:t> as in the </a:t>
            </a:r>
            <a:r>
              <a:rPr lang="fr-FR" sz="1800" dirty="0" err="1">
                <a:effectLst/>
                <a:latin typeface="LMRoman10"/>
              </a:rPr>
              <a:t>legend</a:t>
            </a:r>
            <a:r>
              <a:rPr lang="fr-FR" sz="1800" dirty="0">
                <a:effectLst/>
                <a:latin typeface="LMRoman10"/>
              </a:rPr>
              <a:t>) are </a:t>
            </a:r>
            <a:r>
              <a:rPr lang="fr-FR" sz="1800" dirty="0" err="1">
                <a:effectLst/>
                <a:latin typeface="LMRoman10"/>
              </a:rPr>
              <a:t>compared</a:t>
            </a:r>
            <a:r>
              <a:rPr lang="fr-FR" sz="1800" dirty="0">
                <a:effectLst/>
                <a:latin typeface="LMRoman10"/>
              </a:rPr>
              <a:t> to the 95% confidence </a:t>
            </a:r>
            <a:r>
              <a:rPr lang="fr-FR" sz="1800" dirty="0" err="1">
                <a:effectLst/>
                <a:latin typeface="LMRoman10"/>
              </a:rPr>
              <a:t>limit</a:t>
            </a:r>
            <a:r>
              <a:rPr lang="fr-FR" sz="1800" dirty="0">
                <a:effectLst/>
                <a:latin typeface="LMRoman10"/>
              </a:rPr>
              <a:t> contours </a:t>
            </a:r>
            <a:r>
              <a:rPr lang="fr-FR" sz="1800" dirty="0" err="1">
                <a:effectLst/>
                <a:latin typeface="LMRoman10"/>
              </a:rPr>
              <a:t>from</a:t>
            </a:r>
            <a:r>
              <a:rPr lang="fr-FR" sz="1800" dirty="0">
                <a:effectLst/>
                <a:latin typeface="LMRoman10"/>
              </a:rPr>
              <a:t> the </a:t>
            </a:r>
            <a:r>
              <a:rPr lang="fr-FR" sz="1800" dirty="0" err="1">
                <a:effectLst/>
                <a:latin typeface="LMRoman10"/>
              </a:rPr>
              <a:t>IceCube</a:t>
            </a:r>
            <a:r>
              <a:rPr lang="fr-FR" sz="1800" dirty="0">
                <a:effectLst/>
                <a:latin typeface="LMRoman10"/>
              </a:rPr>
              <a:t> HESE (</a:t>
            </a:r>
            <a:r>
              <a:rPr lang="fr-FR" sz="1800" dirty="0" err="1">
                <a:effectLst/>
                <a:latin typeface="LMRoman10"/>
              </a:rPr>
              <a:t>pink</a:t>
            </a:r>
            <a:r>
              <a:rPr lang="fr-FR" sz="1800" dirty="0">
                <a:effectLst/>
                <a:latin typeface="LMRoman10"/>
              </a:rPr>
              <a:t>), </a:t>
            </a:r>
            <a:r>
              <a:rPr lang="fr-FR" sz="1800" dirty="0" err="1">
                <a:effectLst/>
                <a:latin typeface="LMRoman10"/>
              </a:rPr>
              <a:t>tracks</a:t>
            </a:r>
            <a:r>
              <a:rPr lang="fr-FR" sz="1800" dirty="0">
                <a:effectLst/>
                <a:latin typeface="LMRoman10"/>
              </a:rPr>
              <a:t> (</a:t>
            </a:r>
            <a:r>
              <a:rPr lang="fr-FR" sz="1800" dirty="0" err="1">
                <a:effectLst/>
                <a:latin typeface="LMRoman10"/>
              </a:rPr>
              <a:t>blue</a:t>
            </a:r>
            <a:r>
              <a:rPr lang="fr-FR" sz="1800" dirty="0">
                <a:effectLst/>
                <a:latin typeface="LMRoman10"/>
              </a:rPr>
              <a:t>) and cascades (green) </a:t>
            </a:r>
            <a:r>
              <a:rPr lang="fr-FR" sz="1800" dirty="0" err="1">
                <a:effectLst/>
                <a:latin typeface="LMRoman10"/>
              </a:rPr>
              <a:t>samples</a:t>
            </a:r>
            <a:r>
              <a:rPr lang="fr-FR" sz="1800" dirty="0">
                <a:effectLst/>
                <a:latin typeface="LMRoman10"/>
              </a:rPr>
              <a:t>, </a:t>
            </a:r>
            <a:r>
              <a:rPr lang="fr-FR" sz="1800" dirty="0" err="1">
                <a:effectLst/>
                <a:latin typeface="LMRoman10"/>
              </a:rPr>
              <a:t>shown</a:t>
            </a:r>
            <a:r>
              <a:rPr lang="fr-FR" sz="1800" dirty="0">
                <a:effectLst/>
                <a:latin typeface="LMRoman10"/>
              </a:rPr>
              <a:t> as </a:t>
            </a:r>
            <a:r>
              <a:rPr lang="fr-FR" sz="1800" dirty="0" err="1">
                <a:effectLst/>
                <a:latin typeface="LMRoman10"/>
              </a:rPr>
              <a:t>dashed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lines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together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with</a:t>
            </a:r>
            <a:r>
              <a:rPr lang="fr-FR" sz="1800" dirty="0">
                <a:effectLst/>
                <a:latin typeface="LMRoman10"/>
              </a:rPr>
              <a:t> </a:t>
            </a:r>
            <a:r>
              <a:rPr lang="fr-FR" sz="1800" dirty="0" err="1">
                <a:effectLst/>
                <a:latin typeface="LMRoman10"/>
              </a:rPr>
              <a:t>their</a:t>
            </a:r>
            <a:r>
              <a:rPr lang="fr-FR" sz="1800" dirty="0">
                <a:effectLst/>
                <a:latin typeface="LMRoman10"/>
              </a:rPr>
              <a:t> respective best-fit point. </a:t>
            </a:r>
            <a:endParaRPr lang="fr-FR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038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baseline="30000" dirty="0">
              <a:solidFill>
                <a:srgbClr val="000000"/>
              </a:solidFill>
              <a:latin typeface="Times New Roman" pitchFamily="16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902852-C263-6749-8AB9-6815B35DC0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32047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227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>
                <a:effectLst/>
                <a:latin typeface="Arial" panose="020B0604020202020204" pitchFamily="34" charset="0"/>
              </a:rPr>
              <a:t>Consistent pion decay emission produced by a power-law distribution of protons with a slope </a:t>
            </a:r>
            <a:r>
              <a:rPr lang="en-US" sz="1200" b="0" i="0" u="none" strike="noStrike" dirty="0" err="1">
                <a:effectLst/>
                <a:latin typeface="Arial" panose="020B0604020202020204" pitchFamily="34" charset="0"/>
              </a:rPr>
              <a:t>Γ</a:t>
            </a:r>
            <a:r>
              <a:rPr lang="en-US" sz="1200" b="0" i="0" u="none" strike="noStrike" dirty="0">
                <a:effectLst/>
                <a:latin typeface="Arial" panose="020B0604020202020204" pitchFamily="34" charset="0"/>
              </a:rPr>
              <a:t> ≃ 2.5, harder than locally observed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Arial" panose="020B0604020202020204" pitchFamily="34" charset="0"/>
                <a:sym typeface="Wingdings" pitchFamily="2" charset="2"/>
              </a:rPr>
              <a:t></a:t>
            </a:r>
            <a:r>
              <a:rPr lang="en-US" sz="1200" b="0" i="0" u="none" strike="noStrike" dirty="0">
                <a:effectLst/>
                <a:latin typeface="Arial" panose="020B0604020202020204" pitchFamily="34" charset="0"/>
              </a:rPr>
              <a:t> variability of the spectrum of cosmic- rays across the Galactic disk</a:t>
            </a:r>
            <a:endParaRPr lang="en-US" sz="1200" dirty="0"/>
          </a:p>
          <a:p>
            <a:endParaRPr lang="en-US" sz="1200" kern="1200" baseline="30000" dirty="0">
              <a:solidFill>
                <a:srgbClr val="000000"/>
              </a:solidFill>
              <a:latin typeface="Times New Roman" pitchFamily="16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902852-C263-6749-8AB9-6815B35DC0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30019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24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baseline="30000" dirty="0">
              <a:solidFill>
                <a:srgbClr val="000000"/>
              </a:solidFill>
              <a:latin typeface="Times New Roman" pitchFamily="16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902852-C263-6749-8AB9-6815B35DC0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093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mettre</a:t>
            </a:r>
            <a:r>
              <a:rPr lang="en-US" dirty="0"/>
              <a:t> les resolution </a:t>
            </a:r>
            <a:r>
              <a:rPr lang="en-US" dirty="0" err="1"/>
              <a:t>ici</a:t>
            </a:r>
            <a:r>
              <a:rPr lang="en-US" dirty="0"/>
              <a:t> dans </a:t>
            </a:r>
            <a:r>
              <a:rPr lang="en-US" dirty="0" err="1"/>
              <a:t>l’eau</a:t>
            </a:r>
            <a:r>
              <a:rPr lang="en-US" dirty="0"/>
              <a:t> de </a:t>
            </a:r>
            <a:r>
              <a:rPr lang="en-US" dirty="0" err="1"/>
              <a:t>mer</a:t>
            </a:r>
            <a:r>
              <a:rPr lang="en-US" dirty="0"/>
              <a:t> et </a:t>
            </a:r>
            <a:r>
              <a:rPr lang="en-US" dirty="0" err="1"/>
              <a:t>virer</a:t>
            </a:r>
            <a:r>
              <a:rPr lang="en-US" dirty="0"/>
              <a:t> le slide 17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52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48281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-3729038" y="-1139825"/>
            <a:ext cx="10839451" cy="60975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960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-3729038" y="-1139825"/>
            <a:ext cx="10839451" cy="60975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960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25429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40317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5954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48125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2998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3071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7D0D97-0FAE-4961-A231-2B2122208EC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153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Cost reduction?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797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8A626F-025A-7842-A723-5790438841C3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7545" tIns="43772" rIns="87545" bIns="43772"/>
          <a:lstStyle/>
          <a:p>
            <a:pPr eaLnBrk="1" hangingPunct="1">
              <a:defRPr/>
            </a:pPr>
            <a:endParaRPr lang="fr-FR"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IC has not limits from</a:t>
            </a:r>
            <a:r>
              <a:rPr lang="en-US" baseline="0" dirty="0"/>
              <a:t> Dwarf?</a:t>
            </a:r>
          </a:p>
          <a:p>
            <a:r>
              <a:rPr lang="en-US" baseline="0" dirty="0"/>
              <a:t>What did HESS  b </a:t>
            </a:r>
            <a:r>
              <a:rPr lang="en-US" baseline="0" dirty="0" err="1"/>
              <a:t>bbar</a:t>
            </a:r>
            <a:r>
              <a:rPr lang="en-US" baseline="0" dirty="0"/>
              <a:t> channel producing gamma.</a:t>
            </a:r>
          </a:p>
          <a:p>
            <a:r>
              <a:rPr lang="en-US" baseline="0" dirty="0"/>
              <a:t>The old HESS excess was for </a:t>
            </a:r>
            <a:r>
              <a:rPr lang="en-US" baseline="0" dirty="0" err="1"/>
              <a:t>e+e</a:t>
            </a:r>
            <a:r>
              <a:rPr lang="en-US" baseline="0" dirty="0"/>
              <a:t>-</a:t>
            </a:r>
          </a:p>
          <a:p>
            <a:r>
              <a:rPr lang="en-US" baseline="0" dirty="0"/>
              <a:t>FERMI stacked analysis with b-</a:t>
            </a:r>
            <a:r>
              <a:rPr lang="en-US" baseline="0" dirty="0" err="1"/>
              <a:t>bbar</a:t>
            </a:r>
            <a:r>
              <a:rPr lang="en-US" baseline="0" dirty="0"/>
              <a:t> channel from dwarf galaxies and the GC_NFW and Galactic Halo.</a:t>
            </a:r>
          </a:p>
          <a:p>
            <a:r>
              <a:rPr lang="en-US" baseline="0" dirty="0"/>
              <a:t>Dark Matter rather expected to be low mass, rarely higher than 10^4GeV</a:t>
            </a:r>
          </a:p>
          <a:p>
            <a:r>
              <a:rPr lang="en-US" baseline="0" dirty="0"/>
              <a:t>FERMI and HESS typically used something quite similar to our new NFW (more concentrated close to the center.)</a:t>
            </a:r>
          </a:p>
          <a:p>
            <a:r>
              <a:rPr lang="en-US" baseline="0" dirty="0"/>
              <a:t>We use </a:t>
            </a:r>
            <a:r>
              <a:rPr lang="en-US" baseline="0" dirty="0" err="1"/>
              <a:t>Cerilli</a:t>
            </a:r>
            <a:r>
              <a:rPr lang="en-US" baseline="0" dirty="0"/>
              <a:t> for the estimate on neutrino flux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108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 err="1">
                <a:effectLst/>
                <a:latin typeface="Helvetica" pitchFamily="2" charset="0"/>
              </a:rPr>
              <a:t>Assuming</a:t>
            </a:r>
            <a:r>
              <a:rPr lang="fr-FR" i="1" dirty="0">
                <a:effectLst/>
                <a:latin typeface="Helvetica" pitchFamily="2" charset="0"/>
              </a:rPr>
              <a:t> NFW halo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>
                <a:effectLst/>
                <a:latin typeface="Helvetica" pitchFamily="2" charset="0"/>
              </a:rPr>
              <a:t>profile </a:t>
            </a:r>
            <a:r>
              <a:rPr lang="fr-FR" i="1" dirty="0" err="1">
                <a:effectLst/>
                <a:latin typeface="Helvetica" pitchFamily="2" charset="0"/>
              </a:rPr>
              <a:t>with</a:t>
            </a:r>
            <a:r>
              <a:rPr lang="fr-FR" i="1" dirty="0">
                <a:effectLst/>
                <a:latin typeface="Helvetica" pitchFamily="2" charset="0"/>
              </a:rPr>
              <a:t> 100%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 err="1">
                <a:effectLst/>
                <a:latin typeface="Helvetica" pitchFamily="2" charset="0"/>
              </a:rPr>
              <a:t>branching</a:t>
            </a:r>
            <a:r>
              <a:rPr lang="fr-FR" i="1" dirty="0">
                <a:effectLst/>
                <a:latin typeface="Helvetica" pitchFamily="2" charset="0"/>
              </a:rPr>
              <a:t> ratio for </a:t>
            </a:r>
            <a:r>
              <a:rPr lang="fr-FR" i="1" dirty="0" err="1">
                <a:effectLst/>
                <a:latin typeface="Helvetica" pitchFamily="2" charset="0"/>
              </a:rPr>
              <a:t>each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>
                <a:effectLst/>
                <a:latin typeface="Helvetica" pitchFamily="2" charset="0"/>
              </a:rPr>
              <a:t>annihilation </a:t>
            </a:r>
            <a:r>
              <a:rPr lang="fr-FR" i="1" dirty="0" err="1">
                <a:effectLst/>
                <a:latin typeface="Helvetica" pitchFamily="2" charset="0"/>
              </a:rPr>
              <a:t>channel</a:t>
            </a:r>
            <a:endParaRPr lang="fr-FR" dirty="0">
              <a:effectLst/>
              <a:latin typeface="Helvetica" pitchFamily="2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03800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342237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baseline="30000" dirty="0">
              <a:solidFill>
                <a:srgbClr val="000000"/>
              </a:solidFill>
              <a:latin typeface="Times New Roman" pitchFamily="16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902852-C263-6749-8AB9-6815B35DC0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95436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5392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Cost reduction?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96624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0345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3162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7">
            <a:extLst>
              <a:ext uri="{FF2B5EF4-FFF2-40B4-BE49-F238E27FC236}">
                <a16:creationId xmlns:a16="http://schemas.microsoft.com/office/drawing/2014/main" id="{744DB690-8C60-B443-B30D-A29EC48980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E911ED-965C-E54B-BA21-8799E7EAAC67}" type="slidenum">
              <a:rPr kumimoji="0" lang="fr-F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3666" name="Rectangle 2">
            <a:extLst>
              <a:ext uri="{FF2B5EF4-FFF2-40B4-BE49-F238E27FC236}">
                <a16:creationId xmlns:a16="http://schemas.microsoft.com/office/drawing/2014/main" id="{59B6B8CD-7E2D-E047-8A1B-20E8D1E1B9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30588"/>
          </a:xfrm>
          <a:ln/>
        </p:spPr>
      </p:sp>
      <p:sp>
        <p:nvSpPr>
          <p:cNvPr id="113667" name="Rectangle 3">
            <a:extLst>
              <a:ext uri="{FF2B5EF4-FFF2-40B4-BE49-F238E27FC236}">
                <a16:creationId xmlns:a16="http://schemas.microsoft.com/office/drawing/2014/main" id="{1160D0CA-9807-9A48-A125-ED2ABD5BF5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4014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93CF43-B3F8-2C42-818D-B197AFE092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3176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48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88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93CF43-B3F8-2C42-818D-B197AFE0923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690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14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2C077BC-C075-B04A-8B42-B3F1271D10C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3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85000" y="195263"/>
            <a:ext cx="1835150" cy="4376739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476377" y="195263"/>
            <a:ext cx="5356225" cy="437673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2058E4A-FF6A-2B43-BD42-7298CE35ED4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70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382" y="195264"/>
            <a:ext cx="7343775" cy="431006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79D87229-B7F9-924C-A37D-E912EAC7AE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89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01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B15D3F1-F161-0842-9019-A24B2A9AC1B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99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0A2D646-F48B-EC4E-8599-BB4FFD9D48A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23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3C702E5-0A4F-734A-B339-170B880FD61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36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D046C2AA-3A82-FF41-A690-54C3BAC683D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578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CBC47B31-9926-2046-834C-901B1232E15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72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1864576D-CBDC-5C4F-A16F-9E688D9E90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B15D3F1-F161-0842-9019-A24B2A9AC1B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9267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109C0C0-78C9-634B-A433-087C1D4D6FB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16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426E6D9-E048-534A-B623-E638B83314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71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2C077BC-C075-B04A-8B42-B3F1271D10C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3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85000" y="195263"/>
            <a:ext cx="1835150" cy="4376739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476377" y="195263"/>
            <a:ext cx="5356225" cy="437673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2058E4A-FF6A-2B43-BD42-7298CE35ED4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1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382" y="195264"/>
            <a:ext cx="7343775" cy="431006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707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6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B15D3F1-F161-0842-9019-A24B2A9AC1B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8746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0A2D646-F48B-EC4E-8599-BB4FFD9D48A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10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3C702E5-0A4F-734A-B339-170B880FD61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94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D046C2AA-3A82-FF41-A690-54C3BAC683D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0A2D646-F48B-EC4E-8599-BB4FFD9D48A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982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CBC47B31-9926-2046-834C-901B1232E15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85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1864576D-CBDC-5C4F-A16F-9E688D9E90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31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109C0C0-78C9-634B-A433-087C1D4D6FB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366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426E6D9-E048-534A-B623-E638B83314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139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2C077BC-C075-B04A-8B42-B3F1271D10C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087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85000" y="195263"/>
            <a:ext cx="1835150" cy="4376739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476377" y="195263"/>
            <a:ext cx="5356225" cy="437673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2058E4A-FF6A-2B43-BD42-7298CE35ED4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919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382" y="195264"/>
            <a:ext cx="7343775" cy="431006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79D87229-B7F9-924C-A37D-E912EAC7AE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689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356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B15D3F1-F161-0842-9019-A24B2A9AC1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115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0A2D646-F48B-EC4E-8599-BB4FFD9D48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514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3C702E5-0A4F-734A-B339-170B880FD61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890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3C702E5-0A4F-734A-B339-170B880FD61B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9727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D046C2AA-3A82-FF41-A690-54C3BAC683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2184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CBC47B31-9926-2046-834C-901B1232E1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2152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1864576D-CBDC-5C4F-A16F-9E688D9E90B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0875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109C0C0-78C9-634B-A433-087C1D4D6F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8112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426E6D9-E048-534A-B623-E638B833142B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4111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2C077BC-C075-B04A-8B42-B3F1271D10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5431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85000" y="195263"/>
            <a:ext cx="1835150" cy="4376739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476377" y="195263"/>
            <a:ext cx="5356225" cy="437673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2058E4A-FF6A-2B43-BD42-7298CE35ED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78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382" y="195264"/>
            <a:ext cx="7343775" cy="431006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79D87229-B7F9-924C-A37D-E912EAC7AE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261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D046C2AA-3A82-FF41-A690-54C3BAC683D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264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B15D3F1-F161-0842-9019-A24B2A9AC1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6114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0A2D646-F48B-EC4E-8599-BB4FFD9D48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0461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3C702E5-0A4F-734A-B339-170B880FD61B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694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D046C2AA-3A82-FF41-A690-54C3BAC683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3708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CBC47B31-9926-2046-834C-901B1232E1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666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1864576D-CBDC-5C4F-A16F-9E688D9E90B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7793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109C0C0-78C9-634B-A433-087C1D4D6F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8785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426E6D9-E048-534A-B623-E638B833142B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8172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2C077BC-C075-B04A-8B42-B3F1271D10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2307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85000" y="195263"/>
            <a:ext cx="1835150" cy="4376739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476377" y="195263"/>
            <a:ext cx="5356225" cy="437673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2058E4A-FF6A-2B43-BD42-7298CE35ED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792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CBC47B31-9926-2046-834C-901B1232E15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5522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382" y="195264"/>
            <a:ext cx="7343775" cy="431006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2499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1666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B15D3F1-F161-0842-9019-A24B2A9AC1B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434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0A2D646-F48B-EC4E-8599-BB4FFD9D48A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507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3C702E5-0A4F-734A-B339-170B880FD61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289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D046C2AA-3A82-FF41-A690-54C3BAC683D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618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CBC47B31-9926-2046-834C-901B1232E15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6982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95118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109C0C0-78C9-634B-A433-087C1D4D6FB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4827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426E6D9-E048-534A-B623-E638B83314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03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97677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2C077BC-C075-B04A-8B42-B3F1271D10C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1204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85000" y="195263"/>
            <a:ext cx="1835150" cy="4376739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476377" y="195263"/>
            <a:ext cx="5356225" cy="437673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2058E4A-FF6A-2B43-BD42-7298CE35ED4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32237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382" y="195264"/>
            <a:ext cx="7343775" cy="431006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79D87229-B7F9-924C-A37D-E912EAC7AE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2876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3710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B15D3F1-F161-0842-9019-A24B2A9AC1B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320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0A2D646-F48B-EC4E-8599-BB4FFD9D48A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065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3C702E5-0A4F-734A-B339-170B880FD61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901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D046C2AA-3A82-FF41-A690-54C3BAC683D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569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CBC47B31-9926-2046-834C-901B1232E15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940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418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109C0C0-78C9-634B-A433-087C1D4D6FB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1648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109C0C0-78C9-634B-A433-087C1D4D6FB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2406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426E6D9-E048-534A-B623-E638B83314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620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2C077BC-C075-B04A-8B42-B3F1271D10C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645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85000" y="195263"/>
            <a:ext cx="1835150" cy="4376739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476377" y="195263"/>
            <a:ext cx="5356225" cy="437673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2058E4A-FF6A-2B43-BD42-7298CE35ED4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218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382" y="195264"/>
            <a:ext cx="7343775" cy="431006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476382" y="1485900"/>
            <a:ext cx="3414713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488" y="1485900"/>
            <a:ext cx="3414712" cy="30861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79D87229-B7F9-924C-A37D-E912EAC7AE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90190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0FAFC3-79F0-53AD-956B-F13C5A4622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C2BDE7C-B309-8D99-1E99-197857141D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96E958-4962-143B-5415-C4E5BD9A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E9C4-3878-40AF-AE1F-9F53C8D61DC7}" type="datetime1">
              <a:rPr lang="fr-FR" smtClean="0"/>
              <a:t>30/09/2024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17C398-B269-10A4-14EF-2F3F2EF71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7144EC-94F7-D87C-DDF4-EDD4A7736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03966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5D8C47-3539-4291-2033-F86C8C87C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97CF57-DD13-D409-00CE-9FB9CD165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0A285A-A758-FC11-2273-4C18C50C4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EE79-3E52-405A-A6AA-9036F4C09DCE}" type="datetime1">
              <a:rPr lang="fr-FR" smtClean="0"/>
              <a:t>30/09/2024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877E0E-3ED8-BA64-BB1D-6FEB0CF71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15603B-B09B-22FA-5086-A486A7D7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6791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9ED6FE-5911-D829-5C85-0381E34B7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F25A72-35C5-0CD7-63D3-661E98E0E1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5005D1-B686-3DD3-FD0A-4F8C69A42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214B2-7E9A-42E1-B232-C02FDC0CB561}" type="datetime1">
              <a:rPr lang="fr-FR" smtClean="0"/>
              <a:t>30/09/2024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D85EC2-6019-BB81-9D55-DBA40F9DC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9A57CA-EEED-2E39-1F2C-C9AF4DA9B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6603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DA3504-3518-0794-BEF5-4594AE837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34B6EE-7D72-EC24-147E-8EC9FB0EB2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8E18F5C-3B9F-3366-BC92-A4F07479FF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9409FF-7887-4166-AD31-1B3B9FD1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6ADE-36DE-495D-B3D4-98136B58ABA1}" type="datetime1">
              <a:rPr lang="fr-FR" smtClean="0"/>
              <a:t>30/09/2024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71E635E-850C-0F22-41C0-D8301BE9C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D685EE0-EEF2-50B1-EEC5-D987C93C0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9327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A8518D-6D3B-A343-B018-23AA54E60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CB76AF-F5C0-ACC0-C5A0-2F60B3572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C9B70A4-8250-1D54-5F6A-6A305FEF7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C8BA088-FC5C-03C0-6944-624571D9D7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E29EC18-04C4-1C84-3829-0D13E9F18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4CA2F6A-4995-E504-B288-D677F2046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6356-3796-434C-ADC4-1CCEA9DE82DA}" type="datetime1">
              <a:rPr lang="fr-FR" smtClean="0"/>
              <a:t>30/09/2024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44F0042-6414-4394-492D-98694889E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9A5EDD5-34A7-7F29-39A1-F5D476DC0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471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7204075" y="33340"/>
            <a:ext cx="1905000" cy="244079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426E6D9-E048-534A-B623-E638B83314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0968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2852F7-5A28-FA0B-B9CB-675464D6C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B9DC68-1B67-FA19-12A4-46093554E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27599-99E9-46FD-8AC3-6BEB0D0A09AF}" type="datetime1">
              <a:rPr lang="fr-FR" smtClean="0"/>
              <a:t>30/09/2024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B7AD5DA-68D0-7F98-5646-B8CBD354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9D608F9-8460-3072-B458-104C10216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90559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F3E8398-8A5A-23CC-9871-7CFAD64F5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2887-7F32-48B4-81E8-CBB07BD33F2C}" type="datetime1">
              <a:rPr lang="fr-FR" smtClean="0"/>
              <a:t>30/09/2024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0A6342C-B20F-184C-5800-75B5794C9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9CA93B8-C287-CBF5-7F20-293902AE0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6183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AD4634-5973-A884-313B-46ADEFC35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883790-A012-27EA-5D48-527867214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9E605AF-DD88-1366-9CA1-ACB81D2DB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FDC7743-44EF-5951-3014-CA9F96DC4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32A3-B387-43A8-A33A-80BE573638C3}" type="datetime1">
              <a:rPr lang="fr-FR" smtClean="0"/>
              <a:t>30/09/2024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9A5FC3-F7C3-C8DF-6841-934DF4572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73FB5BF-9343-9FC1-0907-0DB4FD3F4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7723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2EF0FA-F7DD-A874-E828-8893CD742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85F9F69-6B4B-FCF7-D300-70E43A75B6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EA0963-2F34-AD20-32DA-505B0BC84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0EF77F-620E-45FA-2ED4-6B64038A1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D279-CB50-4040-807D-F01C2B4A7042}" type="datetime1">
              <a:rPr lang="fr-FR" smtClean="0"/>
              <a:t>30/09/2024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8371123-2EA7-9218-A4E1-68927AE17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B8DA07-2578-EC3B-5A02-1D694A22C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88536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95E8AD-CC18-C7DF-3C25-998C5A45D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3403AA8-BBD7-A43F-6399-C7DC7AA461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69DD0D-A2F4-CADE-4B17-0EB8E7365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F9AB5-A560-45E7-8210-C143ED2FF945}" type="datetime1">
              <a:rPr lang="fr-FR" smtClean="0"/>
              <a:t>30/09/2024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3C70CB-D09E-9A67-F4EC-DCAAC5FF5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B8FF51-1632-6FD8-C824-5B87FA036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69883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39504A0-17DC-E37C-6D0B-568C44C91E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3F95436-4A8C-FB84-F731-460A1C014E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88A858-3A68-D127-1DDC-AF5DBD6BC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F55F-DB51-4051-BD3C-F713AE3F0710}" type="datetime1">
              <a:rPr lang="fr-FR" smtClean="0"/>
              <a:t>30/09/2024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C7436F-32D9-2201-2B9A-CE600F54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D442B5-C65C-97F6-F284-F72C45AE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77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20" y="33340"/>
            <a:ext cx="7343775" cy="43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9195" y="1329929"/>
            <a:ext cx="69818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519114"/>
            <a:ext cx="91440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 flipV="1">
            <a:off x="395536" y="511791"/>
            <a:ext cx="0" cy="4659982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Line 11"/>
          <p:cNvSpPr>
            <a:spLocks noChangeShapeType="1"/>
          </p:cNvSpPr>
          <p:nvPr userDrawn="1"/>
        </p:nvSpPr>
        <p:spPr bwMode="auto">
          <a:xfrm flipH="1" flipV="1">
            <a:off x="8748464" y="532848"/>
            <a:ext cx="373" cy="4659982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3" r="14778"/>
          <a:stretch/>
        </p:blipFill>
        <p:spPr bwMode="auto">
          <a:xfrm>
            <a:off x="0" y="540546"/>
            <a:ext cx="365696" cy="456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3" name="Image 32" descr="KM3NeT_logo.gif"/>
          <p:cNvPicPr>
            <a:picLocks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452" y="20320"/>
            <a:ext cx="504056" cy="49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 descr="logo_huge_trans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48" y="33340"/>
            <a:ext cx="445312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 descr="WhiteString.gif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3" r="41567"/>
          <a:stretch/>
        </p:blipFill>
        <p:spPr>
          <a:xfrm>
            <a:off x="8765540" y="577315"/>
            <a:ext cx="378460" cy="48027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20" y="33340"/>
            <a:ext cx="7343775" cy="43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9195" y="1329929"/>
            <a:ext cx="69818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519114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 flipV="1">
            <a:off x="611188" y="0"/>
            <a:ext cx="0" cy="5143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Line 11"/>
          <p:cNvSpPr>
            <a:spLocks noChangeShapeType="1"/>
          </p:cNvSpPr>
          <p:nvPr userDrawn="1"/>
        </p:nvSpPr>
        <p:spPr bwMode="auto">
          <a:xfrm flipV="1">
            <a:off x="8532813" y="0"/>
            <a:ext cx="0" cy="5143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40546"/>
            <a:ext cx="539545" cy="456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4" name="Picture 11" descr="logo_huge_trans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0" y="33340"/>
            <a:ext cx="445312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959" y="558676"/>
            <a:ext cx="539545" cy="456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1" name="Picture 11" descr="logo_huge_trans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703" y="51470"/>
            <a:ext cx="445312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94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D2DB9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20" y="33340"/>
            <a:ext cx="7343775" cy="43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9195" y="1329929"/>
            <a:ext cx="69818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519114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 flipV="1">
            <a:off x="611188" y="0"/>
            <a:ext cx="0" cy="5143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Line 11"/>
          <p:cNvSpPr>
            <a:spLocks noChangeShapeType="1"/>
          </p:cNvSpPr>
          <p:nvPr userDrawn="1"/>
        </p:nvSpPr>
        <p:spPr bwMode="auto">
          <a:xfrm flipV="1">
            <a:off x="8532813" y="0"/>
            <a:ext cx="0" cy="5143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033" name="Image 32" descr="KM3NeT_logo.gif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20320"/>
            <a:ext cx="504056" cy="49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32" descr="KM3NeT_logo.gif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0320"/>
            <a:ext cx="504056" cy="49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" name="Grouper 33"/>
          <p:cNvGrpSpPr/>
          <p:nvPr userDrawn="1"/>
        </p:nvGrpSpPr>
        <p:grpSpPr>
          <a:xfrm>
            <a:off x="8532440" y="267494"/>
            <a:ext cx="936104" cy="4752120"/>
            <a:chOff x="8467482" y="123478"/>
            <a:chExt cx="1172055" cy="5040152"/>
          </a:xfrm>
        </p:grpSpPr>
        <p:grpSp>
          <p:nvGrpSpPr>
            <p:cNvPr id="35" name="Grouper 34"/>
            <p:cNvGrpSpPr/>
            <p:nvPr userDrawn="1"/>
          </p:nvGrpSpPr>
          <p:grpSpPr>
            <a:xfrm>
              <a:off x="8467482" y="528130"/>
              <a:ext cx="569014" cy="4635500"/>
              <a:chOff x="6444208" y="528130"/>
              <a:chExt cx="569014" cy="4635500"/>
            </a:xfrm>
          </p:grpSpPr>
          <p:pic>
            <p:nvPicPr>
              <p:cNvPr id="46" name="Image 45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2" t="11252" r="34277" b="54560"/>
              <a:stretch/>
            </p:blipFill>
            <p:spPr>
              <a:xfrm>
                <a:off x="6444208" y="528130"/>
                <a:ext cx="498459" cy="1784850"/>
              </a:xfrm>
              <a:prstGeom prst="rect">
                <a:avLst/>
              </a:prstGeom>
            </p:spPr>
          </p:pic>
          <p:pic>
            <p:nvPicPr>
              <p:cNvPr id="47" name="Image 46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148" t="10494" r="31177" b="49726"/>
              <a:stretch/>
            </p:blipFill>
            <p:spPr>
              <a:xfrm>
                <a:off x="6488575" y="2059602"/>
                <a:ext cx="496425" cy="2046112"/>
              </a:xfrm>
              <a:prstGeom prst="rect">
                <a:avLst/>
              </a:prstGeom>
            </p:spPr>
          </p:pic>
          <p:pic>
            <p:nvPicPr>
              <p:cNvPr id="48" name="Image 47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65" t="10494" r="29958" b="59106"/>
              <a:stretch/>
            </p:blipFill>
            <p:spPr>
              <a:xfrm>
                <a:off x="6475287" y="3599992"/>
                <a:ext cx="537935" cy="1563638"/>
              </a:xfrm>
              <a:prstGeom prst="rect">
                <a:avLst/>
              </a:prstGeom>
            </p:spPr>
          </p:pic>
        </p:grpSp>
        <p:grpSp>
          <p:nvGrpSpPr>
            <p:cNvPr id="36" name="Grouper 35"/>
            <p:cNvGrpSpPr/>
            <p:nvPr userDrawn="1"/>
          </p:nvGrpSpPr>
          <p:grpSpPr>
            <a:xfrm>
              <a:off x="8802465" y="123478"/>
              <a:ext cx="837072" cy="5020022"/>
              <a:chOff x="8824449" y="225778"/>
              <a:chExt cx="837072" cy="5020022"/>
            </a:xfrm>
          </p:grpSpPr>
          <p:pic>
            <p:nvPicPr>
              <p:cNvPr id="37" name="Image 36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64" t="-8610" r="40665" b="54838"/>
              <a:stretch/>
            </p:blipFill>
            <p:spPr>
              <a:xfrm>
                <a:off x="8861984" y="225778"/>
                <a:ext cx="381001" cy="2765778"/>
              </a:xfrm>
              <a:prstGeom prst="rect">
                <a:avLst/>
              </a:prstGeom>
            </p:spPr>
          </p:pic>
          <p:pic>
            <p:nvPicPr>
              <p:cNvPr id="38" name="Image 37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2" t="11252" r="6533" b="54560"/>
              <a:stretch/>
            </p:blipFill>
            <p:spPr>
              <a:xfrm>
                <a:off x="8824449" y="2787774"/>
                <a:ext cx="837072" cy="1784850"/>
              </a:xfrm>
              <a:prstGeom prst="rect">
                <a:avLst/>
              </a:prstGeom>
            </p:spPr>
          </p:pic>
          <p:pic>
            <p:nvPicPr>
              <p:cNvPr id="39" name="Image 38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1" t="11252" r="22838" b="72010"/>
              <a:stretch/>
            </p:blipFill>
            <p:spPr>
              <a:xfrm>
                <a:off x="8824449" y="4371950"/>
                <a:ext cx="638076" cy="873850"/>
              </a:xfrm>
              <a:prstGeom prst="rect">
                <a:avLst/>
              </a:prstGeom>
            </p:spPr>
          </p:pic>
        </p:grpSp>
      </p:grpSp>
      <p:grpSp>
        <p:nvGrpSpPr>
          <p:cNvPr id="49" name="Grouper 48"/>
          <p:cNvGrpSpPr/>
          <p:nvPr userDrawn="1"/>
        </p:nvGrpSpPr>
        <p:grpSpPr>
          <a:xfrm>
            <a:off x="-36512" y="267902"/>
            <a:ext cx="936104" cy="4752120"/>
            <a:chOff x="8467482" y="123478"/>
            <a:chExt cx="1172055" cy="5040152"/>
          </a:xfrm>
        </p:grpSpPr>
        <p:grpSp>
          <p:nvGrpSpPr>
            <p:cNvPr id="50" name="Grouper 49"/>
            <p:cNvGrpSpPr/>
            <p:nvPr userDrawn="1"/>
          </p:nvGrpSpPr>
          <p:grpSpPr>
            <a:xfrm>
              <a:off x="8467482" y="528130"/>
              <a:ext cx="569014" cy="4635500"/>
              <a:chOff x="6444208" y="528130"/>
              <a:chExt cx="569014" cy="4635500"/>
            </a:xfrm>
          </p:grpSpPr>
          <p:pic>
            <p:nvPicPr>
              <p:cNvPr id="55" name="Image 54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2" t="11252" r="34277" b="54560"/>
              <a:stretch/>
            </p:blipFill>
            <p:spPr>
              <a:xfrm>
                <a:off x="6444208" y="528130"/>
                <a:ext cx="498459" cy="1784850"/>
              </a:xfrm>
              <a:prstGeom prst="rect">
                <a:avLst/>
              </a:prstGeom>
            </p:spPr>
          </p:pic>
          <p:pic>
            <p:nvPicPr>
              <p:cNvPr id="56" name="Image 55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148" t="10494" r="31177" b="49726"/>
              <a:stretch/>
            </p:blipFill>
            <p:spPr>
              <a:xfrm>
                <a:off x="6488575" y="2059602"/>
                <a:ext cx="496425" cy="2046112"/>
              </a:xfrm>
              <a:prstGeom prst="rect">
                <a:avLst/>
              </a:prstGeom>
            </p:spPr>
          </p:pic>
          <p:pic>
            <p:nvPicPr>
              <p:cNvPr id="57" name="Image 56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65" t="10494" r="29958" b="59106"/>
              <a:stretch/>
            </p:blipFill>
            <p:spPr>
              <a:xfrm>
                <a:off x="6475287" y="3599992"/>
                <a:ext cx="537935" cy="1563638"/>
              </a:xfrm>
              <a:prstGeom prst="rect">
                <a:avLst/>
              </a:prstGeom>
            </p:spPr>
          </p:pic>
        </p:grpSp>
        <p:grpSp>
          <p:nvGrpSpPr>
            <p:cNvPr id="51" name="Grouper 50"/>
            <p:cNvGrpSpPr/>
            <p:nvPr userDrawn="1"/>
          </p:nvGrpSpPr>
          <p:grpSpPr>
            <a:xfrm>
              <a:off x="8802465" y="123478"/>
              <a:ext cx="837072" cy="5020022"/>
              <a:chOff x="8824449" y="225778"/>
              <a:chExt cx="837072" cy="5020022"/>
            </a:xfrm>
          </p:grpSpPr>
          <p:pic>
            <p:nvPicPr>
              <p:cNvPr id="52" name="Image 51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64" t="-8610" r="40665" b="54838"/>
              <a:stretch/>
            </p:blipFill>
            <p:spPr>
              <a:xfrm>
                <a:off x="8861984" y="225778"/>
                <a:ext cx="381001" cy="2765778"/>
              </a:xfrm>
              <a:prstGeom prst="rect">
                <a:avLst/>
              </a:prstGeom>
            </p:spPr>
          </p:pic>
          <p:pic>
            <p:nvPicPr>
              <p:cNvPr id="53" name="Image 52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2" t="11252" r="6533" b="54560"/>
              <a:stretch/>
            </p:blipFill>
            <p:spPr>
              <a:xfrm>
                <a:off x="8824449" y="2787774"/>
                <a:ext cx="837072" cy="1784850"/>
              </a:xfrm>
              <a:prstGeom prst="rect">
                <a:avLst/>
              </a:prstGeom>
            </p:spPr>
          </p:pic>
          <p:pic>
            <p:nvPicPr>
              <p:cNvPr id="54" name="Image 53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1" t="11252" r="22838" b="72010"/>
              <a:stretch/>
            </p:blipFill>
            <p:spPr>
              <a:xfrm>
                <a:off x="8824449" y="4371950"/>
                <a:ext cx="638076" cy="8738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0346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D2DB9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20" y="33340"/>
            <a:ext cx="7343775" cy="43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9195" y="1329929"/>
            <a:ext cx="69818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519114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 flipV="1">
            <a:off x="611188" y="0"/>
            <a:ext cx="0" cy="5143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Line 11"/>
          <p:cNvSpPr>
            <a:spLocks noChangeShapeType="1"/>
          </p:cNvSpPr>
          <p:nvPr userDrawn="1"/>
        </p:nvSpPr>
        <p:spPr bwMode="auto">
          <a:xfrm flipV="1">
            <a:off x="8532813" y="0"/>
            <a:ext cx="0" cy="5143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3" name="Image 32" descr="KM3NeT_logo.gif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20320"/>
            <a:ext cx="504056" cy="49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32" descr="KM3NeT_logo.gif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0320"/>
            <a:ext cx="504056" cy="49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" name="Grouper 33"/>
          <p:cNvGrpSpPr/>
          <p:nvPr userDrawn="1"/>
        </p:nvGrpSpPr>
        <p:grpSpPr>
          <a:xfrm>
            <a:off x="8532440" y="267494"/>
            <a:ext cx="936104" cy="4752120"/>
            <a:chOff x="8467482" y="123478"/>
            <a:chExt cx="1172055" cy="5040152"/>
          </a:xfrm>
        </p:grpSpPr>
        <p:grpSp>
          <p:nvGrpSpPr>
            <p:cNvPr id="35" name="Grouper 34"/>
            <p:cNvGrpSpPr/>
            <p:nvPr userDrawn="1"/>
          </p:nvGrpSpPr>
          <p:grpSpPr>
            <a:xfrm>
              <a:off x="8467482" y="528130"/>
              <a:ext cx="569014" cy="4635500"/>
              <a:chOff x="6444208" y="528130"/>
              <a:chExt cx="569014" cy="4635500"/>
            </a:xfrm>
          </p:grpSpPr>
          <p:pic>
            <p:nvPicPr>
              <p:cNvPr id="46" name="Image 45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2" t="11252" r="34277" b="54560"/>
              <a:stretch/>
            </p:blipFill>
            <p:spPr>
              <a:xfrm>
                <a:off x="6444208" y="528130"/>
                <a:ext cx="498459" cy="1784850"/>
              </a:xfrm>
              <a:prstGeom prst="rect">
                <a:avLst/>
              </a:prstGeom>
            </p:spPr>
          </p:pic>
          <p:pic>
            <p:nvPicPr>
              <p:cNvPr id="47" name="Image 46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148" t="10494" r="31177" b="49726"/>
              <a:stretch/>
            </p:blipFill>
            <p:spPr>
              <a:xfrm>
                <a:off x="6488575" y="2059602"/>
                <a:ext cx="496425" cy="2046112"/>
              </a:xfrm>
              <a:prstGeom prst="rect">
                <a:avLst/>
              </a:prstGeom>
            </p:spPr>
          </p:pic>
          <p:pic>
            <p:nvPicPr>
              <p:cNvPr id="48" name="Image 47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65" t="10494" r="29958" b="59106"/>
              <a:stretch/>
            </p:blipFill>
            <p:spPr>
              <a:xfrm>
                <a:off x="6475287" y="3599992"/>
                <a:ext cx="537935" cy="1563638"/>
              </a:xfrm>
              <a:prstGeom prst="rect">
                <a:avLst/>
              </a:prstGeom>
            </p:spPr>
          </p:pic>
        </p:grpSp>
        <p:grpSp>
          <p:nvGrpSpPr>
            <p:cNvPr id="36" name="Grouper 35"/>
            <p:cNvGrpSpPr/>
            <p:nvPr userDrawn="1"/>
          </p:nvGrpSpPr>
          <p:grpSpPr>
            <a:xfrm>
              <a:off x="8802465" y="123478"/>
              <a:ext cx="837072" cy="5020022"/>
              <a:chOff x="8824449" y="225778"/>
              <a:chExt cx="837072" cy="5020022"/>
            </a:xfrm>
          </p:grpSpPr>
          <p:pic>
            <p:nvPicPr>
              <p:cNvPr id="37" name="Image 36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64" t="-8610" r="40665" b="54838"/>
              <a:stretch/>
            </p:blipFill>
            <p:spPr>
              <a:xfrm>
                <a:off x="8861984" y="225778"/>
                <a:ext cx="381001" cy="2765778"/>
              </a:xfrm>
              <a:prstGeom prst="rect">
                <a:avLst/>
              </a:prstGeom>
            </p:spPr>
          </p:pic>
          <p:pic>
            <p:nvPicPr>
              <p:cNvPr id="38" name="Image 37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2" t="11252" r="6533" b="54560"/>
              <a:stretch/>
            </p:blipFill>
            <p:spPr>
              <a:xfrm>
                <a:off x="8824449" y="2787774"/>
                <a:ext cx="837072" cy="1784850"/>
              </a:xfrm>
              <a:prstGeom prst="rect">
                <a:avLst/>
              </a:prstGeom>
            </p:spPr>
          </p:pic>
          <p:pic>
            <p:nvPicPr>
              <p:cNvPr id="39" name="Image 38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1" t="11252" r="22838" b="72010"/>
              <a:stretch/>
            </p:blipFill>
            <p:spPr>
              <a:xfrm>
                <a:off x="8824449" y="4371950"/>
                <a:ext cx="638076" cy="873850"/>
              </a:xfrm>
              <a:prstGeom prst="rect">
                <a:avLst/>
              </a:prstGeom>
            </p:spPr>
          </p:pic>
        </p:grpSp>
      </p:grpSp>
      <p:grpSp>
        <p:nvGrpSpPr>
          <p:cNvPr id="49" name="Grouper 48"/>
          <p:cNvGrpSpPr/>
          <p:nvPr userDrawn="1"/>
        </p:nvGrpSpPr>
        <p:grpSpPr>
          <a:xfrm>
            <a:off x="-36512" y="267902"/>
            <a:ext cx="936104" cy="4752120"/>
            <a:chOff x="8467482" y="123478"/>
            <a:chExt cx="1172055" cy="5040152"/>
          </a:xfrm>
        </p:grpSpPr>
        <p:grpSp>
          <p:nvGrpSpPr>
            <p:cNvPr id="50" name="Grouper 49"/>
            <p:cNvGrpSpPr/>
            <p:nvPr userDrawn="1"/>
          </p:nvGrpSpPr>
          <p:grpSpPr>
            <a:xfrm>
              <a:off x="8467482" y="528130"/>
              <a:ext cx="569014" cy="4635500"/>
              <a:chOff x="6444208" y="528130"/>
              <a:chExt cx="569014" cy="4635500"/>
            </a:xfrm>
          </p:grpSpPr>
          <p:pic>
            <p:nvPicPr>
              <p:cNvPr id="55" name="Image 54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2" t="11252" r="34277" b="54560"/>
              <a:stretch/>
            </p:blipFill>
            <p:spPr>
              <a:xfrm>
                <a:off x="6444208" y="528130"/>
                <a:ext cx="498459" cy="1784850"/>
              </a:xfrm>
              <a:prstGeom prst="rect">
                <a:avLst/>
              </a:prstGeom>
            </p:spPr>
          </p:pic>
          <p:pic>
            <p:nvPicPr>
              <p:cNvPr id="56" name="Image 55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148" t="10494" r="31177" b="49726"/>
              <a:stretch/>
            </p:blipFill>
            <p:spPr>
              <a:xfrm>
                <a:off x="6488575" y="2059602"/>
                <a:ext cx="496425" cy="2046112"/>
              </a:xfrm>
              <a:prstGeom prst="rect">
                <a:avLst/>
              </a:prstGeom>
            </p:spPr>
          </p:pic>
          <p:pic>
            <p:nvPicPr>
              <p:cNvPr id="57" name="Image 56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65" t="10494" r="29958" b="59106"/>
              <a:stretch/>
            </p:blipFill>
            <p:spPr>
              <a:xfrm>
                <a:off x="6475287" y="3599992"/>
                <a:ext cx="537935" cy="1563638"/>
              </a:xfrm>
              <a:prstGeom prst="rect">
                <a:avLst/>
              </a:prstGeom>
            </p:spPr>
          </p:pic>
        </p:grpSp>
        <p:grpSp>
          <p:nvGrpSpPr>
            <p:cNvPr id="51" name="Grouper 50"/>
            <p:cNvGrpSpPr/>
            <p:nvPr userDrawn="1"/>
          </p:nvGrpSpPr>
          <p:grpSpPr>
            <a:xfrm>
              <a:off x="8802465" y="123478"/>
              <a:ext cx="837072" cy="5020022"/>
              <a:chOff x="8824449" y="225778"/>
              <a:chExt cx="837072" cy="5020022"/>
            </a:xfrm>
          </p:grpSpPr>
          <p:pic>
            <p:nvPicPr>
              <p:cNvPr id="52" name="Image 51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64" t="-8610" r="40665" b="54838"/>
              <a:stretch/>
            </p:blipFill>
            <p:spPr>
              <a:xfrm>
                <a:off x="8861984" y="225778"/>
                <a:ext cx="381001" cy="2765778"/>
              </a:xfrm>
              <a:prstGeom prst="rect">
                <a:avLst/>
              </a:prstGeom>
            </p:spPr>
          </p:pic>
          <p:pic>
            <p:nvPicPr>
              <p:cNvPr id="53" name="Image 52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2" t="11252" r="6533" b="54560"/>
              <a:stretch/>
            </p:blipFill>
            <p:spPr>
              <a:xfrm>
                <a:off x="8824449" y="2787774"/>
                <a:ext cx="837072" cy="1784850"/>
              </a:xfrm>
              <a:prstGeom prst="rect">
                <a:avLst/>
              </a:prstGeom>
            </p:spPr>
          </p:pic>
          <p:pic>
            <p:nvPicPr>
              <p:cNvPr id="54" name="Image 53" descr="WhiteString.gif"/>
              <p:cNvPicPr>
                <a:picLocks noChangeAspect="1"/>
              </p:cNvPicPr>
              <p:nvPr userDrawn="1"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81" t="11252" r="22838" b="72010"/>
              <a:stretch/>
            </p:blipFill>
            <p:spPr>
              <a:xfrm>
                <a:off x="8824449" y="4371950"/>
                <a:ext cx="638076" cy="8738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8258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D2DB9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20" y="33340"/>
            <a:ext cx="7343775" cy="43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9195" y="1329929"/>
            <a:ext cx="69818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519114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 flipV="1">
            <a:off x="611188" y="0"/>
            <a:ext cx="0" cy="5143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Line 11"/>
          <p:cNvSpPr>
            <a:spLocks noChangeShapeType="1"/>
          </p:cNvSpPr>
          <p:nvPr userDrawn="1"/>
        </p:nvSpPr>
        <p:spPr bwMode="auto">
          <a:xfrm flipV="1">
            <a:off x="8532813" y="0"/>
            <a:ext cx="0" cy="5143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40546"/>
            <a:ext cx="539545" cy="456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4" name="Picture 11" descr="logo_huge_trans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0" y="33340"/>
            <a:ext cx="445312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959" y="558676"/>
            <a:ext cx="539545" cy="456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1" name="Picture 11" descr="logo_huge_trans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703" y="51470"/>
            <a:ext cx="445312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243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D2DB9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20" y="33340"/>
            <a:ext cx="7343775" cy="43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9195" y="1329929"/>
            <a:ext cx="69818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519114"/>
            <a:ext cx="91440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 flipV="1">
            <a:off x="395536" y="511791"/>
            <a:ext cx="0" cy="4659982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Line 11"/>
          <p:cNvSpPr>
            <a:spLocks noChangeShapeType="1"/>
          </p:cNvSpPr>
          <p:nvPr userDrawn="1"/>
        </p:nvSpPr>
        <p:spPr bwMode="auto">
          <a:xfrm flipH="1" flipV="1">
            <a:off x="8748464" y="532848"/>
            <a:ext cx="373" cy="4659982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033" name="Image 32" descr="KM3NeT_logo.gif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452" y="20320"/>
            <a:ext cx="504056" cy="49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 descr="WhiteString.gif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3" r="41567"/>
          <a:stretch/>
        </p:blipFill>
        <p:spPr>
          <a:xfrm>
            <a:off x="8765540" y="577315"/>
            <a:ext cx="378460" cy="4802747"/>
          </a:xfrm>
          <a:prstGeom prst="rect">
            <a:avLst/>
          </a:prstGeom>
        </p:spPr>
      </p:pic>
      <p:pic>
        <p:nvPicPr>
          <p:cNvPr id="11" name="Image 32" descr="KM3NeT_logo.gif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44" y="15713"/>
            <a:ext cx="504056" cy="49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 descr="WhiteString.gif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3" r="41567"/>
          <a:stretch/>
        </p:blipFill>
        <p:spPr>
          <a:xfrm>
            <a:off x="13600" y="561556"/>
            <a:ext cx="378460" cy="480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8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20" y="33340"/>
            <a:ext cx="7343775" cy="43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9195" y="1329929"/>
            <a:ext cx="69818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519114"/>
            <a:ext cx="91440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 flipV="1">
            <a:off x="395536" y="511791"/>
            <a:ext cx="0" cy="4659982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Line 11"/>
          <p:cNvSpPr>
            <a:spLocks noChangeShapeType="1"/>
          </p:cNvSpPr>
          <p:nvPr userDrawn="1"/>
        </p:nvSpPr>
        <p:spPr bwMode="auto">
          <a:xfrm flipH="1" flipV="1">
            <a:off x="8748464" y="532848"/>
            <a:ext cx="373" cy="4659982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3" r="14778"/>
          <a:stretch/>
        </p:blipFill>
        <p:spPr bwMode="auto">
          <a:xfrm>
            <a:off x="0" y="540546"/>
            <a:ext cx="365696" cy="456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34" name="Picture 11" descr="logo_huge_trans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48" y="33340"/>
            <a:ext cx="445312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3" r="14778"/>
          <a:stretch/>
        </p:blipFill>
        <p:spPr bwMode="auto">
          <a:xfrm>
            <a:off x="8784976" y="558676"/>
            <a:ext cx="365696" cy="456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" name="Picture 11" descr="logo_huge_trans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29572"/>
            <a:ext cx="445312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65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683FB73-C4B1-4241-AD5A-C180A5D91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21D2F5-4E35-BC2D-1F1B-0768E2A6F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9E72C5-9DBA-6E4B-97EA-932B35583C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6EFA92-3201-418F-A821-E985928CEADF}" type="datetime1">
              <a:rPr lang="fr-FR" smtClean="0"/>
              <a:t>30/09/2024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C0D335-C2C2-2564-569B-C03143D371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Astrophysics Centre for Multimessenger studies in Europe (ACME) - A. Kouchner, MANTS 2024, Bochum, Germany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3232FE-2A01-1039-3CBB-F45E399FEA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2C4AEC-6A23-45D3-A0C5-1617FE64DE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45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46.png"/><Relationship Id="rId4" Type="http://schemas.openxmlformats.org/officeDocument/2006/relationships/image" Target="../media/image4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309.05016" TargetMode="Externa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51.emf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61.tif"/><Relationship Id="rId5" Type="http://schemas.openxmlformats.org/officeDocument/2006/relationships/image" Target="../media/image60.tif"/><Relationship Id="rId4" Type="http://schemas.openxmlformats.org/officeDocument/2006/relationships/image" Target="../media/image59.t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63.png"/><Relationship Id="rId5" Type="http://schemas.openxmlformats.org/officeDocument/2006/relationships/image" Target="../media/image62.tif"/><Relationship Id="rId4" Type="http://schemas.openxmlformats.org/officeDocument/2006/relationships/image" Target="../media/image59.t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66.png"/><Relationship Id="rId4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69.png"/><Relationship Id="rId4" Type="http://schemas.openxmlformats.org/officeDocument/2006/relationships/hyperlink" Target="https://arxiv.org/abs/2309.05016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stronet-eu.org/?page_id=521" TargetMode="External"/><Relationship Id="rId2" Type="http://schemas.openxmlformats.org/officeDocument/2006/relationships/hyperlink" Target="https://www.appec.org/roadmap/" TargetMode="Externa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emploi.cnrs.fr/Offres/CDD/UMR7164-KEVVEL-029/Default.aspx" TargetMode="External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8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81.emf"/><Relationship Id="rId4" Type="http://schemas.openxmlformats.org/officeDocument/2006/relationships/image" Target="../media/image8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85.png"/><Relationship Id="rId4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9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5" name="Text Box 7"/>
          <p:cNvSpPr txBox="1">
            <a:spLocks noChangeArrowheads="1"/>
          </p:cNvSpPr>
          <p:nvPr/>
        </p:nvSpPr>
        <p:spPr bwMode="auto">
          <a:xfrm>
            <a:off x="358041" y="573883"/>
            <a:ext cx="17139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1200" dirty="0">
                <a:solidFill>
                  <a:srgbClr val="A50021"/>
                </a:solidFill>
                <a:latin typeface="Arial" charset="0"/>
                <a:cs typeface="+mn-cs"/>
              </a:rPr>
              <a:t>https://antares.in2p3.fr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7003712" y="573885"/>
            <a:ext cx="17824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1200" dirty="0">
                <a:solidFill>
                  <a:srgbClr val="A50021"/>
                </a:solidFill>
                <a:latin typeface="Arial" charset="0"/>
                <a:cs typeface="+mn-cs"/>
              </a:rPr>
              <a:t>https://www.km3net.org</a:t>
            </a:r>
          </a:p>
        </p:txBody>
      </p:sp>
      <p:sp>
        <p:nvSpPr>
          <p:cNvPr id="5" name="Rectangle 4"/>
          <p:cNvSpPr/>
          <p:nvPr/>
        </p:nvSpPr>
        <p:spPr>
          <a:xfrm>
            <a:off x="684220" y="915566"/>
            <a:ext cx="7704137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ANTARES to KM3NeT: The Adventure of Neutrino Detection in the Mediterranean Sea</a:t>
            </a:r>
          </a:p>
        </p:txBody>
      </p:sp>
      <p:pic>
        <p:nvPicPr>
          <p:cNvPr id="3" name="Image 15" descr="underwater_bubbles-wallpaper-1280x800.jpg">
            <a:extLst>
              <a:ext uri="{FF2B5EF4-FFF2-40B4-BE49-F238E27FC236}">
                <a16:creationId xmlns:a16="http://schemas.microsoft.com/office/drawing/2014/main" id="{C8D25785-2395-9AA3-864A-3D17B5A060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9" t="42862" r="8932" b="11317"/>
          <a:stretch/>
        </p:blipFill>
        <p:spPr bwMode="auto">
          <a:xfrm>
            <a:off x="765736" y="2139702"/>
            <a:ext cx="7640320" cy="275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B7C7B6D7-F2E5-84DE-CAB2-88EBE5384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744" y="2444339"/>
            <a:ext cx="302418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fr-FR" sz="1800" b="1" dirty="0">
                <a:solidFill>
                  <a:schemeClr val="bg1"/>
                </a:solidFill>
                <a:latin typeface="Arial" charset="0"/>
                <a:cs typeface="+mn-cs"/>
              </a:rPr>
              <a:t>Antoine Kouchner</a:t>
            </a:r>
          </a:p>
          <a:p>
            <a:pPr algn="ctr">
              <a:spcBef>
                <a:spcPct val="20000"/>
              </a:spcBef>
              <a:defRPr/>
            </a:pPr>
            <a:endParaRPr lang="fr-FR" sz="1600" dirty="0">
              <a:solidFill>
                <a:schemeClr val="bg1"/>
              </a:solidFill>
              <a:latin typeface="Arial" charset="0"/>
              <a:cs typeface="+mn-cs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Arial" charset="0"/>
                <a:cs typeface="+mn-cs"/>
              </a:rPr>
              <a:t>for the ANTARES and KM3NeT collaborations</a:t>
            </a:r>
            <a:endParaRPr lang="fr-FR" sz="1600" dirty="0"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pic>
        <p:nvPicPr>
          <p:cNvPr id="7" name="Image 22" descr="logo_apc.png">
            <a:extLst>
              <a:ext uri="{FF2B5EF4-FFF2-40B4-BE49-F238E27FC236}">
                <a16:creationId xmlns:a16="http://schemas.microsoft.com/office/drawing/2014/main" id="{4A8D1E5A-F675-A0BE-1661-6B01A251F2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827" y="3826149"/>
            <a:ext cx="772501" cy="72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33" descr="KM3NeT_logo.gif">
            <a:extLst>
              <a:ext uri="{FF2B5EF4-FFF2-40B4-BE49-F238E27FC236}">
                <a16:creationId xmlns:a16="http://schemas.microsoft.com/office/drawing/2014/main" id="{6146D1CF-4281-9F30-39FD-03B31EF249D0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449" y="3102571"/>
            <a:ext cx="1008112" cy="91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logo_huge_trans2">
            <a:extLst>
              <a:ext uri="{FF2B5EF4-FFF2-40B4-BE49-F238E27FC236}">
                <a16:creationId xmlns:a16="http://schemas.microsoft.com/office/drawing/2014/main" id="{77819B42-78C4-BF2A-6C67-38CC5DE81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098" y="3596467"/>
            <a:ext cx="94415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E4F05A2-7797-9A1D-B2F4-BE75EFE130E0}"/>
              </a:ext>
            </a:extLst>
          </p:cNvPr>
          <p:cNvSpPr txBox="1"/>
          <p:nvPr/>
        </p:nvSpPr>
        <p:spPr>
          <a:xfrm>
            <a:off x="684220" y="4894392"/>
            <a:ext cx="8194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HAESA 2024, October 2 - 4                                                                                        </a:t>
            </a:r>
            <a:r>
              <a:rPr lang="fr-FR" sz="1100" b="0" i="0" u="none" strike="noStrike" dirty="0" err="1">
                <a:effectLst/>
                <a:latin typeface="Roboto" panose="02000000000000000000" pitchFamily="2" charset="0"/>
              </a:rPr>
              <a:t>Wits</a:t>
            </a:r>
            <a:r>
              <a:rPr lang="fr-FR" sz="1100" b="0" i="0" u="none" strike="noStrike" dirty="0">
                <a:effectLst/>
                <a:latin typeface="Roboto" panose="02000000000000000000" pitchFamily="2" charset="0"/>
              </a:rPr>
              <a:t> Rural Facility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South Africa</a:t>
            </a:r>
          </a:p>
        </p:txBody>
      </p:sp>
    </p:spTree>
    <p:extLst>
      <p:ext uri="{BB962C8B-B14F-4D97-AF65-F5344CB8AC3E}">
        <p14:creationId xmlns:p14="http://schemas.microsoft.com/office/powerpoint/2010/main" val="1260543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3963B9-0F45-ED47-CF71-38FF0396F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Supernova Physics</a:t>
            </a:r>
          </a:p>
        </p:txBody>
      </p:sp>
      <p:sp>
        <p:nvSpPr>
          <p:cNvPr id="9" name="Google Shape;327;p11">
            <a:extLst>
              <a:ext uri="{FF2B5EF4-FFF2-40B4-BE49-F238E27FC236}">
                <a16:creationId xmlns:a16="http://schemas.microsoft.com/office/drawing/2014/main" id="{95C895D3-BC6D-FE4F-CA04-7A7444709EF8}"/>
              </a:ext>
            </a:extLst>
          </p:cNvPr>
          <p:cNvSpPr txBox="1"/>
          <p:nvPr/>
        </p:nvSpPr>
        <p:spPr>
          <a:xfrm>
            <a:off x="204620" y="642285"/>
            <a:ext cx="8512816" cy="342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</a:pPr>
            <a:r>
              <a:rPr lang="en-US" sz="1875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A DOM as a single detector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Google Shape;330;p11">
            <a:extLst>
              <a:ext uri="{FF2B5EF4-FFF2-40B4-BE49-F238E27FC236}">
                <a16:creationId xmlns:a16="http://schemas.microsoft.com/office/drawing/2014/main" id="{A158BBA4-2188-84DF-2E2A-4B7F63EEC366}"/>
              </a:ext>
            </a:extLst>
          </p:cNvPr>
          <p:cNvSpPr txBox="1"/>
          <p:nvPr/>
        </p:nvSpPr>
        <p:spPr>
          <a:xfrm>
            <a:off x="1871612" y="4415345"/>
            <a:ext cx="5591277" cy="561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</a:pPr>
            <a:r>
              <a:rPr lang="en-US" sz="165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An on-line alert system for CCSN already implemented 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</a:pPr>
            <a:r>
              <a:rPr lang="en-US" sz="165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Integrated in SNEWS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oogle Shape;339;p11" descr="Schermata 2024-06-13 alle 22.32.49.png">
            <a:extLst>
              <a:ext uri="{FF2B5EF4-FFF2-40B4-BE49-F238E27FC236}">
                <a16:creationId xmlns:a16="http://schemas.microsoft.com/office/drawing/2014/main" id="{6C8F8954-D90C-487B-648F-0FCB2AF247F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56722" y="1780506"/>
            <a:ext cx="2811422" cy="2447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340;p11" descr="Schermata 2024-06-13 alle 22.34.02.png">
            <a:extLst>
              <a:ext uri="{FF2B5EF4-FFF2-40B4-BE49-F238E27FC236}">
                <a16:creationId xmlns:a16="http://schemas.microsoft.com/office/drawing/2014/main" id="{D270E854-953F-8B60-8C1B-998A4763E6B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4918"/>
          <a:stretch/>
        </p:blipFill>
        <p:spPr>
          <a:xfrm>
            <a:off x="462360" y="1930775"/>
            <a:ext cx="2597472" cy="2197108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342;p11">
            <a:extLst>
              <a:ext uri="{FF2B5EF4-FFF2-40B4-BE49-F238E27FC236}">
                <a16:creationId xmlns:a16="http://schemas.microsoft.com/office/drawing/2014/main" id="{B7E5D0AA-BD32-90EB-9E6F-015402C0AA33}"/>
              </a:ext>
            </a:extLst>
          </p:cNvPr>
          <p:cNvSpPr txBox="1"/>
          <p:nvPr/>
        </p:nvSpPr>
        <p:spPr>
          <a:xfrm>
            <a:off x="2420122" y="1023939"/>
            <a:ext cx="3895605" cy="325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700"/>
            </a:pPr>
            <a:r>
              <a:rPr lang="en-US" sz="1763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Muon background rejection improved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Google Shape;343;p11" descr="Schermata 2024-06-13 alle 22.42.22.png">
            <a:extLst>
              <a:ext uri="{FF2B5EF4-FFF2-40B4-BE49-F238E27FC236}">
                <a16:creationId xmlns:a16="http://schemas.microsoft.com/office/drawing/2014/main" id="{1F85FBD2-5F3E-BDEA-9AF2-04544982342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672"/>
          <a:stretch/>
        </p:blipFill>
        <p:spPr>
          <a:xfrm>
            <a:off x="5940152" y="1930774"/>
            <a:ext cx="2736304" cy="2098541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344;p11">
            <a:extLst>
              <a:ext uri="{FF2B5EF4-FFF2-40B4-BE49-F238E27FC236}">
                <a16:creationId xmlns:a16="http://schemas.microsoft.com/office/drawing/2014/main" id="{9994EE94-D4BC-7C8B-F038-4B6B7C49BCA3}"/>
              </a:ext>
            </a:extLst>
          </p:cNvPr>
          <p:cNvSpPr txBox="1"/>
          <p:nvPr/>
        </p:nvSpPr>
        <p:spPr>
          <a:xfrm>
            <a:off x="642298" y="1497587"/>
            <a:ext cx="1804655" cy="28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</a:pPr>
            <a:r>
              <a:rPr lang="en-US" sz="15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PMT multiplicity plot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Google Shape;345;p11">
            <a:extLst>
              <a:ext uri="{FF2B5EF4-FFF2-40B4-BE49-F238E27FC236}">
                <a16:creationId xmlns:a16="http://schemas.microsoft.com/office/drawing/2014/main" id="{95ABD7A5-F051-265E-AFA2-789B18D58855}"/>
              </a:ext>
            </a:extLst>
          </p:cNvPr>
          <p:cNvSpPr txBox="1"/>
          <p:nvPr/>
        </p:nvSpPr>
        <p:spPr>
          <a:xfrm>
            <a:off x="3235277" y="1523524"/>
            <a:ext cx="2451503" cy="233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100"/>
            </a:pPr>
            <a:r>
              <a:rPr lang="en-US" sz="1163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Signal expected above background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Google Shape;346;p11">
            <a:extLst>
              <a:ext uri="{FF2B5EF4-FFF2-40B4-BE49-F238E27FC236}">
                <a16:creationId xmlns:a16="http://schemas.microsoft.com/office/drawing/2014/main" id="{22510A82-35C4-6817-866D-57D9574F7227}"/>
              </a:ext>
            </a:extLst>
          </p:cNvPr>
          <p:cNvSpPr txBox="1"/>
          <p:nvPr/>
        </p:nvSpPr>
        <p:spPr>
          <a:xfrm>
            <a:off x="6479775" y="1659373"/>
            <a:ext cx="1581938" cy="244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</a:pPr>
            <a:r>
              <a:rPr lang="en-US" sz="1238" dirty="0">
                <a:latin typeface="Avenir"/>
                <a:ea typeface="Avenir"/>
                <a:cs typeface="Avenir"/>
                <a:sym typeface="Avenir"/>
              </a:rPr>
              <a:t>ARCA28+ORCA24</a:t>
            </a:r>
            <a:endParaRPr sz="750" dirty="0"/>
          </a:p>
        </p:txBody>
      </p:sp>
      <p:sp>
        <p:nvSpPr>
          <p:cNvPr id="29" name="Google Shape;347;p11">
            <a:extLst>
              <a:ext uri="{FF2B5EF4-FFF2-40B4-BE49-F238E27FC236}">
                <a16:creationId xmlns:a16="http://schemas.microsoft.com/office/drawing/2014/main" id="{7CDEC10E-83FB-0DBF-32E6-F8E144066A85}"/>
              </a:ext>
            </a:extLst>
          </p:cNvPr>
          <p:cNvSpPr txBox="1"/>
          <p:nvPr/>
        </p:nvSpPr>
        <p:spPr>
          <a:xfrm>
            <a:off x="6027559" y="1478620"/>
            <a:ext cx="2451503" cy="233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100"/>
            </a:pPr>
            <a:r>
              <a:rPr lang="en-US" sz="1163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Significance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Espace réservé du numéro de diapositive 4">
            <a:extLst>
              <a:ext uri="{FF2B5EF4-FFF2-40B4-BE49-F238E27FC236}">
                <a16:creationId xmlns:a16="http://schemas.microsoft.com/office/drawing/2014/main" id="{32EAF471-DDB7-4B8A-F366-75ADE025EFA6}"/>
              </a:ext>
            </a:extLst>
          </p:cNvPr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smtClean="0">
                <a:ln>
                  <a:noFill/>
                </a:ln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000" b="0" i="0" u="none" strike="noStrike" kern="1200" cap="none" spc="0" normalizeH="0" baseline="0">
              <a:ln>
                <a:noFill/>
              </a:ln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10" name="Google Shape;328;p11">
            <a:extLst>
              <a:ext uri="{FF2B5EF4-FFF2-40B4-BE49-F238E27FC236}">
                <a16:creationId xmlns:a16="http://schemas.microsoft.com/office/drawing/2014/main" id="{6D3E8FB2-9E65-AA6A-08E5-5617C4AA1896}"/>
              </a:ext>
            </a:extLst>
          </p:cNvPr>
          <p:cNvSpPr txBox="1"/>
          <p:nvPr/>
        </p:nvSpPr>
        <p:spPr>
          <a:xfrm>
            <a:off x="5580112" y="4090201"/>
            <a:ext cx="3372711" cy="175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16" tIns="10716" rIns="10716" bIns="10716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</a:pPr>
            <a:r>
              <a:rPr lang="en-US" sz="10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&gt;5σ for ARCA+ORCA for 27M</a:t>
            </a:r>
            <a:r>
              <a:rPr lang="en-US" sz="1000" baseline="-250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☉ </a:t>
            </a:r>
            <a:r>
              <a:rPr lang="en-US" sz="10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at distance &lt;50kpc</a:t>
            </a:r>
            <a:endParaRPr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523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3963B9-0F45-ED47-CF71-38FF0396F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Neutrino Oscillations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Espace réservé du numéro de diapositive 4">
            <a:extLst>
              <a:ext uri="{FF2B5EF4-FFF2-40B4-BE49-F238E27FC236}">
                <a16:creationId xmlns:a16="http://schemas.microsoft.com/office/drawing/2014/main" id="{32EAF471-DDB7-4B8A-F366-75ADE025EFA6}"/>
              </a:ext>
            </a:extLst>
          </p:cNvPr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000" b="0" i="0" u="none" strike="noStrike" kern="1200" cap="none" spc="0" normalizeH="0" baseline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oogle Shape;352;p12" descr="Schermata 2024-05-29 alle 08.35.03.png">
            <a:extLst>
              <a:ext uri="{FF2B5EF4-FFF2-40B4-BE49-F238E27FC236}">
                <a16:creationId xmlns:a16="http://schemas.microsoft.com/office/drawing/2014/main" id="{66A4961A-9494-7514-3F62-C478EF332B0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67432"/>
          <a:stretch/>
        </p:blipFill>
        <p:spPr>
          <a:xfrm>
            <a:off x="2971921" y="781422"/>
            <a:ext cx="2799966" cy="204314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59;p12">
            <a:extLst>
              <a:ext uri="{FF2B5EF4-FFF2-40B4-BE49-F238E27FC236}">
                <a16:creationId xmlns:a16="http://schemas.microsoft.com/office/drawing/2014/main" id="{955080C6-4C12-2F85-2EA7-478773EED362}"/>
              </a:ext>
            </a:extLst>
          </p:cNvPr>
          <p:cNvSpPr txBox="1"/>
          <p:nvPr/>
        </p:nvSpPr>
        <p:spPr>
          <a:xfrm>
            <a:off x="387290" y="580683"/>
            <a:ext cx="3298148" cy="452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Avenir"/>
              <a:buNone/>
            </a:pPr>
            <a:r>
              <a:rPr lang="en-US" sz="1000" b="0" i="0" u="none" strike="noStrike" cap="none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Neutrino Mass Ordering measuring atmospheric neutrinos crossing the Earth 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oogle Shape;360;p12">
            <a:extLst>
              <a:ext uri="{FF2B5EF4-FFF2-40B4-BE49-F238E27FC236}">
                <a16:creationId xmlns:a16="http://schemas.microsoft.com/office/drawing/2014/main" id="{0CCB6F10-206C-99EC-52AB-F779C76B2317}"/>
              </a:ext>
            </a:extLst>
          </p:cNvPr>
          <p:cNvGrpSpPr/>
          <p:nvPr/>
        </p:nvGrpSpPr>
        <p:grpSpPr>
          <a:xfrm>
            <a:off x="389207" y="3254663"/>
            <a:ext cx="3343288" cy="1760578"/>
            <a:chOff x="-2456935" y="-163830"/>
            <a:chExt cx="7747863" cy="5552437"/>
          </a:xfrm>
        </p:grpSpPr>
        <p:sp>
          <p:nvSpPr>
            <p:cNvPr id="6" name="Google Shape;361;p12">
              <a:extLst>
                <a:ext uri="{FF2B5EF4-FFF2-40B4-BE49-F238E27FC236}">
                  <a16:creationId xmlns:a16="http://schemas.microsoft.com/office/drawing/2014/main" id="{2F803D7B-3F8C-719A-9B5C-1E453685AE49}"/>
                </a:ext>
              </a:extLst>
            </p:cNvPr>
            <p:cNvSpPr txBox="1"/>
            <p:nvPr/>
          </p:nvSpPr>
          <p:spPr>
            <a:xfrm>
              <a:off x="-2456935" y="-32713"/>
              <a:ext cx="7747863" cy="7533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425" tIns="71425" rIns="71425" bIns="7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Avenir"/>
                <a:buNone/>
              </a:pPr>
              <a:r>
                <a:rPr lang="en-US" sz="1000" b="0" i="0" u="none" strike="noStrike" cap="none">
                  <a:latin typeface="Arial" panose="020B0604020202020204" pitchFamily="34" charset="0"/>
                  <a:ea typeface="Avenir"/>
                  <a:cs typeface="Arial" panose="020B0604020202020204" pitchFamily="34" charset="0"/>
                  <a:sym typeface="Avenir"/>
                </a:rPr>
                <a:t>Energy range of interest 5-15 GeV</a:t>
              </a:r>
              <a:endParaRPr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" name="Google Shape;362;p12" descr="Schermata 2019-07-22 alle 19.00.21.png">
              <a:extLst>
                <a:ext uri="{FF2B5EF4-FFF2-40B4-BE49-F238E27FC236}">
                  <a16:creationId xmlns:a16="http://schemas.microsoft.com/office/drawing/2014/main" id="{48927BE2-A487-E91C-5CD8-576BF14C4835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-2210447" y="725405"/>
              <a:ext cx="7254888" cy="4658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363;p12">
              <a:extLst>
                <a:ext uri="{FF2B5EF4-FFF2-40B4-BE49-F238E27FC236}">
                  <a16:creationId xmlns:a16="http://schemas.microsoft.com/office/drawing/2014/main" id="{3DA26982-53A0-9CB2-6F6D-E6E2D5CDE408}"/>
                </a:ext>
              </a:extLst>
            </p:cNvPr>
            <p:cNvSpPr/>
            <p:nvPr/>
          </p:nvSpPr>
          <p:spPr>
            <a:xfrm>
              <a:off x="-2180669" y="-163830"/>
              <a:ext cx="7195331" cy="5552437"/>
            </a:xfrm>
            <a:prstGeom prst="rect">
              <a:avLst/>
            </a:prstGeom>
            <a:noFill/>
            <a:ln w="63500" cap="flat" cmpd="sng">
              <a:solidFill>
                <a:srgbClr val="FFFFFF"/>
              </a:solidFill>
              <a:prstDash val="solid"/>
              <a:miter lim="400000"/>
              <a:headEnd type="none" w="sm" len="sm"/>
              <a:tailEnd type="none" w="sm" len="sm"/>
            </a:ln>
          </p:spPr>
          <p:txBody>
            <a:bodyPr spcFirstLastPara="1" wrap="square" lIns="71425" tIns="71425" rIns="71425" bIns="7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600"/>
                <a:buFont typeface="Avenir"/>
                <a:buNone/>
              </a:pPr>
              <a:endParaRPr sz="1000" b="0" i="0" u="none" strike="noStrike" cap="none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endParaRPr>
            </a:p>
          </p:txBody>
        </p:sp>
      </p:grpSp>
      <p:grpSp>
        <p:nvGrpSpPr>
          <p:cNvPr id="11" name="Google Shape;364;p12">
            <a:extLst>
              <a:ext uri="{FF2B5EF4-FFF2-40B4-BE49-F238E27FC236}">
                <a16:creationId xmlns:a16="http://schemas.microsoft.com/office/drawing/2014/main" id="{A9D8E8E0-DB79-F8D9-CD2C-AD0DE957F416}"/>
              </a:ext>
            </a:extLst>
          </p:cNvPr>
          <p:cNvGrpSpPr/>
          <p:nvPr/>
        </p:nvGrpSpPr>
        <p:grpSpPr>
          <a:xfrm>
            <a:off x="759771" y="1111947"/>
            <a:ext cx="2116002" cy="2143682"/>
            <a:chOff x="90403" y="182755"/>
            <a:chExt cx="3979143" cy="4884419"/>
          </a:xfrm>
        </p:grpSpPr>
        <p:pic>
          <p:nvPicPr>
            <p:cNvPr id="13" name="Google Shape;365;p12" descr="Schermata 2019-07-22 alle 19.00.52.png">
              <a:extLst>
                <a:ext uri="{FF2B5EF4-FFF2-40B4-BE49-F238E27FC236}">
                  <a16:creationId xmlns:a16="http://schemas.microsoft.com/office/drawing/2014/main" id="{FCCA424E-06B4-4DD6-5C1C-9909C5B8EBF8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5720"/>
            <a:stretch/>
          </p:blipFill>
          <p:spPr>
            <a:xfrm>
              <a:off x="114490" y="982189"/>
              <a:ext cx="3930968" cy="40128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Google Shape;367;p12">
              <a:extLst>
                <a:ext uri="{FF2B5EF4-FFF2-40B4-BE49-F238E27FC236}">
                  <a16:creationId xmlns:a16="http://schemas.microsoft.com/office/drawing/2014/main" id="{71DE723B-F317-CE9E-50B7-28CB0F80DE3E}"/>
                </a:ext>
              </a:extLst>
            </p:cNvPr>
            <p:cNvSpPr/>
            <p:nvPr/>
          </p:nvSpPr>
          <p:spPr>
            <a:xfrm>
              <a:off x="90403" y="182755"/>
              <a:ext cx="3979143" cy="4884419"/>
            </a:xfrm>
            <a:prstGeom prst="rect">
              <a:avLst/>
            </a:prstGeom>
            <a:noFill/>
            <a:ln w="63500" cap="flat" cmpd="sng">
              <a:solidFill>
                <a:srgbClr val="FFFFFF"/>
              </a:solidFill>
              <a:prstDash val="solid"/>
              <a:miter lim="400000"/>
              <a:headEnd type="none" w="sm" len="sm"/>
              <a:tailEnd type="none" w="sm" len="sm"/>
            </a:ln>
          </p:spPr>
          <p:txBody>
            <a:bodyPr spcFirstLastPara="1" wrap="square" lIns="71425" tIns="71425" rIns="71425" bIns="7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600"/>
                <a:buFont typeface="Avenir"/>
                <a:buNone/>
              </a:pPr>
              <a:endParaRPr sz="1000" b="0" i="0" u="none" strike="noStrike" cap="none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endParaRPr>
            </a:p>
          </p:txBody>
        </p:sp>
      </p:grpSp>
      <p:sp>
        <p:nvSpPr>
          <p:cNvPr id="17" name="Google Shape;370;p12">
            <a:extLst>
              <a:ext uri="{FF2B5EF4-FFF2-40B4-BE49-F238E27FC236}">
                <a16:creationId xmlns:a16="http://schemas.microsoft.com/office/drawing/2014/main" id="{9C8F9BB3-7DAD-FB8A-0C91-5E3660370662}"/>
              </a:ext>
            </a:extLst>
          </p:cNvPr>
          <p:cNvSpPr txBox="1"/>
          <p:nvPr/>
        </p:nvSpPr>
        <p:spPr>
          <a:xfrm>
            <a:off x="4371904" y="496136"/>
            <a:ext cx="3384377" cy="452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Avenir"/>
              <a:buNone/>
            </a:pPr>
            <a:r>
              <a:rPr lang="en-US" sz="1000" b="0" i="0" u="none" strike="noStrike" cap="none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ORCA6-10-11 data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Avenir"/>
              <a:buNone/>
            </a:pPr>
            <a:r>
              <a:rPr lang="en-US" sz="1000" b="0" i="0" u="none" strike="noStrike" cap="none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Oscillations clearly seen both in track and shower events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Google Shape;379;p12" descr="Schermata 2024-05-29 alle 08.35.03.png">
            <a:extLst>
              <a:ext uri="{FF2B5EF4-FFF2-40B4-BE49-F238E27FC236}">
                <a16:creationId xmlns:a16="http://schemas.microsoft.com/office/drawing/2014/main" id="{5DF6AAAE-EBB9-58D0-5553-C86DE20F89F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7821" t="7141"/>
          <a:stretch/>
        </p:blipFill>
        <p:spPr>
          <a:xfrm>
            <a:off x="5868035" y="948158"/>
            <a:ext cx="2736303" cy="183961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C13B4B86-8B02-FC1E-44CB-36221BE6BC05}"/>
              </a:ext>
            </a:extLst>
          </p:cNvPr>
          <p:cNvSpPr txBox="1"/>
          <p:nvPr/>
        </p:nvSpPr>
        <p:spPr>
          <a:xfrm>
            <a:off x="611560" y="1117037"/>
            <a:ext cx="27999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Avenir"/>
              <a:buNone/>
            </a:pPr>
            <a:r>
              <a:rPr lang="en-US" sz="1100" b="0" i="0" u="none" strike="noStrike" cap="none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Baseline from 50 to 12800 km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oogle Shape;401;p13" descr="KM3NeT_OPR_CAND_ORCA6-10-11_Contours_NO_IO_world_SPenaMartinez.pdf">
            <a:extLst>
              <a:ext uri="{FF2B5EF4-FFF2-40B4-BE49-F238E27FC236}">
                <a16:creationId xmlns:a16="http://schemas.microsoft.com/office/drawing/2014/main" id="{6F9A93FD-7CAB-F1DB-78B7-A7DFBEC8C8F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482" t="37565" r="89923" b="38763"/>
          <a:stretch/>
        </p:blipFill>
        <p:spPr>
          <a:xfrm>
            <a:off x="3491880" y="3575730"/>
            <a:ext cx="288032" cy="915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01;p13" descr="KM3NeT_OPR_CAND_ORCA6-10-11_Contours_NO_IO_world_SPenaMartinez.pdf">
            <a:extLst>
              <a:ext uri="{FF2B5EF4-FFF2-40B4-BE49-F238E27FC236}">
                <a16:creationId xmlns:a16="http://schemas.microsoft.com/office/drawing/2014/main" id="{8A9C1273-849E-8288-B674-8238C297943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8849" b="47174"/>
          <a:stretch/>
        </p:blipFill>
        <p:spPr>
          <a:xfrm>
            <a:off x="6245895" y="3117775"/>
            <a:ext cx="2493718" cy="1760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401;p13" descr="KM3NeT_OPR_CAND_ORCA6-10-11_Contours_NO_IO_world_SPenaMartinez.pdf">
            <a:extLst>
              <a:ext uri="{FF2B5EF4-FFF2-40B4-BE49-F238E27FC236}">
                <a16:creationId xmlns:a16="http://schemas.microsoft.com/office/drawing/2014/main" id="{63CDAE9E-126C-1FBC-7AB7-2AE2FC97191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8849" t="54479"/>
          <a:stretch/>
        </p:blipFill>
        <p:spPr>
          <a:xfrm>
            <a:off x="3707904" y="3117775"/>
            <a:ext cx="2493718" cy="203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AD87653-6D94-D642-112E-D1CD5412793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4112" t="-4498" r="5888" b="4498"/>
          <a:stretch/>
        </p:blipFill>
        <p:spPr>
          <a:xfrm>
            <a:off x="541078" y="1378647"/>
            <a:ext cx="2662770" cy="180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61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900120" y="33340"/>
            <a:ext cx="7343775" cy="431006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Neutrino Mass Ordering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319147-1E21-B447-333B-BBEE5EA108B4}"/>
              </a:ext>
            </a:extLst>
          </p:cNvPr>
          <p:cNvSpPr/>
          <p:nvPr/>
        </p:nvSpPr>
        <p:spPr>
          <a:xfrm rot="16200000">
            <a:off x="7294087" y="3834376"/>
            <a:ext cx="24865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  <a:sym typeface="Wingdings" charset="0"/>
              </a:rPr>
              <a:t>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J. High Energ. Phys. 2022, 55 (2022) 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CD14F2-D3F3-E070-8FC7-5209AF66C48D}"/>
              </a:ext>
            </a:extLst>
          </p:cNvPr>
          <p:cNvSpPr/>
          <p:nvPr/>
        </p:nvSpPr>
        <p:spPr>
          <a:xfrm rot="16200000">
            <a:off x="7433548" y="1487693"/>
            <a:ext cx="220765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sym typeface="Wingdings" charset="0"/>
              </a:rPr>
              <a:t>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Eur. Phys. J. C 82, 26 (2022)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Google Shape;684;p24">
            <a:extLst>
              <a:ext uri="{FF2B5EF4-FFF2-40B4-BE49-F238E27FC236}">
                <a16:creationId xmlns:a16="http://schemas.microsoft.com/office/drawing/2014/main" id="{44F38729-710A-CEE6-CD80-E445C3D25ABC}"/>
              </a:ext>
            </a:extLst>
          </p:cNvPr>
          <p:cNvSpPr txBox="1"/>
          <p:nvPr/>
        </p:nvSpPr>
        <p:spPr>
          <a:xfrm>
            <a:off x="1208265" y="545971"/>
            <a:ext cx="651144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lang="en-US" sz="18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Predictions based on the current construction plan.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Google Shape;690;p24">
            <a:extLst>
              <a:ext uri="{FF2B5EF4-FFF2-40B4-BE49-F238E27FC236}">
                <a16:creationId xmlns:a16="http://schemas.microsoft.com/office/drawing/2014/main" id="{D06092D7-632D-EC08-BF00-2F0B99CD5806}"/>
              </a:ext>
            </a:extLst>
          </p:cNvPr>
          <p:cNvSpPr txBox="1"/>
          <p:nvPr/>
        </p:nvSpPr>
        <p:spPr>
          <a:xfrm>
            <a:off x="166290" y="4616739"/>
            <a:ext cx="8595396" cy="421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Font typeface="Avenir"/>
              <a:buNone/>
            </a:pPr>
            <a:r>
              <a:rPr lang="en-US" sz="1800" b="0" i="0" u="none" strike="noStrike" cap="none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5σ can be reached in the next 5-6 years if combined with Juno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4AC2D88-4417-E76D-4B52-C904866804B1}"/>
              </a:ext>
            </a:extLst>
          </p:cNvPr>
          <p:cNvSpPr txBox="1"/>
          <p:nvPr/>
        </p:nvSpPr>
        <p:spPr>
          <a:xfrm>
            <a:off x="483513" y="4365315"/>
            <a:ext cx="8092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sz="1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Exploiting synergies with reactor experiments can boost the measurement 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4C0C92E-7A88-9136-4E3D-C8D9D45CF8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39"/>
          <a:stretch/>
        </p:blipFill>
        <p:spPr>
          <a:xfrm>
            <a:off x="2080912" y="996887"/>
            <a:ext cx="5337473" cy="339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198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Antares Final Diffuse Flux Search</a:t>
            </a: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13</a:t>
            </a:fld>
            <a:endParaRPr lang="en-GB" sz="1000" dirty="0">
              <a:latin typeface="+mn-lt"/>
            </a:endParaRPr>
          </a:p>
        </p:txBody>
      </p:sp>
      <p:sp>
        <p:nvSpPr>
          <p:cNvPr id="25" name="All-sky / All-flavor neutrino search…">
            <a:extLst>
              <a:ext uri="{FF2B5EF4-FFF2-40B4-BE49-F238E27FC236}">
                <a16:creationId xmlns:a16="http://schemas.microsoft.com/office/drawing/2014/main" id="{18201767-F22A-C741-928D-E6A4C0C7E55A}"/>
              </a:ext>
            </a:extLst>
          </p:cNvPr>
          <p:cNvSpPr txBox="1"/>
          <p:nvPr/>
        </p:nvSpPr>
        <p:spPr>
          <a:xfrm>
            <a:off x="550886" y="601692"/>
            <a:ext cx="7778733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spcBef>
                <a:spcPts val="0"/>
              </a:spcBef>
              <a:defRPr sz="26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ANTARES data from 2007 to 2022 (4541 days) </a:t>
            </a:r>
            <a:r>
              <a:rPr 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All-sky / All-flavor neutrino search</a:t>
            </a:r>
          </a:p>
          <a:p>
            <a:pPr marL="691514" lvl="1" indent="-272414">
              <a:spcBef>
                <a:spcPts val="0"/>
              </a:spcBef>
              <a:buSzPct val="100000"/>
              <a:buChar char="•"/>
              <a:defRPr sz="26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Selection cuts optimized with Model Rejection Factor procedure 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spectral index </a:t>
            </a:r>
            <a:r>
              <a:rPr lang="en-US" sz="1400" dirty="0">
                <a:latin typeface="Symbol" pitchFamily="2" charset="2"/>
                <a:cs typeface="Arial" panose="020B0604020202020204" pitchFamily="34" charset="0"/>
                <a:sym typeface="Helvetica"/>
              </a:rPr>
              <a:t>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 = 2.5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691514" lvl="1" indent="-272414" algn="l">
              <a:spcBef>
                <a:spcPts val="0"/>
              </a:spcBef>
              <a:buSzPct val="100000"/>
              <a:buChar char="•"/>
              <a:defRPr sz="26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Look for excess above a given energy threshold</a:t>
            </a:r>
            <a:endParaRPr lang="en-US" sz="1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66D7111-FF62-5A0D-606C-5630163F1619}"/>
              </a:ext>
            </a:extLst>
          </p:cNvPr>
          <p:cNvSpPr txBox="1"/>
          <p:nvPr/>
        </p:nvSpPr>
        <p:spPr>
          <a:xfrm rot="16200000">
            <a:off x="7269235" y="3114874"/>
            <a:ext cx="25461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-1" charset="2"/>
              </a:rPr>
              <a:t> </a:t>
            </a:r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arXiv:2407.00328</a:t>
            </a:r>
          </a:p>
        </p:txBody>
      </p:sp>
      <p:pic>
        <p:nvPicPr>
          <p:cNvPr id="4" name="Google Shape;54;p13">
            <a:extLst>
              <a:ext uri="{FF2B5EF4-FFF2-40B4-BE49-F238E27FC236}">
                <a16:creationId xmlns:a16="http://schemas.microsoft.com/office/drawing/2014/main" id="{EC025C5E-8561-CBF1-5858-2F7A7D9B226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7800"/>
          <a:stretch/>
        </p:blipFill>
        <p:spPr>
          <a:xfrm>
            <a:off x="477270" y="1350614"/>
            <a:ext cx="3611617" cy="1737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5;p13">
            <a:extLst>
              <a:ext uri="{FF2B5EF4-FFF2-40B4-BE49-F238E27FC236}">
                <a16:creationId xmlns:a16="http://schemas.microsoft.com/office/drawing/2014/main" id="{E606AB92-739A-0741-20D6-43E6C18BA5C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7437"/>
          <a:stretch/>
        </p:blipFill>
        <p:spPr>
          <a:xfrm>
            <a:off x="467543" y="3219822"/>
            <a:ext cx="3621343" cy="1822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56;p13">
            <a:extLst>
              <a:ext uri="{FF2B5EF4-FFF2-40B4-BE49-F238E27FC236}">
                <a16:creationId xmlns:a16="http://schemas.microsoft.com/office/drawing/2014/main" id="{E042CF7E-A8E0-5A01-C9D2-1BFF1204078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80511" y="2421506"/>
            <a:ext cx="3691460" cy="2076451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BFAF504A-428F-A838-B6B2-19DFE70CC79B}"/>
              </a:ext>
            </a:extLst>
          </p:cNvPr>
          <p:cNvSpPr txBox="1"/>
          <p:nvPr/>
        </p:nvSpPr>
        <p:spPr>
          <a:xfrm>
            <a:off x="3923928" y="1467399"/>
            <a:ext cx="5184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high-purity samples (Tracks, Showers, LE showers)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>
              <a:solidFill>
                <a:schemeClr val="dk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Showers provide most of the sensitivity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8B39996-A774-0C43-DD81-F357EF9DACB3}"/>
              </a:ext>
            </a:extLst>
          </p:cNvPr>
          <p:cNvSpPr txBox="1"/>
          <p:nvPr/>
        </p:nvSpPr>
        <p:spPr>
          <a:xfrm>
            <a:off x="4027549" y="4731527"/>
            <a:ext cx="4625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significant excess of events is observed</a:t>
            </a:r>
          </a:p>
        </p:txBody>
      </p:sp>
    </p:spTree>
    <p:extLst>
      <p:ext uri="{BB962C8B-B14F-4D97-AF65-F5344CB8AC3E}">
        <p14:creationId xmlns:p14="http://schemas.microsoft.com/office/powerpoint/2010/main" val="4084742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Antares Final Diffuse Flux Search</a:t>
            </a: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14</a:t>
            </a:fld>
            <a:endParaRPr lang="en-GB" sz="1000" dirty="0">
              <a:latin typeface="+mn-lt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66D7111-FF62-5A0D-606C-5630163F1619}"/>
              </a:ext>
            </a:extLst>
          </p:cNvPr>
          <p:cNvSpPr txBox="1"/>
          <p:nvPr/>
        </p:nvSpPr>
        <p:spPr>
          <a:xfrm rot="16200000">
            <a:off x="7269235" y="3114874"/>
            <a:ext cx="25461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-1" charset="2"/>
              </a:rPr>
              <a:t> </a:t>
            </a:r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arXiv:2407.00328</a:t>
            </a:r>
          </a:p>
        </p:txBody>
      </p:sp>
      <p:sp>
        <p:nvSpPr>
          <p:cNvPr id="9" name="All-sky / All-flavor neutrino search…">
            <a:extLst>
              <a:ext uri="{FF2B5EF4-FFF2-40B4-BE49-F238E27FC236}">
                <a16:creationId xmlns:a16="http://schemas.microsoft.com/office/drawing/2014/main" id="{886ACB1E-20CC-ACEB-27BE-02B7E281838A}"/>
              </a:ext>
            </a:extLst>
          </p:cNvPr>
          <p:cNvSpPr txBox="1"/>
          <p:nvPr/>
        </p:nvSpPr>
        <p:spPr>
          <a:xfrm>
            <a:off x="550886" y="599078"/>
            <a:ext cx="6518387" cy="892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spcBef>
                <a:spcPts val="0"/>
              </a:spcBef>
              <a:defRPr sz="26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ANTARES data from 2007 to 2022 (4541 days) </a:t>
            </a:r>
            <a:r>
              <a:rPr 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All-sky / All-flavor neutrino search</a:t>
            </a:r>
          </a:p>
          <a:p>
            <a:pPr marL="691514" lvl="1" indent="-272414">
              <a:spcBef>
                <a:spcPts val="0"/>
              </a:spcBef>
              <a:buSzPct val="100000"/>
              <a:buFontTx/>
              <a:buChar char="•"/>
              <a:defRPr sz="26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Upper limits can be extracted from the non-observation of a clear signal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1514" lvl="1" indent="-272414">
              <a:spcBef>
                <a:spcPts val="0"/>
              </a:spcBef>
              <a:buSzPct val="100000"/>
              <a:buFontTx/>
              <a:buChar char="•"/>
              <a:defRPr sz="26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Mostly relevant below 100 </a:t>
            </a:r>
            <a:r>
              <a:rPr lang="en-GB" sz="1400" dirty="0" err="1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GB" sz="1400" dirty="0">
              <a:solidFill>
                <a:schemeClr val="dk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1514" lvl="1" indent="-272414" algn="l">
              <a:spcBef>
                <a:spcPts val="0"/>
              </a:spcBef>
              <a:buSzPct val="100000"/>
              <a:buChar char="•"/>
              <a:defRPr sz="2600" b="0">
                <a:latin typeface="Helvetica"/>
                <a:ea typeface="Helvetica"/>
                <a:cs typeface="Helvetica"/>
                <a:sym typeface="Helvetica"/>
              </a:defRPr>
            </a:pPr>
            <a:endParaRPr lang="en-US" sz="1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oogle Shape;64;p14">
            <a:extLst>
              <a:ext uri="{FF2B5EF4-FFF2-40B4-BE49-F238E27FC236}">
                <a16:creationId xmlns:a16="http://schemas.microsoft.com/office/drawing/2014/main" id="{49C858D9-D8C8-7287-B5F1-14CAA6C8CDC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1500"/>
          <a:stretch/>
        </p:blipFill>
        <p:spPr>
          <a:xfrm>
            <a:off x="675862" y="1419622"/>
            <a:ext cx="7792276" cy="36905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542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Antares Final Diffuse Flux Search</a:t>
            </a: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15</a:t>
            </a:fld>
            <a:endParaRPr lang="en-GB" sz="1000" dirty="0">
              <a:latin typeface="+mn-lt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66D7111-FF62-5A0D-606C-5630163F1619}"/>
              </a:ext>
            </a:extLst>
          </p:cNvPr>
          <p:cNvSpPr txBox="1"/>
          <p:nvPr/>
        </p:nvSpPr>
        <p:spPr>
          <a:xfrm rot="16200000">
            <a:off x="7069761" y="2935145"/>
            <a:ext cx="25461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1" charset="2"/>
              </a:rPr>
              <a:t></a:t>
            </a:r>
            <a:r>
              <a:rPr lang="en-US" sz="1400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Legacy paper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1" charset="2"/>
              </a:rPr>
              <a:t> </a:t>
            </a:r>
            <a:r>
              <a:rPr lang="fr-FR" sz="14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JCAP 08 (2024) 038</a:t>
            </a: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Google Shape;70;p15">
            <a:extLst>
              <a:ext uri="{FF2B5EF4-FFF2-40B4-BE49-F238E27FC236}">
                <a16:creationId xmlns:a16="http://schemas.microsoft.com/office/drawing/2014/main" id="{C94B88A0-66A0-0D91-80EB-9F8EC3821B8E}"/>
              </a:ext>
            </a:extLst>
          </p:cNvPr>
          <p:cNvSpPr txBox="1"/>
          <p:nvPr/>
        </p:nvSpPr>
        <p:spPr>
          <a:xfrm>
            <a:off x="480500" y="594687"/>
            <a:ext cx="8123948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ANTARES sensitivity optimal in the 10-50 </a:t>
            </a:r>
            <a:r>
              <a:rPr lang="en-GB" sz="1400" dirty="0" err="1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range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hypothesis of single unbroken power-law at low energies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 spectra fits of the </a:t>
            </a:r>
            <a:r>
              <a:rPr lang="en-GB" sz="1400" dirty="0" err="1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IceCube</a:t>
            </a: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signal become admissible (2 </a:t>
            </a:r>
            <a:r>
              <a:rPr lang="en-GB" sz="1400" dirty="0">
                <a:solidFill>
                  <a:schemeClr val="dk2"/>
                </a:solidFill>
                <a:latin typeface="Symbol" pitchFamily="2" charset="2"/>
                <a:cs typeface="Arial" panose="020B0604020202020204" pitchFamily="34" charset="0"/>
              </a:rPr>
              <a:t>s</a:t>
            </a:r>
            <a:r>
              <a:rPr lang="en-GB" sz="14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only with spectral break</a:t>
            </a:r>
            <a:endParaRPr sz="1400" dirty="0">
              <a:solidFill>
                <a:schemeClr val="dk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oogle Shape;71;p15">
            <a:extLst>
              <a:ext uri="{FF2B5EF4-FFF2-40B4-BE49-F238E27FC236}">
                <a16:creationId xmlns:a16="http://schemas.microsoft.com/office/drawing/2014/main" id="{30AB7E7E-CE88-34CD-7C9F-7E50C1F365B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4462"/>
          <a:stretch/>
        </p:blipFill>
        <p:spPr>
          <a:xfrm>
            <a:off x="1979712" y="1530302"/>
            <a:ext cx="5400600" cy="35541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7831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683568" y="33340"/>
            <a:ext cx="7848872" cy="431006"/>
          </a:xfrm>
        </p:spPr>
        <p:txBody>
          <a:bodyPr/>
          <a:lstStyle/>
          <a:p>
            <a:r>
              <a:rPr lang="en-US" sz="3200" dirty="0"/>
              <a:t>Diffuse flux – Towards a confirmation of IC</a:t>
            </a:r>
          </a:p>
        </p:txBody>
      </p:sp>
      <p:sp>
        <p:nvSpPr>
          <p:cNvPr id="11" name="Google Shape;77;p16">
            <a:extLst>
              <a:ext uri="{FF2B5EF4-FFF2-40B4-BE49-F238E27FC236}">
                <a16:creationId xmlns:a16="http://schemas.microsoft.com/office/drawing/2014/main" id="{7D27039F-8363-DDA4-CD57-4090E026DDAC}"/>
              </a:ext>
            </a:extLst>
          </p:cNvPr>
          <p:cNvSpPr txBox="1"/>
          <p:nvPr/>
        </p:nvSpPr>
        <p:spPr>
          <a:xfrm>
            <a:off x="416850" y="464346"/>
            <a:ext cx="84918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ANTARES and ARCA21 (tracks) : first combination</a:t>
            </a:r>
            <a:endParaRPr sz="1600" dirty="0">
              <a:solidFill>
                <a:schemeClr val="dk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oogle Shape;78;p16">
            <a:extLst>
              <a:ext uri="{FF2B5EF4-FFF2-40B4-BE49-F238E27FC236}">
                <a16:creationId xmlns:a16="http://schemas.microsoft.com/office/drawing/2014/main" id="{CA96B92D-1F48-AA45-1DB2-2A1B488983B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513" y="2937547"/>
            <a:ext cx="3445133" cy="220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79;p16">
            <a:extLst>
              <a:ext uri="{FF2B5EF4-FFF2-40B4-BE49-F238E27FC236}">
                <a16:creationId xmlns:a16="http://schemas.microsoft.com/office/drawing/2014/main" id="{F7DDE448-72CC-DDD7-403C-66F1DEECE9F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513" y="919964"/>
            <a:ext cx="3588729" cy="2016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89C43DC-ED55-88EE-8FFF-5A6AE7809B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6" y="1468924"/>
            <a:ext cx="4100357" cy="347909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FA6F5345-0677-0D0A-1F3E-5ED1D4441F79}"/>
              </a:ext>
            </a:extLst>
          </p:cNvPr>
          <p:cNvSpPr txBox="1"/>
          <p:nvPr/>
        </p:nvSpPr>
        <p:spPr>
          <a:xfrm>
            <a:off x="4657164" y="976390"/>
            <a:ext cx="46257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  <a:latin typeface="+mn-lt"/>
                <a:cs typeface="News Gothic MT"/>
              </a:rPr>
              <a:t>Independent confirmation with KM3NeT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93989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17</a:t>
            </a:fld>
            <a:endParaRPr lang="en-GB" sz="1000" dirty="0">
              <a:latin typeface="+mn-lt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7C7BFE7-9D6A-3C10-12F5-E21C233C9911}"/>
              </a:ext>
            </a:extLst>
          </p:cNvPr>
          <p:cNvSpPr txBox="1"/>
          <p:nvPr/>
        </p:nvSpPr>
        <p:spPr>
          <a:xfrm>
            <a:off x="395536" y="627534"/>
            <a:ext cx="842493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99"/>
                </a:solidFill>
                <a:latin typeface="+mn-lt"/>
                <a:cs typeface="News Gothic MT"/>
              </a:rPr>
              <a:t>More robust analyses: background measured from OFF regions of same local acceptance</a:t>
            </a:r>
          </a:p>
        </p:txBody>
      </p:sp>
      <p:sp>
        <p:nvSpPr>
          <p:cNvPr id="17" name="Espace réservé du numéro de diapositive 4">
            <a:extLst>
              <a:ext uri="{FF2B5EF4-FFF2-40B4-BE49-F238E27FC236}">
                <a16:creationId xmlns:a16="http://schemas.microsoft.com/office/drawing/2014/main" id="{156B47FD-255D-3264-90FE-8AF5C6A502A0}"/>
              </a:ext>
            </a:extLst>
          </p:cNvPr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17</a:t>
            </a:fld>
            <a:endParaRPr lang="en-GB" sz="1000" dirty="0">
              <a:latin typeface="+mn-lt"/>
            </a:endParaRP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16C11F67-F09B-3A92-6B46-E0B078742874}"/>
              </a:ext>
            </a:extLst>
          </p:cNvPr>
          <p:cNvSpPr txBox="1">
            <a:spLocks/>
          </p:cNvSpPr>
          <p:nvPr/>
        </p:nvSpPr>
        <p:spPr bwMode="auto">
          <a:xfrm>
            <a:off x="647564" y="51470"/>
            <a:ext cx="7848872" cy="43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99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kern="0" dirty="0"/>
              <a:t>Search for Diffuse Galactic Emission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73C5B2E-2087-7126-A004-7DAC0F57FDFC}"/>
              </a:ext>
            </a:extLst>
          </p:cNvPr>
          <p:cNvSpPr/>
          <p:nvPr/>
        </p:nvSpPr>
        <p:spPr>
          <a:xfrm>
            <a:off x="779388" y="4630365"/>
            <a:ext cx="3936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>
              <a:latin typeface="Arial"/>
              <a:cs typeface="Arial"/>
            </a:endParaRPr>
          </a:p>
          <a:p>
            <a:pPr marL="285750" indent="-285750">
              <a:buFont typeface="Wingdings" charset="0"/>
              <a:buChar char="&amp;"/>
            </a:pPr>
            <a:r>
              <a:rPr lang="fr-FR" sz="1100" b="0" i="0" u="none" strike="noStrike" dirty="0">
                <a:solidFill>
                  <a:srgbClr val="444444"/>
                </a:solidFill>
                <a:effectLst/>
                <a:latin typeface="Helvetica Neue" panose="02000503000000020004" pitchFamily="2" charset="0"/>
              </a:rPr>
              <a:t>Phys. </a:t>
            </a:r>
            <a:r>
              <a:rPr lang="fr-FR" sz="1100" b="0" i="0" u="none" strike="noStrike" dirty="0" err="1">
                <a:solidFill>
                  <a:srgbClr val="444444"/>
                </a:solidFill>
                <a:effectLst/>
                <a:latin typeface="Helvetica Neue" panose="02000503000000020004" pitchFamily="2" charset="0"/>
              </a:rPr>
              <a:t>Lett</a:t>
            </a:r>
            <a:r>
              <a:rPr lang="fr-FR" sz="1100" b="0" i="0" u="none" strike="noStrike" dirty="0">
                <a:solidFill>
                  <a:srgbClr val="444444"/>
                </a:solidFill>
                <a:effectLst/>
                <a:latin typeface="Helvetica Neue" panose="02000503000000020004" pitchFamily="2" charset="0"/>
              </a:rPr>
              <a:t>. B 841 (2023) 137951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EC5DF44-0FB3-851F-E0B6-D9B3BCB8A3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51" b="14444"/>
          <a:stretch/>
        </p:blipFill>
        <p:spPr>
          <a:xfrm>
            <a:off x="4499992" y="928721"/>
            <a:ext cx="3442353" cy="148444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AFB79144-AF07-1118-C949-D6F4DB7B5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620" y="987574"/>
            <a:ext cx="2914252" cy="368116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D8422AD-E65C-7DEF-620D-7EC83ABAD3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4042" y="2485518"/>
            <a:ext cx="2914251" cy="216644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093EFE6D-4CFD-51B7-C015-A1D781288FFA}"/>
              </a:ext>
            </a:extLst>
          </p:cNvPr>
          <p:cNvSpPr txBox="1"/>
          <p:nvPr/>
        </p:nvSpPr>
        <p:spPr>
          <a:xfrm>
            <a:off x="3635896" y="4724314"/>
            <a:ext cx="5012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96% C.L. hint of a galactic signal – Compatible with IceCube</a:t>
            </a:r>
          </a:p>
        </p:txBody>
      </p:sp>
    </p:spTree>
    <p:extLst>
      <p:ext uri="{BB962C8B-B14F-4D97-AF65-F5344CB8AC3E}">
        <p14:creationId xmlns:p14="http://schemas.microsoft.com/office/powerpoint/2010/main" val="2820134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04B34DEF-6CBE-183E-D519-3A6857B0013C}"/>
              </a:ext>
            </a:extLst>
          </p:cNvPr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18</a:t>
            </a:fld>
            <a:endParaRPr lang="en-GB" sz="1000" dirty="0">
              <a:latin typeface="+mn-lt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E9FCF671-0D97-52FC-567B-63C1B12F6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33340"/>
            <a:ext cx="7848872" cy="431006"/>
          </a:xfrm>
        </p:spPr>
        <p:txBody>
          <a:bodyPr/>
          <a:lstStyle/>
          <a:p>
            <a:r>
              <a:rPr lang="en-US" dirty="0"/>
              <a:t>Search for Diffuse Galactic Emission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106899C-C903-8F1E-EF52-25CF98F48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517342"/>
            <a:ext cx="3938699" cy="307063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DFCAED2-2019-D50C-45B0-893F2C483778}"/>
              </a:ext>
            </a:extLst>
          </p:cNvPr>
          <p:cNvSpPr txBox="1"/>
          <p:nvPr/>
        </p:nvSpPr>
        <p:spPr>
          <a:xfrm>
            <a:off x="827584" y="760543"/>
            <a:ext cx="348860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>
                <a:latin typeface="+mn-lt"/>
                <a:cs typeface="News Gothic MT"/>
              </a:rPr>
              <a:t>Comparison</a:t>
            </a:r>
            <a:r>
              <a:rPr lang="fr-FR" sz="1600" dirty="0">
                <a:latin typeface="+mn-lt"/>
                <a:cs typeface="News Gothic MT"/>
              </a:rPr>
              <a:t> </a:t>
            </a:r>
            <a:r>
              <a:rPr lang="fr-FR" sz="1600" dirty="0" err="1">
                <a:latin typeface="+mn-lt"/>
                <a:cs typeface="News Gothic MT"/>
              </a:rPr>
              <a:t>with</a:t>
            </a:r>
            <a:r>
              <a:rPr lang="fr-FR" sz="1600" dirty="0">
                <a:latin typeface="+mn-lt"/>
                <a:cs typeface="News Gothic MT"/>
              </a:rPr>
              <a:t> </a:t>
            </a:r>
            <a:r>
              <a:rPr lang="fr-FR" sz="1600" dirty="0" err="1">
                <a:latin typeface="+mn-lt"/>
                <a:cs typeface="News Gothic MT"/>
              </a:rPr>
              <a:t>template</a:t>
            </a:r>
            <a:r>
              <a:rPr lang="fr-FR" sz="1600" dirty="0">
                <a:latin typeface="+mn-lt"/>
                <a:cs typeface="News Gothic MT"/>
              </a:rPr>
              <a:t> </a:t>
            </a:r>
            <a:r>
              <a:rPr lang="fr-FR" sz="1600" dirty="0" err="1">
                <a:latin typeface="+mn-lt"/>
                <a:cs typeface="News Gothic MT"/>
              </a:rPr>
              <a:t>studies</a:t>
            </a:r>
            <a:r>
              <a:rPr lang="fr-FR" sz="1600" dirty="0">
                <a:latin typeface="+mn-lt"/>
                <a:cs typeface="News Gothic MT"/>
              </a:rPr>
              <a:t> (full sky not trivial)</a:t>
            </a:r>
            <a:endParaRPr lang="en-GB" sz="1600" dirty="0">
              <a:latin typeface="+mn-lt"/>
              <a:cs typeface="News Gothic MT"/>
            </a:endParaRPr>
          </a:p>
        </p:txBody>
      </p:sp>
      <p:pic>
        <p:nvPicPr>
          <p:cNvPr id="7" name="Google Shape;457;p16" descr="3bBUWdnjCroOEdfo.png">
            <a:extLst>
              <a:ext uri="{FF2B5EF4-FFF2-40B4-BE49-F238E27FC236}">
                <a16:creationId xmlns:a16="http://schemas.microsoft.com/office/drawing/2014/main" id="{F79FB57C-4E96-4638-DF25-A7077A4DB47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83968" y="1851670"/>
            <a:ext cx="4138533" cy="27759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473;p16">
            <a:extLst>
              <a:ext uri="{FF2B5EF4-FFF2-40B4-BE49-F238E27FC236}">
                <a16:creationId xmlns:a16="http://schemas.microsoft.com/office/drawing/2014/main" id="{E533BD6F-1C20-3C81-FB59-56D715D4C799}"/>
              </a:ext>
            </a:extLst>
          </p:cNvPr>
          <p:cNvSpPr txBox="1"/>
          <p:nvPr/>
        </p:nvSpPr>
        <p:spPr>
          <a:xfrm>
            <a:off x="5105895" y="1347614"/>
            <a:ext cx="3469317" cy="415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33"/>
            </a:pPr>
            <a:r>
              <a:rPr lang="en-US" sz="950" dirty="0">
                <a:latin typeface="Arial"/>
                <a:ea typeface="Arial"/>
                <a:cs typeface="Arial"/>
                <a:sym typeface="Arial"/>
              </a:rPr>
              <a:t>ARCA6 &amp; ARCA8 &amp; ARCA19 fully analyzed</a:t>
            </a:r>
            <a:endParaRPr sz="600" dirty="0">
              <a:latin typeface="Times"/>
              <a:ea typeface="Times"/>
              <a:cs typeface="Times"/>
              <a:sym typeface="Times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33"/>
            </a:pPr>
            <a:r>
              <a:rPr lang="en-US" sz="950" dirty="0">
                <a:latin typeface="Arial"/>
                <a:ea typeface="Arial"/>
                <a:cs typeface="Arial"/>
                <a:sym typeface="Arial"/>
              </a:rPr>
              <a:t>ARCA21 partially analyzed (until December 2022)</a:t>
            </a:r>
            <a:endParaRPr sz="750" dirty="0"/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</a:pPr>
            <a:endParaRPr sz="450" dirty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3" name="Google Shape;474;p16">
            <a:extLst>
              <a:ext uri="{FF2B5EF4-FFF2-40B4-BE49-F238E27FC236}">
                <a16:creationId xmlns:a16="http://schemas.microsoft.com/office/drawing/2014/main" id="{896A7D57-013F-DACD-A7D4-CF698D5C9619}"/>
              </a:ext>
            </a:extLst>
          </p:cNvPr>
          <p:cNvSpPr txBox="1"/>
          <p:nvPr/>
        </p:nvSpPr>
        <p:spPr>
          <a:xfrm>
            <a:off x="7182644" y="900212"/>
            <a:ext cx="83932" cy="148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091" tIns="20091" rIns="20091" bIns="20091" anchor="ctr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FFFB00"/>
              </a:buClr>
              <a:buSzPts val="1866"/>
            </a:pPr>
            <a:r>
              <a:rPr lang="en-US" sz="700" u="sng"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450">
                <a:latin typeface="Times"/>
                <a:ea typeface="Times"/>
                <a:cs typeface="Times"/>
                <a:sym typeface="Times"/>
              </a:rPr>
              <a:t> </a:t>
            </a:r>
            <a:endParaRPr sz="750"/>
          </a:p>
        </p:txBody>
      </p:sp>
      <p:sp>
        <p:nvSpPr>
          <p:cNvPr id="16" name="Google Shape;475;p16">
            <a:extLst>
              <a:ext uri="{FF2B5EF4-FFF2-40B4-BE49-F238E27FC236}">
                <a16:creationId xmlns:a16="http://schemas.microsoft.com/office/drawing/2014/main" id="{F6ABB5DC-4334-6124-709C-74234DB9E93A}"/>
              </a:ext>
            </a:extLst>
          </p:cNvPr>
          <p:cNvSpPr txBox="1"/>
          <p:nvPr/>
        </p:nvSpPr>
        <p:spPr>
          <a:xfrm>
            <a:off x="5105895" y="629068"/>
            <a:ext cx="3494419" cy="646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</a:pPr>
            <a:r>
              <a:rPr lang="en-US" sz="1650" b="1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KM3NeT</a:t>
            </a:r>
            <a:endParaRPr sz="2100" dirty="0">
              <a:latin typeface="Avenir"/>
              <a:ea typeface="Avenir"/>
              <a:cs typeface="Avenir"/>
              <a:sym typeface="Avenir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</a:pPr>
            <a:r>
              <a:rPr lang="en-US" sz="1050" dirty="0">
                <a:latin typeface="Arial"/>
                <a:ea typeface="Arial"/>
                <a:cs typeface="Arial"/>
                <a:sym typeface="Arial"/>
              </a:rPr>
              <a:t>|l| &lt; 31° and |b| &lt; 5° for KM3NeT/ARCA6-8 and</a:t>
            </a:r>
            <a:endParaRPr sz="750" dirty="0"/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</a:pPr>
            <a:r>
              <a:rPr lang="en-US" sz="1050" dirty="0">
                <a:latin typeface="Arial"/>
                <a:ea typeface="Arial"/>
                <a:cs typeface="Arial"/>
                <a:sym typeface="Arial"/>
              </a:rPr>
              <a:t>|l| &lt; 31° and |b| &lt; 4° for KM3NeT/ARCA19-21</a:t>
            </a:r>
            <a:endParaRPr sz="750" dirty="0"/>
          </a:p>
        </p:txBody>
      </p:sp>
      <p:cxnSp>
        <p:nvCxnSpPr>
          <p:cNvPr id="22" name="Google Shape;476;p16">
            <a:extLst>
              <a:ext uri="{FF2B5EF4-FFF2-40B4-BE49-F238E27FC236}">
                <a16:creationId xmlns:a16="http://schemas.microsoft.com/office/drawing/2014/main" id="{80863D50-66C8-2147-2A87-5C5B6302BFF5}"/>
              </a:ext>
            </a:extLst>
          </p:cNvPr>
          <p:cNvCxnSpPr/>
          <p:nvPr/>
        </p:nvCxnSpPr>
        <p:spPr>
          <a:xfrm flipH="1">
            <a:off x="6528291" y="2729487"/>
            <a:ext cx="296358" cy="296358"/>
          </a:xfrm>
          <a:prstGeom prst="straightConnector1">
            <a:avLst/>
          </a:prstGeom>
          <a:noFill/>
          <a:ln w="50800" cap="flat" cmpd="sng">
            <a:solidFill>
              <a:srgbClr val="073779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76200" dist="381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23" name="Google Shape;477;p16">
            <a:extLst>
              <a:ext uri="{FF2B5EF4-FFF2-40B4-BE49-F238E27FC236}">
                <a16:creationId xmlns:a16="http://schemas.microsoft.com/office/drawing/2014/main" id="{33219FCA-2F7A-8507-9967-954297A84315}"/>
              </a:ext>
            </a:extLst>
          </p:cNvPr>
          <p:cNvSpPr txBox="1"/>
          <p:nvPr/>
        </p:nvSpPr>
        <p:spPr>
          <a:xfrm>
            <a:off x="6065858" y="669448"/>
            <a:ext cx="1574491" cy="248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100"/>
            </a:pPr>
            <a:r>
              <a:rPr lang="en-US" sz="1163" dirty="0">
                <a:latin typeface="Arial"/>
                <a:ea typeface="Arial"/>
                <a:cs typeface="Arial"/>
                <a:sym typeface="Arial"/>
              </a:rPr>
              <a:t>On-Off zone analysis</a:t>
            </a:r>
            <a:endParaRPr sz="750" dirty="0"/>
          </a:p>
        </p:txBody>
      </p:sp>
      <p:sp>
        <p:nvSpPr>
          <p:cNvPr id="24" name="Google Shape;478;p16">
            <a:extLst>
              <a:ext uri="{FF2B5EF4-FFF2-40B4-BE49-F238E27FC236}">
                <a16:creationId xmlns:a16="http://schemas.microsoft.com/office/drawing/2014/main" id="{BFAD0C3D-1792-7059-1A57-A5F27ADBC5AA}"/>
              </a:ext>
            </a:extLst>
          </p:cNvPr>
          <p:cNvSpPr txBox="1"/>
          <p:nvPr/>
        </p:nvSpPr>
        <p:spPr>
          <a:xfrm>
            <a:off x="6534166" y="2285335"/>
            <a:ext cx="1890155" cy="230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900">
                <a:latin typeface="Arial"/>
                <a:ea typeface="Arial"/>
                <a:cs typeface="Arial"/>
                <a:sym typeface="Arial"/>
              </a:rPr>
              <a:t>ARCA6+8+19+21</a:t>
            </a:r>
            <a:r>
              <a:rPr lang="en-US" sz="105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13">
                <a:latin typeface="Arial"/>
                <a:ea typeface="Arial"/>
                <a:cs typeface="Arial"/>
                <a:sym typeface="Arial"/>
              </a:rPr>
              <a:t>upper  limits (432d)</a:t>
            </a:r>
            <a:endParaRPr sz="750"/>
          </a:p>
        </p:txBody>
      </p:sp>
      <p:cxnSp>
        <p:nvCxnSpPr>
          <p:cNvPr id="25" name="Google Shape;479;p16">
            <a:extLst>
              <a:ext uri="{FF2B5EF4-FFF2-40B4-BE49-F238E27FC236}">
                <a16:creationId xmlns:a16="http://schemas.microsoft.com/office/drawing/2014/main" id="{B667EC35-9584-3398-981C-3B3F08DB1A29}"/>
              </a:ext>
            </a:extLst>
          </p:cNvPr>
          <p:cNvCxnSpPr/>
          <p:nvPr/>
        </p:nvCxnSpPr>
        <p:spPr>
          <a:xfrm flipH="1">
            <a:off x="6201688" y="2375834"/>
            <a:ext cx="296358" cy="296358"/>
          </a:xfrm>
          <a:prstGeom prst="straightConnector1">
            <a:avLst/>
          </a:prstGeom>
          <a:noFill/>
          <a:ln w="50800" cap="flat" cmpd="sng">
            <a:solidFill>
              <a:srgbClr val="073779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76200" dist="381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6" name="Google Shape;480;p16">
            <a:extLst>
              <a:ext uri="{FF2B5EF4-FFF2-40B4-BE49-F238E27FC236}">
                <a16:creationId xmlns:a16="http://schemas.microsoft.com/office/drawing/2014/main" id="{696273AC-8F7F-8A70-05CC-770BA074C0F6}"/>
              </a:ext>
            </a:extLst>
          </p:cNvPr>
          <p:cNvCxnSpPr/>
          <p:nvPr/>
        </p:nvCxnSpPr>
        <p:spPr>
          <a:xfrm flipH="1">
            <a:off x="7242332" y="3190668"/>
            <a:ext cx="296358" cy="296358"/>
          </a:xfrm>
          <a:prstGeom prst="straightConnector1">
            <a:avLst/>
          </a:prstGeom>
          <a:noFill/>
          <a:ln w="50800" cap="flat" cmpd="sng">
            <a:solidFill>
              <a:srgbClr val="073779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76200" dist="381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27" name="Google Shape;481;p16">
            <a:extLst>
              <a:ext uri="{FF2B5EF4-FFF2-40B4-BE49-F238E27FC236}">
                <a16:creationId xmlns:a16="http://schemas.microsoft.com/office/drawing/2014/main" id="{7AA887A5-0C5C-89DB-FD52-521362CE42CD}"/>
              </a:ext>
            </a:extLst>
          </p:cNvPr>
          <p:cNvSpPr txBox="1"/>
          <p:nvPr/>
        </p:nvSpPr>
        <p:spPr>
          <a:xfrm>
            <a:off x="7394731" y="2817677"/>
            <a:ext cx="641763" cy="34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900">
                <a:latin typeface="Arial"/>
                <a:ea typeface="Arial"/>
                <a:cs typeface="Arial"/>
                <a:sym typeface="Arial"/>
              </a:rPr>
              <a:t>ANTARES</a:t>
            </a:r>
            <a:r>
              <a:rPr lang="en-US" sz="1050">
                <a:latin typeface="Arial"/>
                <a:ea typeface="Arial"/>
                <a:cs typeface="Arial"/>
                <a:sym typeface="Arial"/>
              </a:rPr>
              <a:t> </a:t>
            </a:r>
            <a:endParaRPr sz="750"/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</a:pPr>
            <a:r>
              <a:rPr lang="en-US" sz="713">
                <a:latin typeface="Arial"/>
                <a:ea typeface="Arial"/>
                <a:cs typeface="Arial"/>
                <a:sym typeface="Arial"/>
              </a:rPr>
              <a:t>best -fit flux</a:t>
            </a:r>
            <a:endParaRPr sz="750"/>
          </a:p>
        </p:txBody>
      </p:sp>
      <p:sp>
        <p:nvSpPr>
          <p:cNvPr id="28" name="Google Shape;482;p16">
            <a:extLst>
              <a:ext uri="{FF2B5EF4-FFF2-40B4-BE49-F238E27FC236}">
                <a16:creationId xmlns:a16="http://schemas.microsoft.com/office/drawing/2014/main" id="{A7323973-23DB-E519-572A-58B7A7963849}"/>
              </a:ext>
            </a:extLst>
          </p:cNvPr>
          <p:cNvSpPr txBox="1"/>
          <p:nvPr/>
        </p:nvSpPr>
        <p:spPr>
          <a:xfrm>
            <a:off x="4603088" y="3337132"/>
            <a:ext cx="785754" cy="42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</a:pPr>
            <a:r>
              <a:rPr lang="en-US" sz="863">
                <a:latin typeface="Arial"/>
                <a:ea typeface="Arial"/>
                <a:cs typeface="Arial"/>
                <a:sym typeface="Arial"/>
              </a:rPr>
              <a:t>IceCube</a:t>
            </a:r>
            <a:r>
              <a:rPr lang="en-US" sz="713">
                <a:latin typeface="Arial"/>
                <a:ea typeface="Arial"/>
                <a:cs typeface="Arial"/>
                <a:sym typeface="Arial"/>
              </a:rPr>
              <a:t> </a:t>
            </a:r>
            <a:endParaRPr sz="750"/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</a:pPr>
            <a:r>
              <a:rPr lang="en-US" sz="713">
                <a:latin typeface="Arial"/>
                <a:ea typeface="Arial"/>
                <a:cs typeface="Arial"/>
                <a:sym typeface="Arial"/>
              </a:rPr>
              <a:t>KRA</a:t>
            </a:r>
            <a:r>
              <a:rPr lang="en-US" sz="713" baseline="-25000">
                <a:latin typeface="Arial"/>
                <a:ea typeface="Arial"/>
                <a:cs typeface="Arial"/>
                <a:sym typeface="Arial"/>
              </a:rPr>
              <a:t>γ</a:t>
            </a:r>
            <a:r>
              <a:rPr lang="en-US" sz="713" baseline="30000"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en-US" sz="713">
                <a:latin typeface="Arial"/>
                <a:ea typeface="Arial"/>
                <a:cs typeface="Arial"/>
                <a:sym typeface="Arial"/>
              </a:rPr>
              <a:t> best-fit flux</a:t>
            </a:r>
            <a:endParaRPr sz="750"/>
          </a:p>
        </p:txBody>
      </p:sp>
      <p:cxnSp>
        <p:nvCxnSpPr>
          <p:cNvPr id="29" name="Google Shape;483;p16">
            <a:extLst>
              <a:ext uri="{FF2B5EF4-FFF2-40B4-BE49-F238E27FC236}">
                <a16:creationId xmlns:a16="http://schemas.microsoft.com/office/drawing/2014/main" id="{16C8E258-E909-AA24-A737-F77BABF7AF9D}"/>
              </a:ext>
            </a:extLst>
          </p:cNvPr>
          <p:cNvCxnSpPr/>
          <p:nvPr/>
        </p:nvCxnSpPr>
        <p:spPr>
          <a:xfrm>
            <a:off x="5520163" y="3092432"/>
            <a:ext cx="72447" cy="144940"/>
          </a:xfrm>
          <a:prstGeom prst="straightConnector1">
            <a:avLst/>
          </a:prstGeom>
          <a:noFill/>
          <a:ln w="50800" cap="flat" cmpd="sng">
            <a:solidFill>
              <a:srgbClr val="073779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76200" dist="381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0" name="Google Shape;484;p16">
            <a:extLst>
              <a:ext uri="{FF2B5EF4-FFF2-40B4-BE49-F238E27FC236}">
                <a16:creationId xmlns:a16="http://schemas.microsoft.com/office/drawing/2014/main" id="{68634546-8B4A-14CF-58E2-A49BE941EA82}"/>
              </a:ext>
            </a:extLst>
          </p:cNvPr>
          <p:cNvSpPr txBox="1"/>
          <p:nvPr/>
        </p:nvSpPr>
        <p:spPr>
          <a:xfrm>
            <a:off x="4894684" y="2724808"/>
            <a:ext cx="903561" cy="421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</a:pPr>
            <a:r>
              <a:rPr lang="en-US" sz="863">
                <a:latin typeface="Arial"/>
                <a:ea typeface="Arial"/>
                <a:cs typeface="Arial"/>
                <a:sym typeface="Arial"/>
              </a:rPr>
              <a:t>IceCube</a:t>
            </a:r>
            <a:r>
              <a:rPr lang="en-US" sz="713">
                <a:latin typeface="Arial"/>
                <a:ea typeface="Arial"/>
                <a:cs typeface="Arial"/>
                <a:sym typeface="Arial"/>
              </a:rPr>
              <a:t> </a:t>
            </a:r>
            <a:endParaRPr sz="750"/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</a:pPr>
            <a:r>
              <a:rPr lang="en-US" sz="713">
                <a:latin typeface="Arial"/>
                <a:ea typeface="Arial"/>
                <a:cs typeface="Arial"/>
                <a:sym typeface="Arial"/>
              </a:rPr>
              <a:t>π</a:t>
            </a:r>
            <a:r>
              <a:rPr lang="en-US" sz="713" baseline="30000"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sz="713">
                <a:latin typeface="Arial"/>
                <a:ea typeface="Arial"/>
                <a:cs typeface="Arial"/>
                <a:sym typeface="Arial"/>
              </a:rPr>
              <a:t> model best-fit flux</a:t>
            </a:r>
            <a:endParaRPr sz="750"/>
          </a:p>
        </p:txBody>
      </p:sp>
      <p:cxnSp>
        <p:nvCxnSpPr>
          <p:cNvPr id="31" name="Google Shape;485;p16">
            <a:extLst>
              <a:ext uri="{FF2B5EF4-FFF2-40B4-BE49-F238E27FC236}">
                <a16:creationId xmlns:a16="http://schemas.microsoft.com/office/drawing/2014/main" id="{9507396C-14C7-D375-9125-A5FC79EE663E}"/>
              </a:ext>
            </a:extLst>
          </p:cNvPr>
          <p:cNvCxnSpPr/>
          <p:nvPr/>
        </p:nvCxnSpPr>
        <p:spPr>
          <a:xfrm rot="10800000" flipH="1">
            <a:off x="5359202" y="3516779"/>
            <a:ext cx="180375" cy="97464"/>
          </a:xfrm>
          <a:prstGeom prst="straightConnector1">
            <a:avLst/>
          </a:prstGeom>
          <a:noFill/>
          <a:ln w="50800" cap="flat" cmpd="sng">
            <a:solidFill>
              <a:srgbClr val="073779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76200" dist="381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2" name="Google Shape;487;p16">
            <a:extLst>
              <a:ext uri="{FF2B5EF4-FFF2-40B4-BE49-F238E27FC236}">
                <a16:creationId xmlns:a16="http://schemas.microsoft.com/office/drawing/2014/main" id="{F34C4BBF-296C-FDD0-5F50-396B1BC26BDB}"/>
              </a:ext>
            </a:extLst>
          </p:cNvPr>
          <p:cNvSpPr txBox="1"/>
          <p:nvPr/>
        </p:nvSpPr>
        <p:spPr>
          <a:xfrm>
            <a:off x="6896116" y="2563284"/>
            <a:ext cx="1376525" cy="317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84" tIns="34284" rIns="34284" bIns="34284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900">
                <a:latin typeface="Arial"/>
                <a:ea typeface="Arial"/>
                <a:cs typeface="Arial"/>
                <a:sym typeface="Arial"/>
              </a:rPr>
              <a:t>ARCA6+8+19+21 </a:t>
            </a:r>
            <a:r>
              <a:rPr lang="en-US" sz="713">
                <a:latin typeface="Arial"/>
                <a:ea typeface="Arial"/>
                <a:cs typeface="Arial"/>
                <a:sym typeface="Arial"/>
              </a:rPr>
              <a:t>sensitivity (641d)</a:t>
            </a:r>
            <a:endParaRPr sz="75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209F34F-4221-AC3E-862B-B9F78E9B4E35}"/>
              </a:ext>
            </a:extLst>
          </p:cNvPr>
          <p:cNvSpPr txBox="1"/>
          <p:nvPr/>
        </p:nvSpPr>
        <p:spPr>
          <a:xfrm>
            <a:off x="2248440" y="4699516"/>
            <a:ext cx="4315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: identify sources with KM3NeT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5861B87-68CB-12DE-CDFC-C5F47435BB9D}"/>
              </a:ext>
            </a:extLst>
          </p:cNvPr>
          <p:cNvSpPr/>
          <p:nvPr/>
        </p:nvSpPr>
        <p:spPr>
          <a:xfrm rot="16200000">
            <a:off x="6715318" y="2494776"/>
            <a:ext cx="362770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>
              <a:latin typeface="Arial"/>
              <a:cs typeface="Arial"/>
            </a:endParaRPr>
          </a:p>
          <a:p>
            <a:pPr marL="285750" indent="-285750">
              <a:buFont typeface="Wingdings" charset="0"/>
              <a:buChar char="&amp;"/>
            </a:pPr>
            <a:r>
              <a:rPr lang="fr-FR" sz="1050" b="0" i="0" u="none" strike="noStrike" dirty="0">
                <a:solidFill>
                  <a:srgbClr val="444444"/>
                </a:solidFill>
                <a:effectLst/>
                <a:latin typeface="Helvetica Neue" panose="02000503000000020004" pitchFamily="2" charset="0"/>
              </a:rPr>
              <a:t>A. </a:t>
            </a:r>
            <a:r>
              <a:rPr lang="fr-FR" sz="1050" b="0" i="0" u="none" strike="noStrike" dirty="0" err="1">
                <a:solidFill>
                  <a:srgbClr val="444444"/>
                </a:solidFill>
                <a:effectLst/>
                <a:latin typeface="Helvetica Neue" panose="02000503000000020004" pitchFamily="2" charset="0"/>
              </a:rPr>
              <a:t>Neronov</a:t>
            </a:r>
            <a:r>
              <a:rPr lang="fr-FR" sz="1050" b="0" i="0" u="none" strike="noStrike" dirty="0">
                <a:solidFill>
                  <a:srgbClr val="444444"/>
                </a:solidFill>
                <a:effectLst/>
                <a:latin typeface="Helvetica Neue" panose="02000503000000020004" pitchFamily="2" charset="0"/>
              </a:rPr>
              <a:t>, et al, Phys. </a:t>
            </a:r>
            <a:r>
              <a:rPr lang="fr-FR" sz="1050" b="0" i="0" u="none" strike="noStrike" dirty="0" err="1">
                <a:solidFill>
                  <a:srgbClr val="444444"/>
                </a:solidFill>
                <a:effectLst/>
                <a:latin typeface="Helvetica Neue" panose="02000503000000020004" pitchFamily="2" charset="0"/>
              </a:rPr>
              <a:t>Rev</a:t>
            </a:r>
            <a:r>
              <a:rPr lang="fr-FR" sz="1050" b="0" i="0" u="none" strike="noStrike" dirty="0">
                <a:solidFill>
                  <a:srgbClr val="444444"/>
                </a:solidFill>
                <a:effectLst/>
                <a:latin typeface="Helvetica Neue" panose="02000503000000020004" pitchFamily="2" charset="0"/>
              </a:rPr>
              <a:t>. D 108, 103044 (2023)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2174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33340"/>
            <a:ext cx="7704856" cy="431006"/>
          </a:xfrm>
        </p:spPr>
        <p:txBody>
          <a:bodyPr/>
          <a:lstStyle/>
          <a:p>
            <a:r>
              <a:rPr lang="en-US"/>
              <a:t>Search for Point Sources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650819" y="484389"/>
            <a:ext cx="57838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ANTARES 2007-2022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sample</a:t>
            </a:r>
            <a:r>
              <a:rPr lang="en-US" sz="16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11029 tracks and 200 showers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 bwMode="auto">
          <a:xfrm>
            <a:off x="8892480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US" sz="1000" smtClean="0">
                <a:latin typeface="+mn-lt"/>
              </a:rPr>
              <a:pPr eaLnBrk="1" hangingPunct="1"/>
              <a:t>19</a:t>
            </a:fld>
            <a:endParaRPr lang="en-US" sz="1000">
              <a:latin typeface="+mn-lt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796FA8D-37B2-E893-A3FA-EB717834E281}"/>
              </a:ext>
            </a:extLst>
          </p:cNvPr>
          <p:cNvSpPr txBox="1"/>
          <p:nvPr/>
        </p:nvSpPr>
        <p:spPr>
          <a:xfrm>
            <a:off x="4263330" y="1112426"/>
            <a:ext cx="46291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Hottest spot (𝛿, RA) = (17.7,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200.5)</a:t>
            </a:r>
          </a:p>
          <a:p>
            <a:pPr algn="ctr"/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Pre(post)-trial significance 4.5𝜎 (0.29𝜎)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341EECB-A5F0-0270-DADD-C63305EAA151}"/>
              </a:ext>
            </a:extLst>
          </p:cNvPr>
          <p:cNvSpPr txBox="1"/>
          <p:nvPr/>
        </p:nvSpPr>
        <p:spPr>
          <a:xfrm>
            <a:off x="5054411" y="2048530"/>
            <a:ext cx="3600400" cy="52322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+mn-lt"/>
              </a:rPr>
              <a:t>World best limit on the Southern sky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  <a:latin typeface="+mn-lt"/>
              </a:rPr>
              <a:t>below hundreds of TeV.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C680C6E-5578-50B1-3A76-9A2776B23F29}"/>
              </a:ext>
            </a:extLst>
          </p:cNvPr>
          <p:cNvSpPr txBox="1"/>
          <p:nvPr/>
        </p:nvSpPr>
        <p:spPr>
          <a:xfrm>
            <a:off x="467544" y="3435846"/>
            <a:ext cx="2088232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  <a:effectLst/>
                <a:latin typeface="Helvetica" pitchFamily="2" charset="0"/>
              </a:rPr>
              <a:t>Candidate-list search</a:t>
            </a:r>
          </a:p>
          <a:p>
            <a:endParaRPr lang="en-US" sz="1600" dirty="0">
              <a:solidFill>
                <a:schemeClr val="accent6"/>
              </a:solidFill>
              <a:effectLst/>
              <a:latin typeface="Helvetica" pitchFamily="2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Most significant: </a:t>
            </a:r>
          </a:p>
          <a:p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MG3 J225517+2409 </a:t>
            </a:r>
          </a:p>
          <a:p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Pre(post)-trial </a:t>
            </a:r>
          </a:p>
          <a:p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3.6𝜎 (1.8𝜎)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63555E7-EF61-8EDB-1CCE-108DEB7FDA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26" r="6342"/>
          <a:stretch/>
        </p:blipFill>
        <p:spPr>
          <a:xfrm>
            <a:off x="4748234" y="2703334"/>
            <a:ext cx="3902004" cy="232912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8B75A55-4763-B336-8842-3299C5182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68" y="835057"/>
            <a:ext cx="4160356" cy="2602626"/>
          </a:xfrm>
          <a:prstGeom prst="rect">
            <a:avLst/>
          </a:prstGeom>
        </p:spPr>
      </p:pic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F1619A34-810D-F971-F472-898622ECED65}"/>
              </a:ext>
            </a:extLst>
          </p:cNvPr>
          <p:cNvCxnSpPr>
            <a:cxnSpLocks/>
          </p:cNvCxnSpPr>
          <p:nvPr/>
        </p:nvCxnSpPr>
        <p:spPr bwMode="auto">
          <a:xfrm flipV="1">
            <a:off x="4355976" y="1275606"/>
            <a:ext cx="648072" cy="648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CA66F04D-AF23-F9D0-78E5-1EE9BCA37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7535" y="3496901"/>
            <a:ext cx="2480489" cy="162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525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04BA5127-BC15-75B5-8255-8EA85D301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0" y="33340"/>
            <a:ext cx="7775575" cy="431006"/>
          </a:xfrm>
        </p:spPr>
        <p:txBody>
          <a:bodyPr anchor="ctr"/>
          <a:lstStyle/>
          <a:p>
            <a:pPr algn="ctr">
              <a:defRPr/>
            </a:pPr>
            <a:r>
              <a:rPr lang="en-US" sz="3200" b="0" dirty="0"/>
              <a:t>ANTARES and KM3NeT Collaborations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722AB80C-1A0F-DFAA-21CA-850AA2664838}"/>
              </a:ext>
            </a:extLst>
          </p:cNvPr>
          <p:cNvSpPr txBox="1"/>
          <p:nvPr/>
        </p:nvSpPr>
        <p:spPr>
          <a:xfrm>
            <a:off x="454188" y="1059582"/>
            <a:ext cx="1328591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ANTARES Collaboration 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Paris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Marseille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Clermont-Ferrand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Strasbourg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Nice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Oujda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Rabat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Valence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Amsterdam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Leyde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Rome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Gênes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Bologne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Catane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Pise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Naples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Bari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Erlangen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Wurtzbourg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Bamberg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Bucarest</a:t>
            </a:r>
          </a:p>
          <a:p>
            <a:r>
              <a:rPr lang="fr-FR" sz="675" dirty="0">
                <a:latin typeface="Arial" panose="020B0604020202020204" pitchFamily="34" charset="0"/>
                <a:cs typeface="Arial" panose="020B0604020202020204" pitchFamily="34" charset="0"/>
              </a:rPr>
              <a:t>Bentley</a:t>
            </a:r>
          </a:p>
          <a:p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0605077-4776-45F7-D04B-698696CED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135" y="732034"/>
            <a:ext cx="6838658" cy="4193516"/>
          </a:xfrm>
          <a:prstGeom prst="rect">
            <a:avLst/>
          </a:prstGeom>
        </p:spPr>
      </p:pic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4082ED98-FB17-C7C0-5746-D0E2DF77038D}"/>
              </a:ext>
            </a:extLst>
          </p:cNvPr>
          <p:cNvSpPr txBox="1">
            <a:spLocks/>
          </p:cNvSpPr>
          <p:nvPr/>
        </p:nvSpPr>
        <p:spPr bwMode="auto">
          <a:xfrm>
            <a:off x="8932267" y="288525"/>
            <a:ext cx="320253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US" sz="1000" smtClean="0">
                <a:latin typeface="+mn-lt"/>
              </a:rPr>
              <a:pPr eaLnBrk="1" hangingPunct="1"/>
              <a:t>2</a:t>
            </a:fld>
            <a:endParaRPr lang="en-US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85070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AU" sz="1000" b="0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AU" sz="1000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9AA3364-86D5-271C-8F7C-5AD38461E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33340"/>
            <a:ext cx="7848872" cy="431006"/>
          </a:xfrm>
        </p:spPr>
        <p:txBody>
          <a:bodyPr/>
          <a:lstStyle/>
          <a:p>
            <a:r>
              <a:rPr lang="en-AU"/>
              <a:t>Search for Point Sources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7D42C64-AB59-3E80-3807-EEC60E31431E}"/>
              </a:ext>
            </a:extLst>
          </p:cNvPr>
          <p:cNvSpPr/>
          <p:nvPr/>
        </p:nvSpPr>
        <p:spPr>
          <a:xfrm>
            <a:off x="4277580" y="4011910"/>
            <a:ext cx="4398876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AU" sz="1200" dirty="0">
                <a:solidFill>
                  <a:srgbClr val="000000"/>
                </a:solidFill>
              </a:rPr>
              <a:t>Improved sensitivity (for equivalent exposure) &amp; sky coverage </a:t>
            </a:r>
            <a:r>
              <a:rPr lang="en-AU" sz="1200" dirty="0" err="1">
                <a:solidFill>
                  <a:srgbClr val="000000"/>
                </a:solidFill>
              </a:rPr>
              <a:t>wrt</a:t>
            </a:r>
            <a:r>
              <a:rPr lang="en-AU" sz="1200" dirty="0">
                <a:solidFill>
                  <a:srgbClr val="000000"/>
                </a:solidFill>
              </a:rPr>
              <a:t> IceCube</a:t>
            </a:r>
          </a:p>
          <a:p>
            <a:pPr algn="ctr"/>
            <a:r>
              <a:rPr lang="en-US" sz="1200" i="1" dirty="0">
                <a:solidFill>
                  <a:srgbClr val="CC6633"/>
                </a:solidFill>
                <a:latin typeface="+mn-lt"/>
              </a:rPr>
              <a:t>☞ PoS(ICRC2023)1018</a:t>
            </a:r>
            <a:r>
              <a:rPr lang="en-US" sz="1200" i="1" dirty="0">
                <a:solidFill>
                  <a:srgbClr val="CC6633"/>
                </a:solidFill>
              </a:rPr>
              <a:t> &amp; </a:t>
            </a:r>
            <a:r>
              <a:rPr lang="en-US" sz="1200" i="1" dirty="0">
                <a:solidFill>
                  <a:srgbClr val="CC6633"/>
                </a:solidFill>
                <a:latin typeface="+mn-lt"/>
              </a:rPr>
              <a:t>1075</a:t>
            </a:r>
            <a:endParaRPr lang="en-US" sz="1200" i="1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improvement is expected in the next year: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ARCA28 from sept 2023 + ARCA48 from sept 2024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0925B25-78D8-73C7-9928-7DF07E0F3423}"/>
              </a:ext>
            </a:extLst>
          </p:cNvPr>
          <p:cNvSpPr txBox="1"/>
          <p:nvPr/>
        </p:nvSpPr>
        <p:spPr>
          <a:xfrm>
            <a:off x="501736" y="1191925"/>
            <a:ext cx="3240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TXS 0506+056 p-value </a:t>
            </a:r>
            <a:r>
              <a:rPr lang="fr-FR" sz="1100" dirty="0">
                <a:effectLst/>
                <a:latin typeface="verdana" panose="020B0604030504040204" pitchFamily="34" charset="0"/>
              </a:rPr>
              <a:t>0.007</a:t>
            </a:r>
            <a:r>
              <a:rPr lang="en-AU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AU" sz="1200" baseline="-25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n-AU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= 2.2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2F5EEC1-9740-41A6-C2FD-69587A04E975}"/>
              </a:ext>
            </a:extLst>
          </p:cNvPr>
          <p:cNvSpPr txBox="1"/>
          <p:nvPr/>
        </p:nvSpPr>
        <p:spPr>
          <a:xfrm>
            <a:off x="1043608" y="742494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Remarkable sources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1F67768-2BE0-43A9-116A-63AADAE6501D}"/>
              </a:ext>
            </a:extLst>
          </p:cNvPr>
          <p:cNvSpPr txBox="1"/>
          <p:nvPr/>
        </p:nvSpPr>
        <p:spPr>
          <a:xfrm>
            <a:off x="467544" y="3789300"/>
            <a:ext cx="34563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3C403 (3.3</a:t>
            </a:r>
            <a:r>
              <a:rPr lang="el-GR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J0242+1101 (2.1</a:t>
            </a:r>
            <a:r>
              <a:rPr lang="el-GR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J0609-1542 (2.3</a:t>
            </a:r>
            <a:r>
              <a:rPr lang="el-GR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Galactic Centre (2.1</a:t>
            </a:r>
            <a:r>
              <a:rPr lang="el-GR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σ)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 signal seen from NGC1068 (as expected)</a:t>
            </a:r>
          </a:p>
        </p:txBody>
      </p:sp>
      <p:pic>
        <p:nvPicPr>
          <p:cNvPr id="8" name="Google Shape;452;p15" descr="fobs_gamma2_repro_scaleup_ROSA_noleg.png">
            <a:extLst>
              <a:ext uri="{FF2B5EF4-FFF2-40B4-BE49-F238E27FC236}">
                <a16:creationId xmlns:a16="http://schemas.microsoft.com/office/drawing/2014/main" id="{326F46EE-3330-5CF1-876A-26AB1E59456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39953" y="677133"/>
            <a:ext cx="4398876" cy="3262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094A123-3B3A-8212-C8A3-1506DCCAE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782" y="1491630"/>
            <a:ext cx="3242146" cy="228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672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33340"/>
            <a:ext cx="7704856" cy="431006"/>
          </a:xfrm>
        </p:spPr>
        <p:txBody>
          <a:bodyPr/>
          <a:lstStyle/>
          <a:p>
            <a:r>
              <a:rPr lang="en-US"/>
              <a:t>Catalog-based Searches</a:t>
            </a: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 bwMode="auto">
          <a:xfrm>
            <a:off x="8892480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69FD3AC-3EBC-B640-863E-7AE86D2CAB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12"/>
          <a:stretch/>
        </p:blipFill>
        <p:spPr>
          <a:xfrm>
            <a:off x="501436" y="562130"/>
            <a:ext cx="3692914" cy="222564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D17F9DE-6C9B-9667-5627-C9FCD09533D7}"/>
              </a:ext>
            </a:extLst>
          </p:cNvPr>
          <p:cNvSpPr txBox="1"/>
          <p:nvPr/>
        </p:nvSpPr>
        <p:spPr>
          <a:xfrm>
            <a:off x="4211960" y="707833"/>
            <a:ext cx="441009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VLBI blazars (red dots) </a:t>
            </a:r>
          </a:p>
          <a:p>
            <a:pPr marL="171450" indent="-171450">
              <a:buFont typeface="Wingdings" pitchFamily="2" charset="2"/>
              <a:buChar char="&amp;"/>
            </a:pPr>
            <a:r>
              <a:rPr lang="en-US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Plavin</a:t>
            </a:r>
            <a:r>
              <a:rPr lang="en-US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US" sz="12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Astrophys</a:t>
            </a:r>
            <a:r>
              <a:rPr lang="en-US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J. 908 no. 2, (2021)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527 157</a:t>
            </a:r>
          </a:p>
          <a:p>
            <a:pPr marL="171450" indent="-171450">
              <a:buFont typeface="Wingdings" pitchFamily="2" charset="2"/>
              <a:buChar char="&amp;"/>
            </a:pPr>
            <a:endParaRPr lang="en-US" sz="1200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ANTARES between January 29, 2007 and February 29, 2020 (3845 day live time)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&amp;"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Astrophys.J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 964 (2024) 1, 3</a:t>
            </a:r>
          </a:p>
          <a:p>
            <a:endParaRPr lang="en-US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39B7FAD-AED3-9482-EDA9-BAE33BF91F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28"/>
          <a:stretch/>
        </p:blipFill>
        <p:spPr>
          <a:xfrm>
            <a:off x="3791490" y="2067694"/>
            <a:ext cx="4896544" cy="263260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9825CBA-A563-28C7-AF72-99A712621C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0372" y="3939902"/>
            <a:ext cx="793843" cy="63638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32CCCC5-2A1F-8535-FB17-D54B72945BB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l="692" t="-431" r="2981" b="61313"/>
          <a:stretch/>
        </p:blipFill>
        <p:spPr>
          <a:xfrm>
            <a:off x="467544" y="3003798"/>
            <a:ext cx="3284038" cy="8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657A2B3-D7B9-06C3-DFFE-B9BD75C256F6}"/>
              </a:ext>
            </a:extLst>
          </p:cNvPr>
          <p:cNvSpPr txBox="1"/>
          <p:nvPr/>
        </p:nvSpPr>
        <p:spPr>
          <a:xfrm>
            <a:off x="6201646" y="3971594"/>
            <a:ext cx="46291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>
                <a:solidFill>
                  <a:srgbClr val="0070C0"/>
                </a:solidFill>
                <a:effectLst/>
                <a:latin typeface="Helvetica" pitchFamily="2" charset="0"/>
              </a:rPr>
              <a:t>--- w/o blazars with S &gt; 3,68 Jy</a:t>
            </a:r>
            <a:endParaRPr lang="en-US" sz="1200">
              <a:solidFill>
                <a:srgbClr val="0070C0"/>
              </a:solidFill>
              <a:effectLst/>
              <a:latin typeface="Helvetica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68E918A-6D4F-D8B2-BF58-7E3D186CC4D8}"/>
              </a:ext>
            </a:extLst>
          </p:cNvPr>
          <p:cNvSpPr txBox="1"/>
          <p:nvPr/>
        </p:nvSpPr>
        <p:spPr>
          <a:xfrm>
            <a:off x="971600" y="4659982"/>
            <a:ext cx="69127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400" dirty="0">
                <a:solidFill>
                  <a:srgbClr val="C0000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Only accounting for a 1D scan in x gives post-trial p-value = 0.03 (2.2 </a:t>
            </a:r>
            <a:r>
              <a:rPr lang="en-US" sz="1400" dirty="0">
                <a:solidFill>
                  <a:srgbClr val="C00000"/>
                </a:solidFill>
                <a:latin typeface="Liberation Sans" pitchFamily="34"/>
                <a:ea typeface="Liberation Sans" pitchFamily="34"/>
                <a:cs typeface="Liberation Sans" pitchFamily="34"/>
              </a:rPr>
              <a:t>σ</a:t>
            </a:r>
            <a:r>
              <a:rPr lang="en-US" sz="1400" dirty="0">
                <a:solidFill>
                  <a:srgbClr val="C0000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AFB299-208A-9312-127E-10738404B8EE}"/>
              </a:ext>
            </a:extLst>
          </p:cNvPr>
          <p:cNvSpPr/>
          <p:nvPr/>
        </p:nvSpPr>
        <p:spPr>
          <a:xfrm>
            <a:off x="3104531" y="4712976"/>
            <a:ext cx="3627709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charset="0"/>
              <a:buChar char="&amp;"/>
            </a:pPr>
            <a:r>
              <a:rPr lang="fr-FR" sz="1050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A. Albert </a:t>
            </a:r>
            <a:r>
              <a:rPr lang="fr-FR" sz="1050" b="0" i="1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fr-FR" sz="1050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2024 </a:t>
            </a:r>
            <a:r>
              <a:rPr lang="fr-FR" sz="1050" b="0" i="1" u="none" strike="noStrike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ApJ</a:t>
            </a:r>
            <a:r>
              <a:rPr lang="fr-FR" sz="1050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sz="1050" b="1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964</a:t>
            </a:r>
            <a:r>
              <a:rPr lang="fr-FR" sz="1050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252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multi-messenger program</a:t>
            </a:r>
          </a:p>
        </p:txBody>
      </p:sp>
      <p:pic>
        <p:nvPicPr>
          <p:cNvPr id="28" name="pasted-image.tiff"/>
          <p:cNvPicPr>
            <a:picLocks/>
          </p:cNvPicPr>
          <p:nvPr/>
        </p:nvPicPr>
        <p:blipFill>
          <a:blip r:embed="rId3">
            <a:alphaModFix amt="52000"/>
          </a:blip>
          <a:srcRect t="7372"/>
          <a:stretch>
            <a:fillRect/>
          </a:stretch>
        </p:blipFill>
        <p:spPr>
          <a:xfrm>
            <a:off x="942710" y="2854350"/>
            <a:ext cx="7258581" cy="3159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10751" y="0"/>
                </a:moveTo>
                <a:cubicBezTo>
                  <a:pt x="7255" y="-21"/>
                  <a:pt x="3764" y="2219"/>
                  <a:pt x="679" y="6722"/>
                </a:cubicBezTo>
                <a:lnTo>
                  <a:pt x="0" y="7714"/>
                </a:lnTo>
                <a:lnTo>
                  <a:pt x="0" y="14646"/>
                </a:lnTo>
                <a:lnTo>
                  <a:pt x="0" y="21579"/>
                </a:lnTo>
                <a:lnTo>
                  <a:pt x="10800" y="21579"/>
                </a:lnTo>
                <a:lnTo>
                  <a:pt x="21600" y="21579"/>
                </a:lnTo>
                <a:lnTo>
                  <a:pt x="21600" y="14760"/>
                </a:lnTo>
                <a:lnTo>
                  <a:pt x="21600" y="7941"/>
                </a:lnTo>
                <a:lnTo>
                  <a:pt x="20849" y="6843"/>
                </a:lnTo>
                <a:cubicBezTo>
                  <a:pt x="17747" y="2303"/>
                  <a:pt x="14246" y="21"/>
                  <a:pt x="10751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9" name="Shape 228"/>
          <p:cNvSpPr/>
          <p:nvPr/>
        </p:nvSpPr>
        <p:spPr>
          <a:xfrm>
            <a:off x="1357314" y="1213968"/>
            <a:ext cx="5893594" cy="275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6788" tIns="26788" rIns="26788" bIns="26788" anchor="b">
            <a:spAutoFit/>
          </a:bodyPr>
          <a:lstStyle>
            <a:lvl1pPr defTabSz="457200">
              <a:lnSpc>
                <a:spcPct val="80000"/>
              </a:lnSpc>
              <a:spcBef>
                <a:spcPts val="0"/>
              </a:spcBef>
              <a:defRPr sz="2400" cap="all" spc="12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lang="en-US" sz="1800"/>
              <a:t>1</a:t>
            </a:r>
            <a:r>
              <a:rPr lang="en-US" sz="1800" baseline="30000"/>
              <a:t>st</a:t>
            </a:r>
            <a:r>
              <a:rPr lang="en-US" sz="1800"/>
              <a:t> approach:</a:t>
            </a:r>
          </a:p>
        </p:txBody>
      </p:sp>
      <p:pic>
        <p:nvPicPr>
          <p:cNvPr id="32" name="pasted-image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13857">
            <a:off x="1121884" y="2226879"/>
            <a:ext cx="1651163" cy="525325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pasted-image.tiff"/>
          <p:cNvPicPr>
            <a:picLocks noChangeAspect="1"/>
          </p:cNvPicPr>
          <p:nvPr/>
        </p:nvPicPr>
        <p:blipFill>
          <a:blip r:embed="rId5"/>
          <a:srcRect l="10519" t="8634" r="7509" b="6377"/>
          <a:stretch>
            <a:fillRect/>
          </a:stretch>
        </p:blipFill>
        <p:spPr>
          <a:xfrm>
            <a:off x="1184120" y="3157312"/>
            <a:ext cx="1248191" cy="862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4" h="21276" extrusionOk="0">
                <a:moveTo>
                  <a:pt x="5931" y="9"/>
                </a:moveTo>
                <a:cubicBezTo>
                  <a:pt x="5049" y="111"/>
                  <a:pt x="4455" y="785"/>
                  <a:pt x="4171" y="2008"/>
                </a:cubicBezTo>
                <a:lnTo>
                  <a:pt x="4024" y="2633"/>
                </a:lnTo>
                <a:lnTo>
                  <a:pt x="3639" y="2576"/>
                </a:lnTo>
                <a:cubicBezTo>
                  <a:pt x="2487" y="2407"/>
                  <a:pt x="1743" y="2635"/>
                  <a:pt x="1114" y="3356"/>
                </a:cubicBezTo>
                <a:cubicBezTo>
                  <a:pt x="428" y="4142"/>
                  <a:pt x="19" y="5526"/>
                  <a:pt x="0" y="6950"/>
                </a:cubicBezTo>
                <a:cubicBezTo>
                  <a:pt x="-6" y="7425"/>
                  <a:pt x="31" y="7902"/>
                  <a:pt x="115" y="8365"/>
                </a:cubicBezTo>
                <a:cubicBezTo>
                  <a:pt x="517" y="10579"/>
                  <a:pt x="1505" y="11923"/>
                  <a:pt x="3488" y="12946"/>
                </a:cubicBezTo>
                <a:cubicBezTo>
                  <a:pt x="3877" y="13147"/>
                  <a:pt x="4236" y="13371"/>
                  <a:pt x="4286" y="13442"/>
                </a:cubicBezTo>
                <a:cubicBezTo>
                  <a:pt x="4336" y="13512"/>
                  <a:pt x="4480" y="13955"/>
                  <a:pt x="4606" y="14423"/>
                </a:cubicBezTo>
                <a:cubicBezTo>
                  <a:pt x="5507" y="17792"/>
                  <a:pt x="7813" y="19685"/>
                  <a:pt x="10382" y="19164"/>
                </a:cubicBezTo>
                <a:lnTo>
                  <a:pt x="10996" y="19040"/>
                </a:lnTo>
                <a:lnTo>
                  <a:pt x="11449" y="19686"/>
                </a:lnTo>
                <a:cubicBezTo>
                  <a:pt x="11938" y="20389"/>
                  <a:pt x="12527" y="20906"/>
                  <a:pt x="13098" y="21132"/>
                </a:cubicBezTo>
                <a:cubicBezTo>
                  <a:pt x="13343" y="21229"/>
                  <a:pt x="13684" y="21276"/>
                  <a:pt x="14028" y="21276"/>
                </a:cubicBezTo>
                <a:cubicBezTo>
                  <a:pt x="14373" y="21277"/>
                  <a:pt x="14718" y="21228"/>
                  <a:pt x="14969" y="21132"/>
                </a:cubicBezTo>
                <a:cubicBezTo>
                  <a:pt x="15814" y="20809"/>
                  <a:pt x="16507" y="20002"/>
                  <a:pt x="16863" y="18927"/>
                </a:cubicBezTo>
                <a:cubicBezTo>
                  <a:pt x="17040" y="18389"/>
                  <a:pt x="17069" y="18154"/>
                  <a:pt x="17071" y="17176"/>
                </a:cubicBezTo>
                <a:lnTo>
                  <a:pt x="17075" y="16050"/>
                </a:lnTo>
                <a:lnTo>
                  <a:pt x="17894" y="16045"/>
                </a:lnTo>
                <a:cubicBezTo>
                  <a:pt x="19457" y="16031"/>
                  <a:pt x="20491" y="15259"/>
                  <a:pt x="21048" y="13695"/>
                </a:cubicBezTo>
                <a:cubicBezTo>
                  <a:pt x="21594" y="12160"/>
                  <a:pt x="21542" y="10116"/>
                  <a:pt x="20915" y="8494"/>
                </a:cubicBezTo>
                <a:cubicBezTo>
                  <a:pt x="20349" y="7032"/>
                  <a:pt x="19719" y="6159"/>
                  <a:pt x="18591" y="5287"/>
                </a:cubicBezTo>
                <a:cubicBezTo>
                  <a:pt x="18009" y="4837"/>
                  <a:pt x="17988" y="4806"/>
                  <a:pt x="17696" y="3955"/>
                </a:cubicBezTo>
                <a:cubicBezTo>
                  <a:pt x="16627" y="832"/>
                  <a:pt x="13772" y="-323"/>
                  <a:pt x="11934" y="1621"/>
                </a:cubicBezTo>
                <a:lnTo>
                  <a:pt x="11453" y="2127"/>
                </a:lnTo>
                <a:lnTo>
                  <a:pt x="11162" y="1910"/>
                </a:lnTo>
                <a:cubicBezTo>
                  <a:pt x="10717" y="1584"/>
                  <a:pt x="10236" y="1407"/>
                  <a:pt x="10016" y="1486"/>
                </a:cubicBezTo>
                <a:cubicBezTo>
                  <a:pt x="9836" y="1551"/>
                  <a:pt x="9827" y="1593"/>
                  <a:pt x="9890" y="1910"/>
                </a:cubicBezTo>
                <a:cubicBezTo>
                  <a:pt x="9928" y="2102"/>
                  <a:pt x="9997" y="2324"/>
                  <a:pt x="10044" y="2406"/>
                </a:cubicBezTo>
                <a:cubicBezTo>
                  <a:pt x="10154" y="2595"/>
                  <a:pt x="10046" y="2696"/>
                  <a:pt x="9753" y="2679"/>
                </a:cubicBezTo>
                <a:cubicBezTo>
                  <a:pt x="9632" y="2672"/>
                  <a:pt x="9310" y="2723"/>
                  <a:pt x="9039" y="2793"/>
                </a:cubicBezTo>
                <a:cubicBezTo>
                  <a:pt x="8767" y="2862"/>
                  <a:pt x="8515" y="2893"/>
                  <a:pt x="8478" y="2860"/>
                </a:cubicBezTo>
                <a:cubicBezTo>
                  <a:pt x="8441" y="2827"/>
                  <a:pt x="8496" y="2545"/>
                  <a:pt x="8600" y="2235"/>
                </a:cubicBezTo>
                <a:cubicBezTo>
                  <a:pt x="8704" y="1925"/>
                  <a:pt x="8787" y="1625"/>
                  <a:pt x="8787" y="1564"/>
                </a:cubicBezTo>
                <a:cubicBezTo>
                  <a:pt x="8787" y="1395"/>
                  <a:pt x="8424" y="1299"/>
                  <a:pt x="8083" y="1378"/>
                </a:cubicBezTo>
                <a:cubicBezTo>
                  <a:pt x="7798" y="1443"/>
                  <a:pt x="7765" y="1419"/>
                  <a:pt x="7523" y="980"/>
                </a:cubicBezTo>
                <a:cubicBezTo>
                  <a:pt x="7145" y="295"/>
                  <a:pt x="6558" y="-63"/>
                  <a:pt x="5931" y="9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asted-image.tiff"/>
          <p:cNvPicPr>
            <a:picLocks noChangeAspect="1"/>
          </p:cNvPicPr>
          <p:nvPr/>
        </p:nvPicPr>
        <p:blipFill>
          <a:blip r:embed="rId6"/>
          <a:srcRect t="9712" b="3"/>
          <a:stretch>
            <a:fillRect/>
          </a:stretch>
        </p:blipFill>
        <p:spPr>
          <a:xfrm>
            <a:off x="1131130" y="4281803"/>
            <a:ext cx="1632608" cy="862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6" extrusionOk="0">
                <a:moveTo>
                  <a:pt x="11164" y="6"/>
                </a:moveTo>
                <a:cubicBezTo>
                  <a:pt x="11143" y="-4"/>
                  <a:pt x="11128" y="-1"/>
                  <a:pt x="11117" y="16"/>
                </a:cubicBezTo>
                <a:cubicBezTo>
                  <a:pt x="11112" y="23"/>
                  <a:pt x="11094" y="26"/>
                  <a:pt x="11081" y="32"/>
                </a:cubicBezTo>
                <a:cubicBezTo>
                  <a:pt x="11051" y="60"/>
                  <a:pt x="10998" y="85"/>
                  <a:pt x="10920" y="100"/>
                </a:cubicBezTo>
                <a:cubicBezTo>
                  <a:pt x="10780" y="127"/>
                  <a:pt x="10732" y="163"/>
                  <a:pt x="10716" y="252"/>
                </a:cubicBezTo>
                <a:cubicBezTo>
                  <a:pt x="10710" y="296"/>
                  <a:pt x="10705" y="337"/>
                  <a:pt x="10699" y="404"/>
                </a:cubicBezTo>
                <a:cubicBezTo>
                  <a:pt x="10692" y="487"/>
                  <a:pt x="10684" y="553"/>
                  <a:pt x="10674" y="608"/>
                </a:cubicBezTo>
                <a:cubicBezTo>
                  <a:pt x="10674" y="610"/>
                  <a:pt x="10674" y="612"/>
                  <a:pt x="10674" y="614"/>
                </a:cubicBezTo>
                <a:cubicBezTo>
                  <a:pt x="10674" y="616"/>
                  <a:pt x="10672" y="616"/>
                  <a:pt x="10671" y="619"/>
                </a:cubicBezTo>
                <a:cubicBezTo>
                  <a:pt x="10662" y="668"/>
                  <a:pt x="10650" y="707"/>
                  <a:pt x="10638" y="734"/>
                </a:cubicBezTo>
                <a:cubicBezTo>
                  <a:pt x="10638" y="735"/>
                  <a:pt x="10639" y="738"/>
                  <a:pt x="10638" y="739"/>
                </a:cubicBezTo>
                <a:cubicBezTo>
                  <a:pt x="10636" y="744"/>
                  <a:pt x="10632" y="745"/>
                  <a:pt x="10630" y="750"/>
                </a:cubicBezTo>
                <a:cubicBezTo>
                  <a:pt x="10626" y="756"/>
                  <a:pt x="10625" y="766"/>
                  <a:pt x="10621" y="771"/>
                </a:cubicBezTo>
                <a:cubicBezTo>
                  <a:pt x="10601" y="812"/>
                  <a:pt x="10578" y="848"/>
                  <a:pt x="10544" y="876"/>
                </a:cubicBezTo>
                <a:cubicBezTo>
                  <a:pt x="10481" y="927"/>
                  <a:pt x="9854" y="1975"/>
                  <a:pt x="9154" y="3203"/>
                </a:cubicBezTo>
                <a:cubicBezTo>
                  <a:pt x="8690" y="4017"/>
                  <a:pt x="8347" y="4607"/>
                  <a:pt x="8113" y="5006"/>
                </a:cubicBezTo>
                <a:cubicBezTo>
                  <a:pt x="8016" y="5175"/>
                  <a:pt x="7808" y="5544"/>
                  <a:pt x="7753" y="5640"/>
                </a:cubicBezTo>
                <a:lnTo>
                  <a:pt x="7678" y="5766"/>
                </a:lnTo>
                <a:lnTo>
                  <a:pt x="7601" y="5944"/>
                </a:lnTo>
                <a:lnTo>
                  <a:pt x="7592" y="5918"/>
                </a:lnTo>
                <a:lnTo>
                  <a:pt x="7304" y="6416"/>
                </a:lnTo>
                <a:lnTo>
                  <a:pt x="7088" y="6390"/>
                </a:lnTo>
                <a:cubicBezTo>
                  <a:pt x="6970" y="6375"/>
                  <a:pt x="6701" y="6334"/>
                  <a:pt x="6493" y="6301"/>
                </a:cubicBezTo>
                <a:cubicBezTo>
                  <a:pt x="6389" y="6284"/>
                  <a:pt x="6205" y="6270"/>
                  <a:pt x="5992" y="6259"/>
                </a:cubicBezTo>
                <a:cubicBezTo>
                  <a:pt x="5779" y="6247"/>
                  <a:pt x="5538" y="6238"/>
                  <a:pt x="5319" y="6238"/>
                </a:cubicBezTo>
                <a:cubicBezTo>
                  <a:pt x="5151" y="6237"/>
                  <a:pt x="5105" y="6247"/>
                  <a:pt x="4998" y="6248"/>
                </a:cubicBezTo>
                <a:cubicBezTo>
                  <a:pt x="4756" y="6271"/>
                  <a:pt x="4564" y="6294"/>
                  <a:pt x="4519" y="6316"/>
                </a:cubicBezTo>
                <a:cubicBezTo>
                  <a:pt x="4394" y="6377"/>
                  <a:pt x="4330" y="6458"/>
                  <a:pt x="4339" y="6537"/>
                </a:cubicBezTo>
                <a:cubicBezTo>
                  <a:pt x="4339" y="6538"/>
                  <a:pt x="4339" y="6541"/>
                  <a:pt x="4339" y="6542"/>
                </a:cubicBezTo>
                <a:cubicBezTo>
                  <a:pt x="4342" y="6568"/>
                  <a:pt x="4352" y="6592"/>
                  <a:pt x="4372" y="6615"/>
                </a:cubicBezTo>
                <a:cubicBezTo>
                  <a:pt x="4382" y="6626"/>
                  <a:pt x="4389" y="6647"/>
                  <a:pt x="4397" y="6668"/>
                </a:cubicBezTo>
                <a:cubicBezTo>
                  <a:pt x="4409" y="6687"/>
                  <a:pt x="4417" y="6708"/>
                  <a:pt x="4425" y="6725"/>
                </a:cubicBezTo>
                <a:cubicBezTo>
                  <a:pt x="4428" y="6732"/>
                  <a:pt x="4433" y="6740"/>
                  <a:pt x="4436" y="6746"/>
                </a:cubicBezTo>
                <a:cubicBezTo>
                  <a:pt x="4447" y="6776"/>
                  <a:pt x="4452" y="6794"/>
                  <a:pt x="4447" y="6804"/>
                </a:cubicBezTo>
                <a:cubicBezTo>
                  <a:pt x="4443" y="6812"/>
                  <a:pt x="4446" y="6833"/>
                  <a:pt x="4447" y="6846"/>
                </a:cubicBezTo>
                <a:cubicBezTo>
                  <a:pt x="4447" y="6858"/>
                  <a:pt x="4448" y="6863"/>
                  <a:pt x="4452" y="6877"/>
                </a:cubicBezTo>
                <a:cubicBezTo>
                  <a:pt x="4456" y="6890"/>
                  <a:pt x="4465" y="6910"/>
                  <a:pt x="4472" y="6925"/>
                </a:cubicBezTo>
                <a:cubicBezTo>
                  <a:pt x="4511" y="7008"/>
                  <a:pt x="4593" y="7115"/>
                  <a:pt x="4713" y="7234"/>
                </a:cubicBezTo>
                <a:cubicBezTo>
                  <a:pt x="4788" y="7308"/>
                  <a:pt x="4841" y="7367"/>
                  <a:pt x="4879" y="7417"/>
                </a:cubicBezTo>
                <a:cubicBezTo>
                  <a:pt x="4903" y="7449"/>
                  <a:pt x="4918" y="7478"/>
                  <a:pt x="4929" y="7506"/>
                </a:cubicBezTo>
                <a:cubicBezTo>
                  <a:pt x="4930" y="7510"/>
                  <a:pt x="4933" y="7514"/>
                  <a:pt x="4934" y="7517"/>
                </a:cubicBezTo>
                <a:cubicBezTo>
                  <a:pt x="4940" y="7535"/>
                  <a:pt x="4944" y="7556"/>
                  <a:pt x="4945" y="7575"/>
                </a:cubicBezTo>
                <a:cubicBezTo>
                  <a:pt x="4947" y="7592"/>
                  <a:pt x="4944" y="7612"/>
                  <a:pt x="4940" y="7632"/>
                </a:cubicBezTo>
                <a:cubicBezTo>
                  <a:pt x="4937" y="7648"/>
                  <a:pt x="4932" y="7667"/>
                  <a:pt x="4926" y="7685"/>
                </a:cubicBezTo>
                <a:cubicBezTo>
                  <a:pt x="4910" y="7731"/>
                  <a:pt x="4888" y="7783"/>
                  <a:pt x="4851" y="7858"/>
                </a:cubicBezTo>
                <a:cubicBezTo>
                  <a:pt x="4800" y="7963"/>
                  <a:pt x="4792" y="7999"/>
                  <a:pt x="4821" y="8020"/>
                </a:cubicBezTo>
                <a:cubicBezTo>
                  <a:pt x="4841" y="8035"/>
                  <a:pt x="4859" y="8084"/>
                  <a:pt x="4859" y="8125"/>
                </a:cubicBezTo>
                <a:cubicBezTo>
                  <a:pt x="4859" y="8150"/>
                  <a:pt x="4931" y="8299"/>
                  <a:pt x="5026" y="8481"/>
                </a:cubicBezTo>
                <a:cubicBezTo>
                  <a:pt x="5110" y="8640"/>
                  <a:pt x="5196" y="8795"/>
                  <a:pt x="5336" y="9047"/>
                </a:cubicBezTo>
                <a:cubicBezTo>
                  <a:pt x="5502" y="9345"/>
                  <a:pt x="5661" y="9617"/>
                  <a:pt x="5701" y="9655"/>
                </a:cubicBezTo>
                <a:cubicBezTo>
                  <a:pt x="5736" y="9688"/>
                  <a:pt x="5765" y="9741"/>
                  <a:pt x="5765" y="9771"/>
                </a:cubicBezTo>
                <a:cubicBezTo>
                  <a:pt x="5765" y="9785"/>
                  <a:pt x="5775" y="9812"/>
                  <a:pt x="5790" y="9844"/>
                </a:cubicBezTo>
                <a:cubicBezTo>
                  <a:pt x="5831" y="9911"/>
                  <a:pt x="5870" y="9973"/>
                  <a:pt x="5912" y="10038"/>
                </a:cubicBezTo>
                <a:cubicBezTo>
                  <a:pt x="5911" y="10032"/>
                  <a:pt x="5914" y="10031"/>
                  <a:pt x="5903" y="10007"/>
                </a:cubicBezTo>
                <a:cubicBezTo>
                  <a:pt x="5844" y="9877"/>
                  <a:pt x="5824" y="9653"/>
                  <a:pt x="5867" y="9603"/>
                </a:cubicBezTo>
                <a:cubicBezTo>
                  <a:pt x="5907" y="9557"/>
                  <a:pt x="6072" y="9930"/>
                  <a:pt x="6061" y="10038"/>
                </a:cubicBezTo>
                <a:cubicBezTo>
                  <a:pt x="6056" y="10085"/>
                  <a:pt x="6050" y="10154"/>
                  <a:pt x="6044" y="10195"/>
                </a:cubicBezTo>
                <a:cubicBezTo>
                  <a:pt x="6042" y="10214"/>
                  <a:pt x="6042" y="10234"/>
                  <a:pt x="6044" y="10248"/>
                </a:cubicBezTo>
                <a:cubicBezTo>
                  <a:pt x="6054" y="10262"/>
                  <a:pt x="6063" y="10275"/>
                  <a:pt x="6072" y="10290"/>
                </a:cubicBezTo>
                <a:cubicBezTo>
                  <a:pt x="6099" y="10310"/>
                  <a:pt x="6151" y="10389"/>
                  <a:pt x="6197" y="10478"/>
                </a:cubicBezTo>
                <a:cubicBezTo>
                  <a:pt x="6348" y="10707"/>
                  <a:pt x="6489" y="10915"/>
                  <a:pt x="6623" y="11097"/>
                </a:cubicBezTo>
                <a:cubicBezTo>
                  <a:pt x="6660" y="11067"/>
                  <a:pt x="6691" y="11107"/>
                  <a:pt x="6676" y="11170"/>
                </a:cubicBezTo>
                <a:cubicBezTo>
                  <a:pt x="6802" y="11340"/>
                  <a:pt x="6917" y="11484"/>
                  <a:pt x="7014" y="11590"/>
                </a:cubicBezTo>
                <a:cubicBezTo>
                  <a:pt x="7458" y="12067"/>
                  <a:pt x="8077" y="12674"/>
                  <a:pt x="8315" y="12837"/>
                </a:cubicBezTo>
                <a:cubicBezTo>
                  <a:pt x="8557" y="13003"/>
                  <a:pt x="8811" y="13152"/>
                  <a:pt x="9237" y="13372"/>
                </a:cubicBezTo>
                <a:cubicBezTo>
                  <a:pt x="9593" y="13556"/>
                  <a:pt x="9663" y="13715"/>
                  <a:pt x="9492" y="13959"/>
                </a:cubicBezTo>
                <a:cubicBezTo>
                  <a:pt x="9479" y="13977"/>
                  <a:pt x="9469" y="13996"/>
                  <a:pt x="9458" y="14017"/>
                </a:cubicBezTo>
                <a:cubicBezTo>
                  <a:pt x="9455" y="14041"/>
                  <a:pt x="9444" y="14068"/>
                  <a:pt x="9420" y="14100"/>
                </a:cubicBezTo>
                <a:cubicBezTo>
                  <a:pt x="9419" y="14101"/>
                  <a:pt x="9420" y="14105"/>
                  <a:pt x="9420" y="14106"/>
                </a:cubicBezTo>
                <a:cubicBezTo>
                  <a:pt x="9408" y="14138"/>
                  <a:pt x="9398" y="14168"/>
                  <a:pt x="9398" y="14190"/>
                </a:cubicBezTo>
                <a:cubicBezTo>
                  <a:pt x="9397" y="14244"/>
                  <a:pt x="9343" y="14474"/>
                  <a:pt x="9281" y="14698"/>
                </a:cubicBezTo>
                <a:lnTo>
                  <a:pt x="9171" y="15107"/>
                </a:lnTo>
                <a:lnTo>
                  <a:pt x="8894" y="15070"/>
                </a:lnTo>
                <a:cubicBezTo>
                  <a:pt x="8843" y="15063"/>
                  <a:pt x="8804" y="15061"/>
                  <a:pt x="8763" y="15060"/>
                </a:cubicBezTo>
                <a:cubicBezTo>
                  <a:pt x="8703" y="15071"/>
                  <a:pt x="8646" y="15081"/>
                  <a:pt x="8631" y="15102"/>
                </a:cubicBezTo>
                <a:cubicBezTo>
                  <a:pt x="8667" y="15194"/>
                  <a:pt x="8909" y="15495"/>
                  <a:pt x="8957" y="15500"/>
                </a:cubicBezTo>
                <a:cubicBezTo>
                  <a:pt x="9019" y="15506"/>
                  <a:pt x="8985" y="16312"/>
                  <a:pt x="8919" y="16438"/>
                </a:cubicBezTo>
                <a:cubicBezTo>
                  <a:pt x="8868" y="16533"/>
                  <a:pt x="8873" y="16572"/>
                  <a:pt x="8943" y="16753"/>
                </a:cubicBezTo>
                <a:cubicBezTo>
                  <a:pt x="9021" y="16951"/>
                  <a:pt x="9023" y="16972"/>
                  <a:pt x="8957" y="17162"/>
                </a:cubicBezTo>
                <a:cubicBezTo>
                  <a:pt x="8894" y="17346"/>
                  <a:pt x="8817" y="17392"/>
                  <a:pt x="8650" y="17361"/>
                </a:cubicBezTo>
                <a:cubicBezTo>
                  <a:pt x="8613" y="17354"/>
                  <a:pt x="8570" y="17385"/>
                  <a:pt x="8556" y="17429"/>
                </a:cubicBezTo>
                <a:cubicBezTo>
                  <a:pt x="8540" y="17476"/>
                  <a:pt x="8571" y="17507"/>
                  <a:pt x="8633" y="17507"/>
                </a:cubicBezTo>
                <a:cubicBezTo>
                  <a:pt x="8782" y="17507"/>
                  <a:pt x="8809" y="17713"/>
                  <a:pt x="8686" y="17911"/>
                </a:cubicBezTo>
                <a:cubicBezTo>
                  <a:pt x="8633" y="17995"/>
                  <a:pt x="8603" y="18086"/>
                  <a:pt x="8584" y="18168"/>
                </a:cubicBezTo>
                <a:cubicBezTo>
                  <a:pt x="8588" y="18176"/>
                  <a:pt x="8590" y="18179"/>
                  <a:pt x="8595" y="18189"/>
                </a:cubicBezTo>
                <a:cubicBezTo>
                  <a:pt x="8635" y="18273"/>
                  <a:pt x="8652" y="18341"/>
                  <a:pt x="8633" y="18341"/>
                </a:cubicBezTo>
                <a:cubicBezTo>
                  <a:pt x="8615" y="18341"/>
                  <a:pt x="8648" y="18436"/>
                  <a:pt x="8705" y="18551"/>
                </a:cubicBezTo>
                <a:cubicBezTo>
                  <a:pt x="8772" y="18683"/>
                  <a:pt x="8812" y="18812"/>
                  <a:pt x="8838" y="18928"/>
                </a:cubicBezTo>
                <a:cubicBezTo>
                  <a:pt x="8928" y="19125"/>
                  <a:pt x="8944" y="19376"/>
                  <a:pt x="8847" y="19609"/>
                </a:cubicBezTo>
                <a:cubicBezTo>
                  <a:pt x="8781" y="19767"/>
                  <a:pt x="8700" y="19717"/>
                  <a:pt x="8633" y="19473"/>
                </a:cubicBezTo>
                <a:cubicBezTo>
                  <a:pt x="8483" y="18922"/>
                  <a:pt x="8296" y="18821"/>
                  <a:pt x="8296" y="19290"/>
                </a:cubicBezTo>
                <a:cubicBezTo>
                  <a:pt x="8296" y="19426"/>
                  <a:pt x="8268" y="19579"/>
                  <a:pt x="8235" y="19630"/>
                </a:cubicBezTo>
                <a:cubicBezTo>
                  <a:pt x="8184" y="19710"/>
                  <a:pt x="8164" y="19680"/>
                  <a:pt x="8113" y="19447"/>
                </a:cubicBezTo>
                <a:cubicBezTo>
                  <a:pt x="8078" y="19291"/>
                  <a:pt x="8012" y="19140"/>
                  <a:pt x="7958" y="19101"/>
                </a:cubicBezTo>
                <a:cubicBezTo>
                  <a:pt x="7870" y="19038"/>
                  <a:pt x="7819" y="18876"/>
                  <a:pt x="7828" y="18745"/>
                </a:cubicBezTo>
                <a:cubicBezTo>
                  <a:pt x="7823" y="18727"/>
                  <a:pt x="7819" y="18703"/>
                  <a:pt x="7814" y="18692"/>
                </a:cubicBezTo>
                <a:cubicBezTo>
                  <a:pt x="7813" y="18690"/>
                  <a:pt x="7811" y="18693"/>
                  <a:pt x="7811" y="18692"/>
                </a:cubicBezTo>
                <a:cubicBezTo>
                  <a:pt x="7778" y="18631"/>
                  <a:pt x="7688" y="18658"/>
                  <a:pt x="7628" y="18718"/>
                </a:cubicBezTo>
                <a:cubicBezTo>
                  <a:pt x="7621" y="18728"/>
                  <a:pt x="7617" y="18734"/>
                  <a:pt x="7609" y="18745"/>
                </a:cubicBezTo>
                <a:cubicBezTo>
                  <a:pt x="7605" y="18750"/>
                  <a:pt x="7602" y="18750"/>
                  <a:pt x="7598" y="18755"/>
                </a:cubicBezTo>
                <a:cubicBezTo>
                  <a:pt x="7584" y="18777"/>
                  <a:pt x="7573" y="18803"/>
                  <a:pt x="7573" y="18828"/>
                </a:cubicBezTo>
                <a:cubicBezTo>
                  <a:pt x="7573" y="18885"/>
                  <a:pt x="7529" y="18985"/>
                  <a:pt x="7473" y="19054"/>
                </a:cubicBezTo>
                <a:cubicBezTo>
                  <a:pt x="7387" y="19161"/>
                  <a:pt x="7368" y="19164"/>
                  <a:pt x="7349" y="19070"/>
                </a:cubicBezTo>
                <a:cubicBezTo>
                  <a:pt x="7310" y="18880"/>
                  <a:pt x="7211" y="18862"/>
                  <a:pt x="7138" y="19033"/>
                </a:cubicBezTo>
                <a:lnTo>
                  <a:pt x="7066" y="19195"/>
                </a:lnTo>
                <a:lnTo>
                  <a:pt x="6983" y="18996"/>
                </a:lnTo>
                <a:cubicBezTo>
                  <a:pt x="6937" y="18886"/>
                  <a:pt x="6885" y="18797"/>
                  <a:pt x="6864" y="18797"/>
                </a:cubicBezTo>
                <a:cubicBezTo>
                  <a:pt x="6843" y="18797"/>
                  <a:pt x="6793" y="18728"/>
                  <a:pt x="6753" y="18645"/>
                </a:cubicBezTo>
                <a:cubicBezTo>
                  <a:pt x="6713" y="18562"/>
                  <a:pt x="6638" y="18493"/>
                  <a:pt x="6587" y="18493"/>
                </a:cubicBezTo>
                <a:cubicBezTo>
                  <a:pt x="6548" y="18493"/>
                  <a:pt x="6512" y="18451"/>
                  <a:pt x="6479" y="18399"/>
                </a:cubicBezTo>
                <a:cubicBezTo>
                  <a:pt x="6466" y="18384"/>
                  <a:pt x="6462" y="18373"/>
                  <a:pt x="6449" y="18357"/>
                </a:cubicBezTo>
                <a:cubicBezTo>
                  <a:pt x="6433" y="18342"/>
                  <a:pt x="6418" y="18330"/>
                  <a:pt x="6402" y="18309"/>
                </a:cubicBezTo>
                <a:cubicBezTo>
                  <a:pt x="6374" y="18275"/>
                  <a:pt x="6360" y="18270"/>
                  <a:pt x="6343" y="18257"/>
                </a:cubicBezTo>
                <a:cubicBezTo>
                  <a:pt x="6338" y="18255"/>
                  <a:pt x="6294" y="18249"/>
                  <a:pt x="6283" y="18247"/>
                </a:cubicBezTo>
                <a:cubicBezTo>
                  <a:pt x="6274" y="18259"/>
                  <a:pt x="6265" y="18276"/>
                  <a:pt x="6255" y="18299"/>
                </a:cubicBezTo>
                <a:cubicBezTo>
                  <a:pt x="6216" y="18388"/>
                  <a:pt x="6188" y="18392"/>
                  <a:pt x="6128" y="18320"/>
                </a:cubicBezTo>
                <a:cubicBezTo>
                  <a:pt x="6103" y="18291"/>
                  <a:pt x="6087" y="18281"/>
                  <a:pt x="6069" y="18278"/>
                </a:cubicBezTo>
                <a:cubicBezTo>
                  <a:pt x="6066" y="18277"/>
                  <a:pt x="6061" y="18272"/>
                  <a:pt x="6058" y="18273"/>
                </a:cubicBezTo>
                <a:cubicBezTo>
                  <a:pt x="6052" y="18274"/>
                  <a:pt x="6045" y="18280"/>
                  <a:pt x="6039" y="18283"/>
                </a:cubicBezTo>
                <a:cubicBezTo>
                  <a:pt x="6027" y="18292"/>
                  <a:pt x="6014" y="18307"/>
                  <a:pt x="6000" y="18330"/>
                </a:cubicBezTo>
                <a:cubicBezTo>
                  <a:pt x="5998" y="18338"/>
                  <a:pt x="5995" y="18343"/>
                  <a:pt x="5995" y="18351"/>
                </a:cubicBezTo>
                <a:cubicBezTo>
                  <a:pt x="5995" y="18470"/>
                  <a:pt x="5918" y="18505"/>
                  <a:pt x="5862" y="18409"/>
                </a:cubicBezTo>
                <a:cubicBezTo>
                  <a:pt x="5835" y="18390"/>
                  <a:pt x="5804" y="18360"/>
                  <a:pt x="5759" y="18320"/>
                </a:cubicBezTo>
                <a:cubicBezTo>
                  <a:pt x="5756" y="18317"/>
                  <a:pt x="5755" y="18318"/>
                  <a:pt x="5751" y="18315"/>
                </a:cubicBezTo>
                <a:cubicBezTo>
                  <a:pt x="5728" y="18307"/>
                  <a:pt x="5707" y="18305"/>
                  <a:pt x="5673" y="18278"/>
                </a:cubicBezTo>
                <a:cubicBezTo>
                  <a:pt x="5602" y="18221"/>
                  <a:pt x="5571" y="18219"/>
                  <a:pt x="5529" y="18268"/>
                </a:cubicBezTo>
                <a:cubicBezTo>
                  <a:pt x="5494" y="18309"/>
                  <a:pt x="5468" y="18301"/>
                  <a:pt x="5449" y="18278"/>
                </a:cubicBezTo>
                <a:cubicBezTo>
                  <a:pt x="5413" y="18256"/>
                  <a:pt x="5401" y="18180"/>
                  <a:pt x="5446" y="18095"/>
                </a:cubicBezTo>
                <a:cubicBezTo>
                  <a:pt x="5461" y="18067"/>
                  <a:pt x="5470" y="18040"/>
                  <a:pt x="5477" y="18016"/>
                </a:cubicBezTo>
                <a:cubicBezTo>
                  <a:pt x="5476" y="17978"/>
                  <a:pt x="5473" y="17944"/>
                  <a:pt x="5466" y="17922"/>
                </a:cubicBezTo>
                <a:cubicBezTo>
                  <a:pt x="5458" y="17899"/>
                  <a:pt x="5447" y="17890"/>
                  <a:pt x="5433" y="17890"/>
                </a:cubicBezTo>
                <a:cubicBezTo>
                  <a:pt x="5425" y="17890"/>
                  <a:pt x="5414" y="17868"/>
                  <a:pt x="5405" y="17859"/>
                </a:cubicBezTo>
                <a:cubicBezTo>
                  <a:pt x="5398" y="17853"/>
                  <a:pt x="5390" y="17841"/>
                  <a:pt x="5383" y="17832"/>
                </a:cubicBezTo>
                <a:cubicBezTo>
                  <a:pt x="5366" y="17814"/>
                  <a:pt x="5348" y="17793"/>
                  <a:pt x="5330" y="17764"/>
                </a:cubicBezTo>
                <a:cubicBezTo>
                  <a:pt x="5314" y="17741"/>
                  <a:pt x="5301" y="17719"/>
                  <a:pt x="5289" y="17691"/>
                </a:cubicBezTo>
                <a:cubicBezTo>
                  <a:pt x="5287" y="17687"/>
                  <a:pt x="5285" y="17684"/>
                  <a:pt x="5283" y="17680"/>
                </a:cubicBezTo>
                <a:cubicBezTo>
                  <a:pt x="5242" y="17596"/>
                  <a:pt x="5199" y="17513"/>
                  <a:pt x="5156" y="17434"/>
                </a:cubicBezTo>
                <a:cubicBezTo>
                  <a:pt x="5113" y="17424"/>
                  <a:pt x="5048" y="17353"/>
                  <a:pt x="5048" y="17298"/>
                </a:cubicBezTo>
                <a:cubicBezTo>
                  <a:pt x="5048" y="17281"/>
                  <a:pt x="5036" y="17249"/>
                  <a:pt x="5020" y="17209"/>
                </a:cubicBezTo>
                <a:cubicBezTo>
                  <a:pt x="4907" y="17031"/>
                  <a:pt x="4810" y="16905"/>
                  <a:pt x="4768" y="16905"/>
                </a:cubicBezTo>
                <a:cubicBezTo>
                  <a:pt x="4726" y="16905"/>
                  <a:pt x="4670" y="16971"/>
                  <a:pt x="4646" y="17057"/>
                </a:cubicBezTo>
                <a:cubicBezTo>
                  <a:pt x="4630" y="17114"/>
                  <a:pt x="4609" y="17144"/>
                  <a:pt x="4588" y="17162"/>
                </a:cubicBezTo>
                <a:lnTo>
                  <a:pt x="4563" y="17224"/>
                </a:lnTo>
                <a:lnTo>
                  <a:pt x="4535" y="17162"/>
                </a:lnTo>
                <a:cubicBezTo>
                  <a:pt x="4528" y="17152"/>
                  <a:pt x="4523" y="17134"/>
                  <a:pt x="4519" y="17114"/>
                </a:cubicBezTo>
                <a:lnTo>
                  <a:pt x="4510" y="17099"/>
                </a:lnTo>
                <a:cubicBezTo>
                  <a:pt x="4493" y="17055"/>
                  <a:pt x="4483" y="17018"/>
                  <a:pt x="4477" y="16983"/>
                </a:cubicBezTo>
                <a:cubicBezTo>
                  <a:pt x="4461" y="16971"/>
                  <a:pt x="4439" y="16966"/>
                  <a:pt x="4416" y="16973"/>
                </a:cubicBezTo>
                <a:cubicBezTo>
                  <a:pt x="4380" y="17020"/>
                  <a:pt x="4344" y="17091"/>
                  <a:pt x="4336" y="17130"/>
                </a:cubicBezTo>
                <a:cubicBezTo>
                  <a:pt x="4328" y="17171"/>
                  <a:pt x="4303" y="17203"/>
                  <a:pt x="4281" y="17203"/>
                </a:cubicBezTo>
                <a:cubicBezTo>
                  <a:pt x="4267" y="17241"/>
                  <a:pt x="4253" y="17272"/>
                  <a:pt x="4242" y="17298"/>
                </a:cubicBezTo>
                <a:cubicBezTo>
                  <a:pt x="4241" y="17309"/>
                  <a:pt x="4239" y="17311"/>
                  <a:pt x="4239" y="17324"/>
                </a:cubicBezTo>
                <a:cubicBezTo>
                  <a:pt x="4239" y="17493"/>
                  <a:pt x="4202" y="17522"/>
                  <a:pt x="4148" y="17403"/>
                </a:cubicBezTo>
                <a:cubicBezTo>
                  <a:pt x="4140" y="17400"/>
                  <a:pt x="4131" y="17401"/>
                  <a:pt x="4123" y="17392"/>
                </a:cubicBezTo>
                <a:cubicBezTo>
                  <a:pt x="4096" y="17360"/>
                  <a:pt x="4043" y="17349"/>
                  <a:pt x="3987" y="17350"/>
                </a:cubicBezTo>
                <a:cubicBezTo>
                  <a:pt x="3952" y="17372"/>
                  <a:pt x="3913" y="17389"/>
                  <a:pt x="3882" y="17382"/>
                </a:cubicBezTo>
                <a:cubicBezTo>
                  <a:pt x="3872" y="17379"/>
                  <a:pt x="3861" y="17381"/>
                  <a:pt x="3852" y="17382"/>
                </a:cubicBezTo>
                <a:cubicBezTo>
                  <a:pt x="3825" y="17396"/>
                  <a:pt x="3803" y="17412"/>
                  <a:pt x="3791" y="17434"/>
                </a:cubicBezTo>
                <a:cubicBezTo>
                  <a:pt x="3778" y="17457"/>
                  <a:pt x="3756" y="17463"/>
                  <a:pt x="3730" y="17455"/>
                </a:cubicBezTo>
                <a:cubicBezTo>
                  <a:pt x="3712" y="17453"/>
                  <a:pt x="3691" y="17441"/>
                  <a:pt x="3674" y="17424"/>
                </a:cubicBezTo>
                <a:cubicBezTo>
                  <a:pt x="3636" y="17387"/>
                  <a:pt x="3595" y="17375"/>
                  <a:pt x="3575" y="17392"/>
                </a:cubicBezTo>
                <a:cubicBezTo>
                  <a:pt x="3543" y="17452"/>
                  <a:pt x="3481" y="17392"/>
                  <a:pt x="3356" y="17177"/>
                </a:cubicBezTo>
                <a:cubicBezTo>
                  <a:pt x="3339" y="17148"/>
                  <a:pt x="3336" y="17148"/>
                  <a:pt x="3325" y="17130"/>
                </a:cubicBezTo>
                <a:cubicBezTo>
                  <a:pt x="3303" y="17112"/>
                  <a:pt x="3282" y="17113"/>
                  <a:pt x="3267" y="17130"/>
                </a:cubicBezTo>
                <a:cubicBezTo>
                  <a:pt x="3267" y="17133"/>
                  <a:pt x="3267" y="17132"/>
                  <a:pt x="3267" y="17135"/>
                </a:cubicBezTo>
                <a:cubicBezTo>
                  <a:pt x="3267" y="17294"/>
                  <a:pt x="3234" y="17312"/>
                  <a:pt x="3168" y="17183"/>
                </a:cubicBezTo>
                <a:cubicBezTo>
                  <a:pt x="3161" y="17169"/>
                  <a:pt x="3154" y="17151"/>
                  <a:pt x="3148" y="17135"/>
                </a:cubicBezTo>
                <a:cubicBezTo>
                  <a:pt x="3145" y="17129"/>
                  <a:pt x="3143" y="17122"/>
                  <a:pt x="3140" y="17114"/>
                </a:cubicBezTo>
                <a:cubicBezTo>
                  <a:pt x="3139" y="17110"/>
                  <a:pt x="3138" y="17103"/>
                  <a:pt x="3137" y="17099"/>
                </a:cubicBezTo>
                <a:cubicBezTo>
                  <a:pt x="3112" y="17030"/>
                  <a:pt x="3094" y="16935"/>
                  <a:pt x="3101" y="16821"/>
                </a:cubicBezTo>
                <a:cubicBezTo>
                  <a:pt x="3102" y="16803"/>
                  <a:pt x="3101" y="16791"/>
                  <a:pt x="3101" y="16774"/>
                </a:cubicBezTo>
                <a:cubicBezTo>
                  <a:pt x="3100" y="16741"/>
                  <a:pt x="3097" y="16723"/>
                  <a:pt x="3096" y="16685"/>
                </a:cubicBezTo>
                <a:cubicBezTo>
                  <a:pt x="3094" y="16642"/>
                  <a:pt x="3090" y="16614"/>
                  <a:pt x="3087" y="16574"/>
                </a:cubicBezTo>
                <a:cubicBezTo>
                  <a:pt x="3086" y="16572"/>
                  <a:pt x="3086" y="16560"/>
                  <a:pt x="3085" y="16559"/>
                </a:cubicBezTo>
                <a:cubicBezTo>
                  <a:pt x="3067" y="16539"/>
                  <a:pt x="3061" y="16464"/>
                  <a:pt x="3071" y="16391"/>
                </a:cubicBezTo>
                <a:cubicBezTo>
                  <a:pt x="3074" y="16365"/>
                  <a:pt x="3067" y="16319"/>
                  <a:pt x="3060" y="16276"/>
                </a:cubicBezTo>
                <a:cubicBezTo>
                  <a:pt x="3054" y="16239"/>
                  <a:pt x="3044" y="16214"/>
                  <a:pt x="3037" y="16181"/>
                </a:cubicBezTo>
                <a:cubicBezTo>
                  <a:pt x="3024" y="16131"/>
                  <a:pt x="3010" y="16081"/>
                  <a:pt x="2990" y="16035"/>
                </a:cubicBezTo>
                <a:cubicBezTo>
                  <a:pt x="2904" y="15833"/>
                  <a:pt x="2882" y="15814"/>
                  <a:pt x="2780" y="15883"/>
                </a:cubicBezTo>
                <a:cubicBezTo>
                  <a:pt x="2753" y="15901"/>
                  <a:pt x="2732" y="15928"/>
                  <a:pt x="2713" y="15956"/>
                </a:cubicBezTo>
                <a:cubicBezTo>
                  <a:pt x="2708" y="15979"/>
                  <a:pt x="2696" y="15996"/>
                  <a:pt x="2683" y="16008"/>
                </a:cubicBezTo>
                <a:cubicBezTo>
                  <a:pt x="2672" y="16037"/>
                  <a:pt x="2664" y="16067"/>
                  <a:pt x="2664" y="16097"/>
                </a:cubicBezTo>
                <a:cubicBezTo>
                  <a:pt x="2664" y="16126"/>
                  <a:pt x="2657" y="16160"/>
                  <a:pt x="2650" y="16192"/>
                </a:cubicBezTo>
                <a:cubicBezTo>
                  <a:pt x="2649" y="16232"/>
                  <a:pt x="2639" y="16273"/>
                  <a:pt x="2608" y="16328"/>
                </a:cubicBezTo>
                <a:cubicBezTo>
                  <a:pt x="2600" y="16343"/>
                  <a:pt x="2592" y="16348"/>
                  <a:pt x="2583" y="16360"/>
                </a:cubicBezTo>
                <a:cubicBezTo>
                  <a:pt x="2561" y="16406"/>
                  <a:pt x="2546" y="16458"/>
                  <a:pt x="2553" y="16496"/>
                </a:cubicBezTo>
                <a:cubicBezTo>
                  <a:pt x="2560" y="16534"/>
                  <a:pt x="2552" y="16578"/>
                  <a:pt x="2536" y="16616"/>
                </a:cubicBezTo>
                <a:cubicBezTo>
                  <a:pt x="2535" y="16620"/>
                  <a:pt x="2531" y="16620"/>
                  <a:pt x="2531" y="16622"/>
                </a:cubicBezTo>
                <a:cubicBezTo>
                  <a:pt x="2512" y="16666"/>
                  <a:pt x="2485" y="16700"/>
                  <a:pt x="2453" y="16726"/>
                </a:cubicBezTo>
                <a:cubicBezTo>
                  <a:pt x="2444" y="16737"/>
                  <a:pt x="2442" y="16748"/>
                  <a:pt x="2431" y="16758"/>
                </a:cubicBezTo>
                <a:cubicBezTo>
                  <a:pt x="2364" y="16822"/>
                  <a:pt x="2351" y="16823"/>
                  <a:pt x="2312" y="16737"/>
                </a:cubicBezTo>
                <a:cubicBezTo>
                  <a:pt x="2305" y="16722"/>
                  <a:pt x="2299" y="16712"/>
                  <a:pt x="2293" y="16700"/>
                </a:cubicBezTo>
                <a:cubicBezTo>
                  <a:pt x="2273" y="16693"/>
                  <a:pt x="2257" y="16701"/>
                  <a:pt x="2237" y="16737"/>
                </a:cubicBezTo>
                <a:cubicBezTo>
                  <a:pt x="2231" y="16750"/>
                  <a:pt x="2214" y="16755"/>
                  <a:pt x="2201" y="16763"/>
                </a:cubicBezTo>
                <a:cubicBezTo>
                  <a:pt x="2191" y="16813"/>
                  <a:pt x="2177" y="16836"/>
                  <a:pt x="2160" y="16816"/>
                </a:cubicBezTo>
                <a:cubicBezTo>
                  <a:pt x="2148" y="16802"/>
                  <a:pt x="2111" y="16792"/>
                  <a:pt x="2079" y="16779"/>
                </a:cubicBezTo>
                <a:cubicBezTo>
                  <a:pt x="2079" y="16779"/>
                  <a:pt x="2077" y="16779"/>
                  <a:pt x="2077" y="16779"/>
                </a:cubicBezTo>
                <a:cubicBezTo>
                  <a:pt x="1992" y="16747"/>
                  <a:pt x="1963" y="16763"/>
                  <a:pt x="1963" y="16852"/>
                </a:cubicBezTo>
                <a:cubicBezTo>
                  <a:pt x="1963" y="16907"/>
                  <a:pt x="1955" y="16945"/>
                  <a:pt x="1944" y="16973"/>
                </a:cubicBezTo>
                <a:cubicBezTo>
                  <a:pt x="1925" y="17059"/>
                  <a:pt x="1861" y="17046"/>
                  <a:pt x="1750" y="16941"/>
                </a:cubicBezTo>
                <a:cubicBezTo>
                  <a:pt x="1748" y="16940"/>
                  <a:pt x="1749" y="16943"/>
                  <a:pt x="1747" y="16941"/>
                </a:cubicBezTo>
                <a:cubicBezTo>
                  <a:pt x="1643" y="16848"/>
                  <a:pt x="1589" y="16838"/>
                  <a:pt x="1528" y="16899"/>
                </a:cubicBezTo>
                <a:cubicBezTo>
                  <a:pt x="1484" y="16944"/>
                  <a:pt x="1422" y="16959"/>
                  <a:pt x="1390" y="16936"/>
                </a:cubicBezTo>
                <a:cubicBezTo>
                  <a:pt x="1353" y="16910"/>
                  <a:pt x="1324" y="16955"/>
                  <a:pt x="1310" y="17062"/>
                </a:cubicBezTo>
                <a:cubicBezTo>
                  <a:pt x="1307" y="17080"/>
                  <a:pt x="1304" y="17080"/>
                  <a:pt x="1301" y="17093"/>
                </a:cubicBezTo>
                <a:cubicBezTo>
                  <a:pt x="1299" y="17132"/>
                  <a:pt x="1291" y="17161"/>
                  <a:pt x="1279" y="17177"/>
                </a:cubicBezTo>
                <a:cubicBezTo>
                  <a:pt x="1279" y="17178"/>
                  <a:pt x="1280" y="17182"/>
                  <a:pt x="1279" y="17183"/>
                </a:cubicBezTo>
                <a:cubicBezTo>
                  <a:pt x="1257" y="17208"/>
                  <a:pt x="1227" y="17196"/>
                  <a:pt x="1202" y="17130"/>
                </a:cubicBezTo>
                <a:cubicBezTo>
                  <a:pt x="1194" y="17111"/>
                  <a:pt x="1184" y="17104"/>
                  <a:pt x="1174" y="17093"/>
                </a:cubicBezTo>
                <a:cubicBezTo>
                  <a:pt x="1134" y="17079"/>
                  <a:pt x="1101" y="17104"/>
                  <a:pt x="1099" y="17156"/>
                </a:cubicBezTo>
                <a:cubicBezTo>
                  <a:pt x="1101" y="17186"/>
                  <a:pt x="1106" y="17224"/>
                  <a:pt x="1121" y="17293"/>
                </a:cubicBezTo>
                <a:cubicBezTo>
                  <a:pt x="1143" y="17392"/>
                  <a:pt x="1182" y="17503"/>
                  <a:pt x="1207" y="17539"/>
                </a:cubicBezTo>
                <a:cubicBezTo>
                  <a:pt x="1250" y="17598"/>
                  <a:pt x="1247" y="17609"/>
                  <a:pt x="1177" y="17670"/>
                </a:cubicBezTo>
                <a:cubicBezTo>
                  <a:pt x="1105" y="17732"/>
                  <a:pt x="1097" y="17722"/>
                  <a:pt x="1044" y="17597"/>
                </a:cubicBezTo>
                <a:cubicBezTo>
                  <a:pt x="966" y="17414"/>
                  <a:pt x="850" y="17368"/>
                  <a:pt x="781" y="17487"/>
                </a:cubicBezTo>
                <a:cubicBezTo>
                  <a:pt x="752" y="17536"/>
                  <a:pt x="728" y="17556"/>
                  <a:pt x="728" y="17534"/>
                </a:cubicBezTo>
                <a:cubicBezTo>
                  <a:pt x="728" y="17512"/>
                  <a:pt x="714" y="17520"/>
                  <a:pt x="695" y="17549"/>
                </a:cubicBezTo>
                <a:cubicBezTo>
                  <a:pt x="670" y="17588"/>
                  <a:pt x="642" y="17559"/>
                  <a:pt x="584" y="17450"/>
                </a:cubicBezTo>
                <a:cubicBezTo>
                  <a:pt x="539" y="17365"/>
                  <a:pt x="493" y="17324"/>
                  <a:pt x="449" y="17314"/>
                </a:cubicBezTo>
                <a:cubicBezTo>
                  <a:pt x="420" y="17331"/>
                  <a:pt x="388" y="17358"/>
                  <a:pt x="338" y="17408"/>
                </a:cubicBezTo>
                <a:cubicBezTo>
                  <a:pt x="313" y="17432"/>
                  <a:pt x="293" y="17439"/>
                  <a:pt x="271" y="17455"/>
                </a:cubicBezTo>
                <a:cubicBezTo>
                  <a:pt x="210" y="17569"/>
                  <a:pt x="192" y="17582"/>
                  <a:pt x="136" y="17528"/>
                </a:cubicBezTo>
                <a:cubicBezTo>
                  <a:pt x="128" y="17521"/>
                  <a:pt x="123" y="17518"/>
                  <a:pt x="116" y="17513"/>
                </a:cubicBezTo>
                <a:cubicBezTo>
                  <a:pt x="107" y="17509"/>
                  <a:pt x="97" y="17508"/>
                  <a:pt x="89" y="17502"/>
                </a:cubicBezTo>
                <a:lnTo>
                  <a:pt x="86" y="17497"/>
                </a:lnTo>
                <a:cubicBezTo>
                  <a:pt x="82" y="17497"/>
                  <a:pt x="79" y="17500"/>
                  <a:pt x="75" y="17502"/>
                </a:cubicBezTo>
                <a:cubicBezTo>
                  <a:pt x="69" y="17554"/>
                  <a:pt x="55" y="17604"/>
                  <a:pt x="39" y="17623"/>
                </a:cubicBezTo>
                <a:cubicBezTo>
                  <a:pt x="14" y="17652"/>
                  <a:pt x="0" y="18400"/>
                  <a:pt x="0" y="19615"/>
                </a:cubicBezTo>
                <a:cubicBezTo>
                  <a:pt x="0" y="19622"/>
                  <a:pt x="0" y="19628"/>
                  <a:pt x="0" y="19636"/>
                </a:cubicBezTo>
                <a:cubicBezTo>
                  <a:pt x="0" y="19647"/>
                  <a:pt x="0" y="19650"/>
                  <a:pt x="0" y="19662"/>
                </a:cubicBezTo>
                <a:lnTo>
                  <a:pt x="0" y="21596"/>
                </a:lnTo>
                <a:lnTo>
                  <a:pt x="10799" y="21596"/>
                </a:lnTo>
                <a:lnTo>
                  <a:pt x="21600" y="21596"/>
                </a:lnTo>
                <a:lnTo>
                  <a:pt x="21597" y="17864"/>
                </a:lnTo>
                <a:cubicBezTo>
                  <a:pt x="21596" y="16040"/>
                  <a:pt x="21584" y="14576"/>
                  <a:pt x="21567" y="14452"/>
                </a:cubicBezTo>
                <a:lnTo>
                  <a:pt x="21539" y="14467"/>
                </a:lnTo>
                <a:cubicBezTo>
                  <a:pt x="21506" y="14486"/>
                  <a:pt x="21459" y="14540"/>
                  <a:pt x="21437" y="14588"/>
                </a:cubicBezTo>
                <a:cubicBezTo>
                  <a:pt x="21418" y="14628"/>
                  <a:pt x="21383" y="14646"/>
                  <a:pt x="21342" y="14656"/>
                </a:cubicBezTo>
                <a:cubicBezTo>
                  <a:pt x="21311" y="14686"/>
                  <a:pt x="21285" y="14708"/>
                  <a:pt x="21268" y="14708"/>
                </a:cubicBezTo>
                <a:cubicBezTo>
                  <a:pt x="21247" y="14708"/>
                  <a:pt x="21220" y="14735"/>
                  <a:pt x="21196" y="14766"/>
                </a:cubicBezTo>
                <a:cubicBezTo>
                  <a:pt x="21193" y="14785"/>
                  <a:pt x="21196" y="14787"/>
                  <a:pt x="21190" y="14808"/>
                </a:cubicBezTo>
                <a:cubicBezTo>
                  <a:pt x="21171" y="14875"/>
                  <a:pt x="21160" y="14883"/>
                  <a:pt x="21138" y="14855"/>
                </a:cubicBezTo>
                <a:cubicBezTo>
                  <a:pt x="21060" y="14985"/>
                  <a:pt x="20960" y="14934"/>
                  <a:pt x="20899" y="14714"/>
                </a:cubicBezTo>
                <a:cubicBezTo>
                  <a:pt x="20877" y="14633"/>
                  <a:pt x="20818" y="14527"/>
                  <a:pt x="20755" y="14436"/>
                </a:cubicBezTo>
                <a:cubicBezTo>
                  <a:pt x="20718" y="14473"/>
                  <a:pt x="20699" y="14452"/>
                  <a:pt x="20648" y="14326"/>
                </a:cubicBezTo>
                <a:cubicBezTo>
                  <a:pt x="20640" y="14308"/>
                  <a:pt x="20637" y="14303"/>
                  <a:pt x="20631" y="14289"/>
                </a:cubicBezTo>
                <a:cubicBezTo>
                  <a:pt x="20611" y="14272"/>
                  <a:pt x="20589" y="14252"/>
                  <a:pt x="20576" y="14252"/>
                </a:cubicBezTo>
                <a:cubicBezTo>
                  <a:pt x="20573" y="14252"/>
                  <a:pt x="20528" y="14325"/>
                  <a:pt x="20501" y="14362"/>
                </a:cubicBezTo>
                <a:cubicBezTo>
                  <a:pt x="20494" y="14381"/>
                  <a:pt x="20490" y="14392"/>
                  <a:pt x="20481" y="14415"/>
                </a:cubicBezTo>
                <a:cubicBezTo>
                  <a:pt x="20460" y="14474"/>
                  <a:pt x="20444" y="14480"/>
                  <a:pt x="20426" y="14467"/>
                </a:cubicBezTo>
                <a:cubicBezTo>
                  <a:pt x="20422" y="14473"/>
                  <a:pt x="20422" y="14472"/>
                  <a:pt x="20418" y="14478"/>
                </a:cubicBezTo>
                <a:cubicBezTo>
                  <a:pt x="20335" y="14602"/>
                  <a:pt x="20253" y="14687"/>
                  <a:pt x="20235" y="14666"/>
                </a:cubicBezTo>
                <a:cubicBezTo>
                  <a:pt x="20222" y="14651"/>
                  <a:pt x="20173" y="14675"/>
                  <a:pt x="20119" y="14714"/>
                </a:cubicBezTo>
                <a:lnTo>
                  <a:pt x="20130" y="14729"/>
                </a:lnTo>
                <a:lnTo>
                  <a:pt x="20036" y="14860"/>
                </a:lnTo>
                <a:cubicBezTo>
                  <a:pt x="19945" y="14989"/>
                  <a:pt x="19937" y="14992"/>
                  <a:pt x="19839" y="14860"/>
                </a:cubicBezTo>
                <a:cubicBezTo>
                  <a:pt x="19752" y="14745"/>
                  <a:pt x="19622" y="14733"/>
                  <a:pt x="19529" y="14803"/>
                </a:cubicBezTo>
                <a:cubicBezTo>
                  <a:pt x="19518" y="14811"/>
                  <a:pt x="19506" y="14817"/>
                  <a:pt x="19496" y="14829"/>
                </a:cubicBezTo>
                <a:cubicBezTo>
                  <a:pt x="19493" y="14832"/>
                  <a:pt x="19492" y="14832"/>
                  <a:pt x="19490" y="14834"/>
                </a:cubicBezTo>
                <a:cubicBezTo>
                  <a:pt x="19467" y="14863"/>
                  <a:pt x="19446" y="14898"/>
                  <a:pt x="19435" y="14934"/>
                </a:cubicBezTo>
                <a:cubicBezTo>
                  <a:pt x="19434" y="14935"/>
                  <a:pt x="19435" y="14938"/>
                  <a:pt x="19435" y="14939"/>
                </a:cubicBezTo>
                <a:cubicBezTo>
                  <a:pt x="19424" y="14978"/>
                  <a:pt x="19394" y="15024"/>
                  <a:pt x="19357" y="15065"/>
                </a:cubicBezTo>
                <a:cubicBezTo>
                  <a:pt x="19320" y="15105"/>
                  <a:pt x="19275" y="15141"/>
                  <a:pt x="19230" y="15164"/>
                </a:cubicBezTo>
                <a:cubicBezTo>
                  <a:pt x="19139" y="15211"/>
                  <a:pt x="19016" y="15287"/>
                  <a:pt x="18958" y="15332"/>
                </a:cubicBezTo>
                <a:cubicBezTo>
                  <a:pt x="18901" y="15377"/>
                  <a:pt x="18809" y="15420"/>
                  <a:pt x="18754" y="15427"/>
                </a:cubicBezTo>
                <a:cubicBezTo>
                  <a:pt x="18675" y="15436"/>
                  <a:pt x="18613" y="15461"/>
                  <a:pt x="18565" y="15500"/>
                </a:cubicBezTo>
                <a:cubicBezTo>
                  <a:pt x="18535" y="15543"/>
                  <a:pt x="18510" y="15604"/>
                  <a:pt x="18491" y="15668"/>
                </a:cubicBezTo>
                <a:cubicBezTo>
                  <a:pt x="18500" y="15718"/>
                  <a:pt x="18496" y="15772"/>
                  <a:pt x="18477" y="15867"/>
                </a:cubicBezTo>
                <a:cubicBezTo>
                  <a:pt x="18474" y="15882"/>
                  <a:pt x="18464" y="15899"/>
                  <a:pt x="18460" y="15914"/>
                </a:cubicBezTo>
                <a:cubicBezTo>
                  <a:pt x="18460" y="15921"/>
                  <a:pt x="18460" y="15935"/>
                  <a:pt x="18460" y="15940"/>
                </a:cubicBezTo>
                <a:cubicBezTo>
                  <a:pt x="18459" y="15966"/>
                  <a:pt x="18438" y="16001"/>
                  <a:pt x="18413" y="16040"/>
                </a:cubicBezTo>
                <a:cubicBezTo>
                  <a:pt x="18395" y="16073"/>
                  <a:pt x="18374" y="16092"/>
                  <a:pt x="18352" y="16118"/>
                </a:cubicBezTo>
                <a:cubicBezTo>
                  <a:pt x="18350" y="16120"/>
                  <a:pt x="18351" y="16122"/>
                  <a:pt x="18349" y="16124"/>
                </a:cubicBezTo>
                <a:cubicBezTo>
                  <a:pt x="18349" y="16125"/>
                  <a:pt x="18347" y="16128"/>
                  <a:pt x="18347" y="16129"/>
                </a:cubicBezTo>
                <a:cubicBezTo>
                  <a:pt x="18338" y="16138"/>
                  <a:pt x="18333" y="16147"/>
                  <a:pt x="18324" y="16155"/>
                </a:cubicBezTo>
                <a:cubicBezTo>
                  <a:pt x="18317" y="16163"/>
                  <a:pt x="18310" y="16175"/>
                  <a:pt x="18302" y="16181"/>
                </a:cubicBezTo>
                <a:cubicBezTo>
                  <a:pt x="18267" y="16209"/>
                  <a:pt x="18237" y="16241"/>
                  <a:pt x="18208" y="16276"/>
                </a:cubicBezTo>
                <a:cubicBezTo>
                  <a:pt x="18207" y="16277"/>
                  <a:pt x="18204" y="16279"/>
                  <a:pt x="18203" y="16281"/>
                </a:cubicBezTo>
                <a:cubicBezTo>
                  <a:pt x="18175" y="16315"/>
                  <a:pt x="18152" y="16353"/>
                  <a:pt x="18131" y="16391"/>
                </a:cubicBezTo>
                <a:cubicBezTo>
                  <a:pt x="18126" y="16399"/>
                  <a:pt x="18121" y="16404"/>
                  <a:pt x="18117" y="16412"/>
                </a:cubicBezTo>
                <a:cubicBezTo>
                  <a:pt x="18111" y="16423"/>
                  <a:pt x="18108" y="16437"/>
                  <a:pt x="18103" y="16449"/>
                </a:cubicBezTo>
                <a:cubicBezTo>
                  <a:pt x="18063" y="16536"/>
                  <a:pt x="18030" y="16636"/>
                  <a:pt x="18012" y="16753"/>
                </a:cubicBezTo>
                <a:cubicBezTo>
                  <a:pt x="17995" y="16857"/>
                  <a:pt x="17962" y="16988"/>
                  <a:pt x="17937" y="17046"/>
                </a:cubicBezTo>
                <a:cubicBezTo>
                  <a:pt x="17923" y="17079"/>
                  <a:pt x="17917" y="17125"/>
                  <a:pt x="17909" y="17172"/>
                </a:cubicBezTo>
                <a:cubicBezTo>
                  <a:pt x="17905" y="17203"/>
                  <a:pt x="17901" y="17231"/>
                  <a:pt x="17898" y="17261"/>
                </a:cubicBezTo>
                <a:cubicBezTo>
                  <a:pt x="17886" y="17438"/>
                  <a:pt x="17907" y="17646"/>
                  <a:pt x="17962" y="17722"/>
                </a:cubicBezTo>
                <a:cubicBezTo>
                  <a:pt x="18031" y="17818"/>
                  <a:pt x="18029" y="17833"/>
                  <a:pt x="17951" y="18042"/>
                </a:cubicBezTo>
                <a:lnTo>
                  <a:pt x="17901" y="18178"/>
                </a:lnTo>
                <a:cubicBezTo>
                  <a:pt x="17896" y="18213"/>
                  <a:pt x="17888" y="18256"/>
                  <a:pt x="17890" y="18283"/>
                </a:cubicBezTo>
                <a:lnTo>
                  <a:pt x="17962" y="18372"/>
                </a:lnTo>
                <a:cubicBezTo>
                  <a:pt x="18012" y="18434"/>
                  <a:pt x="18106" y="18505"/>
                  <a:pt x="18172" y="18535"/>
                </a:cubicBezTo>
                <a:cubicBezTo>
                  <a:pt x="18421" y="18645"/>
                  <a:pt x="18433" y="18813"/>
                  <a:pt x="18216" y="19206"/>
                </a:cubicBezTo>
                <a:cubicBezTo>
                  <a:pt x="18065" y="19481"/>
                  <a:pt x="17933" y="19472"/>
                  <a:pt x="17784" y="19169"/>
                </a:cubicBezTo>
                <a:cubicBezTo>
                  <a:pt x="17661" y="18917"/>
                  <a:pt x="17664" y="18916"/>
                  <a:pt x="17485" y="19038"/>
                </a:cubicBezTo>
                <a:cubicBezTo>
                  <a:pt x="17350" y="19131"/>
                  <a:pt x="17344" y="19148"/>
                  <a:pt x="17336" y="19478"/>
                </a:cubicBezTo>
                <a:cubicBezTo>
                  <a:pt x="17330" y="19733"/>
                  <a:pt x="17225" y="19720"/>
                  <a:pt x="17159" y="19457"/>
                </a:cubicBezTo>
                <a:cubicBezTo>
                  <a:pt x="17089" y="19184"/>
                  <a:pt x="17003" y="19190"/>
                  <a:pt x="16970" y="19473"/>
                </a:cubicBezTo>
                <a:cubicBezTo>
                  <a:pt x="16934" y="19784"/>
                  <a:pt x="16879" y="19830"/>
                  <a:pt x="16829" y="19583"/>
                </a:cubicBezTo>
                <a:cubicBezTo>
                  <a:pt x="16748" y="19180"/>
                  <a:pt x="16477" y="18975"/>
                  <a:pt x="16209" y="19111"/>
                </a:cubicBezTo>
                <a:cubicBezTo>
                  <a:pt x="15964" y="19237"/>
                  <a:pt x="15759" y="19219"/>
                  <a:pt x="15669" y="19064"/>
                </a:cubicBezTo>
                <a:cubicBezTo>
                  <a:pt x="15614" y="18970"/>
                  <a:pt x="15553" y="18939"/>
                  <a:pt x="15472" y="18970"/>
                </a:cubicBezTo>
                <a:cubicBezTo>
                  <a:pt x="15402" y="18997"/>
                  <a:pt x="15277" y="18956"/>
                  <a:pt x="15151" y="18865"/>
                </a:cubicBezTo>
                <a:cubicBezTo>
                  <a:pt x="15090" y="18821"/>
                  <a:pt x="15036" y="18796"/>
                  <a:pt x="14991" y="18781"/>
                </a:cubicBezTo>
                <a:cubicBezTo>
                  <a:pt x="14916" y="18793"/>
                  <a:pt x="14877" y="18807"/>
                  <a:pt x="14841" y="18823"/>
                </a:cubicBezTo>
                <a:cubicBezTo>
                  <a:pt x="14810" y="18876"/>
                  <a:pt x="14796" y="18968"/>
                  <a:pt x="14805" y="19101"/>
                </a:cubicBezTo>
                <a:cubicBezTo>
                  <a:pt x="14822" y="19354"/>
                  <a:pt x="14769" y="19457"/>
                  <a:pt x="14689" y="19332"/>
                </a:cubicBezTo>
                <a:cubicBezTo>
                  <a:pt x="14636" y="19249"/>
                  <a:pt x="14506" y="19294"/>
                  <a:pt x="14506" y="19394"/>
                </a:cubicBezTo>
                <a:cubicBezTo>
                  <a:pt x="14506" y="19423"/>
                  <a:pt x="14526" y="19484"/>
                  <a:pt x="14550" y="19531"/>
                </a:cubicBezTo>
                <a:cubicBezTo>
                  <a:pt x="14575" y="19577"/>
                  <a:pt x="14584" y="19650"/>
                  <a:pt x="14570" y="19693"/>
                </a:cubicBezTo>
                <a:cubicBezTo>
                  <a:pt x="14539" y="19788"/>
                  <a:pt x="14319" y="19774"/>
                  <a:pt x="14265" y="19672"/>
                </a:cubicBezTo>
                <a:cubicBezTo>
                  <a:pt x="14244" y="19633"/>
                  <a:pt x="14226" y="19527"/>
                  <a:pt x="14226" y="19436"/>
                </a:cubicBezTo>
                <a:cubicBezTo>
                  <a:pt x="14226" y="19263"/>
                  <a:pt x="14120" y="19045"/>
                  <a:pt x="14077" y="19127"/>
                </a:cubicBezTo>
                <a:cubicBezTo>
                  <a:pt x="14063" y="19154"/>
                  <a:pt x="14030" y="19139"/>
                  <a:pt x="14002" y="19096"/>
                </a:cubicBezTo>
                <a:cubicBezTo>
                  <a:pt x="13966" y="19038"/>
                  <a:pt x="13929" y="19058"/>
                  <a:pt x="13869" y="19180"/>
                </a:cubicBezTo>
                <a:lnTo>
                  <a:pt x="13789" y="19347"/>
                </a:lnTo>
                <a:lnTo>
                  <a:pt x="13742" y="19127"/>
                </a:lnTo>
                <a:cubicBezTo>
                  <a:pt x="13716" y="19006"/>
                  <a:pt x="13688" y="18828"/>
                  <a:pt x="13681" y="18729"/>
                </a:cubicBezTo>
                <a:cubicBezTo>
                  <a:pt x="13674" y="18629"/>
                  <a:pt x="13619" y="18449"/>
                  <a:pt x="13559" y="18330"/>
                </a:cubicBezTo>
                <a:cubicBezTo>
                  <a:pt x="13530" y="18272"/>
                  <a:pt x="13508" y="18216"/>
                  <a:pt x="13493" y="18168"/>
                </a:cubicBezTo>
                <a:cubicBezTo>
                  <a:pt x="13487" y="18150"/>
                  <a:pt x="13482" y="18135"/>
                  <a:pt x="13479" y="18121"/>
                </a:cubicBezTo>
                <a:cubicBezTo>
                  <a:pt x="13478" y="18114"/>
                  <a:pt x="13477" y="18105"/>
                  <a:pt x="13476" y="18100"/>
                </a:cubicBezTo>
                <a:cubicBezTo>
                  <a:pt x="13474" y="18083"/>
                  <a:pt x="13475" y="18070"/>
                  <a:pt x="13479" y="18063"/>
                </a:cubicBezTo>
                <a:cubicBezTo>
                  <a:pt x="13494" y="18035"/>
                  <a:pt x="13476" y="17950"/>
                  <a:pt x="13440" y="17874"/>
                </a:cubicBezTo>
                <a:cubicBezTo>
                  <a:pt x="13377" y="17744"/>
                  <a:pt x="13370" y="17744"/>
                  <a:pt x="13318" y="17869"/>
                </a:cubicBezTo>
                <a:cubicBezTo>
                  <a:pt x="13305" y="17900"/>
                  <a:pt x="13296" y="17922"/>
                  <a:pt x="13288" y="17937"/>
                </a:cubicBezTo>
                <a:cubicBezTo>
                  <a:pt x="13279" y="17953"/>
                  <a:pt x="13270" y="17963"/>
                  <a:pt x="13263" y="17964"/>
                </a:cubicBezTo>
                <a:cubicBezTo>
                  <a:pt x="13256" y="17963"/>
                  <a:pt x="13249" y="17953"/>
                  <a:pt x="13241" y="17937"/>
                </a:cubicBezTo>
                <a:cubicBezTo>
                  <a:pt x="13232" y="17921"/>
                  <a:pt x="13221" y="17901"/>
                  <a:pt x="13208" y="17869"/>
                </a:cubicBezTo>
                <a:cubicBezTo>
                  <a:pt x="13172" y="17784"/>
                  <a:pt x="13157" y="17758"/>
                  <a:pt x="13144" y="17791"/>
                </a:cubicBezTo>
                <a:cubicBezTo>
                  <a:pt x="13140" y="17800"/>
                  <a:pt x="13139" y="17814"/>
                  <a:pt x="13136" y="17827"/>
                </a:cubicBezTo>
                <a:cubicBezTo>
                  <a:pt x="13134" y="17835"/>
                  <a:pt x="13132" y="17839"/>
                  <a:pt x="13130" y="17848"/>
                </a:cubicBezTo>
                <a:cubicBezTo>
                  <a:pt x="13129" y="17851"/>
                  <a:pt x="13128" y="17850"/>
                  <a:pt x="13127" y="17853"/>
                </a:cubicBezTo>
                <a:cubicBezTo>
                  <a:pt x="13121" y="17885"/>
                  <a:pt x="13109" y="17907"/>
                  <a:pt x="13097" y="17922"/>
                </a:cubicBezTo>
                <a:cubicBezTo>
                  <a:pt x="13095" y="17924"/>
                  <a:pt x="13096" y="17930"/>
                  <a:pt x="13094" y="17932"/>
                </a:cubicBezTo>
                <a:cubicBezTo>
                  <a:pt x="13092" y="17934"/>
                  <a:pt x="13090" y="17931"/>
                  <a:pt x="13088" y="17932"/>
                </a:cubicBezTo>
                <a:cubicBezTo>
                  <a:pt x="13074" y="17950"/>
                  <a:pt x="13057" y="17964"/>
                  <a:pt x="13041" y="17964"/>
                </a:cubicBezTo>
                <a:cubicBezTo>
                  <a:pt x="13006" y="17964"/>
                  <a:pt x="12988" y="17991"/>
                  <a:pt x="13000" y="18026"/>
                </a:cubicBezTo>
                <a:cubicBezTo>
                  <a:pt x="13012" y="18062"/>
                  <a:pt x="12977" y="18171"/>
                  <a:pt x="12922" y="18268"/>
                </a:cubicBezTo>
                <a:cubicBezTo>
                  <a:pt x="12904" y="18300"/>
                  <a:pt x="12891" y="18336"/>
                  <a:pt x="12878" y="18372"/>
                </a:cubicBezTo>
                <a:cubicBezTo>
                  <a:pt x="12870" y="18393"/>
                  <a:pt x="12862" y="18414"/>
                  <a:pt x="12856" y="18435"/>
                </a:cubicBezTo>
                <a:cubicBezTo>
                  <a:pt x="12813" y="18593"/>
                  <a:pt x="12815" y="18776"/>
                  <a:pt x="12864" y="18949"/>
                </a:cubicBezTo>
                <a:cubicBezTo>
                  <a:pt x="12910" y="19112"/>
                  <a:pt x="12854" y="19217"/>
                  <a:pt x="12773" y="19122"/>
                </a:cubicBezTo>
                <a:cubicBezTo>
                  <a:pt x="12745" y="19090"/>
                  <a:pt x="12681" y="19073"/>
                  <a:pt x="12632" y="19085"/>
                </a:cubicBezTo>
                <a:cubicBezTo>
                  <a:pt x="12510" y="19115"/>
                  <a:pt x="12295" y="18733"/>
                  <a:pt x="12327" y="18545"/>
                </a:cubicBezTo>
                <a:cubicBezTo>
                  <a:pt x="12356" y="18373"/>
                  <a:pt x="12288" y="18220"/>
                  <a:pt x="12119" y="18068"/>
                </a:cubicBezTo>
                <a:cubicBezTo>
                  <a:pt x="11998" y="17960"/>
                  <a:pt x="11984" y="17965"/>
                  <a:pt x="11909" y="18105"/>
                </a:cubicBezTo>
                <a:cubicBezTo>
                  <a:pt x="11875" y="18177"/>
                  <a:pt x="11851" y="18273"/>
                  <a:pt x="11834" y="18372"/>
                </a:cubicBezTo>
                <a:cubicBezTo>
                  <a:pt x="11827" y="18454"/>
                  <a:pt x="11824" y="18550"/>
                  <a:pt x="11829" y="18703"/>
                </a:cubicBezTo>
                <a:cubicBezTo>
                  <a:pt x="11830" y="18747"/>
                  <a:pt x="11831" y="18772"/>
                  <a:pt x="11831" y="18807"/>
                </a:cubicBezTo>
                <a:cubicBezTo>
                  <a:pt x="11833" y="18830"/>
                  <a:pt x="11836" y="18850"/>
                  <a:pt x="11834" y="18881"/>
                </a:cubicBezTo>
                <a:cubicBezTo>
                  <a:pt x="11836" y="19065"/>
                  <a:pt x="11821" y="19120"/>
                  <a:pt x="11776" y="19138"/>
                </a:cubicBezTo>
                <a:cubicBezTo>
                  <a:pt x="11773" y="19141"/>
                  <a:pt x="11771" y="19142"/>
                  <a:pt x="11768" y="19143"/>
                </a:cubicBezTo>
                <a:cubicBezTo>
                  <a:pt x="11759" y="19146"/>
                  <a:pt x="11751" y="19151"/>
                  <a:pt x="11740" y="19153"/>
                </a:cubicBezTo>
                <a:cubicBezTo>
                  <a:pt x="11685" y="19163"/>
                  <a:pt x="11596" y="19178"/>
                  <a:pt x="11541" y="19190"/>
                </a:cubicBezTo>
                <a:lnTo>
                  <a:pt x="11441" y="19211"/>
                </a:lnTo>
                <a:lnTo>
                  <a:pt x="11441" y="18860"/>
                </a:lnTo>
                <a:cubicBezTo>
                  <a:pt x="11429" y="18754"/>
                  <a:pt x="11421" y="18628"/>
                  <a:pt x="11422" y="18461"/>
                </a:cubicBezTo>
                <a:cubicBezTo>
                  <a:pt x="11422" y="17845"/>
                  <a:pt x="11454" y="17662"/>
                  <a:pt x="11574" y="17576"/>
                </a:cubicBezTo>
                <a:cubicBezTo>
                  <a:pt x="11681" y="17498"/>
                  <a:pt x="11656" y="17391"/>
                  <a:pt x="11521" y="17345"/>
                </a:cubicBezTo>
                <a:cubicBezTo>
                  <a:pt x="11461" y="17324"/>
                  <a:pt x="11442" y="17254"/>
                  <a:pt x="11438" y="17036"/>
                </a:cubicBezTo>
                <a:cubicBezTo>
                  <a:pt x="11435" y="16879"/>
                  <a:pt x="11455" y="16717"/>
                  <a:pt x="11483" y="16674"/>
                </a:cubicBezTo>
                <a:cubicBezTo>
                  <a:pt x="11521" y="16614"/>
                  <a:pt x="11517" y="16527"/>
                  <a:pt x="11455" y="16286"/>
                </a:cubicBezTo>
                <a:cubicBezTo>
                  <a:pt x="11352" y="15882"/>
                  <a:pt x="11382" y="15657"/>
                  <a:pt x="11571" y="15468"/>
                </a:cubicBezTo>
                <a:lnTo>
                  <a:pt x="11721" y="15322"/>
                </a:lnTo>
                <a:lnTo>
                  <a:pt x="11596" y="15316"/>
                </a:lnTo>
                <a:cubicBezTo>
                  <a:pt x="11292" y="15308"/>
                  <a:pt x="11220" y="15237"/>
                  <a:pt x="11117" y="14834"/>
                </a:cubicBezTo>
                <a:cubicBezTo>
                  <a:pt x="11054" y="14587"/>
                  <a:pt x="11030" y="14395"/>
                  <a:pt x="11048" y="14294"/>
                </a:cubicBezTo>
                <a:cubicBezTo>
                  <a:pt x="11063" y="14209"/>
                  <a:pt x="11077" y="14105"/>
                  <a:pt x="11078" y="14064"/>
                </a:cubicBezTo>
                <a:cubicBezTo>
                  <a:pt x="11079" y="14018"/>
                  <a:pt x="11344" y="13970"/>
                  <a:pt x="11740" y="13943"/>
                </a:cubicBezTo>
                <a:cubicBezTo>
                  <a:pt x="12168" y="13914"/>
                  <a:pt x="12566" y="13836"/>
                  <a:pt x="12947" y="13707"/>
                </a:cubicBezTo>
                <a:cubicBezTo>
                  <a:pt x="12962" y="13694"/>
                  <a:pt x="12977" y="13685"/>
                  <a:pt x="13000" y="13686"/>
                </a:cubicBezTo>
                <a:cubicBezTo>
                  <a:pt x="13065" y="13663"/>
                  <a:pt x="13132" y="13639"/>
                  <a:pt x="13196" y="13613"/>
                </a:cubicBezTo>
                <a:cubicBezTo>
                  <a:pt x="13605" y="13448"/>
                  <a:pt x="14000" y="13222"/>
                  <a:pt x="14401" y="12921"/>
                </a:cubicBezTo>
                <a:cubicBezTo>
                  <a:pt x="14416" y="12909"/>
                  <a:pt x="14427" y="12906"/>
                  <a:pt x="14442" y="12895"/>
                </a:cubicBezTo>
                <a:cubicBezTo>
                  <a:pt x="14537" y="12823"/>
                  <a:pt x="14567" y="12796"/>
                  <a:pt x="14705" y="12690"/>
                </a:cubicBezTo>
                <a:cubicBezTo>
                  <a:pt x="14781" y="12633"/>
                  <a:pt x="14816" y="12614"/>
                  <a:pt x="14874" y="12570"/>
                </a:cubicBezTo>
                <a:cubicBezTo>
                  <a:pt x="14869" y="12563"/>
                  <a:pt x="14864" y="12549"/>
                  <a:pt x="14861" y="12533"/>
                </a:cubicBezTo>
                <a:cubicBezTo>
                  <a:pt x="14851" y="12488"/>
                  <a:pt x="14807" y="12470"/>
                  <a:pt x="14733" y="12475"/>
                </a:cubicBezTo>
                <a:cubicBezTo>
                  <a:pt x="14572" y="12488"/>
                  <a:pt x="14570" y="12494"/>
                  <a:pt x="14606" y="12575"/>
                </a:cubicBezTo>
                <a:cubicBezTo>
                  <a:pt x="14631" y="12633"/>
                  <a:pt x="14627" y="12657"/>
                  <a:pt x="14584" y="12701"/>
                </a:cubicBezTo>
                <a:cubicBezTo>
                  <a:pt x="14512" y="12774"/>
                  <a:pt x="14513" y="12774"/>
                  <a:pt x="14462" y="12627"/>
                </a:cubicBezTo>
                <a:cubicBezTo>
                  <a:pt x="14418" y="12500"/>
                  <a:pt x="14416" y="12497"/>
                  <a:pt x="14537" y="12386"/>
                </a:cubicBezTo>
                <a:cubicBezTo>
                  <a:pt x="14629" y="12302"/>
                  <a:pt x="14652" y="12263"/>
                  <a:pt x="14631" y="12213"/>
                </a:cubicBezTo>
                <a:cubicBezTo>
                  <a:pt x="14595" y="12132"/>
                  <a:pt x="14624" y="12036"/>
                  <a:pt x="14672" y="12072"/>
                </a:cubicBezTo>
                <a:cubicBezTo>
                  <a:pt x="14692" y="12086"/>
                  <a:pt x="14716" y="12060"/>
                  <a:pt x="14725" y="12014"/>
                </a:cubicBezTo>
                <a:cubicBezTo>
                  <a:pt x="14737" y="11953"/>
                  <a:pt x="14752" y="11941"/>
                  <a:pt x="14786" y="11978"/>
                </a:cubicBezTo>
                <a:cubicBezTo>
                  <a:pt x="14814" y="12007"/>
                  <a:pt x="14858" y="12011"/>
                  <a:pt x="14897" y="11983"/>
                </a:cubicBezTo>
                <a:cubicBezTo>
                  <a:pt x="14933" y="11957"/>
                  <a:pt x="14981" y="11958"/>
                  <a:pt x="15007" y="11983"/>
                </a:cubicBezTo>
                <a:cubicBezTo>
                  <a:pt x="15032" y="12007"/>
                  <a:pt x="15067" y="12016"/>
                  <a:pt x="15085" y="12004"/>
                </a:cubicBezTo>
                <a:cubicBezTo>
                  <a:pt x="15102" y="11992"/>
                  <a:pt x="15151" y="12022"/>
                  <a:pt x="15193" y="12072"/>
                </a:cubicBezTo>
                <a:lnTo>
                  <a:pt x="15268" y="12161"/>
                </a:lnTo>
                <a:lnTo>
                  <a:pt x="15218" y="12051"/>
                </a:lnTo>
                <a:cubicBezTo>
                  <a:pt x="15167" y="11940"/>
                  <a:pt x="15168" y="11939"/>
                  <a:pt x="15232" y="11894"/>
                </a:cubicBezTo>
                <a:cubicBezTo>
                  <a:pt x="15267" y="11868"/>
                  <a:pt x="15304" y="11855"/>
                  <a:pt x="15315" y="11867"/>
                </a:cubicBezTo>
                <a:cubicBezTo>
                  <a:pt x="15326" y="11880"/>
                  <a:pt x="15362" y="11854"/>
                  <a:pt x="15395" y="11810"/>
                </a:cubicBezTo>
                <a:cubicBezTo>
                  <a:pt x="15428" y="11766"/>
                  <a:pt x="15443" y="11731"/>
                  <a:pt x="15428" y="11731"/>
                </a:cubicBezTo>
                <a:cubicBezTo>
                  <a:pt x="15413" y="11731"/>
                  <a:pt x="15388" y="11755"/>
                  <a:pt x="15373" y="11784"/>
                </a:cubicBezTo>
                <a:cubicBezTo>
                  <a:pt x="15355" y="11818"/>
                  <a:pt x="15328" y="11808"/>
                  <a:pt x="15293" y="11757"/>
                </a:cubicBezTo>
                <a:cubicBezTo>
                  <a:pt x="15241" y="11683"/>
                  <a:pt x="15243" y="11683"/>
                  <a:pt x="15301" y="11653"/>
                </a:cubicBezTo>
                <a:cubicBezTo>
                  <a:pt x="15333" y="11635"/>
                  <a:pt x="15367" y="11589"/>
                  <a:pt x="15376" y="11548"/>
                </a:cubicBezTo>
                <a:cubicBezTo>
                  <a:pt x="15384" y="11507"/>
                  <a:pt x="15402" y="11483"/>
                  <a:pt x="15417" y="11501"/>
                </a:cubicBezTo>
                <a:cubicBezTo>
                  <a:pt x="15442" y="11529"/>
                  <a:pt x="15454" y="11462"/>
                  <a:pt x="15445" y="11359"/>
                </a:cubicBezTo>
                <a:cubicBezTo>
                  <a:pt x="15437" y="11274"/>
                  <a:pt x="15502" y="11116"/>
                  <a:pt x="15531" y="11149"/>
                </a:cubicBezTo>
                <a:cubicBezTo>
                  <a:pt x="15549" y="11171"/>
                  <a:pt x="15554" y="11160"/>
                  <a:pt x="15542" y="11123"/>
                </a:cubicBezTo>
                <a:cubicBezTo>
                  <a:pt x="15520" y="11056"/>
                  <a:pt x="15688" y="10901"/>
                  <a:pt x="15763" y="10919"/>
                </a:cubicBezTo>
                <a:cubicBezTo>
                  <a:pt x="15811" y="10930"/>
                  <a:pt x="15855" y="10903"/>
                  <a:pt x="16010" y="10772"/>
                </a:cubicBezTo>
                <a:cubicBezTo>
                  <a:pt x="16062" y="10728"/>
                  <a:pt x="16145" y="10691"/>
                  <a:pt x="16192" y="10693"/>
                </a:cubicBezTo>
                <a:cubicBezTo>
                  <a:pt x="16244" y="10696"/>
                  <a:pt x="16276" y="10676"/>
                  <a:pt x="16273" y="10641"/>
                </a:cubicBezTo>
                <a:cubicBezTo>
                  <a:pt x="16269" y="10609"/>
                  <a:pt x="16303" y="10576"/>
                  <a:pt x="16347" y="10568"/>
                </a:cubicBezTo>
                <a:cubicBezTo>
                  <a:pt x="16479" y="10543"/>
                  <a:pt x="16689" y="10398"/>
                  <a:pt x="16743" y="10295"/>
                </a:cubicBezTo>
                <a:cubicBezTo>
                  <a:pt x="16771" y="10242"/>
                  <a:pt x="16812" y="10201"/>
                  <a:pt x="16835" y="10201"/>
                </a:cubicBezTo>
                <a:cubicBezTo>
                  <a:pt x="16865" y="10201"/>
                  <a:pt x="16874" y="10137"/>
                  <a:pt x="16871" y="10064"/>
                </a:cubicBezTo>
                <a:cubicBezTo>
                  <a:pt x="16858" y="9973"/>
                  <a:pt x="16831" y="9892"/>
                  <a:pt x="16771" y="9813"/>
                </a:cubicBezTo>
                <a:cubicBezTo>
                  <a:pt x="16744" y="9776"/>
                  <a:pt x="16708" y="9740"/>
                  <a:pt x="16669" y="9703"/>
                </a:cubicBezTo>
                <a:cubicBezTo>
                  <a:pt x="16661" y="9696"/>
                  <a:pt x="16654" y="9688"/>
                  <a:pt x="16646" y="9682"/>
                </a:cubicBezTo>
                <a:cubicBezTo>
                  <a:pt x="16574" y="9617"/>
                  <a:pt x="16477" y="9549"/>
                  <a:pt x="16370" y="9477"/>
                </a:cubicBezTo>
                <a:cubicBezTo>
                  <a:pt x="16297" y="9430"/>
                  <a:pt x="16200" y="9370"/>
                  <a:pt x="16087" y="9304"/>
                </a:cubicBezTo>
                <a:cubicBezTo>
                  <a:pt x="15519" y="8977"/>
                  <a:pt x="14663" y="8595"/>
                  <a:pt x="13526" y="8172"/>
                </a:cubicBezTo>
                <a:cubicBezTo>
                  <a:pt x="13384" y="8119"/>
                  <a:pt x="13272" y="8073"/>
                  <a:pt x="13155" y="8025"/>
                </a:cubicBezTo>
                <a:cubicBezTo>
                  <a:pt x="13134" y="8024"/>
                  <a:pt x="13118" y="8016"/>
                  <a:pt x="13105" y="8004"/>
                </a:cubicBezTo>
                <a:cubicBezTo>
                  <a:pt x="13103" y="8003"/>
                  <a:pt x="13099" y="8005"/>
                  <a:pt x="13097" y="8004"/>
                </a:cubicBezTo>
                <a:cubicBezTo>
                  <a:pt x="13096" y="8004"/>
                  <a:pt x="13095" y="8000"/>
                  <a:pt x="13094" y="7999"/>
                </a:cubicBezTo>
                <a:cubicBezTo>
                  <a:pt x="13012" y="7966"/>
                  <a:pt x="12957" y="7945"/>
                  <a:pt x="12900" y="7920"/>
                </a:cubicBezTo>
                <a:cubicBezTo>
                  <a:pt x="12839" y="7908"/>
                  <a:pt x="12788" y="7880"/>
                  <a:pt x="12759" y="7852"/>
                </a:cubicBezTo>
                <a:cubicBezTo>
                  <a:pt x="12755" y="7850"/>
                  <a:pt x="12727" y="7843"/>
                  <a:pt x="12726" y="7842"/>
                </a:cubicBezTo>
                <a:cubicBezTo>
                  <a:pt x="12725" y="7841"/>
                  <a:pt x="12724" y="7828"/>
                  <a:pt x="12723" y="7826"/>
                </a:cubicBezTo>
                <a:cubicBezTo>
                  <a:pt x="12722" y="7826"/>
                  <a:pt x="12720" y="7821"/>
                  <a:pt x="12720" y="7821"/>
                </a:cubicBezTo>
                <a:cubicBezTo>
                  <a:pt x="12702" y="7780"/>
                  <a:pt x="12675" y="7650"/>
                  <a:pt x="12651" y="7501"/>
                </a:cubicBezTo>
                <a:cubicBezTo>
                  <a:pt x="12635" y="7399"/>
                  <a:pt x="12593" y="7157"/>
                  <a:pt x="12560" y="6945"/>
                </a:cubicBezTo>
                <a:cubicBezTo>
                  <a:pt x="12548" y="6873"/>
                  <a:pt x="12539" y="6823"/>
                  <a:pt x="12526" y="6746"/>
                </a:cubicBezTo>
                <a:cubicBezTo>
                  <a:pt x="12451" y="6271"/>
                  <a:pt x="12363" y="5712"/>
                  <a:pt x="12299" y="5315"/>
                </a:cubicBezTo>
                <a:cubicBezTo>
                  <a:pt x="12288" y="5245"/>
                  <a:pt x="12276" y="5187"/>
                  <a:pt x="12263" y="5111"/>
                </a:cubicBezTo>
                <a:cubicBezTo>
                  <a:pt x="12261" y="5098"/>
                  <a:pt x="12260" y="5078"/>
                  <a:pt x="12258" y="5064"/>
                </a:cubicBezTo>
                <a:cubicBezTo>
                  <a:pt x="12169" y="4552"/>
                  <a:pt x="11992" y="3486"/>
                  <a:pt x="11842" y="2522"/>
                </a:cubicBezTo>
                <a:cubicBezTo>
                  <a:pt x="11817" y="2359"/>
                  <a:pt x="11810" y="2314"/>
                  <a:pt x="11787" y="2165"/>
                </a:cubicBezTo>
                <a:cubicBezTo>
                  <a:pt x="11784" y="2148"/>
                  <a:pt x="11775" y="2104"/>
                  <a:pt x="11773" y="2097"/>
                </a:cubicBezTo>
                <a:cubicBezTo>
                  <a:pt x="11765" y="2069"/>
                  <a:pt x="11756" y="2001"/>
                  <a:pt x="11751" y="1945"/>
                </a:cubicBezTo>
                <a:cubicBezTo>
                  <a:pt x="11751" y="1942"/>
                  <a:pt x="11749" y="1927"/>
                  <a:pt x="11748" y="1924"/>
                </a:cubicBezTo>
                <a:cubicBezTo>
                  <a:pt x="11719" y="1733"/>
                  <a:pt x="11673" y="1434"/>
                  <a:pt x="11665" y="1384"/>
                </a:cubicBezTo>
                <a:cubicBezTo>
                  <a:pt x="11659" y="1347"/>
                  <a:pt x="11654" y="1266"/>
                  <a:pt x="11651" y="1190"/>
                </a:cubicBezTo>
                <a:cubicBezTo>
                  <a:pt x="11646" y="1053"/>
                  <a:pt x="11645" y="891"/>
                  <a:pt x="11651" y="724"/>
                </a:cubicBezTo>
                <a:cubicBezTo>
                  <a:pt x="11655" y="644"/>
                  <a:pt x="11650" y="632"/>
                  <a:pt x="11651" y="577"/>
                </a:cubicBezTo>
                <a:cubicBezTo>
                  <a:pt x="11649" y="572"/>
                  <a:pt x="11649" y="571"/>
                  <a:pt x="11646" y="566"/>
                </a:cubicBezTo>
                <a:cubicBezTo>
                  <a:pt x="11603" y="506"/>
                  <a:pt x="11600" y="479"/>
                  <a:pt x="11629" y="388"/>
                </a:cubicBezTo>
                <a:cubicBezTo>
                  <a:pt x="11642" y="349"/>
                  <a:pt x="11648" y="323"/>
                  <a:pt x="11649" y="304"/>
                </a:cubicBezTo>
                <a:cubicBezTo>
                  <a:pt x="11645" y="290"/>
                  <a:pt x="11643" y="280"/>
                  <a:pt x="11638" y="273"/>
                </a:cubicBezTo>
                <a:cubicBezTo>
                  <a:pt x="11635" y="270"/>
                  <a:pt x="11635" y="265"/>
                  <a:pt x="11632" y="262"/>
                </a:cubicBezTo>
                <a:cubicBezTo>
                  <a:pt x="11621" y="252"/>
                  <a:pt x="11606" y="252"/>
                  <a:pt x="11588" y="252"/>
                </a:cubicBezTo>
                <a:cubicBezTo>
                  <a:pt x="11555" y="252"/>
                  <a:pt x="11525" y="232"/>
                  <a:pt x="11505" y="210"/>
                </a:cubicBezTo>
                <a:cubicBezTo>
                  <a:pt x="11436" y="186"/>
                  <a:pt x="11371" y="167"/>
                  <a:pt x="11358" y="173"/>
                </a:cubicBezTo>
                <a:cubicBezTo>
                  <a:pt x="11356" y="174"/>
                  <a:pt x="11343" y="159"/>
                  <a:pt x="11339" y="158"/>
                </a:cubicBezTo>
                <a:cubicBezTo>
                  <a:pt x="11292" y="163"/>
                  <a:pt x="11257" y="134"/>
                  <a:pt x="11228" y="63"/>
                </a:cubicBezTo>
                <a:cubicBezTo>
                  <a:pt x="11203" y="37"/>
                  <a:pt x="11181" y="13"/>
                  <a:pt x="11164" y="6"/>
                </a:cubicBezTo>
                <a:close/>
                <a:moveTo>
                  <a:pt x="10466" y="1720"/>
                </a:moveTo>
                <a:cubicBezTo>
                  <a:pt x="10519" y="1729"/>
                  <a:pt x="10584" y="1753"/>
                  <a:pt x="10652" y="1788"/>
                </a:cubicBezTo>
                <a:cubicBezTo>
                  <a:pt x="10866" y="1899"/>
                  <a:pt x="11078" y="1970"/>
                  <a:pt x="11361" y="2024"/>
                </a:cubicBezTo>
                <a:lnTo>
                  <a:pt x="11480" y="2045"/>
                </a:lnTo>
                <a:lnTo>
                  <a:pt x="11710" y="4461"/>
                </a:lnTo>
                <a:cubicBezTo>
                  <a:pt x="11836" y="5789"/>
                  <a:pt x="11937" y="6909"/>
                  <a:pt x="11934" y="6951"/>
                </a:cubicBezTo>
                <a:cubicBezTo>
                  <a:pt x="11931" y="6992"/>
                  <a:pt x="11944" y="7085"/>
                  <a:pt x="11962" y="7160"/>
                </a:cubicBezTo>
                <a:cubicBezTo>
                  <a:pt x="11979" y="7238"/>
                  <a:pt x="11974" y="7337"/>
                  <a:pt x="11950" y="7381"/>
                </a:cubicBezTo>
                <a:cubicBezTo>
                  <a:pt x="11900" y="7476"/>
                  <a:pt x="11505" y="7519"/>
                  <a:pt x="11477" y="7433"/>
                </a:cubicBezTo>
                <a:cubicBezTo>
                  <a:pt x="11466" y="7398"/>
                  <a:pt x="11407" y="7388"/>
                  <a:pt x="11344" y="7412"/>
                </a:cubicBezTo>
                <a:cubicBezTo>
                  <a:pt x="11281" y="7436"/>
                  <a:pt x="11217" y="7419"/>
                  <a:pt x="11203" y="7375"/>
                </a:cubicBezTo>
                <a:cubicBezTo>
                  <a:pt x="11188" y="7331"/>
                  <a:pt x="11152" y="7315"/>
                  <a:pt x="11120" y="7339"/>
                </a:cubicBezTo>
                <a:cubicBezTo>
                  <a:pt x="11087" y="7362"/>
                  <a:pt x="11028" y="7360"/>
                  <a:pt x="10990" y="7328"/>
                </a:cubicBezTo>
                <a:cubicBezTo>
                  <a:pt x="10951" y="7297"/>
                  <a:pt x="10882" y="7278"/>
                  <a:pt x="10835" y="7286"/>
                </a:cubicBezTo>
                <a:cubicBezTo>
                  <a:pt x="10787" y="7295"/>
                  <a:pt x="10736" y="7262"/>
                  <a:pt x="10721" y="7218"/>
                </a:cubicBezTo>
                <a:cubicBezTo>
                  <a:pt x="10707" y="7174"/>
                  <a:pt x="10652" y="7157"/>
                  <a:pt x="10599" y="7181"/>
                </a:cubicBezTo>
                <a:cubicBezTo>
                  <a:pt x="10547" y="7206"/>
                  <a:pt x="10481" y="7199"/>
                  <a:pt x="10453" y="7166"/>
                </a:cubicBezTo>
                <a:cubicBezTo>
                  <a:pt x="10424" y="7132"/>
                  <a:pt x="10350" y="7117"/>
                  <a:pt x="10292" y="7129"/>
                </a:cubicBezTo>
                <a:cubicBezTo>
                  <a:pt x="10233" y="7141"/>
                  <a:pt x="10174" y="7111"/>
                  <a:pt x="10159" y="7066"/>
                </a:cubicBezTo>
                <a:cubicBezTo>
                  <a:pt x="10144" y="7022"/>
                  <a:pt x="10091" y="7005"/>
                  <a:pt x="10040" y="7029"/>
                </a:cubicBezTo>
                <a:cubicBezTo>
                  <a:pt x="9989" y="7054"/>
                  <a:pt x="9936" y="7039"/>
                  <a:pt x="9921" y="6993"/>
                </a:cubicBezTo>
                <a:cubicBezTo>
                  <a:pt x="9904" y="6942"/>
                  <a:pt x="9840" y="6928"/>
                  <a:pt x="9760" y="6956"/>
                </a:cubicBezTo>
                <a:cubicBezTo>
                  <a:pt x="9680" y="6984"/>
                  <a:pt x="9616" y="6970"/>
                  <a:pt x="9600" y="6919"/>
                </a:cubicBezTo>
                <a:cubicBezTo>
                  <a:pt x="9585" y="6873"/>
                  <a:pt x="9558" y="6850"/>
                  <a:pt x="9539" y="6872"/>
                </a:cubicBezTo>
                <a:cubicBezTo>
                  <a:pt x="9520" y="6894"/>
                  <a:pt x="9137" y="6828"/>
                  <a:pt x="8689" y="6725"/>
                </a:cubicBezTo>
                <a:cubicBezTo>
                  <a:pt x="8241" y="6623"/>
                  <a:pt x="7811" y="6528"/>
                  <a:pt x="7733" y="6516"/>
                </a:cubicBezTo>
                <a:cubicBezTo>
                  <a:pt x="7640" y="6501"/>
                  <a:pt x="7592" y="6456"/>
                  <a:pt x="7592" y="6379"/>
                </a:cubicBezTo>
                <a:cubicBezTo>
                  <a:pt x="7592" y="6316"/>
                  <a:pt x="8116" y="5358"/>
                  <a:pt x="8755" y="4251"/>
                </a:cubicBezTo>
                <a:cubicBezTo>
                  <a:pt x="10044" y="2020"/>
                  <a:pt x="10171" y="1806"/>
                  <a:pt x="10234" y="1798"/>
                </a:cubicBezTo>
                <a:cubicBezTo>
                  <a:pt x="10258" y="1795"/>
                  <a:pt x="10311" y="1764"/>
                  <a:pt x="10350" y="1730"/>
                </a:cubicBezTo>
                <a:cubicBezTo>
                  <a:pt x="10371" y="1712"/>
                  <a:pt x="10414" y="1710"/>
                  <a:pt x="10466" y="1720"/>
                </a:cubicBezTo>
                <a:close/>
                <a:moveTo>
                  <a:pt x="16115" y="10892"/>
                </a:moveTo>
                <a:cubicBezTo>
                  <a:pt x="16082" y="10931"/>
                  <a:pt x="16113" y="11013"/>
                  <a:pt x="16181" y="11065"/>
                </a:cubicBezTo>
                <a:cubicBezTo>
                  <a:pt x="16267" y="11131"/>
                  <a:pt x="16269" y="11130"/>
                  <a:pt x="16201" y="10992"/>
                </a:cubicBezTo>
                <a:cubicBezTo>
                  <a:pt x="16166" y="10923"/>
                  <a:pt x="16128" y="10877"/>
                  <a:pt x="16115" y="10892"/>
                </a:cubicBezTo>
                <a:close/>
                <a:moveTo>
                  <a:pt x="15918" y="11453"/>
                </a:moveTo>
                <a:cubicBezTo>
                  <a:pt x="15911" y="11450"/>
                  <a:pt x="15899" y="11451"/>
                  <a:pt x="15888" y="11459"/>
                </a:cubicBezTo>
                <a:cubicBezTo>
                  <a:pt x="15866" y="11475"/>
                  <a:pt x="15855" y="11506"/>
                  <a:pt x="15863" y="11532"/>
                </a:cubicBezTo>
                <a:cubicBezTo>
                  <a:pt x="15880" y="11586"/>
                  <a:pt x="15929" y="11544"/>
                  <a:pt x="15929" y="11474"/>
                </a:cubicBezTo>
                <a:cubicBezTo>
                  <a:pt x="15929" y="11462"/>
                  <a:pt x="15926" y="11456"/>
                  <a:pt x="15918" y="11453"/>
                </a:cubicBezTo>
                <a:close/>
                <a:moveTo>
                  <a:pt x="14916" y="12266"/>
                </a:moveTo>
                <a:cubicBezTo>
                  <a:pt x="14911" y="12269"/>
                  <a:pt x="14911" y="12278"/>
                  <a:pt x="14916" y="12292"/>
                </a:cubicBezTo>
                <a:cubicBezTo>
                  <a:pt x="14925" y="12320"/>
                  <a:pt x="14946" y="12344"/>
                  <a:pt x="14960" y="12344"/>
                </a:cubicBezTo>
                <a:cubicBezTo>
                  <a:pt x="14999" y="12344"/>
                  <a:pt x="14990" y="12310"/>
                  <a:pt x="14944" y="12276"/>
                </a:cubicBezTo>
                <a:cubicBezTo>
                  <a:pt x="14932" y="12268"/>
                  <a:pt x="14920" y="12262"/>
                  <a:pt x="14916" y="12266"/>
                </a:cubicBezTo>
                <a:close/>
                <a:moveTo>
                  <a:pt x="15143" y="12308"/>
                </a:moveTo>
                <a:cubicBezTo>
                  <a:pt x="15130" y="12311"/>
                  <a:pt x="15116" y="12331"/>
                  <a:pt x="15099" y="12360"/>
                </a:cubicBezTo>
                <a:cubicBezTo>
                  <a:pt x="15081" y="12389"/>
                  <a:pt x="15040" y="12431"/>
                  <a:pt x="15005" y="12470"/>
                </a:cubicBezTo>
                <a:cubicBezTo>
                  <a:pt x="15086" y="12411"/>
                  <a:pt x="15152" y="12370"/>
                  <a:pt x="15198" y="12344"/>
                </a:cubicBezTo>
                <a:cubicBezTo>
                  <a:pt x="15194" y="12342"/>
                  <a:pt x="15185" y="12344"/>
                  <a:pt x="15182" y="12339"/>
                </a:cubicBezTo>
                <a:cubicBezTo>
                  <a:pt x="15168" y="12317"/>
                  <a:pt x="15156" y="12305"/>
                  <a:pt x="15143" y="12308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35" name="Group 263"/>
          <p:cNvGrpSpPr/>
          <p:nvPr/>
        </p:nvGrpSpPr>
        <p:grpSpPr>
          <a:xfrm>
            <a:off x="3669277" y="3515676"/>
            <a:ext cx="946826" cy="1545586"/>
            <a:chOff x="0" y="0"/>
            <a:chExt cx="1795462" cy="2930886"/>
          </a:xfrm>
        </p:grpSpPr>
        <p:sp>
          <p:nvSpPr>
            <p:cNvPr id="36" name="Shape 232"/>
            <p:cNvSpPr/>
            <p:nvPr/>
          </p:nvSpPr>
          <p:spPr>
            <a:xfrm>
              <a:off x="192581" y="320615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37" name="Shape 233"/>
            <p:cNvSpPr/>
            <p:nvPr/>
          </p:nvSpPr>
          <p:spPr>
            <a:xfrm>
              <a:off x="192581" y="760623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38" name="Shape 234"/>
            <p:cNvSpPr/>
            <p:nvPr/>
          </p:nvSpPr>
          <p:spPr>
            <a:xfrm>
              <a:off x="192581" y="1200630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39" name="Shape 235"/>
            <p:cNvSpPr/>
            <p:nvPr/>
          </p:nvSpPr>
          <p:spPr>
            <a:xfrm>
              <a:off x="192581" y="1640638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0" name="Shape 236"/>
            <p:cNvSpPr/>
            <p:nvPr/>
          </p:nvSpPr>
          <p:spPr>
            <a:xfrm>
              <a:off x="192581" y="2080645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1" name="Shape 237"/>
            <p:cNvSpPr/>
            <p:nvPr/>
          </p:nvSpPr>
          <p:spPr>
            <a:xfrm flipV="1">
              <a:off x="332338" y="152827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2" name="Shape 238"/>
            <p:cNvSpPr/>
            <p:nvPr/>
          </p:nvSpPr>
          <p:spPr>
            <a:xfrm>
              <a:off x="475830" y="603864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3" name="Shape 239"/>
            <p:cNvSpPr/>
            <p:nvPr/>
          </p:nvSpPr>
          <p:spPr>
            <a:xfrm>
              <a:off x="475830" y="1043871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4" name="Shape 240"/>
            <p:cNvSpPr/>
            <p:nvPr/>
          </p:nvSpPr>
          <p:spPr>
            <a:xfrm>
              <a:off x="475830" y="1483879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5" name="Shape 241"/>
            <p:cNvSpPr/>
            <p:nvPr/>
          </p:nvSpPr>
          <p:spPr>
            <a:xfrm>
              <a:off x="475830" y="1923887"/>
              <a:ext cx="279515" cy="279514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6" name="Shape 242"/>
            <p:cNvSpPr/>
            <p:nvPr/>
          </p:nvSpPr>
          <p:spPr>
            <a:xfrm>
              <a:off x="475830" y="2363894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7" name="Shape 243"/>
            <p:cNvSpPr/>
            <p:nvPr/>
          </p:nvSpPr>
          <p:spPr>
            <a:xfrm flipV="1">
              <a:off x="615587" y="436076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8" name="Shape 244"/>
            <p:cNvSpPr/>
            <p:nvPr/>
          </p:nvSpPr>
          <p:spPr>
            <a:xfrm>
              <a:off x="759079" y="320615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49" name="Shape 245"/>
            <p:cNvSpPr/>
            <p:nvPr/>
          </p:nvSpPr>
          <p:spPr>
            <a:xfrm>
              <a:off x="759079" y="760623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0" name="Shape 246"/>
            <p:cNvSpPr/>
            <p:nvPr/>
          </p:nvSpPr>
          <p:spPr>
            <a:xfrm>
              <a:off x="759079" y="1200630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1" name="Shape 247"/>
            <p:cNvSpPr/>
            <p:nvPr/>
          </p:nvSpPr>
          <p:spPr>
            <a:xfrm>
              <a:off x="759079" y="1640638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2" name="Shape 248"/>
            <p:cNvSpPr/>
            <p:nvPr/>
          </p:nvSpPr>
          <p:spPr>
            <a:xfrm>
              <a:off x="759079" y="2080645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3" name="Shape 249"/>
            <p:cNvSpPr/>
            <p:nvPr/>
          </p:nvSpPr>
          <p:spPr>
            <a:xfrm flipV="1">
              <a:off x="898836" y="152827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4" name="Shape 250"/>
            <p:cNvSpPr/>
            <p:nvPr/>
          </p:nvSpPr>
          <p:spPr>
            <a:xfrm>
              <a:off x="1042327" y="603864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5" name="Shape 251"/>
            <p:cNvSpPr/>
            <p:nvPr/>
          </p:nvSpPr>
          <p:spPr>
            <a:xfrm>
              <a:off x="1042327" y="1043871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6" name="Shape 252"/>
            <p:cNvSpPr/>
            <p:nvPr/>
          </p:nvSpPr>
          <p:spPr>
            <a:xfrm>
              <a:off x="1042327" y="1483879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7" name="Shape 253"/>
            <p:cNvSpPr/>
            <p:nvPr/>
          </p:nvSpPr>
          <p:spPr>
            <a:xfrm>
              <a:off x="1042327" y="1923887"/>
              <a:ext cx="279515" cy="279514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8" name="Shape 254"/>
            <p:cNvSpPr/>
            <p:nvPr/>
          </p:nvSpPr>
          <p:spPr>
            <a:xfrm>
              <a:off x="1042327" y="2363894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59" name="Shape 255"/>
            <p:cNvSpPr/>
            <p:nvPr/>
          </p:nvSpPr>
          <p:spPr>
            <a:xfrm flipV="1">
              <a:off x="1182084" y="436076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60" name="Shape 256"/>
            <p:cNvSpPr/>
            <p:nvPr/>
          </p:nvSpPr>
          <p:spPr>
            <a:xfrm>
              <a:off x="1325576" y="320615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61" name="Shape 257"/>
            <p:cNvSpPr/>
            <p:nvPr/>
          </p:nvSpPr>
          <p:spPr>
            <a:xfrm>
              <a:off x="1325576" y="760623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62" name="Shape 258"/>
            <p:cNvSpPr/>
            <p:nvPr/>
          </p:nvSpPr>
          <p:spPr>
            <a:xfrm>
              <a:off x="1325576" y="1200630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63" name="Shape 259"/>
            <p:cNvSpPr/>
            <p:nvPr/>
          </p:nvSpPr>
          <p:spPr>
            <a:xfrm>
              <a:off x="1325576" y="1640638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64" name="Shape 260"/>
            <p:cNvSpPr/>
            <p:nvPr/>
          </p:nvSpPr>
          <p:spPr>
            <a:xfrm>
              <a:off x="1325576" y="2080645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65" name="Shape 261"/>
            <p:cNvSpPr/>
            <p:nvPr/>
          </p:nvSpPr>
          <p:spPr>
            <a:xfrm flipV="1">
              <a:off x="1465333" y="152827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  <p:sp>
          <p:nvSpPr>
            <p:cNvPr id="66" name="Shape 262"/>
            <p:cNvSpPr/>
            <p:nvPr/>
          </p:nvSpPr>
          <p:spPr>
            <a:xfrm>
              <a:off x="0" y="0"/>
              <a:ext cx="1795463" cy="2930887"/>
            </a:xfrm>
            <a:prstGeom prst="roundRect">
              <a:avLst>
                <a:gd name="adj" fmla="val 15000"/>
              </a:avLst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lang="en-US" sz="2100"/>
            </a:p>
          </p:txBody>
        </p:sp>
      </p:grpSp>
      <p:sp>
        <p:nvSpPr>
          <p:cNvPr id="67" name="Shape 264"/>
          <p:cNvSpPr/>
          <p:nvPr/>
        </p:nvSpPr>
        <p:spPr>
          <a:xfrm>
            <a:off x="2701320" y="3758910"/>
            <a:ext cx="946826" cy="1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lang="en-US" sz="2100"/>
          </a:p>
        </p:txBody>
      </p:sp>
      <p:sp>
        <p:nvSpPr>
          <p:cNvPr id="68" name="Shape 265"/>
          <p:cNvSpPr/>
          <p:nvPr/>
        </p:nvSpPr>
        <p:spPr>
          <a:xfrm flipV="1">
            <a:off x="2714293" y="4290534"/>
            <a:ext cx="933449" cy="428251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lang="en-US" sz="2100"/>
          </a:p>
        </p:txBody>
      </p:sp>
      <p:sp>
        <p:nvSpPr>
          <p:cNvPr id="69" name="Shape 266"/>
          <p:cNvSpPr/>
          <p:nvPr/>
        </p:nvSpPr>
        <p:spPr>
          <a:xfrm flipH="1" flipV="1">
            <a:off x="5796136" y="1653648"/>
            <a:ext cx="2521" cy="2465919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lang="en-US" sz="2100"/>
          </a:p>
        </p:txBody>
      </p:sp>
      <p:sp>
        <p:nvSpPr>
          <p:cNvPr id="70" name="Shape 267"/>
          <p:cNvSpPr/>
          <p:nvPr/>
        </p:nvSpPr>
        <p:spPr>
          <a:xfrm>
            <a:off x="4623840" y="4114349"/>
            <a:ext cx="1179958" cy="5218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lang="en-US" sz="2100"/>
          </a:p>
        </p:txBody>
      </p:sp>
      <p:sp>
        <p:nvSpPr>
          <p:cNvPr id="71" name="Shape 268"/>
          <p:cNvSpPr/>
          <p:nvPr/>
        </p:nvSpPr>
        <p:spPr>
          <a:xfrm>
            <a:off x="2714293" y="2855857"/>
            <a:ext cx="933449" cy="428251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lang="en-US" sz="2100"/>
          </a:p>
        </p:txBody>
      </p:sp>
      <p:sp>
        <p:nvSpPr>
          <p:cNvPr id="72" name="Shape 269"/>
          <p:cNvSpPr/>
          <p:nvPr/>
        </p:nvSpPr>
        <p:spPr>
          <a:xfrm>
            <a:off x="4651681" y="1275607"/>
            <a:ext cx="2884041" cy="331098"/>
          </a:xfrm>
          <a:prstGeom prst="rect">
            <a:avLst/>
          </a:prstGeom>
          <a:ln w="25400">
            <a:solidFill>
              <a:schemeClr val="accent1">
                <a:hueOff val="262910"/>
                <a:satOff val="3867"/>
                <a:lumOff val="-18039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6788" tIns="26788" rIns="26788" bIns="26788" anchor="ctr">
            <a:spAutoFit/>
          </a:bodyPr>
          <a:lstStyle>
            <a:lvl1pPr>
              <a:defRPr sz="3700">
                <a:solidFill>
                  <a:schemeClr val="accent5">
                    <a:hueOff val="-180946"/>
                    <a:satOff val="-2351"/>
                    <a:lumOff val="-8716"/>
                  </a:schemeClr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Time dependent searches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012160" y="1707655"/>
            <a:ext cx="19303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GRB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Microquasar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Gamma-ray binaries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Blazars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Supernovae </a:t>
            </a:r>
            <a:r>
              <a:rPr lang="en-US" sz="15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Ib,c</a:t>
            </a:r>
            <a:endParaRPr lang="en-US" sz="15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Radio Bursts</a:t>
            </a:r>
          </a:p>
        </p:txBody>
      </p:sp>
      <p:sp>
        <p:nvSpPr>
          <p:cNvPr id="75" name="Espace réservé du numéro de diapositive 8"/>
          <p:cNvSpPr txBox="1">
            <a:spLocks/>
          </p:cNvSpPr>
          <p:nvPr/>
        </p:nvSpPr>
        <p:spPr>
          <a:xfrm>
            <a:off x="7650342" y="-37449"/>
            <a:ext cx="350658" cy="248841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defRPr/>
            </a:pPr>
            <a:fld id="{E1F6008F-5151-954C-A8CA-F1FAB3EFDAA4}" type="slidenum">
              <a:rPr lang="en-US" sz="825">
                <a:solidFill>
                  <a:schemeClr val="bg1"/>
                </a:solidFill>
              </a:rPr>
              <a:pPr algn="r">
                <a:defRPr/>
              </a:pPr>
              <a:t>22</a:t>
            </a:fld>
            <a:endParaRPr lang="en-US" sz="825">
              <a:solidFill>
                <a:schemeClr val="bg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FE833CA-558E-3B45-AA7A-C8F6147D9E87}"/>
              </a:ext>
            </a:extLst>
          </p:cNvPr>
          <p:cNvSpPr txBox="1"/>
          <p:nvPr/>
        </p:nvSpPr>
        <p:spPr>
          <a:xfrm>
            <a:off x="3275856" y="2211710"/>
            <a:ext cx="25106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 Telescopes</a:t>
            </a:r>
          </a:p>
          <a:p>
            <a:r>
              <a:rPr lang="en-US" sz="15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guide optical follow-up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4681E200-9AE4-624D-90C9-172AEC6C3947}"/>
              </a:ext>
            </a:extLst>
          </p:cNvPr>
          <p:cNvSpPr txBox="1"/>
          <p:nvPr/>
        </p:nvSpPr>
        <p:spPr>
          <a:xfrm>
            <a:off x="5868144" y="3868618"/>
            <a:ext cx="2291333" cy="12234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charset="0"/>
              <a:buChar char="&amp;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Eur. Phys. J. C 80, 487 (2020)</a:t>
            </a:r>
          </a:p>
          <a:p>
            <a:pPr marL="214313" indent="-214313">
              <a:buFont typeface="Wingdings" charset="0"/>
              <a:buChar char="&amp;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ApJ 870 (2019) 2</a:t>
            </a:r>
          </a:p>
          <a:p>
            <a:pPr marL="214313" indent="-214313">
              <a:buFont typeface="Wingdings" charset="0"/>
              <a:buChar char="&amp;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ApJL 848 L12 (2017)</a:t>
            </a:r>
          </a:p>
          <a:p>
            <a:pPr marL="214313" indent="-214313">
              <a:buFont typeface="Wingdings" charset="0"/>
              <a:buChar char="&amp;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ApJL 850 L35 (2017)</a:t>
            </a:r>
          </a:p>
          <a:p>
            <a:pPr marL="214313" indent="-214313">
              <a:buFont typeface="Wingdings" charset="0"/>
              <a:buChar char="&amp;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Phys. Rev. D 96 (2017) 022005</a:t>
            </a:r>
          </a:p>
          <a:p>
            <a:pPr marL="214313" indent="-214313">
              <a:buFont typeface="Wingdings" charset="0"/>
              <a:buChar char="&amp;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Phys. Rev. D 93 (2016) 122010</a:t>
            </a:r>
          </a:p>
          <a:p>
            <a:pPr marL="214313" indent="-214313">
              <a:buFont typeface="Wingdings" charset="0"/>
              <a:buChar char="&amp;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JCAP06(2013)008 </a:t>
            </a:r>
          </a:p>
        </p:txBody>
      </p:sp>
      <p:sp>
        <p:nvSpPr>
          <p:cNvPr id="3" name="Espace réservé du numéro de diapositive 4">
            <a:extLst>
              <a:ext uri="{FF2B5EF4-FFF2-40B4-BE49-F238E27FC236}">
                <a16:creationId xmlns:a16="http://schemas.microsoft.com/office/drawing/2014/main" id="{C875D142-77C0-9D5A-BE43-F442C576EB7A}"/>
              </a:ext>
            </a:extLst>
          </p:cNvPr>
          <p:cNvSpPr txBox="1">
            <a:spLocks/>
          </p:cNvSpPr>
          <p:nvPr/>
        </p:nvSpPr>
        <p:spPr bwMode="auto">
          <a:xfrm>
            <a:off x="8892480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94375C0-4E5C-DD77-292C-8256C5D1C3AE}"/>
              </a:ext>
            </a:extLst>
          </p:cNvPr>
          <p:cNvSpPr txBox="1"/>
          <p:nvPr/>
        </p:nvSpPr>
        <p:spPr>
          <a:xfrm>
            <a:off x="443372" y="608950"/>
            <a:ext cx="578481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&amp;"/>
            </a:pPr>
            <a:r>
              <a:rPr lang="en-US" sz="1400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Legacy paper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sz="1400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A. Albert et al., JCAP 08 (2023) 072</a:t>
            </a:r>
            <a:br>
              <a:rPr lang="en-US" sz="14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48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00"/>
    </mc:Choice>
    <mc:Fallback xmlns="">
      <p:transition spd="slow" advTm="576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-57165"/>
            <a:ext cx="7672444" cy="539354"/>
          </a:xfrm>
        </p:spPr>
        <p:txBody>
          <a:bodyPr/>
          <a:lstStyle/>
          <a:p>
            <a:r>
              <a:rPr lang="en-AU" dirty="0"/>
              <a:t>The multi-messenger program: </a:t>
            </a:r>
            <a:r>
              <a:rPr lang="en-AU" sz="2400" dirty="0"/>
              <a:t>TAToO</a:t>
            </a:r>
          </a:p>
        </p:txBody>
      </p:sp>
      <p:pic>
        <p:nvPicPr>
          <p:cNvPr id="28" name="pasted-image.tiff"/>
          <p:cNvPicPr>
            <a:picLocks/>
          </p:cNvPicPr>
          <p:nvPr/>
        </p:nvPicPr>
        <p:blipFill>
          <a:blip r:embed="rId3">
            <a:alphaModFix amt="52000"/>
          </a:blip>
          <a:srcRect t="7372"/>
          <a:stretch>
            <a:fillRect/>
          </a:stretch>
        </p:blipFill>
        <p:spPr>
          <a:xfrm>
            <a:off x="942710" y="2854350"/>
            <a:ext cx="7258581" cy="3159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10751" y="0"/>
                </a:moveTo>
                <a:cubicBezTo>
                  <a:pt x="7255" y="-21"/>
                  <a:pt x="3764" y="2219"/>
                  <a:pt x="679" y="6722"/>
                </a:cubicBezTo>
                <a:lnTo>
                  <a:pt x="0" y="7714"/>
                </a:lnTo>
                <a:lnTo>
                  <a:pt x="0" y="14646"/>
                </a:lnTo>
                <a:lnTo>
                  <a:pt x="0" y="21579"/>
                </a:lnTo>
                <a:lnTo>
                  <a:pt x="10800" y="21579"/>
                </a:lnTo>
                <a:lnTo>
                  <a:pt x="21600" y="21579"/>
                </a:lnTo>
                <a:lnTo>
                  <a:pt x="21600" y="14760"/>
                </a:lnTo>
                <a:lnTo>
                  <a:pt x="21600" y="7941"/>
                </a:lnTo>
                <a:lnTo>
                  <a:pt x="20849" y="6843"/>
                </a:lnTo>
                <a:cubicBezTo>
                  <a:pt x="17747" y="2303"/>
                  <a:pt x="14246" y="21"/>
                  <a:pt x="10751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74" name="Shape 274"/>
          <p:cNvSpPr/>
          <p:nvPr/>
        </p:nvSpPr>
        <p:spPr>
          <a:xfrm>
            <a:off x="1357314" y="1213968"/>
            <a:ext cx="5893594" cy="275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6788" tIns="26788" rIns="26788" bIns="26788" anchor="b">
            <a:spAutoFit/>
          </a:bodyPr>
          <a:lstStyle>
            <a:lvl1pPr defTabSz="457200">
              <a:lnSpc>
                <a:spcPct val="80000"/>
              </a:lnSpc>
              <a:spcBef>
                <a:spcPts val="0"/>
              </a:spcBef>
              <a:defRPr sz="2400" cap="all" spc="12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sz="1800" dirty="0"/>
              <a:t>2</a:t>
            </a:r>
            <a:r>
              <a:rPr lang="fr-FR" sz="1800" baseline="30000" dirty="0" err="1"/>
              <a:t>nd</a:t>
            </a:r>
            <a:r>
              <a:rPr sz="1800" dirty="0"/>
              <a:t> approach:</a:t>
            </a:r>
          </a:p>
        </p:txBody>
      </p:sp>
      <p:grpSp>
        <p:nvGrpSpPr>
          <p:cNvPr id="75" name="Group 306"/>
          <p:cNvGrpSpPr/>
          <p:nvPr/>
        </p:nvGrpSpPr>
        <p:grpSpPr>
          <a:xfrm>
            <a:off x="3669277" y="3515676"/>
            <a:ext cx="946826" cy="1545586"/>
            <a:chOff x="0" y="0"/>
            <a:chExt cx="1795462" cy="2930886"/>
          </a:xfrm>
        </p:grpSpPr>
        <p:sp>
          <p:nvSpPr>
            <p:cNvPr id="76" name="Shape 275"/>
            <p:cNvSpPr/>
            <p:nvPr/>
          </p:nvSpPr>
          <p:spPr>
            <a:xfrm>
              <a:off x="192581" y="320615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77" name="Shape 276"/>
            <p:cNvSpPr/>
            <p:nvPr/>
          </p:nvSpPr>
          <p:spPr>
            <a:xfrm>
              <a:off x="192581" y="760623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78" name="Shape 277"/>
            <p:cNvSpPr/>
            <p:nvPr/>
          </p:nvSpPr>
          <p:spPr>
            <a:xfrm>
              <a:off x="192581" y="1200630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79" name="Shape 278"/>
            <p:cNvSpPr/>
            <p:nvPr/>
          </p:nvSpPr>
          <p:spPr>
            <a:xfrm>
              <a:off x="192581" y="1640638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0" name="Shape 279"/>
            <p:cNvSpPr/>
            <p:nvPr/>
          </p:nvSpPr>
          <p:spPr>
            <a:xfrm>
              <a:off x="192581" y="2080645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1" name="Shape 280"/>
            <p:cNvSpPr/>
            <p:nvPr/>
          </p:nvSpPr>
          <p:spPr>
            <a:xfrm flipV="1">
              <a:off x="332338" y="152827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2" name="Shape 281"/>
            <p:cNvSpPr/>
            <p:nvPr/>
          </p:nvSpPr>
          <p:spPr>
            <a:xfrm>
              <a:off x="475830" y="603864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3" name="Shape 282"/>
            <p:cNvSpPr/>
            <p:nvPr/>
          </p:nvSpPr>
          <p:spPr>
            <a:xfrm>
              <a:off x="475830" y="1043871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4" name="Shape 283"/>
            <p:cNvSpPr/>
            <p:nvPr/>
          </p:nvSpPr>
          <p:spPr>
            <a:xfrm>
              <a:off x="475830" y="1483879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5" name="Shape 284"/>
            <p:cNvSpPr/>
            <p:nvPr/>
          </p:nvSpPr>
          <p:spPr>
            <a:xfrm>
              <a:off x="475830" y="1923887"/>
              <a:ext cx="279515" cy="279514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6" name="Shape 285"/>
            <p:cNvSpPr/>
            <p:nvPr/>
          </p:nvSpPr>
          <p:spPr>
            <a:xfrm>
              <a:off x="475830" y="2363894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7" name="Shape 286"/>
            <p:cNvSpPr/>
            <p:nvPr/>
          </p:nvSpPr>
          <p:spPr>
            <a:xfrm flipV="1">
              <a:off x="615587" y="436076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8" name="Shape 287"/>
            <p:cNvSpPr/>
            <p:nvPr/>
          </p:nvSpPr>
          <p:spPr>
            <a:xfrm>
              <a:off x="759079" y="320615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89" name="Shape 288"/>
            <p:cNvSpPr/>
            <p:nvPr/>
          </p:nvSpPr>
          <p:spPr>
            <a:xfrm>
              <a:off x="759079" y="760623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0" name="Shape 289"/>
            <p:cNvSpPr/>
            <p:nvPr/>
          </p:nvSpPr>
          <p:spPr>
            <a:xfrm>
              <a:off x="759079" y="1200630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1" name="Shape 290"/>
            <p:cNvSpPr/>
            <p:nvPr/>
          </p:nvSpPr>
          <p:spPr>
            <a:xfrm>
              <a:off x="759079" y="1640638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2" name="Shape 291"/>
            <p:cNvSpPr/>
            <p:nvPr/>
          </p:nvSpPr>
          <p:spPr>
            <a:xfrm>
              <a:off x="759079" y="2080645"/>
              <a:ext cx="279514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3" name="Shape 292"/>
            <p:cNvSpPr/>
            <p:nvPr/>
          </p:nvSpPr>
          <p:spPr>
            <a:xfrm flipV="1">
              <a:off x="898836" y="152827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4" name="Shape 293"/>
            <p:cNvSpPr/>
            <p:nvPr/>
          </p:nvSpPr>
          <p:spPr>
            <a:xfrm>
              <a:off x="1042327" y="603864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5" name="Shape 294"/>
            <p:cNvSpPr/>
            <p:nvPr/>
          </p:nvSpPr>
          <p:spPr>
            <a:xfrm>
              <a:off x="1042327" y="1043871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6" name="Shape 295"/>
            <p:cNvSpPr/>
            <p:nvPr/>
          </p:nvSpPr>
          <p:spPr>
            <a:xfrm>
              <a:off x="1042327" y="1483879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7" name="Shape 296"/>
            <p:cNvSpPr/>
            <p:nvPr/>
          </p:nvSpPr>
          <p:spPr>
            <a:xfrm>
              <a:off x="1042327" y="1923887"/>
              <a:ext cx="279515" cy="279514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8" name="Shape 297"/>
            <p:cNvSpPr/>
            <p:nvPr/>
          </p:nvSpPr>
          <p:spPr>
            <a:xfrm>
              <a:off x="1042327" y="2363894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99" name="Shape 298"/>
            <p:cNvSpPr/>
            <p:nvPr/>
          </p:nvSpPr>
          <p:spPr>
            <a:xfrm flipV="1">
              <a:off x="1182084" y="436076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100" name="Shape 299"/>
            <p:cNvSpPr/>
            <p:nvPr/>
          </p:nvSpPr>
          <p:spPr>
            <a:xfrm>
              <a:off x="1325576" y="320615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101" name="Shape 300"/>
            <p:cNvSpPr/>
            <p:nvPr/>
          </p:nvSpPr>
          <p:spPr>
            <a:xfrm>
              <a:off x="1325576" y="760623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102" name="Shape 301"/>
            <p:cNvSpPr/>
            <p:nvPr/>
          </p:nvSpPr>
          <p:spPr>
            <a:xfrm>
              <a:off x="1325576" y="1200630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103" name="Shape 302"/>
            <p:cNvSpPr/>
            <p:nvPr/>
          </p:nvSpPr>
          <p:spPr>
            <a:xfrm>
              <a:off x="1325576" y="1640638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104" name="Shape 303"/>
            <p:cNvSpPr/>
            <p:nvPr/>
          </p:nvSpPr>
          <p:spPr>
            <a:xfrm>
              <a:off x="1325576" y="2080645"/>
              <a:ext cx="279515" cy="279515"/>
            </a:xfrm>
            <a:prstGeom prst="ellipse">
              <a:avLst/>
            </a:prstGeom>
            <a:solidFill>
              <a:schemeClr val="accent1">
                <a:hueOff val="262910"/>
                <a:satOff val="3867"/>
                <a:lumOff val="-18039"/>
              </a:schemeClr>
            </a:solidFill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105" name="Shape 304"/>
            <p:cNvSpPr/>
            <p:nvPr/>
          </p:nvSpPr>
          <p:spPr>
            <a:xfrm flipV="1">
              <a:off x="1465333" y="152827"/>
              <a:ext cx="1" cy="237512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262910"/>
                  <a:satOff val="3867"/>
                  <a:lumOff val="-18039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  <p:sp>
          <p:nvSpPr>
            <p:cNvPr id="106" name="Shape 305"/>
            <p:cNvSpPr/>
            <p:nvPr/>
          </p:nvSpPr>
          <p:spPr>
            <a:xfrm>
              <a:off x="0" y="0"/>
              <a:ext cx="1795463" cy="2930887"/>
            </a:xfrm>
            <a:prstGeom prst="roundRect">
              <a:avLst>
                <a:gd name="adj" fmla="val 15000"/>
              </a:avLst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DIN Condensed"/>
                </a:defRPr>
              </a:pPr>
              <a:endParaRPr sz="2100"/>
            </a:p>
          </p:txBody>
        </p:sp>
      </p:grpSp>
      <p:sp>
        <p:nvSpPr>
          <p:cNvPr id="107" name="Shape 307"/>
          <p:cNvSpPr/>
          <p:nvPr/>
        </p:nvSpPr>
        <p:spPr>
          <a:xfrm flipV="1">
            <a:off x="1974163" y="2736562"/>
            <a:ext cx="1" cy="1570357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sz="2100"/>
          </a:p>
        </p:txBody>
      </p:sp>
      <p:sp>
        <p:nvSpPr>
          <p:cNvPr id="108" name="Shape 308"/>
          <p:cNvSpPr/>
          <p:nvPr/>
        </p:nvSpPr>
        <p:spPr>
          <a:xfrm>
            <a:off x="1211676" y="2349814"/>
            <a:ext cx="2283877" cy="377265"/>
          </a:xfrm>
          <a:prstGeom prst="rect">
            <a:avLst/>
          </a:prstGeom>
          <a:ln w="25400">
            <a:solidFill>
              <a:schemeClr val="accent1">
                <a:hueOff val="262910"/>
                <a:satOff val="3867"/>
                <a:lumOff val="-18039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6788" tIns="26788" rIns="26788" bIns="26788" anchor="ctr">
            <a:spAutoFit/>
          </a:bodyPr>
          <a:lstStyle>
            <a:lvl1pPr>
              <a:defRPr sz="3700">
                <a:solidFill>
                  <a:schemeClr val="accent5">
                    <a:hueOff val="-180946"/>
                    <a:satOff val="-2351"/>
                    <a:lumOff val="-8716"/>
                  </a:schemeClr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algn="ctr"/>
            <a:r>
              <a:rPr sz="2100">
                <a:latin typeface="Arial" panose="020B0604020202020204" pitchFamily="34" charset="0"/>
                <a:cs typeface="Arial" panose="020B0604020202020204" pitchFamily="34" charset="0"/>
              </a:rPr>
              <a:t>Real-time analysis</a:t>
            </a:r>
          </a:p>
        </p:txBody>
      </p:sp>
      <p:sp>
        <p:nvSpPr>
          <p:cNvPr id="109" name="Shape 309"/>
          <p:cNvSpPr/>
          <p:nvPr/>
        </p:nvSpPr>
        <p:spPr>
          <a:xfrm>
            <a:off x="1961779" y="4295166"/>
            <a:ext cx="1702505" cy="1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sz="2100"/>
          </a:p>
        </p:txBody>
      </p:sp>
      <p:sp>
        <p:nvSpPr>
          <p:cNvPr id="110" name="Shape 310"/>
          <p:cNvSpPr/>
          <p:nvPr/>
        </p:nvSpPr>
        <p:spPr>
          <a:xfrm>
            <a:off x="1937726" y="1779506"/>
            <a:ext cx="1626531" cy="1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sz="2100"/>
          </a:p>
        </p:txBody>
      </p:sp>
      <p:sp>
        <p:nvSpPr>
          <p:cNvPr id="111" name="Shape 311"/>
          <p:cNvSpPr/>
          <p:nvPr/>
        </p:nvSpPr>
        <p:spPr>
          <a:xfrm flipV="1">
            <a:off x="1954570" y="1763278"/>
            <a:ext cx="1" cy="574661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sz="2100"/>
          </a:p>
        </p:txBody>
      </p:sp>
      <p:sp>
        <p:nvSpPr>
          <p:cNvPr id="112" name="Shape 312"/>
          <p:cNvSpPr/>
          <p:nvPr/>
        </p:nvSpPr>
        <p:spPr>
          <a:xfrm>
            <a:off x="3596628" y="1442685"/>
            <a:ext cx="1172995" cy="700430"/>
          </a:xfrm>
          <a:prstGeom prst="rect">
            <a:avLst/>
          </a:prstGeom>
          <a:ln w="25400">
            <a:solidFill>
              <a:schemeClr val="accent1">
                <a:hueOff val="262910"/>
                <a:satOff val="3867"/>
                <a:lumOff val="-18039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6788" tIns="26788" rIns="26788" bIns="26788" anchor="ctr">
            <a:spAutoFit/>
          </a:bodyPr>
          <a:lstStyle/>
          <a:p>
            <a:pPr algn="ctr">
              <a:defRPr sz="3700">
                <a:solidFill>
                  <a:schemeClr val="accent5">
                    <a:hueOff val="-180946"/>
                    <a:satOff val="-2351"/>
                    <a:lumOff val="-8716"/>
                  </a:schemeClr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rPr sz="2100">
                <a:latin typeface="Arial" panose="020B0604020202020204" pitchFamily="34" charset="0"/>
                <a:cs typeface="Arial" panose="020B0604020202020204" pitchFamily="34" charset="0"/>
              </a:rPr>
              <a:t>Alert</a:t>
            </a:r>
            <a:br>
              <a:rPr sz="21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2100">
                <a:latin typeface="Arial" panose="020B0604020202020204" pitchFamily="34" charset="0"/>
                <a:cs typeface="Arial" panose="020B0604020202020204" pitchFamily="34" charset="0"/>
              </a:rPr>
              <a:t>triggering</a:t>
            </a:r>
          </a:p>
        </p:txBody>
      </p:sp>
      <p:sp>
        <p:nvSpPr>
          <p:cNvPr id="113" name="Shape 313"/>
          <p:cNvSpPr/>
          <p:nvPr/>
        </p:nvSpPr>
        <p:spPr>
          <a:xfrm>
            <a:off x="4795228" y="1782480"/>
            <a:ext cx="901955" cy="1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latin typeface="+mn-lt"/>
                <a:ea typeface="+mn-ea"/>
                <a:cs typeface="+mn-cs"/>
                <a:sym typeface="DIN Condensed"/>
              </a:defRPr>
            </a:pPr>
            <a:endParaRPr sz="2100"/>
          </a:p>
        </p:txBody>
      </p:sp>
      <p:pic>
        <p:nvPicPr>
          <p:cNvPr id="114" name="pasted-image.tiff"/>
          <p:cNvPicPr>
            <a:picLocks noChangeAspect="1"/>
          </p:cNvPicPr>
          <p:nvPr/>
        </p:nvPicPr>
        <p:blipFill>
          <a:blip r:embed="rId4"/>
          <a:srcRect l="2114" t="5726" r="4786" b="14747"/>
          <a:stretch>
            <a:fillRect/>
          </a:stretch>
        </p:blipFill>
        <p:spPr>
          <a:xfrm rot="20213857">
            <a:off x="6479456" y="2489401"/>
            <a:ext cx="1304367" cy="3544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0805" extrusionOk="0">
                <a:moveTo>
                  <a:pt x="9565" y="0"/>
                </a:moveTo>
                <a:lnTo>
                  <a:pt x="8349" y="454"/>
                </a:lnTo>
                <a:cubicBezTo>
                  <a:pt x="7126" y="917"/>
                  <a:pt x="5742" y="3331"/>
                  <a:pt x="5740" y="4999"/>
                </a:cubicBezTo>
                <a:cubicBezTo>
                  <a:pt x="5739" y="5486"/>
                  <a:pt x="5839" y="6801"/>
                  <a:pt x="5961" y="7923"/>
                </a:cubicBezTo>
                <a:cubicBezTo>
                  <a:pt x="6084" y="9044"/>
                  <a:pt x="6106" y="10216"/>
                  <a:pt x="6013" y="10527"/>
                </a:cubicBezTo>
                <a:cubicBezTo>
                  <a:pt x="5920" y="10838"/>
                  <a:pt x="4566" y="11397"/>
                  <a:pt x="3002" y="11767"/>
                </a:cubicBezTo>
                <a:cubicBezTo>
                  <a:pt x="1438" y="12138"/>
                  <a:pt x="97" y="12650"/>
                  <a:pt x="22" y="12910"/>
                </a:cubicBezTo>
                <a:cubicBezTo>
                  <a:pt x="3" y="12975"/>
                  <a:pt x="-3" y="13101"/>
                  <a:pt x="1" y="13278"/>
                </a:cubicBezTo>
                <a:cubicBezTo>
                  <a:pt x="14" y="13808"/>
                  <a:pt x="123" y="14771"/>
                  <a:pt x="289" y="15747"/>
                </a:cubicBezTo>
                <a:lnTo>
                  <a:pt x="691" y="18118"/>
                </a:lnTo>
                <a:lnTo>
                  <a:pt x="3498" y="17995"/>
                </a:lnTo>
                <a:cubicBezTo>
                  <a:pt x="5041" y="17927"/>
                  <a:pt x="6559" y="18207"/>
                  <a:pt x="6873" y="18621"/>
                </a:cubicBezTo>
                <a:cubicBezTo>
                  <a:pt x="7236" y="19101"/>
                  <a:pt x="7488" y="19116"/>
                  <a:pt x="7569" y="18658"/>
                </a:cubicBezTo>
                <a:cubicBezTo>
                  <a:pt x="7793" y="17401"/>
                  <a:pt x="8350" y="17882"/>
                  <a:pt x="8467" y="19432"/>
                </a:cubicBezTo>
                <a:cubicBezTo>
                  <a:pt x="8630" y="21600"/>
                  <a:pt x="8879" y="21299"/>
                  <a:pt x="9801" y="17823"/>
                </a:cubicBezTo>
                <a:cubicBezTo>
                  <a:pt x="10602" y="14806"/>
                  <a:pt x="10637" y="14757"/>
                  <a:pt x="11128" y="15956"/>
                </a:cubicBezTo>
                <a:cubicBezTo>
                  <a:pt x="11689" y="17324"/>
                  <a:pt x="14703" y="17607"/>
                  <a:pt x="19199" y="16705"/>
                </a:cubicBezTo>
                <a:lnTo>
                  <a:pt x="21597" y="16226"/>
                </a:lnTo>
                <a:lnTo>
                  <a:pt x="21479" y="12038"/>
                </a:lnTo>
                <a:cubicBezTo>
                  <a:pt x="21414" y="9734"/>
                  <a:pt x="21340" y="7758"/>
                  <a:pt x="21316" y="7652"/>
                </a:cubicBezTo>
                <a:cubicBezTo>
                  <a:pt x="21186" y="7075"/>
                  <a:pt x="11225" y="9824"/>
                  <a:pt x="10990" y="10502"/>
                </a:cubicBezTo>
                <a:cubicBezTo>
                  <a:pt x="10653" y="11475"/>
                  <a:pt x="10485" y="10483"/>
                  <a:pt x="9943" y="4299"/>
                </a:cubicBezTo>
                <a:lnTo>
                  <a:pt x="9565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15" name="pasted-image.tiff"/>
          <p:cNvPicPr>
            <a:picLocks noChangeAspect="1"/>
          </p:cNvPicPr>
          <p:nvPr/>
        </p:nvPicPr>
        <p:blipFill>
          <a:blip r:embed="rId5"/>
          <a:srcRect t="7380" r="9" b="2"/>
          <a:stretch>
            <a:fillRect/>
          </a:stretch>
        </p:blipFill>
        <p:spPr>
          <a:xfrm>
            <a:off x="5760133" y="2193709"/>
            <a:ext cx="683331" cy="843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5" extrusionOk="0">
                <a:moveTo>
                  <a:pt x="10671" y="2"/>
                </a:moveTo>
                <a:cubicBezTo>
                  <a:pt x="8673" y="48"/>
                  <a:pt x="6743" y="815"/>
                  <a:pt x="5974" y="2117"/>
                </a:cubicBezTo>
                <a:cubicBezTo>
                  <a:pt x="5752" y="2493"/>
                  <a:pt x="5631" y="2994"/>
                  <a:pt x="5603" y="3451"/>
                </a:cubicBezTo>
                <a:cubicBezTo>
                  <a:pt x="5610" y="3743"/>
                  <a:pt x="5631" y="4041"/>
                  <a:pt x="5663" y="4211"/>
                </a:cubicBezTo>
                <a:cubicBezTo>
                  <a:pt x="5719" y="4406"/>
                  <a:pt x="5809" y="4550"/>
                  <a:pt x="5934" y="4607"/>
                </a:cubicBezTo>
                <a:cubicBezTo>
                  <a:pt x="6109" y="4686"/>
                  <a:pt x="6106" y="4711"/>
                  <a:pt x="5888" y="4875"/>
                </a:cubicBezTo>
                <a:cubicBezTo>
                  <a:pt x="5757" y="4973"/>
                  <a:pt x="5684" y="5092"/>
                  <a:pt x="5723" y="5142"/>
                </a:cubicBezTo>
                <a:cubicBezTo>
                  <a:pt x="5761" y="5193"/>
                  <a:pt x="5699" y="5313"/>
                  <a:pt x="5590" y="5410"/>
                </a:cubicBezTo>
                <a:cubicBezTo>
                  <a:pt x="5481" y="5508"/>
                  <a:pt x="5428" y="5587"/>
                  <a:pt x="5471" y="5587"/>
                </a:cubicBezTo>
                <a:cubicBezTo>
                  <a:pt x="5514" y="5587"/>
                  <a:pt x="5424" y="5765"/>
                  <a:pt x="5266" y="5983"/>
                </a:cubicBezTo>
                <a:cubicBezTo>
                  <a:pt x="5108" y="6201"/>
                  <a:pt x="5014" y="6411"/>
                  <a:pt x="5061" y="6449"/>
                </a:cubicBezTo>
                <a:cubicBezTo>
                  <a:pt x="5107" y="6486"/>
                  <a:pt x="5068" y="6567"/>
                  <a:pt x="4975" y="6626"/>
                </a:cubicBezTo>
                <a:cubicBezTo>
                  <a:pt x="4933" y="6652"/>
                  <a:pt x="4881" y="6704"/>
                  <a:pt x="4823" y="6770"/>
                </a:cubicBezTo>
                <a:cubicBezTo>
                  <a:pt x="4833" y="7012"/>
                  <a:pt x="4695" y="7239"/>
                  <a:pt x="4459" y="7354"/>
                </a:cubicBezTo>
                <a:cubicBezTo>
                  <a:pt x="4098" y="8046"/>
                  <a:pt x="3516" y="9339"/>
                  <a:pt x="3480" y="9554"/>
                </a:cubicBezTo>
                <a:cubicBezTo>
                  <a:pt x="3459" y="9682"/>
                  <a:pt x="3315" y="9895"/>
                  <a:pt x="3162" y="10026"/>
                </a:cubicBezTo>
                <a:cubicBezTo>
                  <a:pt x="2947" y="10211"/>
                  <a:pt x="2816" y="10248"/>
                  <a:pt x="2567" y="10208"/>
                </a:cubicBezTo>
                <a:cubicBezTo>
                  <a:pt x="2088" y="10130"/>
                  <a:pt x="1813" y="10289"/>
                  <a:pt x="1813" y="10641"/>
                </a:cubicBezTo>
                <a:cubicBezTo>
                  <a:pt x="1813" y="10805"/>
                  <a:pt x="1753" y="10984"/>
                  <a:pt x="1687" y="11038"/>
                </a:cubicBezTo>
                <a:cubicBezTo>
                  <a:pt x="1602" y="11106"/>
                  <a:pt x="1641" y="11242"/>
                  <a:pt x="1819" y="11493"/>
                </a:cubicBezTo>
                <a:cubicBezTo>
                  <a:pt x="2051" y="11819"/>
                  <a:pt x="2077" y="11956"/>
                  <a:pt x="2064" y="13190"/>
                </a:cubicBezTo>
                <a:cubicBezTo>
                  <a:pt x="2054" y="14217"/>
                  <a:pt x="2002" y="14599"/>
                  <a:pt x="1866" y="14812"/>
                </a:cubicBezTo>
                <a:cubicBezTo>
                  <a:pt x="1768" y="14966"/>
                  <a:pt x="1644" y="15091"/>
                  <a:pt x="1588" y="15091"/>
                </a:cubicBezTo>
                <a:cubicBezTo>
                  <a:pt x="1531" y="15091"/>
                  <a:pt x="1469" y="15205"/>
                  <a:pt x="1449" y="15343"/>
                </a:cubicBezTo>
                <a:cubicBezTo>
                  <a:pt x="1403" y="15663"/>
                  <a:pt x="865" y="15903"/>
                  <a:pt x="549" y="15744"/>
                </a:cubicBezTo>
                <a:cubicBezTo>
                  <a:pt x="436" y="15687"/>
                  <a:pt x="316" y="15637"/>
                  <a:pt x="284" y="15637"/>
                </a:cubicBezTo>
                <a:cubicBezTo>
                  <a:pt x="253" y="15637"/>
                  <a:pt x="225" y="16828"/>
                  <a:pt x="225" y="18282"/>
                </a:cubicBezTo>
                <a:cubicBezTo>
                  <a:pt x="225" y="19946"/>
                  <a:pt x="184" y="20945"/>
                  <a:pt x="112" y="20981"/>
                </a:cubicBezTo>
                <a:cubicBezTo>
                  <a:pt x="50" y="21012"/>
                  <a:pt x="0" y="21159"/>
                  <a:pt x="0" y="21307"/>
                </a:cubicBezTo>
                <a:lnTo>
                  <a:pt x="0" y="21575"/>
                </a:lnTo>
                <a:lnTo>
                  <a:pt x="10803" y="21575"/>
                </a:lnTo>
                <a:lnTo>
                  <a:pt x="21600" y="21575"/>
                </a:lnTo>
                <a:lnTo>
                  <a:pt x="21600" y="15867"/>
                </a:lnTo>
                <a:cubicBezTo>
                  <a:pt x="21600" y="10811"/>
                  <a:pt x="21580" y="10166"/>
                  <a:pt x="21428" y="10213"/>
                </a:cubicBezTo>
                <a:cubicBezTo>
                  <a:pt x="21334" y="10242"/>
                  <a:pt x="21189" y="10222"/>
                  <a:pt x="21104" y="10165"/>
                </a:cubicBezTo>
                <a:cubicBezTo>
                  <a:pt x="20985" y="10085"/>
                  <a:pt x="20936" y="10092"/>
                  <a:pt x="20886" y="10197"/>
                </a:cubicBezTo>
                <a:cubicBezTo>
                  <a:pt x="20850" y="10273"/>
                  <a:pt x="20610" y="10362"/>
                  <a:pt x="20356" y="10395"/>
                </a:cubicBezTo>
                <a:cubicBezTo>
                  <a:pt x="19841" y="10462"/>
                  <a:pt x="19622" y="10680"/>
                  <a:pt x="19622" y="11118"/>
                </a:cubicBezTo>
                <a:cubicBezTo>
                  <a:pt x="19622" y="11330"/>
                  <a:pt x="19569" y="11391"/>
                  <a:pt x="19397" y="11391"/>
                </a:cubicBezTo>
                <a:cubicBezTo>
                  <a:pt x="19086" y="11391"/>
                  <a:pt x="18842" y="10727"/>
                  <a:pt x="19073" y="10513"/>
                </a:cubicBezTo>
                <a:cubicBezTo>
                  <a:pt x="19244" y="10354"/>
                  <a:pt x="19167" y="9790"/>
                  <a:pt x="18974" y="9790"/>
                </a:cubicBezTo>
                <a:cubicBezTo>
                  <a:pt x="18791" y="9790"/>
                  <a:pt x="17981" y="9235"/>
                  <a:pt x="17981" y="9110"/>
                </a:cubicBezTo>
                <a:cubicBezTo>
                  <a:pt x="17981" y="9046"/>
                  <a:pt x="17867" y="8892"/>
                  <a:pt x="17723" y="8767"/>
                </a:cubicBezTo>
                <a:cubicBezTo>
                  <a:pt x="17575" y="8638"/>
                  <a:pt x="17402" y="8309"/>
                  <a:pt x="17320" y="8002"/>
                </a:cubicBezTo>
                <a:cubicBezTo>
                  <a:pt x="17240" y="7705"/>
                  <a:pt x="16892" y="6558"/>
                  <a:pt x="16552" y="5453"/>
                </a:cubicBezTo>
                <a:cubicBezTo>
                  <a:pt x="15874" y="3247"/>
                  <a:pt x="15902" y="3330"/>
                  <a:pt x="15778" y="2776"/>
                </a:cubicBezTo>
                <a:cubicBezTo>
                  <a:pt x="15730" y="2561"/>
                  <a:pt x="15647" y="2364"/>
                  <a:pt x="15593" y="2337"/>
                </a:cubicBezTo>
                <a:cubicBezTo>
                  <a:pt x="15539" y="2310"/>
                  <a:pt x="15494" y="2225"/>
                  <a:pt x="15494" y="2144"/>
                </a:cubicBezTo>
                <a:cubicBezTo>
                  <a:pt x="15494" y="1824"/>
                  <a:pt x="14764" y="1082"/>
                  <a:pt x="14111" y="741"/>
                </a:cubicBezTo>
                <a:cubicBezTo>
                  <a:pt x="13094" y="210"/>
                  <a:pt x="11870" y="-25"/>
                  <a:pt x="10671" y="2"/>
                </a:cubicBezTo>
                <a:close/>
                <a:moveTo>
                  <a:pt x="10631" y="843"/>
                </a:moveTo>
                <a:cubicBezTo>
                  <a:pt x="11312" y="843"/>
                  <a:pt x="11989" y="862"/>
                  <a:pt x="12021" y="907"/>
                </a:cubicBezTo>
                <a:cubicBezTo>
                  <a:pt x="12047" y="945"/>
                  <a:pt x="11898" y="1195"/>
                  <a:pt x="11683" y="1464"/>
                </a:cubicBezTo>
                <a:cubicBezTo>
                  <a:pt x="11408" y="1808"/>
                  <a:pt x="11251" y="1923"/>
                  <a:pt x="11167" y="1855"/>
                </a:cubicBezTo>
                <a:cubicBezTo>
                  <a:pt x="11083" y="1787"/>
                  <a:pt x="10967" y="1815"/>
                  <a:pt x="10770" y="1941"/>
                </a:cubicBezTo>
                <a:cubicBezTo>
                  <a:pt x="10616" y="2039"/>
                  <a:pt x="10445" y="2117"/>
                  <a:pt x="10393" y="2117"/>
                </a:cubicBezTo>
                <a:cubicBezTo>
                  <a:pt x="10254" y="2117"/>
                  <a:pt x="9173" y="988"/>
                  <a:pt x="9235" y="907"/>
                </a:cubicBezTo>
                <a:cubicBezTo>
                  <a:pt x="9270" y="862"/>
                  <a:pt x="9951" y="843"/>
                  <a:pt x="10631" y="843"/>
                </a:cubicBezTo>
                <a:close/>
                <a:moveTo>
                  <a:pt x="12669" y="918"/>
                </a:moveTo>
                <a:cubicBezTo>
                  <a:pt x="12908" y="931"/>
                  <a:pt x="13227" y="1075"/>
                  <a:pt x="13655" y="1352"/>
                </a:cubicBezTo>
                <a:cubicBezTo>
                  <a:pt x="14711" y="2035"/>
                  <a:pt x="15053" y="2321"/>
                  <a:pt x="15289" y="2722"/>
                </a:cubicBezTo>
                <a:cubicBezTo>
                  <a:pt x="15501" y="3084"/>
                  <a:pt x="15500" y="3121"/>
                  <a:pt x="15322" y="3590"/>
                </a:cubicBezTo>
                <a:cubicBezTo>
                  <a:pt x="15219" y="3859"/>
                  <a:pt x="15082" y="4194"/>
                  <a:pt x="15017" y="4334"/>
                </a:cubicBezTo>
                <a:cubicBezTo>
                  <a:pt x="14806" y="4790"/>
                  <a:pt x="14624" y="4788"/>
                  <a:pt x="13344" y="4280"/>
                </a:cubicBezTo>
                <a:lnTo>
                  <a:pt x="12160" y="3809"/>
                </a:lnTo>
                <a:lnTo>
                  <a:pt x="12040" y="3215"/>
                </a:lnTo>
                <a:cubicBezTo>
                  <a:pt x="11974" y="2888"/>
                  <a:pt x="11851" y="2537"/>
                  <a:pt x="11769" y="2433"/>
                </a:cubicBezTo>
                <a:cubicBezTo>
                  <a:pt x="11644" y="2274"/>
                  <a:pt x="11647" y="2193"/>
                  <a:pt x="11796" y="1930"/>
                </a:cubicBezTo>
                <a:cubicBezTo>
                  <a:pt x="11893" y="1758"/>
                  <a:pt x="12052" y="1460"/>
                  <a:pt x="12146" y="1271"/>
                </a:cubicBezTo>
                <a:cubicBezTo>
                  <a:pt x="12270" y="1024"/>
                  <a:pt x="12430" y="905"/>
                  <a:pt x="12669" y="918"/>
                </a:cubicBezTo>
                <a:close/>
                <a:moveTo>
                  <a:pt x="8825" y="1293"/>
                </a:moveTo>
                <a:cubicBezTo>
                  <a:pt x="8882" y="1293"/>
                  <a:pt x="9101" y="1502"/>
                  <a:pt x="9315" y="1759"/>
                </a:cubicBezTo>
                <a:lnTo>
                  <a:pt x="9705" y="2230"/>
                </a:lnTo>
                <a:lnTo>
                  <a:pt x="9480" y="2535"/>
                </a:lnTo>
                <a:cubicBezTo>
                  <a:pt x="9355" y="2706"/>
                  <a:pt x="9245" y="2846"/>
                  <a:pt x="9235" y="2840"/>
                </a:cubicBezTo>
                <a:cubicBezTo>
                  <a:pt x="9226" y="2835"/>
                  <a:pt x="8885" y="2780"/>
                  <a:pt x="8481" y="2722"/>
                </a:cubicBezTo>
                <a:cubicBezTo>
                  <a:pt x="7626" y="2601"/>
                  <a:pt x="7576" y="2529"/>
                  <a:pt x="7919" y="1903"/>
                </a:cubicBezTo>
                <a:cubicBezTo>
                  <a:pt x="8134" y="1510"/>
                  <a:pt x="8455" y="1293"/>
                  <a:pt x="8825" y="1293"/>
                </a:cubicBezTo>
                <a:close/>
                <a:moveTo>
                  <a:pt x="7760" y="2803"/>
                </a:moveTo>
                <a:cubicBezTo>
                  <a:pt x="7926" y="2805"/>
                  <a:pt x="8168" y="2830"/>
                  <a:pt x="8481" y="2878"/>
                </a:cubicBezTo>
                <a:cubicBezTo>
                  <a:pt x="9186" y="2984"/>
                  <a:pt x="9216" y="2998"/>
                  <a:pt x="9216" y="3252"/>
                </a:cubicBezTo>
                <a:cubicBezTo>
                  <a:pt x="9216" y="3399"/>
                  <a:pt x="9165" y="3529"/>
                  <a:pt x="9103" y="3542"/>
                </a:cubicBezTo>
                <a:cubicBezTo>
                  <a:pt x="9041" y="3554"/>
                  <a:pt x="8677" y="3448"/>
                  <a:pt x="8296" y="3306"/>
                </a:cubicBezTo>
                <a:cubicBezTo>
                  <a:pt x="7433" y="2985"/>
                  <a:pt x="7262" y="2797"/>
                  <a:pt x="7760" y="2803"/>
                </a:cubicBezTo>
                <a:close/>
                <a:moveTo>
                  <a:pt x="7185" y="2883"/>
                </a:moveTo>
                <a:cubicBezTo>
                  <a:pt x="7235" y="2885"/>
                  <a:pt x="7282" y="2929"/>
                  <a:pt x="7310" y="3017"/>
                </a:cubicBezTo>
                <a:cubicBezTo>
                  <a:pt x="7351" y="3143"/>
                  <a:pt x="7666" y="3301"/>
                  <a:pt x="8296" y="3520"/>
                </a:cubicBezTo>
                <a:cubicBezTo>
                  <a:pt x="9383" y="3898"/>
                  <a:pt x="9411" y="3951"/>
                  <a:pt x="9361" y="5250"/>
                </a:cubicBezTo>
                <a:cubicBezTo>
                  <a:pt x="9332" y="6014"/>
                  <a:pt x="9309" y="6094"/>
                  <a:pt x="9103" y="6112"/>
                </a:cubicBezTo>
                <a:cubicBezTo>
                  <a:pt x="8533" y="6161"/>
                  <a:pt x="7081" y="5400"/>
                  <a:pt x="6589" y="4794"/>
                </a:cubicBezTo>
                <a:cubicBezTo>
                  <a:pt x="6344" y="4492"/>
                  <a:pt x="6390" y="4050"/>
                  <a:pt x="6695" y="3788"/>
                </a:cubicBezTo>
                <a:cubicBezTo>
                  <a:pt x="6828" y="3673"/>
                  <a:pt x="6895" y="3579"/>
                  <a:pt x="6841" y="3579"/>
                </a:cubicBezTo>
                <a:cubicBezTo>
                  <a:pt x="6786" y="3579"/>
                  <a:pt x="6799" y="3532"/>
                  <a:pt x="6874" y="3472"/>
                </a:cubicBezTo>
                <a:cubicBezTo>
                  <a:pt x="6948" y="3412"/>
                  <a:pt x="7013" y="3269"/>
                  <a:pt x="7013" y="3156"/>
                </a:cubicBezTo>
                <a:cubicBezTo>
                  <a:pt x="7013" y="2987"/>
                  <a:pt x="7100" y="2880"/>
                  <a:pt x="7185" y="2883"/>
                </a:cubicBezTo>
                <a:close/>
                <a:moveTo>
                  <a:pt x="6563" y="2894"/>
                </a:moveTo>
                <a:cubicBezTo>
                  <a:pt x="6653" y="2894"/>
                  <a:pt x="6742" y="2961"/>
                  <a:pt x="6761" y="3044"/>
                </a:cubicBezTo>
                <a:cubicBezTo>
                  <a:pt x="6781" y="3126"/>
                  <a:pt x="6671" y="3312"/>
                  <a:pt x="6516" y="3456"/>
                </a:cubicBezTo>
                <a:cubicBezTo>
                  <a:pt x="6257" y="3698"/>
                  <a:pt x="6230" y="3703"/>
                  <a:pt x="6153" y="3542"/>
                </a:cubicBezTo>
                <a:cubicBezTo>
                  <a:pt x="6051" y="3331"/>
                  <a:pt x="6328" y="2894"/>
                  <a:pt x="6563" y="2894"/>
                </a:cubicBezTo>
                <a:close/>
                <a:moveTo>
                  <a:pt x="12603" y="4147"/>
                </a:moveTo>
                <a:cubicBezTo>
                  <a:pt x="12686" y="4151"/>
                  <a:pt x="12792" y="4184"/>
                  <a:pt x="12960" y="4248"/>
                </a:cubicBezTo>
                <a:cubicBezTo>
                  <a:pt x="13178" y="4332"/>
                  <a:pt x="13329" y="4445"/>
                  <a:pt x="13291" y="4495"/>
                </a:cubicBezTo>
                <a:cubicBezTo>
                  <a:pt x="13192" y="4624"/>
                  <a:pt x="12635" y="4608"/>
                  <a:pt x="12398" y="4468"/>
                </a:cubicBezTo>
                <a:cubicBezTo>
                  <a:pt x="12212" y="4358"/>
                  <a:pt x="12207" y="4336"/>
                  <a:pt x="12378" y="4222"/>
                </a:cubicBezTo>
                <a:cubicBezTo>
                  <a:pt x="12456" y="4169"/>
                  <a:pt x="12519" y="4142"/>
                  <a:pt x="12603" y="4147"/>
                </a:cubicBezTo>
                <a:close/>
                <a:moveTo>
                  <a:pt x="15600" y="4628"/>
                </a:moveTo>
                <a:cubicBezTo>
                  <a:pt x="15649" y="4653"/>
                  <a:pt x="15774" y="5092"/>
                  <a:pt x="15877" y="5608"/>
                </a:cubicBezTo>
                <a:cubicBezTo>
                  <a:pt x="15981" y="6125"/>
                  <a:pt x="16161" y="7009"/>
                  <a:pt x="16274" y="7573"/>
                </a:cubicBezTo>
                <a:cubicBezTo>
                  <a:pt x="16388" y="8138"/>
                  <a:pt x="16452" y="8624"/>
                  <a:pt x="16420" y="8650"/>
                </a:cubicBezTo>
                <a:cubicBezTo>
                  <a:pt x="16245" y="8791"/>
                  <a:pt x="16005" y="8594"/>
                  <a:pt x="15110" y="7579"/>
                </a:cubicBezTo>
                <a:cubicBezTo>
                  <a:pt x="13569" y="5830"/>
                  <a:pt x="13625" y="6102"/>
                  <a:pt x="14640" y="5282"/>
                </a:cubicBezTo>
                <a:cubicBezTo>
                  <a:pt x="15119" y="4895"/>
                  <a:pt x="15550" y="4604"/>
                  <a:pt x="15600" y="4628"/>
                </a:cubicBezTo>
                <a:close/>
                <a:moveTo>
                  <a:pt x="12993" y="4784"/>
                </a:moveTo>
                <a:cubicBezTo>
                  <a:pt x="13100" y="4781"/>
                  <a:pt x="13242" y="4796"/>
                  <a:pt x="13430" y="4816"/>
                </a:cubicBezTo>
                <a:cubicBezTo>
                  <a:pt x="14293" y="4909"/>
                  <a:pt x="14319" y="4926"/>
                  <a:pt x="14012" y="5191"/>
                </a:cubicBezTo>
                <a:cubicBezTo>
                  <a:pt x="13514" y="5621"/>
                  <a:pt x="13399" y="5622"/>
                  <a:pt x="13013" y="5228"/>
                </a:cubicBezTo>
                <a:cubicBezTo>
                  <a:pt x="12705" y="4914"/>
                  <a:pt x="12674" y="4791"/>
                  <a:pt x="12993" y="4784"/>
                </a:cubicBezTo>
                <a:close/>
                <a:moveTo>
                  <a:pt x="6391" y="5726"/>
                </a:moveTo>
                <a:cubicBezTo>
                  <a:pt x="6501" y="5726"/>
                  <a:pt x="6608" y="5790"/>
                  <a:pt x="6629" y="5865"/>
                </a:cubicBezTo>
                <a:cubicBezTo>
                  <a:pt x="6727" y="6226"/>
                  <a:pt x="7149" y="8340"/>
                  <a:pt x="7204" y="8757"/>
                </a:cubicBezTo>
                <a:cubicBezTo>
                  <a:pt x="7280" y="9331"/>
                  <a:pt x="7316" y="9310"/>
                  <a:pt x="5484" y="9704"/>
                </a:cubicBezTo>
                <a:cubicBezTo>
                  <a:pt x="4745" y="9864"/>
                  <a:pt x="4077" y="10013"/>
                  <a:pt x="4002" y="10036"/>
                </a:cubicBezTo>
                <a:cubicBezTo>
                  <a:pt x="3816" y="10094"/>
                  <a:pt x="3762" y="9981"/>
                  <a:pt x="3797" y="9624"/>
                </a:cubicBezTo>
                <a:cubicBezTo>
                  <a:pt x="3814" y="9456"/>
                  <a:pt x="3924" y="9242"/>
                  <a:pt x="4049" y="9148"/>
                </a:cubicBezTo>
                <a:cubicBezTo>
                  <a:pt x="4175" y="9053"/>
                  <a:pt x="4256" y="8901"/>
                  <a:pt x="4227" y="8810"/>
                </a:cubicBezTo>
                <a:cubicBezTo>
                  <a:pt x="4199" y="8720"/>
                  <a:pt x="4343" y="8446"/>
                  <a:pt x="4545" y="8194"/>
                </a:cubicBezTo>
                <a:cubicBezTo>
                  <a:pt x="4747" y="7943"/>
                  <a:pt x="4917" y="7716"/>
                  <a:pt x="4922" y="7691"/>
                </a:cubicBezTo>
                <a:cubicBezTo>
                  <a:pt x="4927" y="7666"/>
                  <a:pt x="4986" y="7561"/>
                  <a:pt x="5061" y="7461"/>
                </a:cubicBezTo>
                <a:cubicBezTo>
                  <a:pt x="5135" y="7360"/>
                  <a:pt x="5423" y="6930"/>
                  <a:pt x="5696" y="6503"/>
                </a:cubicBezTo>
                <a:cubicBezTo>
                  <a:pt x="6037" y="5969"/>
                  <a:pt x="6252" y="5726"/>
                  <a:pt x="6391" y="5726"/>
                </a:cubicBezTo>
                <a:close/>
                <a:moveTo>
                  <a:pt x="6973" y="5849"/>
                </a:moveTo>
                <a:cubicBezTo>
                  <a:pt x="7076" y="5857"/>
                  <a:pt x="7234" y="5914"/>
                  <a:pt x="7462" y="6010"/>
                </a:cubicBezTo>
                <a:cubicBezTo>
                  <a:pt x="7768" y="6139"/>
                  <a:pt x="8392" y="6304"/>
                  <a:pt x="8845" y="6379"/>
                </a:cubicBezTo>
                <a:cubicBezTo>
                  <a:pt x="9298" y="6455"/>
                  <a:pt x="9743" y="6567"/>
                  <a:pt x="9831" y="6626"/>
                </a:cubicBezTo>
                <a:cubicBezTo>
                  <a:pt x="9921" y="6686"/>
                  <a:pt x="10372" y="6732"/>
                  <a:pt x="10869" y="6733"/>
                </a:cubicBezTo>
                <a:cubicBezTo>
                  <a:pt x="11354" y="6734"/>
                  <a:pt x="11775" y="6759"/>
                  <a:pt x="11809" y="6786"/>
                </a:cubicBezTo>
                <a:cubicBezTo>
                  <a:pt x="11875" y="6840"/>
                  <a:pt x="11440" y="8242"/>
                  <a:pt x="11326" y="8344"/>
                </a:cubicBezTo>
                <a:cubicBezTo>
                  <a:pt x="11288" y="8379"/>
                  <a:pt x="10473" y="8574"/>
                  <a:pt x="9520" y="8778"/>
                </a:cubicBezTo>
                <a:cubicBezTo>
                  <a:pt x="8567" y="8983"/>
                  <a:pt x="7740" y="9153"/>
                  <a:pt x="7681" y="9153"/>
                </a:cubicBezTo>
                <a:cubicBezTo>
                  <a:pt x="7621" y="9153"/>
                  <a:pt x="7527" y="9057"/>
                  <a:pt x="7476" y="8944"/>
                </a:cubicBezTo>
                <a:cubicBezTo>
                  <a:pt x="7366" y="8704"/>
                  <a:pt x="6980" y="6676"/>
                  <a:pt x="7019" y="6545"/>
                </a:cubicBezTo>
                <a:cubicBezTo>
                  <a:pt x="7034" y="6496"/>
                  <a:pt x="6993" y="6340"/>
                  <a:pt x="6920" y="6197"/>
                </a:cubicBezTo>
                <a:cubicBezTo>
                  <a:pt x="6793" y="5950"/>
                  <a:pt x="6800" y="5836"/>
                  <a:pt x="6973" y="5849"/>
                </a:cubicBezTo>
                <a:close/>
                <a:moveTo>
                  <a:pt x="12457" y="6663"/>
                </a:moveTo>
                <a:cubicBezTo>
                  <a:pt x="12651" y="6675"/>
                  <a:pt x="12876" y="6858"/>
                  <a:pt x="13185" y="7204"/>
                </a:cubicBezTo>
                <a:cubicBezTo>
                  <a:pt x="13678" y="7756"/>
                  <a:pt x="13687" y="7773"/>
                  <a:pt x="13456" y="7873"/>
                </a:cubicBezTo>
                <a:cubicBezTo>
                  <a:pt x="13326" y="7930"/>
                  <a:pt x="12937" y="8037"/>
                  <a:pt x="12596" y="8109"/>
                </a:cubicBezTo>
                <a:cubicBezTo>
                  <a:pt x="11495" y="8340"/>
                  <a:pt x="11439" y="8292"/>
                  <a:pt x="11776" y="7488"/>
                </a:cubicBezTo>
                <a:cubicBezTo>
                  <a:pt x="12016" y="6915"/>
                  <a:pt x="12208" y="6648"/>
                  <a:pt x="12457" y="666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17" name="Shape 317"/>
          <p:cNvSpPr/>
          <p:nvPr/>
        </p:nvSpPr>
        <p:spPr>
          <a:xfrm>
            <a:off x="6996406" y="2842994"/>
            <a:ext cx="828350" cy="538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6788" tIns="26788" rIns="26788" bIns="26788" anchor="ctr">
            <a:spAutoFit/>
          </a:bodyPr>
          <a:lstStyle>
            <a:lvl1pPr>
              <a:defRPr sz="4200">
                <a:solidFill>
                  <a:srgbClr val="000000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rPr sz="3150" dirty="0"/>
              <a:t>+ …</a:t>
            </a:r>
          </a:p>
        </p:txBody>
      </p:sp>
      <p:sp>
        <p:nvSpPr>
          <p:cNvPr id="118" name="Shape 318"/>
          <p:cNvSpPr/>
          <p:nvPr/>
        </p:nvSpPr>
        <p:spPr>
          <a:xfrm>
            <a:off x="5708972" y="1357598"/>
            <a:ext cx="2171311" cy="2029275"/>
          </a:xfrm>
          <a:prstGeom prst="rect">
            <a:avLst/>
          </a:prstGeom>
          <a:ln w="25400">
            <a:solidFill>
              <a:schemeClr val="accent1">
                <a:hueOff val="262910"/>
                <a:satOff val="3867"/>
                <a:lumOff val="-18039"/>
              </a:schemeClr>
            </a:solidFill>
            <a:miter lim="400000"/>
          </a:ln>
        </p:spPr>
        <p:txBody>
          <a:bodyPr lIns="26788" tIns="26788" rIns="26788" bIns="26788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  <a:endParaRPr sz="2100"/>
          </a:p>
        </p:txBody>
      </p:sp>
      <p:sp>
        <p:nvSpPr>
          <p:cNvPr id="52" name="Shape 576"/>
          <p:cNvSpPr/>
          <p:nvPr/>
        </p:nvSpPr>
        <p:spPr>
          <a:xfrm>
            <a:off x="-297414" y="3033416"/>
            <a:ext cx="77009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25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  <a:endParaRPr sz="1500" dirty="0"/>
          </a:p>
        </p:txBody>
      </p:sp>
      <p:sp>
        <p:nvSpPr>
          <p:cNvPr id="3" name="Rectangle 2"/>
          <p:cNvSpPr/>
          <p:nvPr/>
        </p:nvSpPr>
        <p:spPr>
          <a:xfrm>
            <a:off x="4644008" y="3705877"/>
            <a:ext cx="371200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- Time to send an alert: ~5 s</a:t>
            </a:r>
            <a:b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- First optical image &lt; 20 s</a:t>
            </a:r>
            <a:b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- Median angular resolution: ~0.3°</a:t>
            </a:r>
            <a:b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- Triggers: single HE event, preferred direction, multiplets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4788025" y="512553"/>
            <a:ext cx="36266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accent2"/>
                </a:solidFill>
                <a:latin typeface="Arial" panose="020B0604020202020204" pitchFamily="34" charset="0"/>
                <a:ea typeface="Futura"/>
                <a:cs typeface="Arial" panose="020B0604020202020204" pitchFamily="34" charset="0"/>
                <a:sym typeface="Futura"/>
              </a:rPr>
              <a:t>Telescope-Antares Target of Opportunity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6038" y="1599643"/>
            <a:ext cx="2052228" cy="509339"/>
          </a:xfrm>
          <a:prstGeom prst="rect">
            <a:avLst/>
          </a:prstGeom>
        </p:spPr>
      </p:pic>
      <p:sp>
        <p:nvSpPr>
          <p:cNvPr id="7" name="Espace réservé du numéro de diapositive 4">
            <a:extLst>
              <a:ext uri="{FF2B5EF4-FFF2-40B4-BE49-F238E27FC236}">
                <a16:creationId xmlns:a16="http://schemas.microsoft.com/office/drawing/2014/main" id="{19BE6A16-119A-A68B-7EB7-BB41F3C87C01}"/>
              </a:ext>
            </a:extLst>
          </p:cNvPr>
          <p:cNvSpPr txBox="1">
            <a:spLocks/>
          </p:cNvSpPr>
          <p:nvPr/>
        </p:nvSpPr>
        <p:spPr bwMode="auto">
          <a:xfrm>
            <a:off x="8892480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57F7D1-0BE2-F03F-62B6-8AB52557C5FD}"/>
              </a:ext>
            </a:extLst>
          </p:cNvPr>
          <p:cNvSpPr txBox="1"/>
          <p:nvPr/>
        </p:nvSpPr>
        <p:spPr>
          <a:xfrm>
            <a:off x="443372" y="608370"/>
            <a:ext cx="7381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&amp;"/>
            </a:pPr>
            <a:r>
              <a:rPr lang="en-US" sz="1400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Legacy paper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  <a:p>
            <a:r>
              <a:rPr lang="en-US" sz="1400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A. Albert et al., </a:t>
            </a:r>
            <a:r>
              <a:rPr lang="fr-FR" sz="1400" b="0" i="0" u="none" strike="noStrike" dirty="0">
                <a:solidFill>
                  <a:srgbClr val="FF0000"/>
                </a:solidFill>
                <a:effectLst/>
                <a:latin typeface="Helvetica Neue" panose="02000503000000020004" pitchFamily="2" charset="0"/>
              </a:rPr>
              <a:t>JCAP 09 (2024) 042</a:t>
            </a:r>
            <a:endParaRPr lang="en-US" sz="14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0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00"/>
    </mc:Choice>
    <mc:Fallback xmlns="">
      <p:transition spd="slow" advTm="576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74A2A6A-A44C-335B-7CAE-D483ED995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20" y="33340"/>
            <a:ext cx="7343775" cy="431006"/>
          </a:xfrm>
        </p:spPr>
        <p:txBody>
          <a:bodyPr/>
          <a:lstStyle/>
          <a:p>
            <a:r>
              <a:rPr lang="en-US" dirty="0"/>
              <a:t>KM3NeT taking up the torch online</a:t>
            </a:r>
          </a:p>
        </p:txBody>
      </p:sp>
      <p:pic>
        <p:nvPicPr>
          <p:cNvPr id="2" name="Google Shape;526;p18" descr="Schermata 2024-06-13 alle 23.12.23.png">
            <a:extLst>
              <a:ext uri="{FF2B5EF4-FFF2-40B4-BE49-F238E27FC236}">
                <a16:creationId xmlns:a16="http://schemas.microsoft.com/office/drawing/2014/main" id="{3DCF9A27-9447-3D7A-CC7D-8DA2FF40A9F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552" y="944155"/>
            <a:ext cx="4207178" cy="3255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31;p18" descr="Schermata 2023-09-27 alle 18.38.03.png">
            <a:extLst>
              <a:ext uri="{FF2B5EF4-FFF2-40B4-BE49-F238E27FC236}">
                <a16:creationId xmlns:a16="http://schemas.microsoft.com/office/drawing/2014/main" id="{634BD00C-2274-2F20-B0E0-BCC08FBDBA5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7265" t="7613" b="14588"/>
          <a:stretch/>
        </p:blipFill>
        <p:spPr>
          <a:xfrm>
            <a:off x="5679631" y="1209494"/>
            <a:ext cx="2840360" cy="254619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532;p18">
            <a:extLst>
              <a:ext uri="{FF2B5EF4-FFF2-40B4-BE49-F238E27FC236}">
                <a16:creationId xmlns:a16="http://schemas.microsoft.com/office/drawing/2014/main" id="{3EF1BC0E-97B8-F8B9-63D4-5DC68A25D514}"/>
              </a:ext>
            </a:extLst>
          </p:cNvPr>
          <p:cNvSpPr/>
          <p:nvPr/>
        </p:nvSpPr>
        <p:spPr>
          <a:xfrm flipH="1">
            <a:off x="4644008" y="2320890"/>
            <a:ext cx="1008112" cy="501720"/>
          </a:xfrm>
          <a:prstGeom prst="rightArrow">
            <a:avLst>
              <a:gd name="adj1" fmla="val 32000"/>
              <a:gd name="adj2" fmla="val 60751"/>
            </a:avLst>
          </a:prstGeom>
          <a:solidFill>
            <a:srgbClr val="FDA400"/>
          </a:solidFill>
          <a:ln>
            <a:noFill/>
          </a:ln>
        </p:spPr>
        <p:txBody>
          <a:bodyPr spcFirstLastPara="1" wrap="square" lIns="26784" tIns="26784" rIns="26784" bIns="26784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8EFA00"/>
              </a:buClr>
              <a:buSzPts val="5600"/>
            </a:pPr>
            <a:endParaRPr sz="21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" name="Google Shape;534;p18">
            <a:extLst>
              <a:ext uri="{FF2B5EF4-FFF2-40B4-BE49-F238E27FC236}">
                <a16:creationId xmlns:a16="http://schemas.microsoft.com/office/drawing/2014/main" id="{EA967702-02B5-F65E-3905-4CCF4DB73C55}"/>
              </a:ext>
            </a:extLst>
          </p:cNvPr>
          <p:cNvSpPr txBox="1"/>
          <p:nvPr/>
        </p:nvSpPr>
        <p:spPr>
          <a:xfrm>
            <a:off x="1259632" y="4390670"/>
            <a:ext cx="6480720" cy="492673"/>
          </a:xfrm>
          <a:prstGeom prst="rect">
            <a:avLst/>
          </a:prstGeom>
          <a:noFill/>
          <a:ln w="88900" cap="flat" cmpd="sng">
            <a:solidFill>
              <a:srgbClr val="FFFFFF"/>
            </a:solidFill>
            <a:prstDash val="solid"/>
            <a:bevel/>
            <a:headEnd type="none" w="sm" len="sm"/>
            <a:tailEnd type="none" w="sm" len="sm"/>
          </a:ln>
          <a:effectLst>
            <a:outerShdw blurRad="190500" dist="8455" dir="5400000" rotWithShape="0">
              <a:srgbClr val="FFFFFF"/>
            </a:outerShdw>
          </a:effectLst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800"/>
            </a:pPr>
            <a:r>
              <a:rPr lang="en-US" sz="1425" dirty="0">
                <a:latin typeface="Arial"/>
                <a:ea typeface="Arial"/>
                <a:cs typeface="Arial"/>
                <a:sym typeface="Arial"/>
              </a:rPr>
              <a:t>Several thousands of alerts received and analyzed in real time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800"/>
            </a:pPr>
            <a:r>
              <a:rPr lang="en-US" sz="1425" dirty="0">
                <a:latin typeface="Arial"/>
                <a:ea typeface="Arial"/>
                <a:cs typeface="Arial"/>
                <a:sym typeface="Arial"/>
              </a:rPr>
              <a:t>👉  so far no significant excess found in any of the observed alerts</a:t>
            </a:r>
            <a:endParaRPr sz="750" dirty="0"/>
          </a:p>
        </p:txBody>
      </p:sp>
    </p:spTree>
    <p:extLst>
      <p:ext uri="{BB962C8B-B14F-4D97-AF65-F5344CB8AC3E}">
        <p14:creationId xmlns:p14="http://schemas.microsoft.com/office/powerpoint/2010/main" val="28355550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egaEvent">
            <a:hlinkClick r:id="" action="ppaction://media"/>
            <a:extLst>
              <a:ext uri="{FF2B5EF4-FFF2-40B4-BE49-F238E27FC236}">
                <a16:creationId xmlns:a16="http://schemas.microsoft.com/office/drawing/2014/main" id="{1303A03D-4C4B-61CE-3A67-3B59125A2FB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9552" y="594687"/>
            <a:ext cx="8044056" cy="4524782"/>
          </a:xfrm>
          <a:prstGeom prst="rect">
            <a:avLst/>
          </a:prstGeom>
        </p:spPr>
      </p:pic>
      <p:sp>
        <p:nvSpPr>
          <p:cNvPr id="8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74A2A6A-A44C-335B-7CAE-D483ED995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20" y="33340"/>
            <a:ext cx="7343775" cy="431006"/>
          </a:xfrm>
        </p:spPr>
        <p:txBody>
          <a:bodyPr/>
          <a:lstStyle/>
          <a:p>
            <a:r>
              <a:rPr lang="en-US" sz="3200" dirty="0"/>
              <a:t>The Highest Energetic Neutrino Event ?</a:t>
            </a:r>
          </a:p>
        </p:txBody>
      </p:sp>
      <p:sp>
        <p:nvSpPr>
          <p:cNvPr id="5" name="Google Shape;565;p19">
            <a:extLst>
              <a:ext uri="{FF2B5EF4-FFF2-40B4-BE49-F238E27FC236}">
                <a16:creationId xmlns:a16="http://schemas.microsoft.com/office/drawing/2014/main" id="{40CB0681-8D59-22CD-6660-D4A993D9117C}"/>
              </a:ext>
            </a:extLst>
          </p:cNvPr>
          <p:cNvSpPr txBox="1"/>
          <p:nvPr/>
        </p:nvSpPr>
        <p:spPr>
          <a:xfrm>
            <a:off x="611560" y="574023"/>
            <a:ext cx="1353340" cy="269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1400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ARCA21</a:t>
            </a:r>
            <a:endParaRPr sz="400" dirty="0"/>
          </a:p>
        </p:txBody>
      </p:sp>
    </p:spTree>
    <p:extLst>
      <p:ext uri="{BB962C8B-B14F-4D97-AF65-F5344CB8AC3E}">
        <p14:creationId xmlns:p14="http://schemas.microsoft.com/office/powerpoint/2010/main" val="159493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74A2A6A-A44C-335B-7CAE-D483ED995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20" y="33340"/>
            <a:ext cx="7343775" cy="431006"/>
          </a:xfrm>
        </p:spPr>
        <p:txBody>
          <a:bodyPr/>
          <a:lstStyle/>
          <a:p>
            <a:r>
              <a:rPr lang="en-US" sz="3200" dirty="0"/>
              <a:t>The Highest Energetic Neutrino Event ?</a:t>
            </a:r>
          </a:p>
        </p:txBody>
      </p:sp>
      <p:sp>
        <p:nvSpPr>
          <p:cNvPr id="5" name="Google Shape;565;p19">
            <a:extLst>
              <a:ext uri="{FF2B5EF4-FFF2-40B4-BE49-F238E27FC236}">
                <a16:creationId xmlns:a16="http://schemas.microsoft.com/office/drawing/2014/main" id="{40CB0681-8D59-22CD-6660-D4A993D9117C}"/>
              </a:ext>
            </a:extLst>
          </p:cNvPr>
          <p:cNvSpPr txBox="1"/>
          <p:nvPr/>
        </p:nvSpPr>
        <p:spPr>
          <a:xfrm>
            <a:off x="639579" y="771550"/>
            <a:ext cx="1353340" cy="377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2100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ARCA21</a:t>
            </a:r>
            <a:endParaRPr sz="750" dirty="0"/>
          </a:p>
        </p:txBody>
      </p:sp>
      <p:sp>
        <p:nvSpPr>
          <p:cNvPr id="2" name="Google Shape;585;p20">
            <a:extLst>
              <a:ext uri="{FF2B5EF4-FFF2-40B4-BE49-F238E27FC236}">
                <a16:creationId xmlns:a16="http://schemas.microsoft.com/office/drawing/2014/main" id="{D18195D6-D565-D967-B1E4-5F8F5DEFD468}"/>
              </a:ext>
            </a:extLst>
          </p:cNvPr>
          <p:cNvSpPr txBox="1"/>
          <p:nvPr/>
        </p:nvSpPr>
        <p:spPr>
          <a:xfrm>
            <a:off x="1259632" y="543826"/>
            <a:ext cx="6552727" cy="515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</a:pPr>
            <a:r>
              <a:rPr lang="en-US" sz="18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The event is well reconstructed as a track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Avenir"/>
              </a:rPr>
              <a:t>(cf. time residuals)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</a:pPr>
            <a:r>
              <a:rPr lang="en-US" sz="1200" b="0" i="0" u="none" strike="noStrike" cap="none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1° above the horizon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oogle Shape;587;p20" descr="Immagine">
            <a:extLst>
              <a:ext uri="{FF2B5EF4-FFF2-40B4-BE49-F238E27FC236}">
                <a16:creationId xmlns:a16="http://schemas.microsoft.com/office/drawing/2014/main" id="{4324F6D6-F83B-46AD-702B-1E31F5F87CE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3191"/>
          <a:stretch/>
        </p:blipFill>
        <p:spPr>
          <a:xfrm>
            <a:off x="1259632" y="1127074"/>
            <a:ext cx="6552727" cy="3964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8392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74A2A6A-A44C-335B-7CAE-D483ED995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20" y="33340"/>
            <a:ext cx="7343775" cy="431006"/>
          </a:xfrm>
        </p:spPr>
        <p:txBody>
          <a:bodyPr/>
          <a:lstStyle/>
          <a:p>
            <a:r>
              <a:rPr lang="en-US" sz="3200" dirty="0"/>
              <a:t>The Highest Energetic Neutrino Event ?</a:t>
            </a:r>
          </a:p>
        </p:txBody>
      </p:sp>
      <p:sp>
        <p:nvSpPr>
          <p:cNvPr id="5" name="Google Shape;565;p19">
            <a:extLst>
              <a:ext uri="{FF2B5EF4-FFF2-40B4-BE49-F238E27FC236}">
                <a16:creationId xmlns:a16="http://schemas.microsoft.com/office/drawing/2014/main" id="{40CB0681-8D59-22CD-6660-D4A993D9117C}"/>
              </a:ext>
            </a:extLst>
          </p:cNvPr>
          <p:cNvSpPr txBox="1"/>
          <p:nvPr/>
        </p:nvSpPr>
        <p:spPr>
          <a:xfrm>
            <a:off x="639579" y="771550"/>
            <a:ext cx="1353340" cy="377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2100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ARCA21</a:t>
            </a:r>
            <a:endParaRPr sz="750" dirty="0"/>
          </a:p>
        </p:txBody>
      </p:sp>
      <p:pic>
        <p:nvPicPr>
          <p:cNvPr id="6" name="Google Shape;567;p20" descr="nb_triggered_pmts_1_10_MC.pdf">
            <a:extLst>
              <a:ext uri="{FF2B5EF4-FFF2-40B4-BE49-F238E27FC236}">
                <a16:creationId xmlns:a16="http://schemas.microsoft.com/office/drawing/2014/main" id="{F6B12B0A-ADA1-2B61-7D18-DAEB5CB44D4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2658" y="1683268"/>
            <a:ext cx="3861310" cy="297671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74;p20">
            <a:extLst>
              <a:ext uri="{FF2B5EF4-FFF2-40B4-BE49-F238E27FC236}">
                <a16:creationId xmlns:a16="http://schemas.microsoft.com/office/drawing/2014/main" id="{062ACAD3-4C3D-A6F8-777B-F83950CA2A93}"/>
              </a:ext>
            </a:extLst>
          </p:cNvPr>
          <p:cNvSpPr txBox="1"/>
          <p:nvPr/>
        </p:nvSpPr>
        <p:spPr>
          <a:xfrm>
            <a:off x="7589132" y="2400630"/>
            <a:ext cx="223819" cy="395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75" tIns="53575" rIns="53575" bIns="5357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B00"/>
              </a:buClr>
              <a:buSzPts val="1866"/>
              <a:buFont typeface="Arial"/>
              <a:buNone/>
            </a:pPr>
            <a:r>
              <a:rPr lang="en-US" sz="1866" b="0" i="0" u="sng" strike="noStrike" cap="none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1200" b="0" i="0" u="none" strike="noStrike" cap="none">
                <a:latin typeface="Arial" panose="020B0604020202020204" pitchFamily="34" charset="0"/>
                <a:ea typeface="Times"/>
                <a:cs typeface="Arial" panose="020B0604020202020204" pitchFamily="34" charset="0"/>
                <a:sym typeface="Times"/>
              </a:rPr>
              <a:t> 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Google Shape;583;p20">
            <a:extLst>
              <a:ext uri="{FF2B5EF4-FFF2-40B4-BE49-F238E27FC236}">
                <a16:creationId xmlns:a16="http://schemas.microsoft.com/office/drawing/2014/main" id="{E3D4AD2D-BBE3-59C0-8563-0C9C8A8D5687}"/>
              </a:ext>
            </a:extLst>
          </p:cNvPr>
          <p:cNvSpPr txBox="1"/>
          <p:nvPr/>
        </p:nvSpPr>
        <p:spPr>
          <a:xfrm>
            <a:off x="1581003" y="628861"/>
            <a:ext cx="5981994" cy="513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Avenir"/>
              <a:buNone/>
            </a:pPr>
            <a:r>
              <a:rPr lang="en-US" sz="24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With a deposited </a:t>
            </a:r>
            <a:r>
              <a:rPr lang="en-US" sz="2400" b="0" i="0" u="none" strike="noStrike" cap="none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energy above 10 </a:t>
            </a:r>
            <a:r>
              <a:rPr lang="en-US" sz="2400" b="0" i="0" u="none" strike="noStrike" cap="none" dirty="0" err="1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PeV</a:t>
            </a:r>
            <a:r>
              <a:rPr lang="en-US" sz="24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 !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Google Shape;585;p20">
            <a:extLst>
              <a:ext uri="{FF2B5EF4-FFF2-40B4-BE49-F238E27FC236}">
                <a16:creationId xmlns:a16="http://schemas.microsoft.com/office/drawing/2014/main" id="{49E87441-E9B4-2FC4-5495-66F9F4F35317}"/>
              </a:ext>
            </a:extLst>
          </p:cNvPr>
          <p:cNvSpPr txBox="1"/>
          <p:nvPr/>
        </p:nvSpPr>
        <p:spPr>
          <a:xfrm>
            <a:off x="1261330" y="2036861"/>
            <a:ext cx="1798502" cy="313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venir"/>
              <a:buNone/>
            </a:pPr>
            <a:r>
              <a:rPr lang="en-US" sz="1100" b="0" i="0" u="none" strike="noStrike" cap="none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MC simulation</a:t>
            </a:r>
            <a:endParaRPr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Google Shape;586;p20">
            <a:extLst>
              <a:ext uri="{FF2B5EF4-FFF2-40B4-BE49-F238E27FC236}">
                <a16:creationId xmlns:a16="http://schemas.microsoft.com/office/drawing/2014/main" id="{B2FF0B3F-99FB-6DC5-0AC2-6D672A9DFF54}"/>
              </a:ext>
            </a:extLst>
          </p:cNvPr>
          <p:cNvSpPr txBox="1"/>
          <p:nvPr/>
        </p:nvSpPr>
        <p:spPr>
          <a:xfrm>
            <a:off x="179513" y="1064727"/>
            <a:ext cx="8447782" cy="390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Avenir"/>
              <a:buNone/>
            </a:pPr>
            <a:r>
              <a:rPr lang="en-US" sz="1600" b="0" i="0" u="none" strike="noStrike" cap="none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Huge amount of light detected 👉 35% of the total number of PMTs were triggered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Google Shape;591;p20">
            <a:extLst>
              <a:ext uri="{FF2B5EF4-FFF2-40B4-BE49-F238E27FC236}">
                <a16:creationId xmlns:a16="http://schemas.microsoft.com/office/drawing/2014/main" id="{6EFEF2B2-63A3-060D-172A-FA1F85338116}"/>
              </a:ext>
            </a:extLst>
          </p:cNvPr>
          <p:cNvCxnSpPr>
            <a:cxnSpLocks/>
          </p:cNvCxnSpPr>
          <p:nvPr/>
        </p:nvCxnSpPr>
        <p:spPr>
          <a:xfrm flipH="1">
            <a:off x="1691723" y="2326985"/>
            <a:ext cx="272677" cy="542616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400000"/>
            <a:headEnd type="none" w="sm" len="sm"/>
            <a:tailEnd type="triangle" w="med" len="med"/>
          </a:ln>
        </p:spPr>
      </p:cxnSp>
      <p:cxnSp>
        <p:nvCxnSpPr>
          <p:cNvPr id="20" name="Google Shape;592;p20">
            <a:extLst>
              <a:ext uri="{FF2B5EF4-FFF2-40B4-BE49-F238E27FC236}">
                <a16:creationId xmlns:a16="http://schemas.microsoft.com/office/drawing/2014/main" id="{6F9C3483-DCB1-C3C0-89C5-CB714F737337}"/>
              </a:ext>
            </a:extLst>
          </p:cNvPr>
          <p:cNvCxnSpPr>
            <a:cxnSpLocks/>
          </p:cNvCxnSpPr>
          <p:nvPr/>
        </p:nvCxnSpPr>
        <p:spPr>
          <a:xfrm>
            <a:off x="1992919" y="2326985"/>
            <a:ext cx="53909" cy="604181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400000"/>
            <a:headEnd type="none" w="sm" len="sm"/>
            <a:tailEnd type="triangle" w="med" len="med"/>
          </a:ln>
        </p:spPr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6A1B0394-C86D-9FC5-D9E5-7E66CD204B3C}"/>
              </a:ext>
            </a:extLst>
          </p:cNvPr>
          <p:cNvPicPr/>
          <p:nvPr/>
        </p:nvPicPr>
        <p:blipFill rotWithShape="1">
          <a:blip r:embed="rId5"/>
          <a:srcRect b="23258"/>
          <a:stretch/>
        </p:blipFill>
        <p:spPr>
          <a:xfrm>
            <a:off x="4254787" y="1748371"/>
            <a:ext cx="4343327" cy="2911610"/>
          </a:xfrm>
          <a:prstGeom prst="rect">
            <a:avLst/>
          </a:prstGeom>
          <a:ln w="0">
            <a:noFill/>
          </a:ln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A664A64E-77A7-1B82-593A-5CB1BF23CAA1}"/>
              </a:ext>
            </a:extLst>
          </p:cNvPr>
          <p:cNvSpPr/>
          <p:nvPr/>
        </p:nvSpPr>
        <p:spPr>
          <a:xfrm>
            <a:off x="4717832" y="1891059"/>
            <a:ext cx="2014407" cy="29093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713160">
              <a:lnSpc>
                <a:spcPct val="100000"/>
              </a:lnSpc>
            </a:pPr>
            <a:r>
              <a:rPr lang="en-US" sz="1300" b="0" strike="noStrike" spc="-1" dirty="0">
                <a:solidFill>
                  <a:schemeClr val="bg1"/>
                </a:solidFill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KM3NeT Preliminary</a:t>
            </a:r>
            <a:endParaRPr lang="it-IT" sz="1300" b="0" strike="noStrike" spc="-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E14CC22F-8D33-0488-98A0-0B353DEFBA30}"/>
              </a:ext>
            </a:extLst>
          </p:cNvPr>
          <p:cNvSpPr/>
          <p:nvPr/>
        </p:nvSpPr>
        <p:spPr>
          <a:xfrm>
            <a:off x="2557593" y="2703976"/>
            <a:ext cx="2014407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713160">
              <a:lnSpc>
                <a:spcPct val="100000"/>
              </a:lnSpc>
            </a:pPr>
            <a:r>
              <a:rPr lang="en-US" sz="1200" b="0" strike="noStrike" spc="-1" dirty="0"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KM3NeT Preliminary</a:t>
            </a:r>
            <a:endParaRPr lang="it-IT" sz="12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7738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74A2A6A-A44C-335B-7CAE-D483ED995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20" y="33340"/>
            <a:ext cx="7343775" cy="431006"/>
          </a:xfrm>
        </p:spPr>
        <p:txBody>
          <a:bodyPr/>
          <a:lstStyle/>
          <a:p>
            <a:r>
              <a:rPr lang="en-US" sz="3200" dirty="0"/>
              <a:t>The Highest Energetic Neutrino Event ?</a:t>
            </a:r>
          </a:p>
        </p:txBody>
      </p:sp>
      <p:sp>
        <p:nvSpPr>
          <p:cNvPr id="5" name="Google Shape;565;p19">
            <a:extLst>
              <a:ext uri="{FF2B5EF4-FFF2-40B4-BE49-F238E27FC236}">
                <a16:creationId xmlns:a16="http://schemas.microsoft.com/office/drawing/2014/main" id="{40CB0681-8D59-22CD-6660-D4A993D9117C}"/>
              </a:ext>
            </a:extLst>
          </p:cNvPr>
          <p:cNvSpPr txBox="1"/>
          <p:nvPr/>
        </p:nvSpPr>
        <p:spPr>
          <a:xfrm>
            <a:off x="639579" y="771550"/>
            <a:ext cx="1353340" cy="377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2100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ARCA21</a:t>
            </a:r>
            <a:endParaRPr sz="750" dirty="0"/>
          </a:p>
        </p:txBody>
      </p:sp>
      <p:pic>
        <p:nvPicPr>
          <p:cNvPr id="3" name="Google Shape;635;p22" descr="Schermata 2024-06-13 alle 14.36.09.png">
            <a:extLst>
              <a:ext uri="{FF2B5EF4-FFF2-40B4-BE49-F238E27FC236}">
                <a16:creationId xmlns:a16="http://schemas.microsoft.com/office/drawing/2014/main" id="{3CFB79EB-0457-5E16-88DC-892C71AD61B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579" y="725705"/>
            <a:ext cx="4486007" cy="2103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36;p22" descr="Schermata 2024-06-13 alle 14.42.16.png">
            <a:extLst>
              <a:ext uri="{FF2B5EF4-FFF2-40B4-BE49-F238E27FC236}">
                <a16:creationId xmlns:a16="http://schemas.microsoft.com/office/drawing/2014/main" id="{8E996B5B-E359-3815-1BEB-4006BF7D712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931" t="3324" r="1771"/>
          <a:stretch/>
        </p:blipFill>
        <p:spPr>
          <a:xfrm>
            <a:off x="4070859" y="3014465"/>
            <a:ext cx="4486007" cy="200909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637;p22">
            <a:extLst>
              <a:ext uri="{FF2B5EF4-FFF2-40B4-BE49-F238E27FC236}">
                <a16:creationId xmlns:a16="http://schemas.microsoft.com/office/drawing/2014/main" id="{F8ABB8F5-3854-3E1B-40E1-41A8CD3EC059}"/>
              </a:ext>
            </a:extLst>
          </p:cNvPr>
          <p:cNvSpPr txBox="1"/>
          <p:nvPr/>
        </p:nvSpPr>
        <p:spPr>
          <a:xfrm>
            <a:off x="5002923" y="942372"/>
            <a:ext cx="3857336" cy="1669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21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From the track and shower reconstructions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21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👇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21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A muon track and three showers detected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Google Shape;638;p22">
            <a:extLst>
              <a:ext uri="{FF2B5EF4-FFF2-40B4-BE49-F238E27FC236}">
                <a16:creationId xmlns:a16="http://schemas.microsoft.com/office/drawing/2014/main" id="{659B5129-72F6-AB89-6564-332A145CC524}"/>
              </a:ext>
            </a:extLst>
          </p:cNvPr>
          <p:cNvSpPr txBox="1"/>
          <p:nvPr/>
        </p:nvSpPr>
        <p:spPr>
          <a:xfrm>
            <a:off x="569209" y="3277773"/>
            <a:ext cx="3199471" cy="1023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21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Hit times are fully consistent with photons from Cherenkov emission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Google Shape;641;p22">
            <a:extLst>
              <a:ext uri="{FF2B5EF4-FFF2-40B4-BE49-F238E27FC236}">
                <a16:creationId xmlns:a16="http://schemas.microsoft.com/office/drawing/2014/main" id="{7D990519-F0CB-DE4D-67C8-D6C38CBAB37A}"/>
              </a:ext>
            </a:extLst>
          </p:cNvPr>
          <p:cNvSpPr txBox="1"/>
          <p:nvPr/>
        </p:nvSpPr>
        <p:spPr>
          <a:xfrm rot="-5460000">
            <a:off x="206733" y="1284923"/>
            <a:ext cx="1148744" cy="2676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</a:pPr>
            <a:r>
              <a:rPr lang="en-US" sz="1388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DOM number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Google Shape;642;p22">
            <a:extLst>
              <a:ext uri="{FF2B5EF4-FFF2-40B4-BE49-F238E27FC236}">
                <a16:creationId xmlns:a16="http://schemas.microsoft.com/office/drawing/2014/main" id="{4E920ACC-020F-8B0A-F113-DB05C5ABAF48}"/>
              </a:ext>
            </a:extLst>
          </p:cNvPr>
          <p:cNvSpPr txBox="1"/>
          <p:nvPr/>
        </p:nvSpPr>
        <p:spPr>
          <a:xfrm rot="-5460000">
            <a:off x="3731515" y="3457248"/>
            <a:ext cx="1148744" cy="2676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</a:pPr>
            <a:r>
              <a:rPr lang="en-US" sz="1388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DOM number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153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74A2A6A-A44C-335B-7CAE-D483ED995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20" y="33340"/>
            <a:ext cx="7343775" cy="431006"/>
          </a:xfrm>
        </p:spPr>
        <p:txBody>
          <a:bodyPr/>
          <a:lstStyle/>
          <a:p>
            <a:r>
              <a:rPr lang="en-US" sz="3200" dirty="0"/>
              <a:t>The Highest Energetic Neutrino Event ?</a:t>
            </a:r>
          </a:p>
        </p:txBody>
      </p:sp>
      <p:sp>
        <p:nvSpPr>
          <p:cNvPr id="5" name="Google Shape;565;p19">
            <a:extLst>
              <a:ext uri="{FF2B5EF4-FFF2-40B4-BE49-F238E27FC236}">
                <a16:creationId xmlns:a16="http://schemas.microsoft.com/office/drawing/2014/main" id="{40CB0681-8D59-22CD-6660-D4A993D9117C}"/>
              </a:ext>
            </a:extLst>
          </p:cNvPr>
          <p:cNvSpPr txBox="1"/>
          <p:nvPr/>
        </p:nvSpPr>
        <p:spPr>
          <a:xfrm>
            <a:off x="639579" y="771550"/>
            <a:ext cx="1353340" cy="377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2100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ARCA21</a:t>
            </a:r>
            <a:endParaRPr sz="750" dirty="0"/>
          </a:p>
        </p:txBody>
      </p:sp>
      <p:pic>
        <p:nvPicPr>
          <p:cNvPr id="3" name="Google Shape;662;p23" descr="Schermata 2024-06-16 alle 22.41.56.png">
            <a:extLst>
              <a:ext uri="{FF2B5EF4-FFF2-40B4-BE49-F238E27FC236}">
                <a16:creationId xmlns:a16="http://schemas.microsoft.com/office/drawing/2014/main" id="{A19D1E26-BD81-AAA4-CF91-51EAD82D1EC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3566" y="1620644"/>
            <a:ext cx="6816867" cy="32525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663;p23">
            <a:extLst>
              <a:ext uri="{FF2B5EF4-FFF2-40B4-BE49-F238E27FC236}">
                <a16:creationId xmlns:a16="http://schemas.microsoft.com/office/drawing/2014/main" id="{77906976-682A-C44C-469D-8FDA3D80AC18}"/>
              </a:ext>
            </a:extLst>
          </p:cNvPr>
          <p:cNvSpPr txBox="1"/>
          <p:nvPr/>
        </p:nvSpPr>
        <p:spPr>
          <a:xfrm>
            <a:off x="856521" y="692284"/>
            <a:ext cx="7641066" cy="700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84" tIns="26784" rIns="26784" bIns="26784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</a:pPr>
            <a:r>
              <a:rPr lang="en-US" sz="2100" dirty="0"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"/>
              </a:rPr>
              <a:t>Hit times consistent with the emission from three points along the track 👉 stochastic light emission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807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20" y="33340"/>
            <a:ext cx="7775575" cy="431006"/>
          </a:xfrm>
        </p:spPr>
        <p:txBody>
          <a:bodyPr/>
          <a:lstStyle/>
          <a:p>
            <a:pPr>
              <a:defRPr/>
            </a:pPr>
            <a:r>
              <a:rPr lang="en-US" dirty="0"/>
              <a:t>Detection Principle in a nutshell</a:t>
            </a:r>
          </a:p>
        </p:txBody>
      </p:sp>
      <p:sp>
        <p:nvSpPr>
          <p:cNvPr id="60" name="Espace réservé du numéro de diapositive 4"/>
          <p:cNvSpPr txBox="1">
            <a:spLocks/>
          </p:cNvSpPr>
          <p:nvPr/>
        </p:nvSpPr>
        <p:spPr bwMode="auto">
          <a:xfrm>
            <a:off x="8932267" y="288525"/>
            <a:ext cx="320253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US" sz="1000" smtClean="0">
                <a:latin typeface="+mn-lt"/>
              </a:rPr>
              <a:pPr eaLnBrk="1" hangingPunct="1"/>
              <a:t>3</a:t>
            </a:fld>
            <a:endParaRPr lang="en-US" sz="1000" dirty="0">
              <a:latin typeface="+mn-lt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A99AC75-D066-9770-9EAE-CDC51CB3F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229" y="594687"/>
            <a:ext cx="7272171" cy="379703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48CAAE3-C4E7-168B-720B-E04BE3A51FE0}"/>
              </a:ext>
            </a:extLst>
          </p:cNvPr>
          <p:cNvSpPr txBox="1"/>
          <p:nvPr/>
        </p:nvSpPr>
        <p:spPr>
          <a:xfrm>
            <a:off x="852568" y="4391725"/>
            <a:ext cx="73747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Deep-sea waters offer long effective scattering length – Homogeneous medium</a:t>
            </a:r>
          </a:p>
          <a:p>
            <a:pPr marL="285750" indent="-285750" algn="ctr">
              <a:buFont typeface="Wingdings" pitchFamily="2" charset="2"/>
              <a:buChar char="à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Tracks: median ang. res. can drop below 0.1</a:t>
            </a:r>
            <a:r>
              <a:rPr lang="en-US" sz="1800" baseline="30000" dirty="0"/>
              <a:t>◦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above 100 TeV, factor 2 energy estimate </a:t>
            </a:r>
          </a:p>
          <a:p>
            <a:pPr marL="285750" indent="-285750" algn="ctr">
              <a:buFont typeface="Wingdings" pitchFamily="2" charset="2"/>
              <a:buChar char="à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Showers 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median angular resolution can reach 1</a:t>
            </a:r>
            <a:r>
              <a:rPr lang="en-US" sz="1400" baseline="30000" dirty="0"/>
              <a:t>◦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at 100 TeV, 10% energy resolution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6954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7994AC0-4587-8745-AB6B-30B7AD864AB2}"/>
              </a:ext>
            </a:extLst>
          </p:cNvPr>
          <p:cNvSpPr txBox="1">
            <a:spLocks/>
          </p:cNvSpPr>
          <p:nvPr/>
        </p:nvSpPr>
        <p:spPr>
          <a:xfrm>
            <a:off x="7272300" y="-74544"/>
            <a:ext cx="74295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5EABF3F-FEF9-4665-9987-21071D033575}" type="slidenum">
              <a:rPr lang="en-US" sz="9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30</a:t>
            </a:fld>
            <a:endParaRPr lang="en-US" sz="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9227E8-C9AA-7C25-F546-1243289284F7}"/>
              </a:ext>
            </a:extLst>
          </p:cNvPr>
          <p:cNvSpPr txBox="1"/>
          <p:nvPr/>
        </p:nvSpPr>
        <p:spPr>
          <a:xfrm>
            <a:off x="371454" y="4803998"/>
            <a:ext cx="84010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00009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answer to the Horizon Europe 2023 call for Research Infrastructures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C1D7737-25B5-28AA-512E-AF3D6109A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183" y="123478"/>
            <a:ext cx="6899634" cy="4607033"/>
          </a:xfrm>
          <a:prstGeom prst="rect">
            <a:avLst/>
          </a:prstGeom>
        </p:spPr>
      </p:pic>
      <p:sp>
        <p:nvSpPr>
          <p:cNvPr id="4" name="Espace réservé du numéro de diapositive 4">
            <a:extLst>
              <a:ext uri="{FF2B5EF4-FFF2-40B4-BE49-F238E27FC236}">
                <a16:creationId xmlns:a16="http://schemas.microsoft.com/office/drawing/2014/main" id="{E78701AA-0C14-ABDE-32FF-C2D02628CB4A}"/>
              </a:ext>
            </a:extLst>
          </p:cNvPr>
          <p:cNvSpPr txBox="1">
            <a:spLocks/>
          </p:cNvSpPr>
          <p:nvPr/>
        </p:nvSpPr>
        <p:spPr bwMode="auto">
          <a:xfrm>
            <a:off x="8820472" y="-20538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84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00"/>
    </mc:Choice>
    <mc:Fallback xmlns="">
      <p:transition spd="slow" advTm="576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423087-9229-2E80-96DD-64C521CC5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7634" y="465516"/>
            <a:ext cx="5994666" cy="2447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40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768FB90-32EA-FE35-73D2-7DD48F455383}"/>
              </a:ext>
            </a:extLst>
          </p:cNvPr>
          <p:cNvSpPr txBox="1">
            <a:spLocks/>
          </p:cNvSpPr>
          <p:nvPr/>
        </p:nvSpPr>
        <p:spPr>
          <a:xfrm>
            <a:off x="7272300" y="-74544"/>
            <a:ext cx="74295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ABF3F-FEF9-4665-9987-21071D033575}" type="slidenum">
              <a:rPr lang="en-US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31</a:t>
            </a:fld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370675B-35B6-117F-772E-FD404E0AA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5086"/>
            <a:ext cx="9143999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7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Astrophysics Centre for Multimessenger studies in Europe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786F0EF-AAD5-9712-6BB7-A76A843F7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490" y="3914424"/>
            <a:ext cx="6501720" cy="87165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A20CE9BD-26C6-33C9-215A-956EEC53FF71}"/>
              </a:ext>
            </a:extLst>
          </p:cNvPr>
          <p:cNvSpPr txBox="1"/>
          <p:nvPr/>
        </p:nvSpPr>
        <p:spPr>
          <a:xfrm>
            <a:off x="1601670" y="1243988"/>
            <a:ext cx="297033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ACME is set up to realize an ambitious coordinated European-wide optimization of the accessibility and cohesion between multiple leading RI, offering access to instruments, data and expertise, focused on the new science of multi-messenger astrophysics. </a:t>
            </a:r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7C9E0604-8D2C-B136-611F-8068476F06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069" y="1229076"/>
            <a:ext cx="2502164" cy="2152764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838E7F72-7955-D345-D963-68AB3D7C5210}"/>
              </a:ext>
            </a:extLst>
          </p:cNvPr>
          <p:cNvSpPr txBox="1"/>
          <p:nvPr/>
        </p:nvSpPr>
        <p:spPr>
          <a:xfrm>
            <a:off x="920926" y="3591259"/>
            <a:ext cx="76328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Coordinator</a:t>
            </a:r>
            <a:r>
              <a:rPr lang="fr-FR" sz="15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Prof. Antoine Kouchner – APC </a:t>
            </a:r>
            <a:r>
              <a:rPr lang="fr-FR" sz="1500" dirty="0" err="1">
                <a:latin typeface="Arial" panose="020B0604020202020204" pitchFamily="34" charset="0"/>
                <a:cs typeface="Arial" panose="020B0604020202020204" pitchFamily="34" charset="0"/>
              </a:rPr>
              <a:t>Laboratory</a:t>
            </a:r>
            <a:r>
              <a:rPr lang="fr-FR" sz="1500" dirty="0">
                <a:latin typeface="Arial" panose="020B0604020202020204" pitchFamily="34" charset="0"/>
                <a:cs typeface="Arial" panose="020B0604020202020204" pitchFamily="34" charset="0"/>
              </a:rPr>
              <a:t> (CNRS/Université Paris Cité)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0A37C3B7-189B-7F75-AAF6-87ECFC13A8C2}"/>
              </a:ext>
            </a:extLst>
          </p:cNvPr>
          <p:cNvSpPr txBox="1">
            <a:spLocks/>
          </p:cNvSpPr>
          <p:nvPr/>
        </p:nvSpPr>
        <p:spPr bwMode="auto">
          <a:xfrm>
            <a:off x="8820472" y="-20538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76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00"/>
    </mc:Choice>
    <mc:Fallback xmlns="">
      <p:transition spd="slow" advTm="576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423087-9229-2E80-96DD-64C521CC5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7634" y="465516"/>
            <a:ext cx="5994666" cy="2447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405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768FB90-32EA-FE35-73D2-7DD48F455383}"/>
              </a:ext>
            </a:extLst>
          </p:cNvPr>
          <p:cNvSpPr txBox="1">
            <a:spLocks/>
          </p:cNvSpPr>
          <p:nvPr/>
        </p:nvSpPr>
        <p:spPr>
          <a:xfrm>
            <a:off x="7272300" y="-74544"/>
            <a:ext cx="74295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ABF3F-FEF9-4665-9987-21071D033575}" type="slidenum">
              <a:rPr lang="en-US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32</a:t>
            </a:fld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786F0EF-AAD5-9712-6BB7-A76A843F7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490" y="3914424"/>
            <a:ext cx="6501720" cy="87165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A20CE9BD-26C6-33C9-215A-956EEC53FF71}"/>
              </a:ext>
            </a:extLst>
          </p:cNvPr>
          <p:cNvSpPr txBox="1"/>
          <p:nvPr/>
        </p:nvSpPr>
        <p:spPr>
          <a:xfrm>
            <a:off x="1277634" y="1243988"/>
            <a:ext cx="343055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336947" eaLnBrk="0" hangingPunct="0">
              <a:defRPr/>
            </a:pPr>
            <a:r>
              <a:rPr lang="en-US" sz="135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</a:rPr>
              <a:t>Consortium: </a:t>
            </a:r>
            <a:r>
              <a:rPr lang="en-US" sz="135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</a:rPr>
              <a:t>40 partners, 15 countries, over 30 research infrastructures (observatories and detectors, cyberinfrastructures and expertise centers) from Astronomy and </a:t>
            </a:r>
            <a:r>
              <a:rPr lang="en-US" sz="135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</a:rPr>
              <a:t>Astroparticle</a:t>
            </a:r>
            <a:r>
              <a:rPr lang="en-US" sz="135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</a:rPr>
              <a:t> domains, covering GW, Gamma &amp; X-rays, neutrinos, CR, radio, optical.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23D580-CE79-50C8-F7FF-B11996E11249}"/>
              </a:ext>
            </a:extLst>
          </p:cNvPr>
          <p:cNvSpPr txBox="1"/>
          <p:nvPr/>
        </p:nvSpPr>
        <p:spPr>
          <a:xfrm>
            <a:off x="4852862" y="1260554"/>
            <a:ext cx="3106522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 defTabSz="336947" eaLnBrk="0" hangingPunct="0">
              <a:defRPr/>
            </a:pPr>
            <a:r>
              <a:rPr lang="en-US" sz="1500" b="1" dirty="0" err="1">
                <a:solidFill>
                  <a:srgbClr val="0070C0"/>
                </a:solidFill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</a:rPr>
              <a:t>Suppported</a:t>
            </a:r>
            <a:r>
              <a:rPr lang="en-US" sz="150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</a:rPr>
              <a:t> by</a:t>
            </a:r>
            <a:r>
              <a:rPr lang="en-US" sz="135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</a:rPr>
              <a:t>:</a:t>
            </a:r>
          </a:p>
          <a:p>
            <a:pPr algn="just" defTabSz="336947" eaLnBrk="0" hangingPunct="0">
              <a:defRPr/>
            </a:pPr>
            <a:endParaRPr lang="en-US" sz="1500" b="1" dirty="0">
              <a:solidFill>
                <a:srgbClr val="0070C0"/>
              </a:solidFill>
              <a:latin typeface="Arial" panose="020B0604020202020204" pitchFamily="34" charset="0"/>
              <a:ea typeface="ＭＳ Ｐゴシック" pitchFamily="-1" charset="-128"/>
              <a:cs typeface="Arial" panose="020B0604020202020204" pitchFamily="34" charset="0"/>
            </a:endParaRPr>
          </a:p>
          <a:p>
            <a:pPr algn="just" defTabSz="336947" eaLnBrk="0" hangingPunct="0">
              <a:defRPr/>
            </a:pPr>
            <a:r>
              <a:rPr lang="en-US" sz="1200" dirty="0"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</a:rPr>
              <a:t>AstroParticle Physics European Consortium APPEC</a:t>
            </a:r>
          </a:p>
          <a:p>
            <a:pPr algn="just" defTabSz="336947" eaLnBrk="0" hangingPunct="0">
              <a:defRPr/>
            </a:pPr>
            <a:endParaRPr lang="en-US" sz="1200" dirty="0">
              <a:latin typeface="Arial" panose="020B0604020202020204" pitchFamily="34" charset="0"/>
              <a:ea typeface="ＭＳ Ｐゴシック" pitchFamily="-1" charset="-128"/>
              <a:cs typeface="Arial" panose="020B0604020202020204" pitchFamily="34" charset="0"/>
            </a:endParaRPr>
          </a:p>
          <a:p>
            <a:pPr algn="just" defTabSz="336947" eaLnBrk="0" hangingPunct="0">
              <a:defRPr/>
            </a:pPr>
            <a:r>
              <a:rPr lang="en-US" sz="1200" dirty="0">
                <a:latin typeface="Arial" panose="020B0604020202020204" pitchFamily="34" charset="0"/>
                <a:ea typeface="ＭＳ Ｐゴシック" pitchFamily="-1" charset="-128"/>
                <a:cs typeface="Arial" panose="020B0604020202020204" pitchFamily="34" charset="0"/>
              </a:rPr>
              <a:t>A planning and advisory Network for European astronomy ASTRONET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6D3B012-5AC7-5A2C-15D5-55E5AC0BC38A}"/>
              </a:ext>
            </a:extLst>
          </p:cNvPr>
          <p:cNvSpPr txBox="1"/>
          <p:nvPr/>
        </p:nvSpPr>
        <p:spPr>
          <a:xfrm>
            <a:off x="395536" y="3273828"/>
            <a:ext cx="85689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 ACME project coordinator </a:t>
            </a:r>
            <a:r>
              <a:rPr lang="en-US" sz="1350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Prof. Antoine </a:t>
            </a:r>
            <a:r>
              <a:rPr lang="en-US" sz="1350" b="1" kern="100" dirty="0" err="1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Kouchner</a:t>
            </a:r>
            <a:r>
              <a:rPr lang="en-US" sz="1350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US" sz="135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(CNRS/Université Paris </a:t>
            </a:r>
            <a:r>
              <a:rPr lang="en-US" sz="1350" kern="100" dirty="0" err="1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Cité</a:t>
            </a:r>
            <a:r>
              <a:rPr lang="en-US" sz="135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), and co-coordinator </a:t>
            </a:r>
            <a:r>
              <a:rPr lang="en-US" sz="1350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Paolo </a:t>
            </a:r>
            <a:r>
              <a:rPr lang="en-US" sz="1350" b="1" kern="100" dirty="0" err="1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D’Avanzo</a:t>
            </a:r>
            <a:r>
              <a:rPr lang="en-US" sz="1350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US" sz="135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(INAF), represent each community to ensure balance and drive cross-domain collaboration.</a:t>
            </a:r>
            <a:endParaRPr lang="fr-FR" sz="1350" kern="1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A6BAB82E-7CC4-7A05-EA9D-CFFF060D2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204" y="1924842"/>
            <a:ext cx="637445" cy="1847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3117A38-B507-CD97-DA9E-9038B7A5B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525" y="2434541"/>
            <a:ext cx="274418" cy="274418"/>
          </a:xfrm>
          <a:prstGeom prst="rect">
            <a:avLst/>
          </a:prstGeom>
        </p:spPr>
      </p:pic>
      <p:sp>
        <p:nvSpPr>
          <p:cNvPr id="7" name="Espace réservé du numéro de diapositive 4">
            <a:extLst>
              <a:ext uri="{FF2B5EF4-FFF2-40B4-BE49-F238E27FC236}">
                <a16:creationId xmlns:a16="http://schemas.microsoft.com/office/drawing/2014/main" id="{073C7456-E5F4-C362-CC5D-B354DBEEDA30}"/>
              </a:ext>
            </a:extLst>
          </p:cNvPr>
          <p:cNvSpPr txBox="1">
            <a:spLocks/>
          </p:cNvSpPr>
          <p:nvPr/>
        </p:nvSpPr>
        <p:spPr bwMode="auto">
          <a:xfrm>
            <a:off x="8820472" y="-20538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B58744DD-B354-9D04-6C73-BE84BB3B8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5086"/>
            <a:ext cx="9143999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7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Astrophysics Centre for Multimessenger studies in Europe</a:t>
            </a:r>
          </a:p>
        </p:txBody>
      </p:sp>
    </p:spTree>
    <p:extLst>
      <p:ext uri="{BB962C8B-B14F-4D97-AF65-F5344CB8AC3E}">
        <p14:creationId xmlns:p14="http://schemas.microsoft.com/office/powerpoint/2010/main" val="303632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00"/>
    </mc:Choice>
    <mc:Fallback xmlns="">
      <p:transition spd="slow" advTm="576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F90162DE-1849-69C6-46B7-212CAFB2DF19}"/>
              </a:ext>
            </a:extLst>
          </p:cNvPr>
          <p:cNvSpPr txBox="1">
            <a:spLocks/>
          </p:cNvSpPr>
          <p:nvPr/>
        </p:nvSpPr>
        <p:spPr bwMode="auto">
          <a:xfrm>
            <a:off x="1142976" y="-57165"/>
            <a:ext cx="6426994" cy="5393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360000" indent="-215900" algn="l" defTabSz="449263" rtl="0" eaLnBrk="0" fontAlgn="base" hangingPunct="0">
              <a:lnSpc>
                <a:spcPct val="12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4000">
                <a:solidFill>
                  <a:schemeClr val="bg1"/>
                </a:solidFill>
                <a:effectLst/>
                <a:latin typeface="+mj-lt"/>
                <a:ea typeface="ＭＳ Ｐゴシック" charset="0"/>
                <a:cs typeface="ＭＳ Ｐゴシック" charset="0"/>
              </a:defRPr>
            </a:lvl1pPr>
            <a:lvl2pPr marL="1079500" indent="-215900" algn="l" defTabSz="449263" rtl="0" eaLnBrk="0" fontAlgn="base" hangingPunct="0">
              <a:lnSpc>
                <a:spcPct val="12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2pPr>
            <a:lvl3pPr marL="1079500" indent="-215900" algn="l" defTabSz="449263" rtl="0" eaLnBrk="0" fontAlgn="base" hangingPunct="0">
              <a:lnSpc>
                <a:spcPct val="12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3pPr>
            <a:lvl4pPr marL="1079500" indent="-215900" algn="l" defTabSz="449263" rtl="0" eaLnBrk="0" fontAlgn="base" hangingPunct="0">
              <a:lnSpc>
                <a:spcPct val="12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4pPr>
            <a:lvl5pPr marL="1079500" indent="-215900" algn="l" defTabSz="449263" rtl="0" eaLnBrk="0" fontAlgn="base" hangingPunct="0">
              <a:lnSpc>
                <a:spcPct val="12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5pPr>
            <a:lvl6pPr marL="1536700" indent="-215900" algn="l" defTabSz="449263" rtl="0" fontAlgn="base">
              <a:lnSpc>
                <a:spcPct val="12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1993900" indent="-215900" algn="l" defTabSz="449263" rtl="0" fontAlgn="base">
              <a:lnSpc>
                <a:spcPct val="12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2451100" indent="-215900" algn="l" defTabSz="449263" rtl="0" fontAlgn="base">
              <a:lnSpc>
                <a:spcPct val="12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2908300" indent="-215900" algn="l" defTabSz="449263" rtl="0" fontAlgn="base">
              <a:lnSpc>
                <a:spcPct val="12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sz="2775" kern="0"/>
              <a:t>ACME</a:t>
            </a:r>
            <a:endParaRPr lang="en-US" sz="2775" kern="0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768FB90-32EA-FE35-73D2-7DD48F455383}"/>
              </a:ext>
            </a:extLst>
          </p:cNvPr>
          <p:cNvSpPr txBox="1">
            <a:spLocks/>
          </p:cNvSpPr>
          <p:nvPr/>
        </p:nvSpPr>
        <p:spPr>
          <a:xfrm>
            <a:off x="7272300" y="-74544"/>
            <a:ext cx="74295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ABF3F-FEF9-4665-9987-21071D033575}" type="slidenum">
              <a:rPr lang="en-US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33</a:t>
            </a:fld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C8F5B88-2C4B-92B6-322A-50702D57A1A0}"/>
              </a:ext>
            </a:extLst>
          </p:cNvPr>
          <p:cNvSpPr txBox="1"/>
          <p:nvPr/>
        </p:nvSpPr>
        <p:spPr>
          <a:xfrm>
            <a:off x="1432920" y="763706"/>
            <a:ext cx="6278161" cy="28161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 defTabSz="336947" eaLnBrk="0" hangingPunct="0">
              <a:defRPr/>
            </a:pPr>
            <a:r>
              <a:rPr lang="en-US" sz="1050" b="1" dirty="0">
                <a:solidFill>
                  <a:srgbClr val="0070C0"/>
                </a:solidFill>
                <a:latin typeface="Arial" pitchFamily="-1" charset="0"/>
                <a:ea typeface="ＭＳ Ｐゴシック" pitchFamily="-1" charset="-128"/>
              </a:rPr>
              <a:t>Objectives: </a:t>
            </a: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The Astronomy and </a:t>
            </a:r>
            <a:r>
              <a:rPr lang="en-US" sz="1050" dirty="0" err="1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Astroparticle</a:t>
            </a: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 physics research infrastructures involved in this proposal will lay the foundations for building a new ecosystem for a deepened, stronger and long-term vision collaboration with the aim to:</a:t>
            </a:r>
          </a:p>
          <a:p>
            <a:pPr algn="just" defTabSz="336947" eaLnBrk="0" hangingPunct="0">
              <a:defRPr/>
            </a:pPr>
            <a:endParaRPr lang="en-US" sz="1050" dirty="0">
              <a:solidFill>
                <a:srgbClr val="000000"/>
              </a:solidFill>
              <a:latin typeface="Arial" pitchFamily="-1" charset="0"/>
              <a:ea typeface="ＭＳ Ｐゴシック" pitchFamily="-1" charset="-128"/>
            </a:endParaRPr>
          </a:p>
          <a:p>
            <a:pPr algn="just" defTabSz="336947" eaLnBrk="0" hangingPunct="0">
              <a:defRPr/>
            </a:pP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1. implement the </a:t>
            </a:r>
            <a:r>
              <a:rPr lang="en-US" sz="1050" b="1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European roadmaps’ </a:t>
            </a: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recommendations and act as a pathfinder to broaden, improve and align the accesses to the respective RI services and data</a:t>
            </a:r>
          </a:p>
          <a:p>
            <a:pPr algn="just" defTabSz="336947" eaLnBrk="0" hangingPunct="0">
              <a:defRPr/>
            </a:pP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2. provide a harmonized </a:t>
            </a:r>
            <a:r>
              <a:rPr lang="en-US" sz="1050" b="1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transnational and virtual access </a:t>
            </a: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to world-class RIs</a:t>
            </a:r>
          </a:p>
          <a:p>
            <a:pPr algn="just" defTabSz="336947" eaLnBrk="0" hangingPunct="0">
              <a:defRPr/>
            </a:pP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3. develop </a:t>
            </a:r>
            <a:r>
              <a:rPr lang="en-US" sz="1050" b="1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centers of expertise</a:t>
            </a:r>
            <a:endParaRPr lang="en-US" sz="1050" dirty="0">
              <a:solidFill>
                <a:srgbClr val="000000"/>
              </a:solidFill>
              <a:latin typeface="Arial" pitchFamily="-1" charset="0"/>
              <a:ea typeface="ＭＳ Ｐゴシック" pitchFamily="-1" charset="-128"/>
            </a:endParaRPr>
          </a:p>
          <a:p>
            <a:pPr algn="just" defTabSz="336947" eaLnBrk="0" hangingPunct="0">
              <a:defRPr/>
            </a:pP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4. improve the </a:t>
            </a:r>
            <a:r>
              <a:rPr lang="en-US" sz="1050" b="1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science data products </a:t>
            </a: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management</a:t>
            </a:r>
          </a:p>
          <a:p>
            <a:pPr algn="just" defTabSz="336947" eaLnBrk="0" hangingPunct="0">
              <a:defRPr/>
            </a:pP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5. develop and improve interoperable </a:t>
            </a:r>
            <a:r>
              <a:rPr lang="en-US" sz="1050" b="1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cyberinfrastructures</a:t>
            </a: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 for alert sending and better manage </a:t>
            </a:r>
            <a:r>
              <a:rPr lang="en-US" sz="1050" b="1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coordinated observations</a:t>
            </a:r>
          </a:p>
          <a:p>
            <a:pPr algn="just" defTabSz="336947" eaLnBrk="0" hangingPunct="0">
              <a:defRPr/>
            </a:pP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6. provide </a:t>
            </a:r>
            <a:r>
              <a:rPr lang="en-US" sz="1050" b="1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training</a:t>
            </a: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 for a new generation of scientists and engineers</a:t>
            </a:r>
          </a:p>
          <a:p>
            <a:pPr algn="just" defTabSz="336947" eaLnBrk="0" hangingPunct="0">
              <a:defRPr/>
            </a:pP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7. open the astrophysics data sets to other disciplines and increase </a:t>
            </a:r>
            <a:r>
              <a:rPr lang="en-US" sz="1050" b="1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citizen engagement </a:t>
            </a: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in scientific research</a:t>
            </a:r>
          </a:p>
          <a:p>
            <a:pPr algn="just" defTabSz="336947" eaLnBrk="0" hangingPunct="0">
              <a:defRPr/>
            </a:pPr>
            <a:endParaRPr lang="en-US" sz="1050" dirty="0">
              <a:solidFill>
                <a:srgbClr val="000000"/>
              </a:solidFill>
              <a:latin typeface="Arial" pitchFamily="-1" charset="0"/>
              <a:ea typeface="ＭＳ Ｐゴシック" pitchFamily="-1" charset="-128"/>
            </a:endParaRPr>
          </a:p>
          <a:p>
            <a:pPr algn="just" defTabSz="336947" eaLnBrk="0" hangingPunct="0">
              <a:defRPr/>
            </a:pPr>
            <a:r>
              <a:rPr lang="en-US" sz="1050" b="1" dirty="0">
                <a:solidFill>
                  <a:srgbClr val="0070C0"/>
                </a:solidFill>
                <a:latin typeface="Arial" pitchFamily="-1" charset="0"/>
                <a:ea typeface="ＭＳ Ｐゴシック" pitchFamily="-1" charset="-128"/>
              </a:rPr>
              <a:t>7 Work Packages (WP) </a:t>
            </a:r>
            <a:r>
              <a:rPr lang="en-US" sz="1050" dirty="0">
                <a:solidFill>
                  <a:srgbClr val="000000"/>
                </a:solidFill>
                <a:latin typeface="Arial" pitchFamily="-1" charset="0"/>
                <a:ea typeface="ＭＳ Ｐゴシック" pitchFamily="-1" charset="-128"/>
              </a:rPr>
              <a:t>corresponding to the objectives above</a:t>
            </a:r>
          </a:p>
          <a:p>
            <a:pPr algn="just" defTabSz="336947" eaLnBrk="0" hangingPunct="0">
              <a:defRPr/>
            </a:pPr>
            <a:endParaRPr lang="en-US" sz="900" dirty="0">
              <a:solidFill>
                <a:srgbClr val="000000"/>
              </a:solidFill>
              <a:latin typeface="Arial" pitchFamily="-1" charset="0"/>
              <a:ea typeface="ＭＳ Ｐゴシック" pitchFamily="-1" charset="-128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7DFD0A6-EB14-FC5A-E73B-89A2F8F1091F}"/>
              </a:ext>
            </a:extLst>
          </p:cNvPr>
          <p:cNvSpPr txBox="1"/>
          <p:nvPr/>
        </p:nvSpPr>
        <p:spPr>
          <a:xfrm>
            <a:off x="755576" y="3702536"/>
            <a:ext cx="7776864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ea typeface="Aptos" panose="020B0004020202020204" pitchFamily="34" charset="0"/>
              </a:rPr>
              <a:t>ACME objectives are to implement the </a:t>
            </a:r>
            <a:r>
              <a:rPr lang="en-US" sz="1200" dirty="0" err="1">
                <a:latin typeface="Calibri" panose="020F0502020204030204" pitchFamily="34" charset="0"/>
                <a:ea typeface="Aptos" panose="020B0004020202020204" pitchFamily="34" charset="0"/>
              </a:rPr>
              <a:t>Astroparticle</a:t>
            </a:r>
            <a:r>
              <a:rPr lang="en-US" sz="1200" dirty="0">
                <a:latin typeface="Calibri" panose="020F0502020204030204" pitchFamily="34" charset="0"/>
                <a:ea typeface="Aptos" panose="020B0004020202020204" pitchFamily="34" charset="0"/>
              </a:rPr>
              <a:t> Physics European Consortium’s (APPEC) and the Planning and Advisory Network for European Astronomy’s (ASTRONET) roadmaps’ recommendations</a:t>
            </a:r>
          </a:p>
          <a:p>
            <a:pPr algn="ctr"/>
            <a:r>
              <a:rPr lang="en-US" sz="1350" dirty="0">
                <a:latin typeface="Calibri" panose="020F0502020204030204" pitchFamily="34" charset="0"/>
                <a:ea typeface="Aptos" panose="020B0004020202020204" pitchFamily="34" charset="0"/>
              </a:rPr>
              <a:t> </a:t>
            </a:r>
            <a:r>
              <a:rPr lang="en-US" sz="1350" dirty="0">
                <a:latin typeface="Calibri" panose="020F0502020204030204" pitchFamily="34" charset="0"/>
                <a:ea typeface="Aptos" panose="020B0004020202020204" pitchFamily="34" charset="0"/>
                <a:hlinkClick r:id="rId2"/>
              </a:rPr>
              <a:t>https://www.appec.org/roadmap/</a:t>
            </a:r>
            <a:r>
              <a:rPr lang="en-US" sz="1350" dirty="0">
                <a:latin typeface="Calibri" panose="020F0502020204030204" pitchFamily="34" charset="0"/>
                <a:ea typeface="Aptos" panose="020B0004020202020204" pitchFamily="34" charset="0"/>
              </a:rPr>
              <a:t>                  </a:t>
            </a:r>
            <a:r>
              <a:rPr lang="en-US" sz="1350" dirty="0">
                <a:latin typeface="Calibri" panose="020F0502020204030204" pitchFamily="34" charset="0"/>
                <a:ea typeface="Aptos" panose="020B0004020202020204" pitchFamily="34" charset="0"/>
                <a:hlinkClick r:id="rId3"/>
              </a:rPr>
              <a:t>https://www.astronet-eu.org/?page_id=521</a:t>
            </a:r>
            <a:r>
              <a:rPr lang="en-US" sz="1350" dirty="0">
                <a:latin typeface="Calibri" panose="020F0502020204030204" pitchFamily="34" charset="0"/>
                <a:ea typeface="Aptos" panose="020B0004020202020204" pitchFamily="34" charset="0"/>
              </a:rPr>
              <a:t> </a:t>
            </a:r>
            <a:endParaRPr lang="fr-FR" sz="1500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AFE206F-0497-8C32-BDD2-9E2DC93E0E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629"/>
          <a:stretch/>
        </p:blipFill>
        <p:spPr>
          <a:xfrm>
            <a:off x="1419184" y="4329532"/>
            <a:ext cx="6224591" cy="762498"/>
          </a:xfrm>
          <a:prstGeom prst="rect">
            <a:avLst/>
          </a:prstGeom>
        </p:spPr>
      </p:pic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0EE55897-07DE-7D62-1270-7D33D185D2B0}"/>
              </a:ext>
            </a:extLst>
          </p:cNvPr>
          <p:cNvSpPr txBox="1">
            <a:spLocks/>
          </p:cNvSpPr>
          <p:nvPr/>
        </p:nvSpPr>
        <p:spPr bwMode="auto">
          <a:xfrm>
            <a:off x="8820472" y="-20538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9A8BC961-A6AE-92FF-80BD-146B73AB9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5086"/>
            <a:ext cx="9143999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7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Astrophysics Centre for Multimessenger studies in Europe</a:t>
            </a:r>
          </a:p>
        </p:txBody>
      </p:sp>
    </p:spTree>
    <p:extLst>
      <p:ext uri="{BB962C8B-B14F-4D97-AF65-F5344CB8AC3E}">
        <p14:creationId xmlns:p14="http://schemas.microsoft.com/office/powerpoint/2010/main" val="60473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00"/>
    </mc:Choice>
    <mc:Fallback xmlns="">
      <p:transition spd="slow" advTm="576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E35DD28D-6C4C-FE9D-B7D9-38397EA6B6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2166" y="1158416"/>
            <a:ext cx="5799665" cy="3262312"/>
          </a:xfrm>
        </p:spPr>
      </p:pic>
      <p:sp>
        <p:nvSpPr>
          <p:cNvPr id="3" name="Espace réservé du numéro de diapositive 4">
            <a:extLst>
              <a:ext uri="{FF2B5EF4-FFF2-40B4-BE49-F238E27FC236}">
                <a16:creationId xmlns:a16="http://schemas.microsoft.com/office/drawing/2014/main" id="{89EF6082-EA53-376A-026A-7A8087539DC5}"/>
              </a:ext>
            </a:extLst>
          </p:cNvPr>
          <p:cNvSpPr txBox="1">
            <a:spLocks/>
          </p:cNvSpPr>
          <p:nvPr/>
        </p:nvSpPr>
        <p:spPr bwMode="auto">
          <a:xfrm>
            <a:off x="8820472" y="-20538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US" sz="1000" b="0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000" b="0" i="0" u="none" strike="noStrike" kern="1200" cap="none" spc="0" normalizeH="0" baseline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955174D1-139A-9A83-32C2-E869A284E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5086"/>
            <a:ext cx="91439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7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Astrophysics Centre for Multimessenger studies in Europe</a:t>
            </a:r>
          </a:p>
          <a:p>
            <a:pPr algn="ctr"/>
            <a:r>
              <a:rPr lang="en-US" sz="27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Kick-Off meeting September 16-17, 2024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E1DD4B5-CD5B-0640-DFDF-A2CECF7A41B2}"/>
              </a:ext>
            </a:extLst>
          </p:cNvPr>
          <p:cNvSpPr txBox="1"/>
          <p:nvPr/>
        </p:nvSpPr>
        <p:spPr>
          <a:xfrm>
            <a:off x="1312131" y="4515966"/>
            <a:ext cx="6519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hiring a technical coordinator part time on SVOM (GRBs)</a:t>
            </a:r>
          </a:p>
          <a:p>
            <a:pPr algn="ctr"/>
            <a:r>
              <a:rPr 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https://emploi.cnrs.fr/Offres/CDD/UMR7164-KEVVEL-029/Default.aspx</a:t>
            </a:r>
            <a:endParaRPr lang="en-US" sz="14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7356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sz="4000" dirty="0">
                <a:cs typeface="+mj-cs"/>
              </a:rPr>
              <a:t>Summary</a:t>
            </a:r>
            <a:endParaRPr lang="fr-FR" sz="4000" dirty="0">
              <a:cs typeface="+mj-cs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467544" y="770459"/>
            <a:ext cx="8136904" cy="3889523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rgbClr val="000099"/>
                </a:solidFill>
              </a:rPr>
              <a:t>ANTARES</a:t>
            </a:r>
            <a:r>
              <a:rPr lang="en-US" sz="1600" dirty="0">
                <a:solidFill>
                  <a:srgbClr val="000099"/>
                </a:solidFill>
              </a:rPr>
              <a:t>: first undersea Cherenkov detector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Excellent angular resolution, view of Southern sky, competitive sensitivities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Constraints on the origin of the IceCube signal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Hint of a Galactic neutrino diffuse emission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A rejuvenated web page is online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Last results and legacy program by mid-2025.</a:t>
            </a:r>
          </a:p>
          <a:p>
            <a:pPr marL="457200" lvl="1" indent="0"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99"/>
                </a:solidFill>
                <a:latin typeface="+mj-lt"/>
                <a:cs typeface="Comic Sans MS"/>
              </a:rPr>
              <a:t>KM3NeT</a:t>
            </a:r>
            <a:r>
              <a:rPr lang="en-US" sz="1600" dirty="0">
                <a:solidFill>
                  <a:srgbClr val="000099"/>
                </a:solidFill>
                <a:latin typeface="+mj-lt"/>
                <a:cs typeface="Comic Sans MS"/>
              </a:rPr>
              <a:t>: phased approach to next-generation neutrino telescope by 2028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  <a:latin typeface="+mj-lt"/>
                <a:cs typeface="Comic Sans MS"/>
              </a:rPr>
              <a:t>Deployment of detection units on good pace.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  <a:latin typeface="+mj-lt"/>
                <a:cs typeface="Comic Sans MS"/>
              </a:rPr>
              <a:t>Instantaneous sensitivity exceeds that of ANTARES</a:t>
            </a:r>
          </a:p>
          <a:p>
            <a:pPr lvl="1"/>
            <a:r>
              <a:rPr lang="en-US" sz="1400" b="1" dirty="0">
                <a:solidFill>
                  <a:srgbClr val="000000"/>
                </a:solidFill>
                <a:latin typeface="+mj-lt"/>
                <a:cs typeface="Comic Sans MS"/>
              </a:rPr>
              <a:t>Likely detection of the most energetic cosmic muon neutrino </a:t>
            </a:r>
          </a:p>
          <a:p>
            <a:pPr lvl="1"/>
            <a:r>
              <a:rPr lang="en-US" sz="1400" b="1" dirty="0">
                <a:solidFill>
                  <a:srgbClr val="C00000"/>
                </a:solidFill>
                <a:cs typeface="Comic Sans MS"/>
                <a:sym typeface="Wingdings"/>
              </a:rPr>
              <a:t>ORCA and ARCA combine a rich neutrino physics and astrophysics scientific scope, from MeV to </a:t>
            </a:r>
            <a:r>
              <a:rPr lang="en-US" sz="1400" b="1" dirty="0" err="1">
                <a:solidFill>
                  <a:srgbClr val="C00000"/>
                </a:solidFill>
                <a:cs typeface="Comic Sans MS"/>
                <a:sym typeface="Wingdings"/>
              </a:rPr>
              <a:t>PeV</a:t>
            </a:r>
            <a:r>
              <a:rPr lang="en-US" sz="1400" b="1" dirty="0">
                <a:solidFill>
                  <a:srgbClr val="C00000"/>
                </a:solidFill>
                <a:cs typeface="Comic Sans MS"/>
                <a:sym typeface="Wingdings"/>
              </a:rPr>
              <a:t> energies, in addition to a unique multidisciplinary program.</a:t>
            </a:r>
          </a:p>
          <a:p>
            <a:pPr lvl="1"/>
            <a:endParaRPr lang="en-US" sz="1400" b="1" dirty="0">
              <a:solidFill>
                <a:srgbClr val="C00000"/>
              </a:solidFill>
              <a:cs typeface="Comic Sans MS"/>
              <a:sym typeface="Wingdings"/>
            </a:endParaRPr>
          </a:p>
          <a:p>
            <a:r>
              <a:rPr lang="en-US" sz="1800" b="1" dirty="0">
                <a:solidFill>
                  <a:srgbClr val="000099"/>
                </a:solidFill>
                <a:latin typeface="+mj-lt"/>
                <a:cs typeface="Comic Sans MS"/>
              </a:rPr>
              <a:t>ANTARES and KM3NeT are both part of the novel ACME endeavor</a:t>
            </a:r>
            <a:r>
              <a:rPr lang="en-US" sz="1800" dirty="0">
                <a:solidFill>
                  <a:srgbClr val="000099"/>
                </a:solidFill>
                <a:latin typeface="+mj-lt"/>
                <a:cs typeface="Comic Sans MS"/>
              </a:rPr>
              <a:t> 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+mj-lt"/>
              <a:cs typeface="Comic Sans MS"/>
              <a:sym typeface="Wingdings"/>
            </a:endParaRPr>
          </a:p>
          <a:p>
            <a:pPr lvl="1"/>
            <a:endParaRPr lang="en-US" sz="1400" b="1" dirty="0">
              <a:solidFill>
                <a:srgbClr val="000000"/>
              </a:solidFill>
              <a:latin typeface="+mj-lt"/>
              <a:cs typeface="Comic Sans MS"/>
              <a:sym typeface="Wingdings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402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395536" y="649020"/>
            <a:ext cx="52433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+mn-lt"/>
                <a:sym typeface="Wingdings" pitchFamily="-1" charset="2"/>
              </a:rPr>
              <a:t>Improved results with respect to </a:t>
            </a:r>
            <a:r>
              <a:rPr lang="en-US" sz="1600" dirty="0">
                <a:latin typeface="+mn-lt"/>
              </a:rPr>
              <a:t>JCAP 10 (2015) 068</a:t>
            </a:r>
          </a:p>
        </p:txBody>
      </p:sp>
      <p:sp>
        <p:nvSpPr>
          <p:cNvPr id="39" name="Espace réservé du numéro de diapositive 4"/>
          <p:cNvSpPr txBox="1">
            <a:spLocks/>
          </p:cNvSpPr>
          <p:nvPr/>
        </p:nvSpPr>
        <p:spPr bwMode="auto">
          <a:xfrm>
            <a:off x="8892480" y="288525"/>
            <a:ext cx="320253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36</a:t>
            </a:fld>
            <a:endParaRPr lang="en-GB" sz="1000" dirty="0">
              <a:latin typeface="+mn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11560" y="2859782"/>
            <a:ext cx="3429144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>
                <a:latin typeface="+mn-lt"/>
              </a:rPr>
              <a:t>2007 – 2013 dataset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+mn-lt"/>
              </a:rPr>
              <a:t>Track channel only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+mn-lt"/>
              </a:rPr>
              <a:t>Single and multi-line events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+mn-lt"/>
              </a:rPr>
              <a:t>Extended likelihood function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+mn-lt"/>
              </a:rPr>
              <a:t>New Dark Matter density profile NFW</a:t>
            </a:r>
          </a:p>
          <a:p>
            <a:r>
              <a:rPr lang="en-US" sz="1400" dirty="0">
                <a:latin typeface="+mn-lt"/>
              </a:rPr>
              <a:t>     (same parameters as IceCube)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rgbClr val="000099"/>
              </a:solidFill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000099"/>
                </a:solidFill>
                <a:latin typeface="+mn-lt"/>
              </a:rPr>
              <a:t>Best limit from a Neutrino Telescope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rgbClr val="FF0000"/>
              </a:solidFill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Also limits from the Earth </a:t>
            </a:r>
            <a:r>
              <a:rPr lang="en-US" sz="1400" dirty="0">
                <a:solidFill>
                  <a:srgbClr val="000099"/>
                </a:solidFill>
                <a:latin typeface="+mn-lt"/>
              </a:rPr>
              <a:t>[P4.005]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131590"/>
            <a:ext cx="4415904" cy="847660"/>
          </a:xfrm>
          <a:prstGeom prst="rect">
            <a:avLst/>
          </a:prstGeom>
        </p:spPr>
      </p:pic>
      <p:sp>
        <p:nvSpPr>
          <p:cNvPr id="33" name="Accolade fermante 32"/>
          <p:cNvSpPr/>
          <p:nvPr/>
        </p:nvSpPr>
        <p:spPr bwMode="auto">
          <a:xfrm rot="5400000">
            <a:off x="1979712" y="1275606"/>
            <a:ext cx="360040" cy="1224136"/>
          </a:xfrm>
          <a:prstGeom prst="rightBrace">
            <a:avLst>
              <a:gd name="adj1" fmla="val 44821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1" name="Accolade fermante 40"/>
          <p:cNvSpPr/>
          <p:nvPr/>
        </p:nvSpPr>
        <p:spPr bwMode="auto">
          <a:xfrm rot="5400000">
            <a:off x="3671900" y="879562"/>
            <a:ext cx="360040" cy="2016224"/>
          </a:xfrm>
          <a:prstGeom prst="rightBrace">
            <a:avLst>
              <a:gd name="adj1" fmla="val 44821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1590114" y="2067694"/>
            <a:ext cx="1253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Particle physics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3318306" y="2078727"/>
            <a:ext cx="1069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Astrophysics</a:t>
            </a:r>
          </a:p>
        </p:txBody>
      </p:sp>
      <p:pic>
        <p:nvPicPr>
          <p:cNvPr id="44" name="Imag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627534"/>
            <a:ext cx="2952328" cy="1484364"/>
          </a:xfrm>
          <a:prstGeom prst="rect">
            <a:avLst/>
          </a:prstGeom>
        </p:spPr>
      </p:pic>
      <p:sp>
        <p:nvSpPr>
          <p:cNvPr id="45" name="ZoneTexte 44"/>
          <p:cNvSpPr txBox="1"/>
          <p:nvPr/>
        </p:nvSpPr>
        <p:spPr>
          <a:xfrm>
            <a:off x="5724128" y="627534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n-lt"/>
              </a:rPr>
              <a:t>Results depend on density profile</a:t>
            </a:r>
          </a:p>
        </p:txBody>
      </p:sp>
      <p:cxnSp>
        <p:nvCxnSpPr>
          <p:cNvPr id="49" name="Connecteur droit avec flèche 48"/>
          <p:cNvCxnSpPr>
            <a:stCxn id="43" idx="2"/>
          </p:cNvCxnSpPr>
          <p:nvPr/>
        </p:nvCxnSpPr>
        <p:spPr bwMode="auto">
          <a:xfrm flipH="1">
            <a:off x="3851920" y="2355726"/>
            <a:ext cx="1286" cy="12961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1" name="Rectangle 50"/>
          <p:cNvSpPr/>
          <p:nvPr/>
        </p:nvSpPr>
        <p:spPr bwMode="auto">
          <a:xfrm>
            <a:off x="1868540" y="1225496"/>
            <a:ext cx="504056" cy="288032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11560" y="2499742"/>
            <a:ext cx="80029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8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</a:rPr>
              <a:t>New !</a:t>
            </a:r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683568" y="33340"/>
            <a:ext cx="7776864" cy="431006"/>
          </a:xfrm>
        </p:spPr>
        <p:txBody>
          <a:bodyPr/>
          <a:lstStyle/>
          <a:p>
            <a:pPr algn="l"/>
            <a:r>
              <a:rPr lang="en-US" dirty="0"/>
              <a:t> Indirect search for Dark Matter (GC)</a:t>
            </a:r>
          </a:p>
        </p:txBody>
      </p:sp>
      <p:pic>
        <p:nvPicPr>
          <p:cNvPr id="2" name="Image 1" descr="2013_GC_svlimits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" t="7395" r="7754" b="-516"/>
          <a:stretch/>
        </p:blipFill>
        <p:spPr>
          <a:xfrm>
            <a:off x="4377872" y="2156414"/>
            <a:ext cx="4316723" cy="298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299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45">
            <a:extLst>
              <a:ext uri="{FF2B5EF4-FFF2-40B4-BE49-F238E27FC236}">
                <a16:creationId xmlns:a16="http://schemas.microsoft.com/office/drawing/2014/main" id="{7C10C7FD-0227-BEF8-33BC-620E3F5D84B5}"/>
              </a:ext>
            </a:extLst>
          </p:cNvPr>
          <p:cNvGrpSpPr>
            <a:grpSpLocks/>
          </p:cNvGrpSpPr>
          <p:nvPr/>
        </p:nvGrpSpPr>
        <p:grpSpPr bwMode="auto">
          <a:xfrm>
            <a:off x="755718" y="600375"/>
            <a:ext cx="7704714" cy="1529699"/>
            <a:chOff x="-220" y="1256"/>
            <a:chExt cx="5881" cy="2224"/>
          </a:xfrm>
        </p:grpSpPr>
        <p:sp>
          <p:nvSpPr>
            <p:cNvPr id="25" name="Rectangle 2">
              <a:extLst>
                <a:ext uri="{FF2B5EF4-FFF2-40B4-BE49-F238E27FC236}">
                  <a16:creationId xmlns:a16="http://schemas.microsoft.com/office/drawing/2014/main" id="{A3B3B4F1-BB57-92E3-FDF3-33B8B40CA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20" y="1256"/>
              <a:ext cx="5881" cy="21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pic>
          <p:nvPicPr>
            <p:cNvPr id="26" name="Picture 3" descr="mbluemarble">
              <a:extLst>
                <a:ext uri="{FF2B5EF4-FFF2-40B4-BE49-F238E27FC236}">
                  <a16:creationId xmlns:a16="http://schemas.microsoft.com/office/drawing/2014/main" id="{41CB0B12-3D69-F6B6-98E1-3FBA6AC713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 b="7780"/>
            <a:stretch>
              <a:fillRect/>
            </a:stretch>
          </p:blipFill>
          <p:spPr bwMode="auto">
            <a:xfrm>
              <a:off x="4452" y="2016"/>
              <a:ext cx="819" cy="1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4">
              <a:extLst>
                <a:ext uri="{FF2B5EF4-FFF2-40B4-BE49-F238E27FC236}">
                  <a16:creationId xmlns:a16="http://schemas.microsoft.com/office/drawing/2014/main" id="{5BDC583D-1AE0-9F52-6C17-FD52BA05D66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/>
            <a:srcRect b="6618"/>
            <a:stretch/>
          </p:blipFill>
          <p:spPr bwMode="auto">
            <a:xfrm>
              <a:off x="440" y="1672"/>
              <a:ext cx="1231" cy="1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 Box 7">
              <a:extLst>
                <a:ext uri="{FF2B5EF4-FFF2-40B4-BE49-F238E27FC236}">
                  <a16:creationId xmlns:a16="http://schemas.microsoft.com/office/drawing/2014/main" id="{6F3E5C83-BDAF-880F-B9FF-F28F6216EE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8" y="1555"/>
              <a:ext cx="743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sz="1600" b="1">
                  <a:solidFill>
                    <a:srgbClr val="CC9900"/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Earth</a:t>
              </a:r>
            </a:p>
          </p:txBody>
        </p:sp>
        <p:sp>
          <p:nvSpPr>
            <p:cNvPr id="33" name="Text Box 8">
              <a:extLst>
                <a:ext uri="{FF2B5EF4-FFF2-40B4-BE49-F238E27FC236}">
                  <a16:creationId xmlns:a16="http://schemas.microsoft.com/office/drawing/2014/main" id="{00F71707-7F28-6A90-A25A-881C611DCA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2" y="2140"/>
              <a:ext cx="204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D2D2F4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</a:t>
              </a:r>
              <a:endParaRPr lang="en-GB" b="1">
                <a:solidFill>
                  <a:srgbClr val="D2D2F4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150E87BC-C559-A179-3D65-07536709A0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742483">
              <a:off x="5170" y="2808"/>
              <a:ext cx="96" cy="9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FF6FC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grpSp>
          <p:nvGrpSpPr>
            <p:cNvPr id="36" name="Group 10">
              <a:extLst>
                <a:ext uri="{FF2B5EF4-FFF2-40B4-BE49-F238E27FC236}">
                  <a16:creationId xmlns:a16="http://schemas.microsoft.com/office/drawing/2014/main" id="{FE9B08A2-D0E9-6A95-E4A7-6F4E4CDDC7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1320"/>
              <a:ext cx="1784" cy="2000"/>
              <a:chOff x="-98" y="1104"/>
              <a:chExt cx="1784" cy="2000"/>
            </a:xfrm>
          </p:grpSpPr>
          <p:grpSp>
            <p:nvGrpSpPr>
              <p:cNvPr id="53" name="Group 11">
                <a:extLst>
                  <a:ext uri="{FF2B5EF4-FFF2-40B4-BE49-F238E27FC236}">
                    <a16:creationId xmlns:a16="http://schemas.microsoft.com/office/drawing/2014/main" id="{0C12D53E-6B7A-5468-EC0E-17382664D3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98" y="1104"/>
                <a:ext cx="1784" cy="2000"/>
                <a:chOff x="-98" y="192"/>
                <a:chExt cx="1784" cy="2000"/>
              </a:xfrm>
            </p:grpSpPr>
            <p:sp>
              <p:nvSpPr>
                <p:cNvPr id="56" name="Freeform 12">
                  <a:extLst>
                    <a:ext uri="{FF2B5EF4-FFF2-40B4-BE49-F238E27FC236}">
                      <a16:creationId xmlns:a16="http://schemas.microsoft.com/office/drawing/2014/main" id="{7496B7BB-821C-DBE1-9796-101217C55F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8" y="648"/>
                  <a:ext cx="1784" cy="1544"/>
                </a:xfrm>
                <a:custGeom>
                  <a:avLst/>
                  <a:gdLst>
                    <a:gd name="T0" fmla="*/ 608 w 1784"/>
                    <a:gd name="T1" fmla="*/ 592 h 1544"/>
                    <a:gd name="T2" fmla="*/ 272 w 1784"/>
                    <a:gd name="T3" fmla="*/ 1120 h 1544"/>
                    <a:gd name="T4" fmla="*/ 176 w 1784"/>
                    <a:gd name="T5" fmla="*/ 1408 h 1544"/>
                    <a:gd name="T6" fmla="*/ 320 w 1784"/>
                    <a:gd name="T7" fmla="*/ 1456 h 1544"/>
                    <a:gd name="T8" fmla="*/ 1088 w 1784"/>
                    <a:gd name="T9" fmla="*/ 880 h 1544"/>
                    <a:gd name="T10" fmla="*/ 1568 w 1784"/>
                    <a:gd name="T11" fmla="*/ 400 h 1544"/>
                    <a:gd name="T12" fmla="*/ 1760 w 1784"/>
                    <a:gd name="T13" fmla="*/ 160 h 1544"/>
                    <a:gd name="T14" fmla="*/ 1712 w 1784"/>
                    <a:gd name="T15" fmla="*/ 16 h 1544"/>
                    <a:gd name="T16" fmla="*/ 1472 w 1784"/>
                    <a:gd name="T17" fmla="*/ 64 h 1544"/>
                    <a:gd name="T18" fmla="*/ 944 w 1784"/>
                    <a:gd name="T19" fmla="*/ 304 h 1544"/>
                    <a:gd name="T20" fmla="*/ 224 w 1784"/>
                    <a:gd name="T21" fmla="*/ 736 h 1544"/>
                    <a:gd name="T22" fmla="*/ 32 w 1784"/>
                    <a:gd name="T23" fmla="*/ 880 h 1544"/>
                    <a:gd name="T24" fmla="*/ 32 w 1784"/>
                    <a:gd name="T25" fmla="*/ 1024 h 1544"/>
                    <a:gd name="T26" fmla="*/ 128 w 1784"/>
                    <a:gd name="T27" fmla="*/ 1072 h 1544"/>
                    <a:gd name="T28" fmla="*/ 320 w 1784"/>
                    <a:gd name="T29" fmla="*/ 1120 h 1544"/>
                    <a:gd name="T30" fmla="*/ 656 w 1784"/>
                    <a:gd name="T31" fmla="*/ 1072 h 1544"/>
                    <a:gd name="T32" fmla="*/ 1232 w 1784"/>
                    <a:gd name="T33" fmla="*/ 976 h 154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784"/>
                    <a:gd name="T52" fmla="*/ 0 h 1544"/>
                    <a:gd name="T53" fmla="*/ 1784 w 1784"/>
                    <a:gd name="T54" fmla="*/ 1544 h 1544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784" h="1544">
                      <a:moveTo>
                        <a:pt x="608" y="592"/>
                      </a:moveTo>
                      <a:cubicBezTo>
                        <a:pt x="476" y="788"/>
                        <a:pt x="344" y="984"/>
                        <a:pt x="272" y="1120"/>
                      </a:cubicBezTo>
                      <a:cubicBezTo>
                        <a:pt x="200" y="1256"/>
                        <a:pt x="168" y="1352"/>
                        <a:pt x="176" y="1408"/>
                      </a:cubicBezTo>
                      <a:cubicBezTo>
                        <a:pt x="184" y="1464"/>
                        <a:pt x="168" y="1544"/>
                        <a:pt x="320" y="1456"/>
                      </a:cubicBezTo>
                      <a:cubicBezTo>
                        <a:pt x="472" y="1368"/>
                        <a:pt x="880" y="1056"/>
                        <a:pt x="1088" y="880"/>
                      </a:cubicBezTo>
                      <a:cubicBezTo>
                        <a:pt x="1296" y="704"/>
                        <a:pt x="1456" y="520"/>
                        <a:pt x="1568" y="400"/>
                      </a:cubicBezTo>
                      <a:cubicBezTo>
                        <a:pt x="1680" y="280"/>
                        <a:pt x="1736" y="224"/>
                        <a:pt x="1760" y="160"/>
                      </a:cubicBezTo>
                      <a:cubicBezTo>
                        <a:pt x="1784" y="96"/>
                        <a:pt x="1760" y="32"/>
                        <a:pt x="1712" y="16"/>
                      </a:cubicBezTo>
                      <a:cubicBezTo>
                        <a:pt x="1664" y="0"/>
                        <a:pt x="1600" y="16"/>
                        <a:pt x="1472" y="64"/>
                      </a:cubicBezTo>
                      <a:cubicBezTo>
                        <a:pt x="1344" y="112"/>
                        <a:pt x="1152" y="192"/>
                        <a:pt x="944" y="304"/>
                      </a:cubicBezTo>
                      <a:cubicBezTo>
                        <a:pt x="736" y="416"/>
                        <a:pt x="376" y="640"/>
                        <a:pt x="224" y="736"/>
                      </a:cubicBezTo>
                      <a:cubicBezTo>
                        <a:pt x="72" y="832"/>
                        <a:pt x="64" y="832"/>
                        <a:pt x="32" y="880"/>
                      </a:cubicBezTo>
                      <a:cubicBezTo>
                        <a:pt x="0" y="928"/>
                        <a:pt x="16" y="992"/>
                        <a:pt x="32" y="1024"/>
                      </a:cubicBezTo>
                      <a:cubicBezTo>
                        <a:pt x="48" y="1056"/>
                        <a:pt x="80" y="1056"/>
                        <a:pt x="128" y="1072"/>
                      </a:cubicBezTo>
                      <a:cubicBezTo>
                        <a:pt x="176" y="1088"/>
                        <a:pt x="232" y="1120"/>
                        <a:pt x="320" y="1120"/>
                      </a:cubicBezTo>
                      <a:cubicBezTo>
                        <a:pt x="408" y="1120"/>
                        <a:pt x="504" y="1096"/>
                        <a:pt x="656" y="1072"/>
                      </a:cubicBezTo>
                      <a:cubicBezTo>
                        <a:pt x="808" y="1048"/>
                        <a:pt x="1136" y="992"/>
                        <a:pt x="1232" y="976"/>
                      </a:cubicBezTo>
                    </a:path>
                  </a:pathLst>
                </a:custGeom>
                <a:noFill/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GB">
                    <a:ea typeface="ＭＳ Ｐゴシック" pitchFamily="80" charset="-128"/>
                    <a:cs typeface="ＭＳ Ｐゴシック" pitchFamily="80" charset="-128"/>
                  </a:endParaRPr>
                </a:p>
              </p:txBody>
            </p:sp>
            <p:sp>
              <p:nvSpPr>
                <p:cNvPr id="57" name="Line 13">
                  <a:extLst>
                    <a:ext uri="{FF2B5EF4-FFF2-40B4-BE49-F238E27FC236}">
                      <a16:creationId xmlns:a16="http://schemas.microsoft.com/office/drawing/2014/main" id="{05AC7E51-0E7E-9991-E633-EF5255E03B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" y="192"/>
                  <a:ext cx="336" cy="1056"/>
                </a:xfrm>
                <a:prstGeom prst="line">
                  <a:avLst/>
                </a:prstGeom>
                <a:noFill/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8" name="Freeform 14">
                  <a:extLst>
                    <a:ext uri="{FF2B5EF4-FFF2-40B4-BE49-F238E27FC236}">
                      <a16:creationId xmlns:a16="http://schemas.microsoft.com/office/drawing/2014/main" id="{7564F27F-E78A-EBE8-4C4E-DEFCA27C0F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3" y="600"/>
                  <a:ext cx="467" cy="1032"/>
                </a:xfrm>
                <a:custGeom>
                  <a:avLst/>
                  <a:gdLst>
                    <a:gd name="T0" fmla="*/ 584 w 632"/>
                    <a:gd name="T1" fmla="*/ 1032 h 1032"/>
                    <a:gd name="T2" fmla="*/ 632 w 632"/>
                    <a:gd name="T3" fmla="*/ 600 h 1032"/>
                    <a:gd name="T4" fmla="*/ 584 w 632"/>
                    <a:gd name="T5" fmla="*/ 168 h 1032"/>
                    <a:gd name="T6" fmla="*/ 536 w 632"/>
                    <a:gd name="T7" fmla="*/ 24 h 1032"/>
                    <a:gd name="T8" fmla="*/ 488 w 632"/>
                    <a:gd name="T9" fmla="*/ 24 h 1032"/>
                    <a:gd name="T10" fmla="*/ 392 w 632"/>
                    <a:gd name="T11" fmla="*/ 120 h 1032"/>
                    <a:gd name="T12" fmla="*/ 200 w 632"/>
                    <a:gd name="T13" fmla="*/ 456 h 1032"/>
                    <a:gd name="T14" fmla="*/ 56 w 632"/>
                    <a:gd name="T15" fmla="*/ 696 h 1032"/>
                    <a:gd name="T16" fmla="*/ 8 w 632"/>
                    <a:gd name="T17" fmla="*/ 840 h 1032"/>
                    <a:gd name="T18" fmla="*/ 104 w 632"/>
                    <a:gd name="T19" fmla="*/ 936 h 103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32"/>
                    <a:gd name="T31" fmla="*/ 0 h 1032"/>
                    <a:gd name="T32" fmla="*/ 632 w 632"/>
                    <a:gd name="T33" fmla="*/ 1032 h 103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32" h="1032">
                      <a:moveTo>
                        <a:pt x="584" y="1032"/>
                      </a:moveTo>
                      <a:cubicBezTo>
                        <a:pt x="608" y="888"/>
                        <a:pt x="632" y="744"/>
                        <a:pt x="632" y="600"/>
                      </a:cubicBezTo>
                      <a:cubicBezTo>
                        <a:pt x="632" y="456"/>
                        <a:pt x="600" y="264"/>
                        <a:pt x="584" y="168"/>
                      </a:cubicBezTo>
                      <a:cubicBezTo>
                        <a:pt x="568" y="72"/>
                        <a:pt x="552" y="48"/>
                        <a:pt x="536" y="24"/>
                      </a:cubicBezTo>
                      <a:cubicBezTo>
                        <a:pt x="520" y="0"/>
                        <a:pt x="512" y="8"/>
                        <a:pt x="488" y="24"/>
                      </a:cubicBezTo>
                      <a:cubicBezTo>
                        <a:pt x="464" y="40"/>
                        <a:pt x="440" y="48"/>
                        <a:pt x="392" y="120"/>
                      </a:cubicBezTo>
                      <a:cubicBezTo>
                        <a:pt x="344" y="192"/>
                        <a:pt x="256" y="360"/>
                        <a:pt x="200" y="456"/>
                      </a:cubicBezTo>
                      <a:cubicBezTo>
                        <a:pt x="144" y="552"/>
                        <a:pt x="88" y="632"/>
                        <a:pt x="56" y="696"/>
                      </a:cubicBezTo>
                      <a:cubicBezTo>
                        <a:pt x="24" y="760"/>
                        <a:pt x="0" y="800"/>
                        <a:pt x="8" y="840"/>
                      </a:cubicBezTo>
                      <a:cubicBezTo>
                        <a:pt x="16" y="880"/>
                        <a:pt x="60" y="908"/>
                        <a:pt x="104" y="93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GB">
                    <a:ea typeface="ＭＳ Ｐゴシック" pitchFamily="80" charset="-128"/>
                    <a:cs typeface="ＭＳ Ｐゴシック" pitchFamily="80" charset="-128"/>
                  </a:endParaRPr>
                </a:p>
              </p:txBody>
            </p:sp>
            <p:sp>
              <p:nvSpPr>
                <p:cNvPr id="59" name="Freeform 15">
                  <a:extLst>
                    <a:ext uri="{FF2B5EF4-FFF2-40B4-BE49-F238E27FC236}">
                      <a16:creationId xmlns:a16="http://schemas.microsoft.com/office/drawing/2014/main" id="{4C9C08B3-C8E9-79D4-19D7-E4721B80EE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8" y="1328"/>
                  <a:ext cx="256" cy="208"/>
                </a:xfrm>
                <a:custGeom>
                  <a:avLst/>
                  <a:gdLst>
                    <a:gd name="T0" fmla="*/ 0 w 256"/>
                    <a:gd name="T1" fmla="*/ 208 h 208"/>
                    <a:gd name="T2" fmla="*/ 192 w 256"/>
                    <a:gd name="T3" fmla="*/ 112 h 208"/>
                    <a:gd name="T4" fmla="*/ 240 w 256"/>
                    <a:gd name="T5" fmla="*/ 16 h 208"/>
                    <a:gd name="T6" fmla="*/ 96 w 256"/>
                    <a:gd name="T7" fmla="*/ 16 h 208"/>
                    <a:gd name="T8" fmla="*/ 48 w 256"/>
                    <a:gd name="T9" fmla="*/ 112 h 208"/>
                    <a:gd name="T10" fmla="*/ 96 w 256"/>
                    <a:gd name="T11" fmla="*/ 112 h 2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56"/>
                    <a:gd name="T19" fmla="*/ 0 h 208"/>
                    <a:gd name="T20" fmla="*/ 256 w 256"/>
                    <a:gd name="T21" fmla="*/ 208 h 20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56" h="208">
                      <a:moveTo>
                        <a:pt x="0" y="208"/>
                      </a:moveTo>
                      <a:cubicBezTo>
                        <a:pt x="76" y="176"/>
                        <a:pt x="152" y="144"/>
                        <a:pt x="192" y="112"/>
                      </a:cubicBezTo>
                      <a:cubicBezTo>
                        <a:pt x="232" y="80"/>
                        <a:pt x="256" y="32"/>
                        <a:pt x="240" y="16"/>
                      </a:cubicBezTo>
                      <a:cubicBezTo>
                        <a:pt x="224" y="0"/>
                        <a:pt x="128" y="0"/>
                        <a:pt x="96" y="16"/>
                      </a:cubicBezTo>
                      <a:cubicBezTo>
                        <a:pt x="64" y="32"/>
                        <a:pt x="48" y="96"/>
                        <a:pt x="48" y="112"/>
                      </a:cubicBezTo>
                      <a:cubicBezTo>
                        <a:pt x="48" y="128"/>
                        <a:pt x="72" y="120"/>
                        <a:pt x="96" y="112"/>
                      </a:cubicBezTo>
                    </a:path>
                  </a:pathLst>
                </a:custGeom>
                <a:noFill/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GB">
                    <a:ea typeface="ＭＳ Ｐゴシック" pitchFamily="80" charset="-128"/>
                    <a:cs typeface="ＭＳ Ｐゴシック" pitchFamily="80" charset="-128"/>
                  </a:endParaRPr>
                </a:p>
              </p:txBody>
            </p:sp>
          </p:grpSp>
          <p:sp>
            <p:nvSpPr>
              <p:cNvPr id="54" name="Line 16">
                <a:extLst>
                  <a:ext uri="{FF2B5EF4-FFF2-40B4-BE49-F238E27FC236}">
                    <a16:creationId xmlns:a16="http://schemas.microsoft.com/office/drawing/2014/main" id="{8F49939D-B45D-D0D6-C498-FF40A588D0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" y="1104"/>
                <a:ext cx="144" cy="480"/>
              </a:xfrm>
              <a:prstGeom prst="line">
                <a:avLst/>
              </a:prstGeom>
              <a:noFill/>
              <a:ln w="3175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Line 18">
                <a:extLst>
                  <a:ext uri="{FF2B5EF4-FFF2-40B4-BE49-F238E27FC236}">
                    <a16:creationId xmlns:a16="http://schemas.microsoft.com/office/drawing/2014/main" id="{7B39887B-CB97-8E89-6E60-B7A4489112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68" y="1968"/>
                <a:ext cx="96" cy="14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40" name="Text Box 19">
              <a:extLst>
                <a:ext uri="{FF2B5EF4-FFF2-40B4-BE49-F238E27FC236}">
                  <a16:creationId xmlns:a16="http://schemas.microsoft.com/office/drawing/2014/main" id="{4911D693-8339-D004-D349-25BFDD2A4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" y="1607"/>
              <a:ext cx="210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41" name="Text Box 20">
              <a:extLst>
                <a:ext uri="{FF2B5EF4-FFF2-40B4-BE49-F238E27FC236}">
                  <a16:creationId xmlns:a16="http://schemas.microsoft.com/office/drawing/2014/main" id="{C12147BB-1EE1-50F7-6306-475ED27F24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7" y="2278"/>
              <a:ext cx="209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44" name="Text Box 21">
              <a:extLst>
                <a:ext uri="{FF2B5EF4-FFF2-40B4-BE49-F238E27FC236}">
                  <a16:creationId xmlns:a16="http://schemas.microsoft.com/office/drawing/2014/main" id="{1FB0817B-BF36-24BF-30FE-F0FC89629E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9" y="2543"/>
              <a:ext cx="210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47" name="Text Box 22">
              <a:extLst>
                <a:ext uri="{FF2B5EF4-FFF2-40B4-BE49-F238E27FC236}">
                  <a16:creationId xmlns:a16="http://schemas.microsoft.com/office/drawing/2014/main" id="{16990E18-9157-A89A-6327-229B1D6EDA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5" y="1915"/>
              <a:ext cx="209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48" name="Text Box 24">
              <a:extLst>
                <a:ext uri="{FF2B5EF4-FFF2-40B4-BE49-F238E27FC236}">
                  <a16:creationId xmlns:a16="http://schemas.microsoft.com/office/drawing/2014/main" id="{F07AAD36-BA14-9C7C-A4B1-72F59ADDAD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" y="2146"/>
              <a:ext cx="208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E27BE98D-B24D-C081-0524-A225D1EB92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9" y="2565"/>
              <a:ext cx="4117" cy="244"/>
            </a:xfrm>
            <a:prstGeom prst="lin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  <a:prstDash val="sysDash"/>
              <a:round/>
              <a:headEnd type="none"/>
              <a:tailEnd type="arrow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Text Box 38">
              <a:extLst>
                <a:ext uri="{FF2B5EF4-FFF2-40B4-BE49-F238E27FC236}">
                  <a16:creationId xmlns:a16="http://schemas.microsoft.com/office/drawing/2014/main" id="{8D868E05-A1FC-5AB9-ED2F-28319AAC28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0" y="1335"/>
              <a:ext cx="4067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algn="ctr" defTabSz="828675" eaLnBrk="0" hangingPunct="0">
                <a:buClr>
                  <a:srgbClr val="000000"/>
                </a:buClr>
                <a:buSzPct val="45000"/>
                <a:buFont typeface="StarBats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</a:tabLst>
              </a:pPr>
              <a:r>
                <a:rPr lang="en-GB" sz="1400">
                  <a:solidFill>
                    <a:schemeClr val="bg1"/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Relic WIMPs gravitationally bound / elastic collisions</a:t>
              </a:r>
            </a:p>
            <a:p>
              <a:pPr algn="ctr" defTabSz="828675" eaLnBrk="0" hangingPunct="0">
                <a:buClr>
                  <a:srgbClr val="000000"/>
                </a:buClr>
                <a:buSzPct val="45000"/>
                <a:buFont typeface="StarBats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</a:tabLst>
              </a:pPr>
              <a:r>
                <a:rPr lang="en-GB" sz="1400">
                  <a:solidFill>
                    <a:schemeClr val="bg1"/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(Sun, Earth, Galactic Center)</a:t>
              </a:r>
            </a:p>
          </p:txBody>
        </p:sp>
        <p:sp>
          <p:nvSpPr>
            <p:cNvPr id="51" name="Text Box 39">
              <a:extLst>
                <a:ext uri="{FF2B5EF4-FFF2-40B4-BE49-F238E27FC236}">
                  <a16:creationId xmlns:a16="http://schemas.microsoft.com/office/drawing/2014/main" id="{B056731A-C1B0-CB68-0613-4C7E94FB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" y="2776"/>
              <a:ext cx="1598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sz="16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&lt;E</a:t>
              </a:r>
              <a:r>
                <a:rPr lang="en-GB" sz="1600" baseline="-250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</a:t>
              </a:r>
              <a:r>
                <a:rPr lang="en-GB" sz="16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&gt; ~ M</a:t>
              </a:r>
              <a:r>
                <a:rPr lang="en-GB" sz="1600" baseline="-250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r>
                <a:rPr lang="en-GB" sz="16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/3</a:t>
              </a:r>
            </a:p>
          </p:txBody>
        </p:sp>
        <p:sp>
          <p:nvSpPr>
            <p:cNvPr id="52" name="Text Box 43">
              <a:extLst>
                <a:ext uri="{FF2B5EF4-FFF2-40B4-BE49-F238E27FC236}">
                  <a16:creationId xmlns:a16="http://schemas.microsoft.com/office/drawing/2014/main" id="{BA83DACE-6252-EB4F-C02B-2292E343BC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8" y="3033"/>
              <a:ext cx="1143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sz="140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ANTARES</a:t>
              </a:r>
            </a:p>
          </p:txBody>
        </p:sp>
      </p:grpSp>
      <p:sp>
        <p:nvSpPr>
          <p:cNvPr id="60" name="Rectangle 27">
            <a:extLst>
              <a:ext uri="{FF2B5EF4-FFF2-40B4-BE49-F238E27FC236}">
                <a16:creationId xmlns:a16="http://schemas.microsoft.com/office/drawing/2014/main" id="{5CD56C25-F2C8-6CB0-B5C5-9140B17A1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8093" y="627514"/>
            <a:ext cx="6355308" cy="1870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50800" indent="-50800" algn="ctr">
              <a:spcBef>
                <a:spcPct val="20000"/>
              </a:spcBef>
              <a:buClr>
                <a:srgbClr val="1E2E53"/>
              </a:buClr>
              <a:buFont typeface="Wingdings" pitchFamily="80" charset="2"/>
              <a:buNone/>
            </a:pPr>
            <a:endParaRPr lang="en-GB" sz="1800">
              <a:solidFill>
                <a:srgbClr val="FF0000"/>
              </a:solidFill>
              <a:ea typeface="ＭＳ Ｐゴシック" pitchFamily="80" charset="-128"/>
              <a:cs typeface="ＭＳ Ｐゴシック" pitchFamily="80" charset="-128"/>
              <a:sym typeface="Symbol" pitchFamily="80" charset="2"/>
            </a:endParaRPr>
          </a:p>
        </p:txBody>
      </p:sp>
      <p:sp>
        <p:nvSpPr>
          <p:cNvPr id="61" name="Espace réservé du numéro de diapositive 4">
            <a:extLst>
              <a:ext uri="{FF2B5EF4-FFF2-40B4-BE49-F238E27FC236}">
                <a16:creationId xmlns:a16="http://schemas.microsoft.com/office/drawing/2014/main" id="{145AEC96-845B-80F2-69AB-9154DBADEED4}"/>
              </a:ext>
            </a:extLst>
          </p:cNvPr>
          <p:cNvSpPr txBox="1">
            <a:spLocks/>
          </p:cNvSpPr>
          <p:nvPr/>
        </p:nvSpPr>
        <p:spPr bwMode="auto">
          <a:xfrm>
            <a:off x="8892481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37</a:t>
            </a:fld>
            <a:endParaRPr lang="en-GB" sz="1000">
              <a:latin typeface="+mn-lt"/>
            </a:endParaRP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3627583D-9118-8704-4179-66156A61D268}"/>
              </a:ext>
            </a:extLst>
          </p:cNvPr>
          <p:cNvSpPr txBox="1"/>
          <p:nvPr/>
        </p:nvSpPr>
        <p:spPr>
          <a:xfrm>
            <a:off x="4174438" y="2184401"/>
            <a:ext cx="49837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accent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Full ANTARES (4532.16 days) &amp;  ARCA8+19+21 (328 days) 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E5530CA3-E041-CC9A-0C6B-F0E5C1F00BF9}"/>
              </a:ext>
            </a:extLst>
          </p:cNvPr>
          <p:cNvSpPr txBox="1"/>
          <p:nvPr/>
        </p:nvSpPr>
        <p:spPr>
          <a:xfrm>
            <a:off x="510072" y="2356538"/>
            <a:ext cx="314380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charset="0"/>
              </a:rPr>
              <a:t>  </a:t>
            </a:r>
            <a:r>
              <a:rPr lang="en-GB" sz="14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Physics of the Dark Universe, 16 (2017) 41–48 </a:t>
            </a:r>
          </a:p>
          <a:p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&amp;"/>
            </a:pPr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Phys.Lett. B759 2016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JCAP 05 (2016) 016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JCAP11 (2013) 032</a:t>
            </a:r>
          </a:p>
          <a:p>
            <a:endParaRPr lang="en-GB" sz="110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charset="0"/>
              </a:rPr>
              <a:t>  </a:t>
            </a:r>
            <a:r>
              <a:rPr lang="en-GB" sz="1400" u="sng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Galactic Center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JCAP 06 (2022) 06, 028  (secluded DM)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Phys. Lett. B 805 135439 (2020).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Phys. Rev. D 102, 082002 (2020)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Phys. Let. B 769 (2017) 249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JCAP 10 (2015) 068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FC36027-BBD4-7169-39BF-875BE37C0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20" y="33340"/>
            <a:ext cx="7343775" cy="431006"/>
          </a:xfrm>
        </p:spPr>
        <p:txBody>
          <a:bodyPr/>
          <a:lstStyle/>
          <a:p>
            <a:r>
              <a:rPr lang="en-GB"/>
              <a:t>Indirect Search for Dark Matter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DF1E30B1-4804-600D-7B84-6844B813938F}"/>
              </a:ext>
            </a:extLst>
          </p:cNvPr>
          <p:cNvSpPr txBox="1"/>
          <p:nvPr/>
        </p:nvSpPr>
        <p:spPr>
          <a:xfrm>
            <a:off x="2559729" y="4516980"/>
            <a:ext cx="223224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1" dirty="0">
                <a:solidFill>
                  <a:schemeClr val="accent2"/>
                </a:solidFill>
                <a:latin typeface="+mn-lt"/>
              </a:rPr>
              <a:t>Improvement expected with </a:t>
            </a:r>
          </a:p>
          <a:p>
            <a:pPr algn="ctr"/>
            <a:r>
              <a:rPr lang="en-GB" sz="1100" i="1" dirty="0">
                <a:solidFill>
                  <a:schemeClr val="accent2"/>
                </a:solidFill>
                <a:latin typeface="+mn-lt"/>
              </a:rPr>
              <a:t>single line reconstruction </a:t>
            </a:r>
          </a:p>
          <a:p>
            <a:pPr algn="ctr"/>
            <a:r>
              <a:rPr lang="en-GB" sz="1000" i="1" dirty="0">
                <a:solidFill>
                  <a:srgbClr val="CC6633"/>
                </a:solidFill>
                <a:latin typeface="+mn-lt"/>
              </a:rPr>
              <a:t>☞ PoS(ICRC2023)1443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66E498E-6957-0335-FBBC-3C8B585787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976" y="2483403"/>
            <a:ext cx="3668455" cy="265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223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space réservé du numéro de diapositive 4"/>
          <p:cNvSpPr txBox="1">
            <a:spLocks/>
          </p:cNvSpPr>
          <p:nvPr/>
        </p:nvSpPr>
        <p:spPr bwMode="auto">
          <a:xfrm>
            <a:off x="8892481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000" b="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id="{282A7696-087B-4703-13F8-6AA107741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20" y="33340"/>
            <a:ext cx="7343775" cy="431006"/>
          </a:xfrm>
        </p:spPr>
        <p:txBody>
          <a:bodyPr/>
          <a:lstStyle/>
          <a:p>
            <a:r>
              <a:rPr lang="en-GB"/>
              <a:t>Indirect Search for Dark Matter</a:t>
            </a:r>
          </a:p>
        </p:txBody>
      </p:sp>
      <p:grpSp>
        <p:nvGrpSpPr>
          <p:cNvPr id="3" name="Group 45">
            <a:extLst>
              <a:ext uri="{FF2B5EF4-FFF2-40B4-BE49-F238E27FC236}">
                <a16:creationId xmlns:a16="http://schemas.microsoft.com/office/drawing/2014/main" id="{F56A27B5-FE8D-BB81-C224-AA124FBD65BE}"/>
              </a:ext>
            </a:extLst>
          </p:cNvPr>
          <p:cNvGrpSpPr>
            <a:grpSpLocks/>
          </p:cNvGrpSpPr>
          <p:nvPr/>
        </p:nvGrpSpPr>
        <p:grpSpPr bwMode="auto">
          <a:xfrm>
            <a:off x="755718" y="600375"/>
            <a:ext cx="7704714" cy="1529699"/>
            <a:chOff x="-220" y="1256"/>
            <a:chExt cx="5881" cy="2224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id="{0987CBA7-1219-EF37-BC6D-4334FC343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20" y="1256"/>
              <a:ext cx="5881" cy="21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pic>
          <p:nvPicPr>
            <p:cNvPr id="6" name="Picture 3" descr="mbluemarble">
              <a:extLst>
                <a:ext uri="{FF2B5EF4-FFF2-40B4-BE49-F238E27FC236}">
                  <a16:creationId xmlns:a16="http://schemas.microsoft.com/office/drawing/2014/main" id="{D28F1048-D241-949B-5DCF-A5C2624A3D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 b="7780"/>
            <a:stretch>
              <a:fillRect/>
            </a:stretch>
          </p:blipFill>
          <p:spPr bwMode="auto">
            <a:xfrm>
              <a:off x="4452" y="2016"/>
              <a:ext cx="819" cy="1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19ED7D9E-424F-31B2-1ECD-4277D7F3DE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/>
            <a:srcRect b="6618"/>
            <a:stretch/>
          </p:blipFill>
          <p:spPr bwMode="auto">
            <a:xfrm>
              <a:off x="440" y="1672"/>
              <a:ext cx="1231" cy="1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7">
              <a:extLst>
                <a:ext uri="{FF2B5EF4-FFF2-40B4-BE49-F238E27FC236}">
                  <a16:creationId xmlns:a16="http://schemas.microsoft.com/office/drawing/2014/main" id="{09334021-95B8-6609-7F38-F0104431C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8" y="1555"/>
              <a:ext cx="743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sz="1600" b="1">
                  <a:solidFill>
                    <a:srgbClr val="CC9900"/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Earth</a:t>
              </a:r>
            </a:p>
          </p:txBody>
        </p:sp>
        <p:sp>
          <p:nvSpPr>
            <p:cNvPr id="9" name="Text Box 8">
              <a:extLst>
                <a:ext uri="{FF2B5EF4-FFF2-40B4-BE49-F238E27FC236}">
                  <a16:creationId xmlns:a16="http://schemas.microsoft.com/office/drawing/2014/main" id="{AB441C3B-E7F6-10D8-A128-663A83A260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2" y="2140"/>
              <a:ext cx="204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D2D2F4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</a:t>
              </a:r>
              <a:endParaRPr lang="en-GB" b="1">
                <a:solidFill>
                  <a:srgbClr val="D2D2F4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FF22D4B-F3B2-E548-1EB8-6D86D66609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742483">
              <a:off x="5170" y="2808"/>
              <a:ext cx="96" cy="9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FF6FC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A1C03CF-FFE8-3C8C-9A16-DBBBEBEA04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1320"/>
              <a:ext cx="1784" cy="2000"/>
              <a:chOff x="-98" y="1104"/>
              <a:chExt cx="1784" cy="2000"/>
            </a:xfrm>
          </p:grpSpPr>
          <p:grpSp>
            <p:nvGrpSpPr>
              <p:cNvPr id="24" name="Group 11">
                <a:extLst>
                  <a:ext uri="{FF2B5EF4-FFF2-40B4-BE49-F238E27FC236}">
                    <a16:creationId xmlns:a16="http://schemas.microsoft.com/office/drawing/2014/main" id="{27DEC39E-FFF8-C94A-FE3F-8ECC826DF4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98" y="1104"/>
                <a:ext cx="1784" cy="2000"/>
                <a:chOff x="-98" y="192"/>
                <a:chExt cx="1784" cy="2000"/>
              </a:xfrm>
            </p:grpSpPr>
            <p:sp>
              <p:nvSpPr>
                <p:cNvPr id="32" name="Freeform 12">
                  <a:extLst>
                    <a:ext uri="{FF2B5EF4-FFF2-40B4-BE49-F238E27FC236}">
                      <a16:creationId xmlns:a16="http://schemas.microsoft.com/office/drawing/2014/main" id="{17BA2A4C-DDE6-84E3-A981-B16877C311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8" y="648"/>
                  <a:ext cx="1784" cy="1544"/>
                </a:xfrm>
                <a:custGeom>
                  <a:avLst/>
                  <a:gdLst>
                    <a:gd name="T0" fmla="*/ 608 w 1784"/>
                    <a:gd name="T1" fmla="*/ 592 h 1544"/>
                    <a:gd name="T2" fmla="*/ 272 w 1784"/>
                    <a:gd name="T3" fmla="*/ 1120 h 1544"/>
                    <a:gd name="T4" fmla="*/ 176 w 1784"/>
                    <a:gd name="T5" fmla="*/ 1408 h 1544"/>
                    <a:gd name="T6" fmla="*/ 320 w 1784"/>
                    <a:gd name="T7" fmla="*/ 1456 h 1544"/>
                    <a:gd name="T8" fmla="*/ 1088 w 1784"/>
                    <a:gd name="T9" fmla="*/ 880 h 1544"/>
                    <a:gd name="T10" fmla="*/ 1568 w 1784"/>
                    <a:gd name="T11" fmla="*/ 400 h 1544"/>
                    <a:gd name="T12" fmla="*/ 1760 w 1784"/>
                    <a:gd name="T13" fmla="*/ 160 h 1544"/>
                    <a:gd name="T14" fmla="*/ 1712 w 1784"/>
                    <a:gd name="T15" fmla="*/ 16 h 1544"/>
                    <a:gd name="T16" fmla="*/ 1472 w 1784"/>
                    <a:gd name="T17" fmla="*/ 64 h 1544"/>
                    <a:gd name="T18" fmla="*/ 944 w 1784"/>
                    <a:gd name="T19" fmla="*/ 304 h 1544"/>
                    <a:gd name="T20" fmla="*/ 224 w 1784"/>
                    <a:gd name="T21" fmla="*/ 736 h 1544"/>
                    <a:gd name="T22" fmla="*/ 32 w 1784"/>
                    <a:gd name="T23" fmla="*/ 880 h 1544"/>
                    <a:gd name="T24" fmla="*/ 32 w 1784"/>
                    <a:gd name="T25" fmla="*/ 1024 h 1544"/>
                    <a:gd name="T26" fmla="*/ 128 w 1784"/>
                    <a:gd name="T27" fmla="*/ 1072 h 1544"/>
                    <a:gd name="T28" fmla="*/ 320 w 1784"/>
                    <a:gd name="T29" fmla="*/ 1120 h 1544"/>
                    <a:gd name="T30" fmla="*/ 656 w 1784"/>
                    <a:gd name="T31" fmla="*/ 1072 h 1544"/>
                    <a:gd name="T32" fmla="*/ 1232 w 1784"/>
                    <a:gd name="T33" fmla="*/ 976 h 154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784"/>
                    <a:gd name="T52" fmla="*/ 0 h 1544"/>
                    <a:gd name="T53" fmla="*/ 1784 w 1784"/>
                    <a:gd name="T54" fmla="*/ 1544 h 1544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784" h="1544">
                      <a:moveTo>
                        <a:pt x="608" y="592"/>
                      </a:moveTo>
                      <a:cubicBezTo>
                        <a:pt x="476" y="788"/>
                        <a:pt x="344" y="984"/>
                        <a:pt x="272" y="1120"/>
                      </a:cubicBezTo>
                      <a:cubicBezTo>
                        <a:pt x="200" y="1256"/>
                        <a:pt x="168" y="1352"/>
                        <a:pt x="176" y="1408"/>
                      </a:cubicBezTo>
                      <a:cubicBezTo>
                        <a:pt x="184" y="1464"/>
                        <a:pt x="168" y="1544"/>
                        <a:pt x="320" y="1456"/>
                      </a:cubicBezTo>
                      <a:cubicBezTo>
                        <a:pt x="472" y="1368"/>
                        <a:pt x="880" y="1056"/>
                        <a:pt x="1088" y="880"/>
                      </a:cubicBezTo>
                      <a:cubicBezTo>
                        <a:pt x="1296" y="704"/>
                        <a:pt x="1456" y="520"/>
                        <a:pt x="1568" y="400"/>
                      </a:cubicBezTo>
                      <a:cubicBezTo>
                        <a:pt x="1680" y="280"/>
                        <a:pt x="1736" y="224"/>
                        <a:pt x="1760" y="160"/>
                      </a:cubicBezTo>
                      <a:cubicBezTo>
                        <a:pt x="1784" y="96"/>
                        <a:pt x="1760" y="32"/>
                        <a:pt x="1712" y="16"/>
                      </a:cubicBezTo>
                      <a:cubicBezTo>
                        <a:pt x="1664" y="0"/>
                        <a:pt x="1600" y="16"/>
                        <a:pt x="1472" y="64"/>
                      </a:cubicBezTo>
                      <a:cubicBezTo>
                        <a:pt x="1344" y="112"/>
                        <a:pt x="1152" y="192"/>
                        <a:pt x="944" y="304"/>
                      </a:cubicBezTo>
                      <a:cubicBezTo>
                        <a:pt x="736" y="416"/>
                        <a:pt x="376" y="640"/>
                        <a:pt x="224" y="736"/>
                      </a:cubicBezTo>
                      <a:cubicBezTo>
                        <a:pt x="72" y="832"/>
                        <a:pt x="64" y="832"/>
                        <a:pt x="32" y="880"/>
                      </a:cubicBezTo>
                      <a:cubicBezTo>
                        <a:pt x="0" y="928"/>
                        <a:pt x="16" y="992"/>
                        <a:pt x="32" y="1024"/>
                      </a:cubicBezTo>
                      <a:cubicBezTo>
                        <a:pt x="48" y="1056"/>
                        <a:pt x="80" y="1056"/>
                        <a:pt x="128" y="1072"/>
                      </a:cubicBezTo>
                      <a:cubicBezTo>
                        <a:pt x="176" y="1088"/>
                        <a:pt x="232" y="1120"/>
                        <a:pt x="320" y="1120"/>
                      </a:cubicBezTo>
                      <a:cubicBezTo>
                        <a:pt x="408" y="1120"/>
                        <a:pt x="504" y="1096"/>
                        <a:pt x="656" y="1072"/>
                      </a:cubicBezTo>
                      <a:cubicBezTo>
                        <a:pt x="808" y="1048"/>
                        <a:pt x="1136" y="992"/>
                        <a:pt x="1232" y="976"/>
                      </a:cubicBezTo>
                    </a:path>
                  </a:pathLst>
                </a:custGeom>
                <a:noFill/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GB">
                    <a:ea typeface="ＭＳ Ｐゴシック" pitchFamily="80" charset="-128"/>
                    <a:cs typeface="ＭＳ Ｐゴシック" pitchFamily="80" charset="-128"/>
                  </a:endParaRPr>
                </a:p>
              </p:txBody>
            </p:sp>
            <p:sp>
              <p:nvSpPr>
                <p:cNvPr id="34" name="Line 13">
                  <a:extLst>
                    <a:ext uri="{FF2B5EF4-FFF2-40B4-BE49-F238E27FC236}">
                      <a16:creationId xmlns:a16="http://schemas.microsoft.com/office/drawing/2014/main" id="{1CC5A052-CA37-7B91-30D6-FAE4024D31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" y="192"/>
                  <a:ext cx="336" cy="1056"/>
                </a:xfrm>
                <a:prstGeom prst="line">
                  <a:avLst/>
                </a:prstGeom>
                <a:noFill/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" name="Freeform 14">
                  <a:extLst>
                    <a:ext uri="{FF2B5EF4-FFF2-40B4-BE49-F238E27FC236}">
                      <a16:creationId xmlns:a16="http://schemas.microsoft.com/office/drawing/2014/main" id="{D214261A-2620-3C24-E7A6-A2DF5BA42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3" y="600"/>
                  <a:ext cx="467" cy="1032"/>
                </a:xfrm>
                <a:custGeom>
                  <a:avLst/>
                  <a:gdLst>
                    <a:gd name="T0" fmla="*/ 584 w 632"/>
                    <a:gd name="T1" fmla="*/ 1032 h 1032"/>
                    <a:gd name="T2" fmla="*/ 632 w 632"/>
                    <a:gd name="T3" fmla="*/ 600 h 1032"/>
                    <a:gd name="T4" fmla="*/ 584 w 632"/>
                    <a:gd name="T5" fmla="*/ 168 h 1032"/>
                    <a:gd name="T6" fmla="*/ 536 w 632"/>
                    <a:gd name="T7" fmla="*/ 24 h 1032"/>
                    <a:gd name="T8" fmla="*/ 488 w 632"/>
                    <a:gd name="T9" fmla="*/ 24 h 1032"/>
                    <a:gd name="T10" fmla="*/ 392 w 632"/>
                    <a:gd name="T11" fmla="*/ 120 h 1032"/>
                    <a:gd name="T12" fmla="*/ 200 w 632"/>
                    <a:gd name="T13" fmla="*/ 456 h 1032"/>
                    <a:gd name="T14" fmla="*/ 56 w 632"/>
                    <a:gd name="T15" fmla="*/ 696 h 1032"/>
                    <a:gd name="T16" fmla="*/ 8 w 632"/>
                    <a:gd name="T17" fmla="*/ 840 h 1032"/>
                    <a:gd name="T18" fmla="*/ 104 w 632"/>
                    <a:gd name="T19" fmla="*/ 936 h 103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32"/>
                    <a:gd name="T31" fmla="*/ 0 h 1032"/>
                    <a:gd name="T32" fmla="*/ 632 w 632"/>
                    <a:gd name="T33" fmla="*/ 1032 h 103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32" h="1032">
                      <a:moveTo>
                        <a:pt x="584" y="1032"/>
                      </a:moveTo>
                      <a:cubicBezTo>
                        <a:pt x="608" y="888"/>
                        <a:pt x="632" y="744"/>
                        <a:pt x="632" y="600"/>
                      </a:cubicBezTo>
                      <a:cubicBezTo>
                        <a:pt x="632" y="456"/>
                        <a:pt x="600" y="264"/>
                        <a:pt x="584" y="168"/>
                      </a:cubicBezTo>
                      <a:cubicBezTo>
                        <a:pt x="568" y="72"/>
                        <a:pt x="552" y="48"/>
                        <a:pt x="536" y="24"/>
                      </a:cubicBezTo>
                      <a:cubicBezTo>
                        <a:pt x="520" y="0"/>
                        <a:pt x="512" y="8"/>
                        <a:pt x="488" y="24"/>
                      </a:cubicBezTo>
                      <a:cubicBezTo>
                        <a:pt x="464" y="40"/>
                        <a:pt x="440" y="48"/>
                        <a:pt x="392" y="120"/>
                      </a:cubicBezTo>
                      <a:cubicBezTo>
                        <a:pt x="344" y="192"/>
                        <a:pt x="256" y="360"/>
                        <a:pt x="200" y="456"/>
                      </a:cubicBezTo>
                      <a:cubicBezTo>
                        <a:pt x="144" y="552"/>
                        <a:pt x="88" y="632"/>
                        <a:pt x="56" y="696"/>
                      </a:cubicBezTo>
                      <a:cubicBezTo>
                        <a:pt x="24" y="760"/>
                        <a:pt x="0" y="800"/>
                        <a:pt x="8" y="840"/>
                      </a:cubicBezTo>
                      <a:cubicBezTo>
                        <a:pt x="16" y="880"/>
                        <a:pt x="60" y="908"/>
                        <a:pt x="104" y="93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GB">
                    <a:ea typeface="ＭＳ Ｐゴシック" pitchFamily="80" charset="-128"/>
                    <a:cs typeface="ＭＳ Ｐゴシック" pitchFamily="80" charset="-128"/>
                  </a:endParaRPr>
                </a:p>
              </p:txBody>
            </p:sp>
            <p:sp>
              <p:nvSpPr>
                <p:cNvPr id="38" name="Freeform 15">
                  <a:extLst>
                    <a:ext uri="{FF2B5EF4-FFF2-40B4-BE49-F238E27FC236}">
                      <a16:creationId xmlns:a16="http://schemas.microsoft.com/office/drawing/2014/main" id="{1F5EFDA1-D647-C82E-7D75-12F689BB29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8" y="1328"/>
                  <a:ext cx="256" cy="208"/>
                </a:xfrm>
                <a:custGeom>
                  <a:avLst/>
                  <a:gdLst>
                    <a:gd name="T0" fmla="*/ 0 w 256"/>
                    <a:gd name="T1" fmla="*/ 208 h 208"/>
                    <a:gd name="T2" fmla="*/ 192 w 256"/>
                    <a:gd name="T3" fmla="*/ 112 h 208"/>
                    <a:gd name="T4" fmla="*/ 240 w 256"/>
                    <a:gd name="T5" fmla="*/ 16 h 208"/>
                    <a:gd name="T6" fmla="*/ 96 w 256"/>
                    <a:gd name="T7" fmla="*/ 16 h 208"/>
                    <a:gd name="T8" fmla="*/ 48 w 256"/>
                    <a:gd name="T9" fmla="*/ 112 h 208"/>
                    <a:gd name="T10" fmla="*/ 96 w 256"/>
                    <a:gd name="T11" fmla="*/ 112 h 20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56"/>
                    <a:gd name="T19" fmla="*/ 0 h 208"/>
                    <a:gd name="T20" fmla="*/ 256 w 256"/>
                    <a:gd name="T21" fmla="*/ 208 h 20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56" h="208">
                      <a:moveTo>
                        <a:pt x="0" y="208"/>
                      </a:moveTo>
                      <a:cubicBezTo>
                        <a:pt x="76" y="176"/>
                        <a:pt x="152" y="144"/>
                        <a:pt x="192" y="112"/>
                      </a:cubicBezTo>
                      <a:cubicBezTo>
                        <a:pt x="232" y="80"/>
                        <a:pt x="256" y="32"/>
                        <a:pt x="240" y="16"/>
                      </a:cubicBezTo>
                      <a:cubicBezTo>
                        <a:pt x="224" y="0"/>
                        <a:pt x="128" y="0"/>
                        <a:pt x="96" y="16"/>
                      </a:cubicBezTo>
                      <a:cubicBezTo>
                        <a:pt x="64" y="32"/>
                        <a:pt x="48" y="96"/>
                        <a:pt x="48" y="112"/>
                      </a:cubicBezTo>
                      <a:cubicBezTo>
                        <a:pt x="48" y="128"/>
                        <a:pt x="72" y="120"/>
                        <a:pt x="96" y="112"/>
                      </a:cubicBezTo>
                    </a:path>
                  </a:pathLst>
                </a:custGeom>
                <a:noFill/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GB">
                    <a:ea typeface="ＭＳ Ｐゴシック" pitchFamily="80" charset="-128"/>
                    <a:cs typeface="ＭＳ Ｐゴシック" pitchFamily="80" charset="-128"/>
                  </a:endParaRPr>
                </a:p>
              </p:txBody>
            </p:sp>
          </p:grpSp>
          <p:sp>
            <p:nvSpPr>
              <p:cNvPr id="29" name="Line 16">
                <a:extLst>
                  <a:ext uri="{FF2B5EF4-FFF2-40B4-BE49-F238E27FC236}">
                    <a16:creationId xmlns:a16="http://schemas.microsoft.com/office/drawing/2014/main" id="{0D46921E-E39F-2D45-D7DC-6B95A202FA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" y="1104"/>
                <a:ext cx="144" cy="480"/>
              </a:xfrm>
              <a:prstGeom prst="line">
                <a:avLst/>
              </a:prstGeom>
              <a:noFill/>
              <a:ln w="3175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Line 18">
                <a:extLst>
                  <a:ext uri="{FF2B5EF4-FFF2-40B4-BE49-F238E27FC236}">
                    <a16:creationId xmlns:a16="http://schemas.microsoft.com/office/drawing/2014/main" id="{568F27D4-1337-6DE8-2513-96A37B0971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68" y="1968"/>
                <a:ext cx="96" cy="14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2" name="Text Box 19">
              <a:extLst>
                <a:ext uri="{FF2B5EF4-FFF2-40B4-BE49-F238E27FC236}">
                  <a16:creationId xmlns:a16="http://schemas.microsoft.com/office/drawing/2014/main" id="{DD7D9E86-4056-86B4-6C51-EFFF118D13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" y="1607"/>
              <a:ext cx="210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3" name="Text Box 20">
              <a:extLst>
                <a:ext uri="{FF2B5EF4-FFF2-40B4-BE49-F238E27FC236}">
                  <a16:creationId xmlns:a16="http://schemas.microsoft.com/office/drawing/2014/main" id="{BCDE32B5-BAE5-2AC8-99D2-7F48EFDEBD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7" y="2278"/>
              <a:ext cx="209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4" name="Text Box 21">
              <a:extLst>
                <a:ext uri="{FF2B5EF4-FFF2-40B4-BE49-F238E27FC236}">
                  <a16:creationId xmlns:a16="http://schemas.microsoft.com/office/drawing/2014/main" id="{BBEE2A83-B825-D97F-2AD3-FC412A6E6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9" y="2543"/>
              <a:ext cx="210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5" name="Text Box 22">
              <a:extLst>
                <a:ext uri="{FF2B5EF4-FFF2-40B4-BE49-F238E27FC236}">
                  <a16:creationId xmlns:a16="http://schemas.microsoft.com/office/drawing/2014/main" id="{87F446E3-1F06-61EE-F32A-C3B88837F3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5" y="1915"/>
              <a:ext cx="209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6" name="Text Box 24">
              <a:extLst>
                <a:ext uri="{FF2B5EF4-FFF2-40B4-BE49-F238E27FC236}">
                  <a16:creationId xmlns:a16="http://schemas.microsoft.com/office/drawing/2014/main" id="{0871BD7A-8430-A953-DBB7-30B833AF97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" y="2146"/>
              <a:ext cx="208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b="1">
                  <a:solidFill>
                    <a:srgbClr val="FFFFFF"/>
                  </a:solidFill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endParaRPr lang="en-GB" b="1">
                <a:solidFill>
                  <a:srgbClr val="FFFFFF"/>
                </a:solidFill>
                <a:ea typeface="ＭＳ Ｐゴシック" pitchFamily="80" charset="-128"/>
                <a:cs typeface="ＭＳ Ｐゴシック" pitchFamily="80" charset="-128"/>
              </a:endParaRPr>
            </a:p>
          </p:txBody>
        </p:sp>
        <p:sp>
          <p:nvSpPr>
            <p:cNvPr id="17" name="Line 25">
              <a:extLst>
                <a:ext uri="{FF2B5EF4-FFF2-40B4-BE49-F238E27FC236}">
                  <a16:creationId xmlns:a16="http://schemas.microsoft.com/office/drawing/2014/main" id="{231D8148-2DCA-7165-8BAB-AD81720BB2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9" y="2565"/>
              <a:ext cx="4117" cy="244"/>
            </a:xfrm>
            <a:prstGeom prst="line">
              <a:avLst/>
            </a:prstGeom>
            <a:noFill/>
            <a:ln w="28575">
              <a:solidFill>
                <a:schemeClr val="accent6">
                  <a:lumMod val="20000"/>
                  <a:lumOff val="80000"/>
                </a:schemeClr>
              </a:solidFill>
              <a:prstDash val="sysDash"/>
              <a:round/>
              <a:headEnd type="none"/>
              <a:tailEnd type="arrow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Text Box 38">
              <a:extLst>
                <a:ext uri="{FF2B5EF4-FFF2-40B4-BE49-F238E27FC236}">
                  <a16:creationId xmlns:a16="http://schemas.microsoft.com/office/drawing/2014/main" id="{A70DC41C-9F02-F7BF-8990-7915C6BCFA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0" y="1335"/>
              <a:ext cx="4067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algn="ctr" defTabSz="828675" eaLnBrk="0" hangingPunct="0">
                <a:buClr>
                  <a:srgbClr val="000000"/>
                </a:buClr>
                <a:buSzPct val="45000"/>
                <a:buFont typeface="StarBats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</a:tabLst>
              </a:pPr>
              <a:r>
                <a:rPr lang="en-GB" sz="1400">
                  <a:solidFill>
                    <a:schemeClr val="bg1"/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Relic WIMPs gravitationally bound / elastic collisions</a:t>
              </a:r>
            </a:p>
            <a:p>
              <a:pPr algn="ctr" defTabSz="828675" eaLnBrk="0" hangingPunct="0">
                <a:buClr>
                  <a:srgbClr val="000000"/>
                </a:buClr>
                <a:buSzPct val="45000"/>
                <a:buFont typeface="StarBats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</a:tabLst>
              </a:pPr>
              <a:r>
                <a:rPr lang="en-GB" sz="1400">
                  <a:solidFill>
                    <a:schemeClr val="bg1"/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(Sun, Earth, Galactic Center)</a:t>
              </a:r>
            </a:p>
          </p:txBody>
        </p:sp>
        <p:sp>
          <p:nvSpPr>
            <p:cNvPr id="19" name="Text Box 39">
              <a:extLst>
                <a:ext uri="{FF2B5EF4-FFF2-40B4-BE49-F238E27FC236}">
                  <a16:creationId xmlns:a16="http://schemas.microsoft.com/office/drawing/2014/main" id="{D4B4F63C-2E6C-2AEB-0BD1-3735EA5998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" y="2776"/>
              <a:ext cx="1598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sz="16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&lt;E</a:t>
              </a:r>
              <a:r>
                <a:rPr lang="en-GB" sz="1600" baseline="-250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</a:t>
              </a:r>
              <a:r>
                <a:rPr lang="en-GB" sz="16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&gt; ~ M</a:t>
              </a:r>
              <a:r>
                <a:rPr lang="en-GB" sz="1600" baseline="-250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</a:t>
              </a:r>
              <a:r>
                <a:rPr lang="en-GB" sz="160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  <a:sym typeface="Symbol" pitchFamily="80" charset="2"/>
                </a:rPr>
                <a:t>/3</a:t>
              </a:r>
            </a:p>
          </p:txBody>
        </p:sp>
        <p:sp>
          <p:nvSpPr>
            <p:cNvPr id="23" name="Text Box 43">
              <a:extLst>
                <a:ext uri="{FF2B5EF4-FFF2-40B4-BE49-F238E27FC236}">
                  <a16:creationId xmlns:a16="http://schemas.microsoft.com/office/drawing/2014/main" id="{59F64ECA-9C55-A4C7-3030-53B48D23B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8" y="3033"/>
              <a:ext cx="1143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GB" sz="140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n-lt"/>
                  <a:ea typeface="ＭＳ Ｐゴシック" pitchFamily="80" charset="-128"/>
                  <a:cs typeface="ＭＳ Ｐゴシック" pitchFamily="80" charset="-128"/>
                </a:rPr>
                <a:t>ANTARES</a:t>
              </a:r>
            </a:p>
          </p:txBody>
        </p:sp>
      </p:grpSp>
      <p:sp>
        <p:nvSpPr>
          <p:cNvPr id="39" name="Rectangle 27">
            <a:extLst>
              <a:ext uri="{FF2B5EF4-FFF2-40B4-BE49-F238E27FC236}">
                <a16:creationId xmlns:a16="http://schemas.microsoft.com/office/drawing/2014/main" id="{C45CD3D2-692B-01FC-E0F7-3C8633F59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8093" y="627514"/>
            <a:ext cx="6355308" cy="1870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50800" indent="-50800" algn="ctr">
              <a:spcBef>
                <a:spcPct val="20000"/>
              </a:spcBef>
              <a:buClr>
                <a:srgbClr val="1E2E53"/>
              </a:buClr>
              <a:buFont typeface="Wingdings" pitchFamily="80" charset="2"/>
              <a:buNone/>
            </a:pPr>
            <a:endParaRPr lang="en-GB" sz="1800">
              <a:solidFill>
                <a:srgbClr val="FF0000"/>
              </a:solidFill>
              <a:ea typeface="ＭＳ Ｐゴシック" pitchFamily="80" charset="-128"/>
              <a:cs typeface="ＭＳ Ｐゴシック" pitchFamily="80" charset="-128"/>
              <a:sym typeface="Symbol" pitchFamily="80" charset="2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2CE16AD-479D-9E59-CF24-DA1ADB32DA4C}"/>
              </a:ext>
            </a:extLst>
          </p:cNvPr>
          <p:cNvSpPr txBox="1"/>
          <p:nvPr/>
        </p:nvSpPr>
        <p:spPr>
          <a:xfrm>
            <a:off x="510072" y="2356538"/>
            <a:ext cx="314380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charset="0"/>
              </a:rPr>
              <a:t>  </a:t>
            </a:r>
            <a:r>
              <a:rPr lang="en-GB" sz="14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Physics of the Dark Universe, 16 (2017) 41–48 </a:t>
            </a:r>
          </a:p>
          <a:p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&amp;"/>
            </a:pPr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u="sng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Phys.Lett. B759 2016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JCAP 05 (2016) 016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JCAP11 (2013) 032</a:t>
            </a:r>
          </a:p>
          <a:p>
            <a:endParaRPr lang="en-GB" sz="110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charset="0"/>
              </a:rPr>
              <a:t>  </a:t>
            </a:r>
            <a:r>
              <a:rPr lang="en-GB" sz="14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Galactic Center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JCAP 06 (2022) 06, 028  (secluded DM)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Phys. Lett. B 805 135439 (2020).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Phys. Rev. D 102, 082002 (2020)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Phys. Let. B 769 (2017) 249</a:t>
            </a:r>
          </a:p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JCAP 10 (2015) 068</a:t>
            </a:r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E4C16344-115D-0193-8916-C373299FD8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03" t="4321" r="5697" b="2805"/>
          <a:stretch/>
        </p:blipFill>
        <p:spPr>
          <a:xfrm>
            <a:off x="3564014" y="2336010"/>
            <a:ext cx="3848992" cy="2807490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76A4F9C3-B366-7C3E-FBE0-DE3C42867CE0}"/>
              </a:ext>
            </a:extLst>
          </p:cNvPr>
          <p:cNvSpPr txBox="1"/>
          <p:nvPr/>
        </p:nvSpPr>
        <p:spPr>
          <a:xfrm rot="16200000">
            <a:off x="7534218" y="4259380"/>
            <a:ext cx="21813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i="1" dirty="0">
                <a:solidFill>
                  <a:srgbClr val="CC6633"/>
                </a:solidFill>
                <a:latin typeface="+mn-lt"/>
              </a:rPr>
              <a:t>☞ PoS(ICRC2023)1406</a:t>
            </a:r>
            <a:r>
              <a:rPr lang="en-GB" sz="1000" b="0" i="0" u="none" strike="noStrike" dirty="0">
                <a:solidFill>
                  <a:srgbClr val="CC6633"/>
                </a:solidFill>
                <a:effectLst/>
                <a:latin typeface="Arial" panose="020B0604020202020204" pitchFamily="34" charset="0"/>
              </a:rPr>
              <a:t>,</a:t>
            </a:r>
            <a:endParaRPr lang="en-GB" sz="1000" i="1" dirty="0">
              <a:solidFill>
                <a:srgbClr val="CC6633"/>
              </a:solidFill>
              <a:latin typeface="+mn-lt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D1876CB7-2699-953B-ED60-78125FE3914D}"/>
              </a:ext>
            </a:extLst>
          </p:cNvPr>
          <p:cNvSpPr txBox="1"/>
          <p:nvPr/>
        </p:nvSpPr>
        <p:spPr>
          <a:xfrm flipH="1">
            <a:off x="7401922" y="2571750"/>
            <a:ext cx="12229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ORCA offers better </a:t>
            </a:r>
          </a:p>
          <a:p>
            <a:pPr algn="ctr"/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 to low WIMP masses</a:t>
            </a:r>
          </a:p>
          <a:p>
            <a:pPr algn="ctr"/>
            <a:endParaRPr lang="en-GB" sz="1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ANTARES limits being produced</a:t>
            </a:r>
          </a:p>
        </p:txBody>
      </p:sp>
    </p:spTree>
    <p:extLst>
      <p:ext uri="{BB962C8B-B14F-4D97-AF65-F5344CB8AC3E}">
        <p14:creationId xmlns:p14="http://schemas.microsoft.com/office/powerpoint/2010/main" val="17489034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numéro de diapositive 4"/>
          <p:cNvSpPr txBox="1">
            <a:spLocks/>
          </p:cNvSpPr>
          <p:nvPr/>
        </p:nvSpPr>
        <p:spPr bwMode="auto">
          <a:xfrm>
            <a:off x="8860259" y="288525"/>
            <a:ext cx="392261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611560" y="33340"/>
            <a:ext cx="7987448" cy="431006"/>
          </a:xfrm>
        </p:spPr>
        <p:txBody>
          <a:bodyPr/>
          <a:lstStyle/>
          <a:p>
            <a:r>
              <a:rPr lang="en-US" sz="3200" dirty="0"/>
              <a:t>Example of Indirect Search for Dark Matter</a:t>
            </a:r>
          </a:p>
        </p:txBody>
      </p:sp>
      <p:sp>
        <p:nvSpPr>
          <p:cNvPr id="2" name="Google Shape;87;p 26">
            <a:extLst>
              <a:ext uri="{FF2B5EF4-FFF2-40B4-BE49-F238E27FC236}">
                <a16:creationId xmlns:a16="http://schemas.microsoft.com/office/drawing/2014/main" id="{8DF8DE6A-39C6-3FA3-683E-82E7E3F0A339}"/>
              </a:ext>
            </a:extLst>
          </p:cNvPr>
          <p:cNvSpPr/>
          <p:nvPr/>
        </p:nvSpPr>
        <p:spPr>
          <a:xfrm>
            <a:off x="4734987" y="699542"/>
            <a:ext cx="4244690" cy="20368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1471" tIns="40817" rIns="41471" bIns="40817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Search for WIMPs annihilating</a:t>
            </a: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Mass range: 300 GeV/c</a:t>
            </a:r>
            <a:r>
              <a:rPr kumimoji="0" lang="en-US" sz="1270" b="0" i="0" u="none" strike="noStrike" kern="1200" cap="none" spc="-1" normalizeH="0" baseline="3300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2</a:t>
            </a: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÷ 100 </a:t>
            </a:r>
            <a:r>
              <a:rPr kumimoji="0" lang="en-US" sz="1270" b="0" i="0" u="none" strike="noStrike" kern="1200" cap="none" spc="-1" normalizeH="0" baseline="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TeV</a:t>
            </a: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/c</a:t>
            </a:r>
            <a:r>
              <a:rPr kumimoji="0" lang="en-US" sz="1270" b="0" i="0" u="none" strike="noStrike" kern="1200" cap="none" spc="-1" normalizeH="0" baseline="3300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2</a:t>
            </a: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Channels: </a:t>
            </a:r>
            <a:r>
              <a:rPr kumimoji="0" lang="en-US" sz="1270" b="0" i="0" u="none" strike="noStrike" kern="1200" cap="none" spc="-1" normalizeH="0" baseline="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μ</a:t>
            </a:r>
            <a:r>
              <a:rPr kumimoji="0" lang="en-US" sz="1270" b="0" i="0" u="none" strike="noStrike" kern="1200" cap="none" spc="-1" normalizeH="0" baseline="3300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+</a:t>
            </a:r>
            <a:r>
              <a:rPr kumimoji="0" lang="en-US" sz="1270" b="0" i="0" u="none" strike="noStrike" kern="1200" cap="none" spc="-1" normalizeH="0" baseline="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μ</a:t>
            </a:r>
            <a:r>
              <a:rPr kumimoji="0" lang="en-US" sz="1270" b="0" i="0" u="none" strike="noStrike" kern="1200" cap="none" spc="-1" normalizeH="0" baseline="3300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-</a:t>
            </a: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</a:t>
            </a:r>
            <a:r>
              <a:rPr kumimoji="0" lang="en-US" sz="1270" b="0" i="0" u="none" strike="noStrike" kern="1200" cap="none" spc="-1" normalizeH="0" baseline="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τ</a:t>
            </a:r>
            <a:r>
              <a:rPr kumimoji="0" lang="en-US" sz="1270" b="0" i="0" u="none" strike="noStrike" kern="1200" cap="none" spc="-1" normalizeH="0" baseline="3300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+</a:t>
            </a:r>
            <a:r>
              <a:rPr kumimoji="0" lang="en-US" sz="1270" b="0" i="0" u="none" strike="noStrike" kern="1200" cap="none" spc="-1" normalizeH="0" baseline="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τ</a:t>
            </a:r>
            <a:r>
              <a:rPr kumimoji="0" lang="en-US" sz="1270" b="0" i="0" u="none" strike="noStrike" kern="1200" cap="none" spc="-1" normalizeH="0" baseline="3300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-</a:t>
            </a: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bb, </a:t>
            </a:r>
            <a:r>
              <a:rPr kumimoji="0" lang="en-US" sz="1270" b="0" i="0" u="none" strike="noStrike" kern="1200" cap="none" spc="-1" normalizeH="0" baseline="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ν</a:t>
            </a:r>
            <a:r>
              <a:rPr kumimoji="0" lang="en-US" sz="1270" b="0" i="0" u="none" strike="noStrike" kern="1200" cap="none" spc="-1" normalizeH="0" baseline="-800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μ</a:t>
            </a:r>
            <a:r>
              <a:rPr kumimoji="0" lang="en-US" sz="1270" b="0" i="0" u="none" strike="noStrike" kern="1200" cap="none" spc="-1" normalizeH="0" baseline="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ν</a:t>
            </a:r>
            <a:r>
              <a:rPr kumimoji="0" lang="en-US" sz="1270" b="0" i="0" u="none" strike="noStrike" kern="1200" cap="none" spc="-1" normalizeH="0" baseline="-800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μ</a:t>
            </a:r>
            <a:r>
              <a:rPr kumimoji="0" lang="en-US" sz="1270" b="0" i="0" u="none" strike="noStrike" kern="1200" cap="none" spc="-1" normalizeH="0" baseline="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,WW</a:t>
            </a: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Sources: </a:t>
            </a: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195934" marR="0" lvl="0" indent="-195934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/>
            </a:pP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Galactic </a:t>
            </a:r>
            <a:r>
              <a:rPr kumimoji="0" lang="en-US" sz="1270" b="0" i="0" u="none" strike="noStrike" kern="1200" cap="none" spc="-1" normalizeH="0" baseline="0" noProof="0" dirty="0" err="1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centre</a:t>
            </a: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195934" marR="0" lvl="0" indent="-195934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/>
            </a:pPr>
            <a:r>
              <a:rPr kumimoji="0" lang="en-US" sz="1270" b="0" i="0" u="none" strike="noStrike" kern="1200" cap="none" spc="-1" normalizeH="0" baseline="0" noProof="0" dirty="0">
                <a:ln>
                  <a:noFill/>
                </a:ln>
                <a:solidFill>
                  <a:srgbClr val="000084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Sun core</a:t>
            </a: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it-IT" sz="127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01058BD-6B14-465C-3BCB-CF65BB3056B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58535" y="843558"/>
            <a:ext cx="4214736" cy="3237862"/>
          </a:xfrm>
          <a:prstGeom prst="rect">
            <a:avLst/>
          </a:prstGeom>
          <a:ln w="0"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649D696-9B22-50CC-AE05-656D2BB3FF9B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4874419" y="3545242"/>
            <a:ext cx="1329670" cy="1286240"/>
          </a:xfrm>
          <a:prstGeom prst="rect">
            <a:avLst/>
          </a:prstGeom>
          <a:ln w="0"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E3226CD-4323-3C71-EBA7-2F83BAEE7A6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831291" y="3780622"/>
            <a:ext cx="1023376" cy="1023376"/>
          </a:xfrm>
          <a:prstGeom prst="rect">
            <a:avLst/>
          </a:prstGeom>
          <a:ln w="0"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BC66141-5C73-8DC2-85BF-98A292EEDE23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6084168" y="2192007"/>
            <a:ext cx="2586848" cy="1305832"/>
          </a:xfrm>
          <a:prstGeom prst="rect">
            <a:avLst/>
          </a:prstGeom>
          <a:ln w="0">
            <a:noFill/>
          </a:ln>
        </p:spPr>
      </p:pic>
      <p:sp>
        <p:nvSpPr>
          <p:cNvPr id="7" name="Connecteur droit 6">
            <a:extLst>
              <a:ext uri="{FF2B5EF4-FFF2-40B4-BE49-F238E27FC236}">
                <a16:creationId xmlns:a16="http://schemas.microsoft.com/office/drawing/2014/main" id="{7C4D8219-DB98-AA18-4728-E123EB478F05}"/>
              </a:ext>
            </a:extLst>
          </p:cNvPr>
          <p:cNvSpPr/>
          <p:nvPr/>
        </p:nvSpPr>
        <p:spPr>
          <a:xfrm>
            <a:off x="5699417" y="4081747"/>
            <a:ext cx="1142889" cy="327"/>
          </a:xfrm>
          <a:prstGeom prst="line">
            <a:avLst/>
          </a:prstGeom>
          <a:ln w="36000">
            <a:solidFill>
              <a:srgbClr val="C9211E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62" tIns="-57144" rIns="97962" bIns="-57144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+mn-cs"/>
            </a:endParaRPr>
          </a:p>
        </p:txBody>
      </p:sp>
      <p:sp>
        <p:nvSpPr>
          <p:cNvPr id="8" name="Connecteur droit 7">
            <a:extLst>
              <a:ext uri="{FF2B5EF4-FFF2-40B4-BE49-F238E27FC236}">
                <a16:creationId xmlns:a16="http://schemas.microsoft.com/office/drawing/2014/main" id="{974FF90C-AF77-6940-DEF0-F27D7E915669}"/>
              </a:ext>
            </a:extLst>
          </p:cNvPr>
          <p:cNvSpPr/>
          <p:nvPr/>
        </p:nvSpPr>
        <p:spPr>
          <a:xfrm>
            <a:off x="5699417" y="4081747"/>
            <a:ext cx="979619" cy="489810"/>
          </a:xfrm>
          <a:prstGeom prst="line">
            <a:avLst/>
          </a:prstGeom>
          <a:ln w="36000">
            <a:solidFill>
              <a:srgbClr val="C9211E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62" tIns="57144" rIns="97962" bIns="57144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+mn-cs"/>
            </a:endParaRPr>
          </a:p>
        </p:txBody>
      </p:sp>
      <p:sp>
        <p:nvSpPr>
          <p:cNvPr id="9" name="Connecteur droit 8">
            <a:extLst>
              <a:ext uri="{FF2B5EF4-FFF2-40B4-BE49-F238E27FC236}">
                <a16:creationId xmlns:a16="http://schemas.microsoft.com/office/drawing/2014/main" id="{C5D03445-7F70-6AFD-950E-0CCE898C172A}"/>
              </a:ext>
            </a:extLst>
          </p:cNvPr>
          <p:cNvSpPr/>
          <p:nvPr/>
        </p:nvSpPr>
        <p:spPr>
          <a:xfrm flipH="1">
            <a:off x="7201914" y="2845086"/>
            <a:ext cx="163270" cy="935536"/>
          </a:xfrm>
          <a:prstGeom prst="line">
            <a:avLst/>
          </a:prstGeom>
          <a:ln w="36000">
            <a:solidFill>
              <a:srgbClr val="C9211E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62" tIns="57144" rIns="97962" bIns="57144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+mn-cs"/>
            </a:endParaRPr>
          </a:p>
        </p:txBody>
      </p:sp>
      <p:sp>
        <p:nvSpPr>
          <p:cNvPr id="10" name="Connecteur droit 9">
            <a:extLst>
              <a:ext uri="{FF2B5EF4-FFF2-40B4-BE49-F238E27FC236}">
                <a16:creationId xmlns:a16="http://schemas.microsoft.com/office/drawing/2014/main" id="{4A2F1B03-93A9-0905-5820-77497FA150A5}"/>
              </a:ext>
            </a:extLst>
          </p:cNvPr>
          <p:cNvSpPr/>
          <p:nvPr/>
        </p:nvSpPr>
        <p:spPr>
          <a:xfrm>
            <a:off x="7365184" y="2845086"/>
            <a:ext cx="816349" cy="816349"/>
          </a:xfrm>
          <a:prstGeom prst="line">
            <a:avLst/>
          </a:prstGeom>
          <a:ln w="36000">
            <a:solidFill>
              <a:srgbClr val="C9211E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62" tIns="57144" rIns="97962" bIns="57144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+mn-cs"/>
            </a:endParaRPr>
          </a:p>
        </p:txBody>
      </p:sp>
      <p:sp>
        <p:nvSpPr>
          <p:cNvPr id="15" name="Connecteur droit 14">
            <a:extLst>
              <a:ext uri="{FF2B5EF4-FFF2-40B4-BE49-F238E27FC236}">
                <a16:creationId xmlns:a16="http://schemas.microsoft.com/office/drawing/2014/main" id="{0CA90941-20D9-086F-153E-89D413B45C65}"/>
              </a:ext>
            </a:extLst>
          </p:cNvPr>
          <p:cNvSpPr/>
          <p:nvPr/>
        </p:nvSpPr>
        <p:spPr>
          <a:xfrm flipV="1">
            <a:off x="4245177" y="4081747"/>
            <a:ext cx="1461592" cy="489810"/>
          </a:xfrm>
          <a:prstGeom prst="line">
            <a:avLst/>
          </a:prstGeom>
          <a:ln w="36000" cap="rnd">
            <a:solidFill>
              <a:srgbClr val="C9211E"/>
            </a:solidFill>
            <a:prstDash val="sysDash"/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62" tIns="57144" rIns="97962" bIns="57144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+mn-cs"/>
            </a:endParaRPr>
          </a:p>
        </p:txBody>
      </p:sp>
      <p:sp>
        <p:nvSpPr>
          <p:cNvPr id="19" name="Connecteur droit 18">
            <a:extLst>
              <a:ext uri="{FF2B5EF4-FFF2-40B4-BE49-F238E27FC236}">
                <a16:creationId xmlns:a16="http://schemas.microsoft.com/office/drawing/2014/main" id="{C85EC0C2-F341-C62A-6810-CFC05E1FFFED}"/>
              </a:ext>
            </a:extLst>
          </p:cNvPr>
          <p:cNvSpPr/>
          <p:nvPr/>
        </p:nvSpPr>
        <p:spPr>
          <a:xfrm>
            <a:off x="5061527" y="3265398"/>
            <a:ext cx="637079" cy="813084"/>
          </a:xfrm>
          <a:prstGeom prst="line">
            <a:avLst/>
          </a:prstGeom>
          <a:ln w="36000" cap="rnd">
            <a:solidFill>
              <a:srgbClr val="C9211E"/>
            </a:solidFill>
            <a:prstDash val="sysDash"/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62" tIns="57144" rIns="97962" bIns="57144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+mn-cs"/>
            </a:endParaRPr>
          </a:p>
        </p:txBody>
      </p:sp>
      <p:sp>
        <p:nvSpPr>
          <p:cNvPr id="20" name="Connecteur droit 19">
            <a:extLst>
              <a:ext uri="{FF2B5EF4-FFF2-40B4-BE49-F238E27FC236}">
                <a16:creationId xmlns:a16="http://schemas.microsoft.com/office/drawing/2014/main" id="{81078793-1148-4A53-DB61-86DAC020AB71}"/>
              </a:ext>
            </a:extLst>
          </p:cNvPr>
          <p:cNvSpPr/>
          <p:nvPr/>
        </p:nvSpPr>
        <p:spPr>
          <a:xfrm flipH="1">
            <a:off x="7365183" y="1865467"/>
            <a:ext cx="653080" cy="979619"/>
          </a:xfrm>
          <a:prstGeom prst="line">
            <a:avLst/>
          </a:prstGeom>
          <a:ln w="36000" cap="rnd">
            <a:solidFill>
              <a:srgbClr val="C9211E"/>
            </a:solidFill>
            <a:prstDash val="sysDash"/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62" tIns="57144" rIns="97962" bIns="57144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+mn-cs"/>
            </a:endParaRPr>
          </a:p>
        </p:txBody>
      </p:sp>
      <p:sp>
        <p:nvSpPr>
          <p:cNvPr id="21" name="Connecteur droit 20">
            <a:extLst>
              <a:ext uri="{FF2B5EF4-FFF2-40B4-BE49-F238E27FC236}">
                <a16:creationId xmlns:a16="http://schemas.microsoft.com/office/drawing/2014/main" id="{D182F58F-CCC0-DE27-A409-E9762CBA7FE5}"/>
              </a:ext>
            </a:extLst>
          </p:cNvPr>
          <p:cNvSpPr/>
          <p:nvPr/>
        </p:nvSpPr>
        <p:spPr>
          <a:xfrm>
            <a:off x="7365183" y="1702197"/>
            <a:ext cx="327" cy="1139624"/>
          </a:xfrm>
          <a:prstGeom prst="line">
            <a:avLst/>
          </a:prstGeom>
          <a:ln w="36000" cap="rnd">
            <a:solidFill>
              <a:srgbClr val="C9211E"/>
            </a:solidFill>
            <a:prstDash val="sysDash"/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62" tIns="57144" rIns="97962" bIns="57144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DejaVu Sans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C7FA6D3-406F-0C78-8BCB-5C4B30ADBDBA}"/>
              </a:ext>
            </a:extLst>
          </p:cNvPr>
          <p:cNvSpPr/>
          <p:nvPr/>
        </p:nvSpPr>
        <p:spPr>
          <a:xfrm>
            <a:off x="8104143" y="1865467"/>
            <a:ext cx="272661" cy="3141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5" tIns="40817" rIns="81635" bIns="40817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33" b="0" i="0" u="none" strike="noStrike" kern="1200" cap="none" spc="-1" normalizeH="0" baseline="0" noProof="0">
                <a:ln>
                  <a:noFill/>
                </a:ln>
                <a:solidFill>
                  <a:srgbClr val="C9211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χ</a:t>
            </a:r>
            <a:endParaRPr kumimoji="0" lang="it-IT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53AE02-715F-38C2-63B0-75E32236C3FA}"/>
              </a:ext>
            </a:extLst>
          </p:cNvPr>
          <p:cNvSpPr/>
          <p:nvPr/>
        </p:nvSpPr>
        <p:spPr>
          <a:xfrm>
            <a:off x="7483717" y="1865793"/>
            <a:ext cx="272661" cy="3141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5" tIns="40817" rIns="81635" bIns="40817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33" b="0" i="0" u="none" strike="noStrike" kern="1200" cap="none" spc="-1" normalizeH="0" baseline="0" noProof="0">
                <a:ln>
                  <a:noFill/>
                </a:ln>
                <a:solidFill>
                  <a:srgbClr val="C9211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χ</a:t>
            </a:r>
            <a:endParaRPr kumimoji="0" lang="it-IT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B5130D-5006-F206-224A-3B2220B60056}"/>
              </a:ext>
            </a:extLst>
          </p:cNvPr>
          <p:cNvSpPr/>
          <p:nvPr/>
        </p:nvSpPr>
        <p:spPr>
          <a:xfrm>
            <a:off x="5224796" y="3159272"/>
            <a:ext cx="272661" cy="3141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5" tIns="40817" rIns="81635" bIns="40817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33" b="0" i="0" u="none" strike="noStrike" kern="1200" cap="none" spc="-1" normalizeH="0" baseline="0" noProof="0">
                <a:ln>
                  <a:noFill/>
                </a:ln>
                <a:solidFill>
                  <a:srgbClr val="C9211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χ</a:t>
            </a:r>
            <a:endParaRPr kumimoji="0" lang="it-IT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179BD0A-B7D1-C7B1-AB0A-1A5B8F53703D}"/>
              </a:ext>
            </a:extLst>
          </p:cNvPr>
          <p:cNvSpPr/>
          <p:nvPr/>
        </p:nvSpPr>
        <p:spPr>
          <a:xfrm>
            <a:off x="4400610" y="4093829"/>
            <a:ext cx="272661" cy="3141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5" tIns="40817" rIns="81635" bIns="40817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33" b="0" i="0" u="none" strike="noStrike" kern="1200" cap="none" spc="-1" normalizeH="0" baseline="0" noProof="0">
                <a:ln>
                  <a:noFill/>
                </a:ln>
                <a:solidFill>
                  <a:srgbClr val="C9211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χ</a:t>
            </a:r>
            <a:endParaRPr kumimoji="0" lang="it-IT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98FAC8-E9D7-B2FD-59E3-E9167EC34593}"/>
              </a:ext>
            </a:extLst>
          </p:cNvPr>
          <p:cNvSpPr/>
          <p:nvPr/>
        </p:nvSpPr>
        <p:spPr>
          <a:xfrm>
            <a:off x="8104143" y="3510248"/>
            <a:ext cx="272661" cy="3141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5" tIns="40817" rIns="81635" bIns="40817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33" b="0" i="0" u="none" strike="noStrike" kern="1200" cap="none" spc="-1" normalizeH="0" baseline="0" noProof="0">
                <a:ln>
                  <a:noFill/>
                </a:ln>
                <a:solidFill>
                  <a:srgbClr val="C9211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ν</a:t>
            </a:r>
            <a:endParaRPr kumimoji="0" lang="it-IT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E246521-2C51-81D3-ADBD-426D0E3E44C8}"/>
              </a:ext>
            </a:extLst>
          </p:cNvPr>
          <p:cNvSpPr/>
          <p:nvPr/>
        </p:nvSpPr>
        <p:spPr>
          <a:xfrm>
            <a:off x="7320448" y="3510574"/>
            <a:ext cx="272661" cy="3141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5" tIns="40817" rIns="81635" bIns="40817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33" b="0" i="0" u="none" strike="noStrike" kern="1200" cap="none" spc="-1" normalizeH="0" baseline="0" noProof="0">
                <a:ln>
                  <a:noFill/>
                </a:ln>
                <a:solidFill>
                  <a:srgbClr val="C9211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ν</a:t>
            </a:r>
            <a:endParaRPr kumimoji="0" lang="it-IT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6D27924-0B8F-2F95-076B-366F439B78CA}"/>
              </a:ext>
            </a:extLst>
          </p:cNvPr>
          <p:cNvSpPr/>
          <p:nvPr/>
        </p:nvSpPr>
        <p:spPr>
          <a:xfrm>
            <a:off x="6192334" y="4518984"/>
            <a:ext cx="272661" cy="3141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5" tIns="40817" rIns="81635" bIns="40817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33" b="0" i="0" u="none" strike="noStrike" kern="1200" cap="none" spc="-1" normalizeH="0" baseline="0" noProof="0">
                <a:ln>
                  <a:noFill/>
                </a:ln>
                <a:solidFill>
                  <a:srgbClr val="C9211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ν</a:t>
            </a:r>
            <a:endParaRPr kumimoji="0" lang="it-IT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4EF1AC8-2F8A-4E6C-F32C-542472BBA3E0}"/>
              </a:ext>
            </a:extLst>
          </p:cNvPr>
          <p:cNvSpPr/>
          <p:nvPr/>
        </p:nvSpPr>
        <p:spPr>
          <a:xfrm>
            <a:off x="6340415" y="3800270"/>
            <a:ext cx="272661" cy="3141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5" tIns="40817" rIns="81635" bIns="40817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33" b="0" i="0" u="none" strike="noStrike" kern="1200" cap="none" spc="-1" normalizeH="0" baseline="0" noProof="0">
                <a:ln>
                  <a:noFill/>
                </a:ln>
                <a:solidFill>
                  <a:srgbClr val="C9211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ν</a:t>
            </a:r>
            <a:endParaRPr kumimoji="0" lang="it-IT" sz="1633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4988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96344"/>
            <a:ext cx="1368152" cy="2067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Mediterranean Detectors</a:t>
            </a:r>
          </a:p>
        </p:txBody>
      </p:sp>
      <p:grpSp>
        <p:nvGrpSpPr>
          <p:cNvPr id="5" name="Grouper 4"/>
          <p:cNvGrpSpPr/>
          <p:nvPr/>
        </p:nvGrpSpPr>
        <p:grpSpPr>
          <a:xfrm>
            <a:off x="323529" y="792562"/>
            <a:ext cx="4320479" cy="2502746"/>
            <a:chOff x="941109" y="776290"/>
            <a:chExt cx="8583475" cy="4373290"/>
          </a:xfrm>
        </p:grpSpPr>
        <p:pic>
          <p:nvPicPr>
            <p:cNvPr id="6" name="Picture 2" descr="antares_pu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99" y="776290"/>
              <a:ext cx="8001008" cy="437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6241793" y="951313"/>
              <a:ext cx="3282791" cy="1048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2857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>
                <a:buFontTx/>
                <a:buChar char="•"/>
                <a:defRPr/>
              </a:pPr>
              <a:r>
                <a:rPr lang="en-US" sz="1100" b="1" dirty="0">
                  <a:solidFill>
                    <a:schemeClr val="bg1"/>
                  </a:solidFill>
                  <a:latin typeface="+mn-lt"/>
                  <a:cs typeface="+mn-cs"/>
                </a:rPr>
                <a:t> 25 </a:t>
              </a:r>
              <a:r>
                <a:rPr lang="en-US" sz="1100" b="1" dirty="0" err="1">
                  <a:solidFill>
                    <a:schemeClr val="bg1"/>
                  </a:solidFill>
                  <a:latin typeface="+mn-lt"/>
                  <a:cs typeface="+mn-cs"/>
                </a:rPr>
                <a:t>storeys</a:t>
              </a:r>
              <a:r>
                <a:rPr lang="en-US" sz="1100" b="1" dirty="0">
                  <a:solidFill>
                    <a:schemeClr val="bg1"/>
                  </a:solidFill>
                  <a:latin typeface="+mn-lt"/>
                  <a:cs typeface="+mn-cs"/>
                </a:rPr>
                <a:t> / line</a:t>
              </a:r>
            </a:p>
            <a:p>
              <a:pPr algn="ctr" eaLnBrk="0" hangingPunct="0">
                <a:buFontTx/>
                <a:buChar char="•"/>
                <a:defRPr/>
              </a:pPr>
              <a:r>
                <a:rPr lang="en-US" sz="1100" b="1" dirty="0">
                  <a:solidFill>
                    <a:schemeClr val="bg1"/>
                  </a:solidFill>
                  <a:latin typeface="+mn-lt"/>
                  <a:cs typeface="+mn-cs"/>
                </a:rPr>
                <a:t> 3 PMTs / </a:t>
              </a:r>
              <a:r>
                <a:rPr lang="en-US" sz="1100" b="1" dirty="0" err="1">
                  <a:solidFill>
                    <a:schemeClr val="bg1"/>
                  </a:solidFill>
                  <a:latin typeface="+mn-lt"/>
                  <a:cs typeface="+mn-cs"/>
                </a:rPr>
                <a:t>storey</a:t>
              </a:r>
              <a:endParaRPr lang="en-US" sz="1100" b="1" dirty="0">
                <a:solidFill>
                  <a:schemeClr val="bg1"/>
                </a:solidFill>
                <a:latin typeface="+mn-lt"/>
                <a:cs typeface="+mn-cs"/>
              </a:endParaRPr>
            </a:p>
            <a:p>
              <a:pPr algn="ctr" eaLnBrk="0" hangingPunct="0">
                <a:buFontTx/>
                <a:buChar char="•"/>
                <a:defRPr/>
              </a:pPr>
              <a:r>
                <a:rPr lang="en-US" sz="1100" b="1" dirty="0">
                  <a:solidFill>
                    <a:schemeClr val="bg1"/>
                  </a:solidFill>
                  <a:latin typeface="+mn-lt"/>
                  <a:cs typeface="+mn-cs"/>
                </a:rPr>
                <a:t> 9</a:t>
              </a:r>
              <a:r>
                <a:rPr lang="en-GB" sz="1100" b="1" dirty="0">
                  <a:solidFill>
                    <a:schemeClr val="bg1"/>
                  </a:solidFill>
                  <a:latin typeface="+mn-lt"/>
                  <a:cs typeface="+mn-cs"/>
                </a:rPr>
                <a:t>00</a:t>
              </a:r>
              <a:r>
                <a:rPr lang="en-US" sz="1100" b="1" dirty="0">
                  <a:solidFill>
                    <a:schemeClr val="bg1"/>
                  </a:solidFill>
                  <a:latin typeface="+mn-lt"/>
                  <a:cs typeface="+mn-cs"/>
                </a:rPr>
                <a:t> PMTs</a:t>
              </a:r>
            </a:p>
          </p:txBody>
        </p:sp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1672036" y="4412453"/>
              <a:ext cx="1308497" cy="620111"/>
              <a:chOff x="382" y="3600"/>
              <a:chExt cx="942" cy="611"/>
            </a:xfrm>
          </p:grpSpPr>
          <p:sp>
            <p:nvSpPr>
              <p:cNvPr id="24" name="Line 13"/>
              <p:cNvSpPr>
                <a:spLocks noChangeShapeType="1"/>
              </p:cNvSpPr>
              <p:nvPr/>
            </p:nvSpPr>
            <p:spPr bwMode="auto">
              <a:xfrm>
                <a:off x="590" y="3600"/>
                <a:ext cx="658" cy="16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latin typeface="+mn-lt"/>
                  <a:cs typeface="+mn-cs"/>
                </a:endParaRPr>
              </a:p>
            </p:txBody>
          </p:sp>
          <p:sp>
            <p:nvSpPr>
              <p:cNvPr id="25" name="Text Box 14"/>
              <p:cNvSpPr txBox="1">
                <a:spLocks noChangeArrowheads="1"/>
              </p:cNvSpPr>
              <p:nvPr/>
            </p:nvSpPr>
            <p:spPr bwMode="auto">
              <a:xfrm>
                <a:off x="382" y="3734"/>
                <a:ext cx="942" cy="4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200" dirty="0">
                    <a:solidFill>
                      <a:schemeClr val="bg1"/>
                    </a:solidFill>
                    <a:latin typeface="+mn-lt"/>
                    <a:cs typeface="+mn-cs"/>
                  </a:rPr>
                  <a:t>~70 m</a:t>
                </a:r>
              </a:p>
            </p:txBody>
          </p:sp>
        </p:grp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096966" y="2409825"/>
              <a:ext cx="1291194" cy="484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  <a:cs typeface="+mn-cs"/>
                </a:rPr>
                <a:t>350 m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941109" y="3868342"/>
              <a:ext cx="1291194" cy="484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200" dirty="0">
                  <a:solidFill>
                    <a:schemeClr val="bg1"/>
                  </a:solidFill>
                  <a:latin typeface="+mn-lt"/>
                  <a:cs typeface="+mn-cs"/>
                </a:rPr>
                <a:t>100 m</a:t>
              </a:r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 rot="368779" flipV="1">
              <a:off x="1681163" y="3877866"/>
              <a:ext cx="6350" cy="52982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12" name="Line 18"/>
            <p:cNvSpPr>
              <a:spLocks noChangeShapeType="1"/>
            </p:cNvSpPr>
            <p:nvPr/>
          </p:nvSpPr>
          <p:spPr bwMode="auto">
            <a:xfrm rot="203297" flipV="1">
              <a:off x="1830388" y="1438276"/>
              <a:ext cx="220662" cy="237648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>
              <a:off x="5921375" y="2950371"/>
              <a:ext cx="19050" cy="431006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5957214" y="2924795"/>
              <a:ext cx="1298681" cy="457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050" dirty="0">
                  <a:solidFill>
                    <a:schemeClr val="bg1"/>
                  </a:solidFill>
                  <a:latin typeface="+mn-lt"/>
                  <a:cs typeface="+mn-cs"/>
                </a:rPr>
                <a:t>14.5 m</a:t>
              </a:r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V="1">
              <a:off x="4538856" y="4412454"/>
              <a:ext cx="402051" cy="34144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</p:grpSp>
      <p:pic>
        <p:nvPicPr>
          <p:cNvPr id="26" name="Picture 29" descr="060405012029A"/>
          <p:cNvPicPr>
            <a:picLocks noChangeAspect="1" noChangeArrowheads="1"/>
          </p:cNvPicPr>
          <p:nvPr/>
        </p:nvPicPr>
        <p:blipFill>
          <a:blip r:embed="rId5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5" r="21646"/>
          <a:stretch>
            <a:fillRect/>
          </a:stretch>
        </p:blipFill>
        <p:spPr bwMode="auto">
          <a:xfrm rot="375763">
            <a:off x="1571229" y="1510768"/>
            <a:ext cx="1114061" cy="14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er 26"/>
          <p:cNvGrpSpPr/>
          <p:nvPr/>
        </p:nvGrpSpPr>
        <p:grpSpPr>
          <a:xfrm>
            <a:off x="4572000" y="762258"/>
            <a:ext cx="4104456" cy="2549892"/>
            <a:chOff x="490643" y="945406"/>
            <a:chExt cx="8116261" cy="5624762"/>
          </a:xfrm>
        </p:grpSpPr>
        <p:pic>
          <p:nvPicPr>
            <p:cNvPr id="28" name="Immagine 5" descr="KM3NeT-Telescope-1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643" y="1010727"/>
              <a:ext cx="8116261" cy="555944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30" name="ZoneTexte 29"/>
            <p:cNvSpPr txBox="1"/>
            <p:nvPr/>
          </p:nvSpPr>
          <p:spPr>
            <a:xfrm>
              <a:off x="640944" y="945406"/>
              <a:ext cx="2166396" cy="678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+mn-lt"/>
                  <a:cs typeface="Comic Sans MS"/>
                </a:rPr>
                <a:t>~20m/90m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3346364" y="3507362"/>
              <a:ext cx="2802068" cy="678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+mn-lt"/>
                  <a:cs typeface="Comic Sans MS"/>
                </a:rPr>
                <a:t>~200m/~650m</a:t>
              </a:r>
            </a:p>
          </p:txBody>
        </p:sp>
      </p:grpSp>
      <p:sp>
        <p:nvSpPr>
          <p:cNvPr id="33" name="ZoneTexte 32"/>
          <p:cNvSpPr txBox="1"/>
          <p:nvPr/>
        </p:nvSpPr>
        <p:spPr>
          <a:xfrm>
            <a:off x="4625603" y="3291830"/>
            <a:ext cx="3675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230 </a:t>
            </a:r>
            <a:r>
              <a:rPr lang="en-US" sz="1400" dirty="0">
                <a:latin typeface="Arial Narrow"/>
                <a:cs typeface="Arial Narrow"/>
              </a:rPr>
              <a:t>ARCA</a:t>
            </a:r>
            <a:r>
              <a:rPr lang="en-US" sz="1400" dirty="0">
                <a:latin typeface="+mn-lt"/>
              </a:rPr>
              <a:t> + 115 </a:t>
            </a:r>
            <a:r>
              <a:rPr lang="en-US" sz="1400" dirty="0">
                <a:latin typeface="Arial Narrow"/>
                <a:cs typeface="Arial Narrow"/>
              </a:rPr>
              <a:t>ORCA</a:t>
            </a:r>
            <a:r>
              <a:rPr lang="en-US" sz="1400" dirty="0">
                <a:latin typeface="+mn-lt"/>
              </a:rPr>
              <a:t> lines </a:t>
            </a:r>
            <a:r>
              <a:rPr lang="en-US" sz="1400" dirty="0">
                <a:solidFill>
                  <a:srgbClr val="000099"/>
                </a:solidFill>
                <a:latin typeface="+mn-lt"/>
              </a:rPr>
              <a:t>New Generation</a:t>
            </a: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7236293" y="891466"/>
            <a:ext cx="1512171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A5002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buFontTx/>
              <a:buChar char="•"/>
              <a:defRPr/>
            </a:pPr>
            <a:r>
              <a:rPr lang="en-US" sz="1100" b="1" dirty="0">
                <a:latin typeface="+mn-lt"/>
                <a:cs typeface="+mn-cs"/>
              </a:rPr>
              <a:t> 18 </a:t>
            </a:r>
            <a:r>
              <a:rPr lang="en-US" sz="1100" b="1" dirty="0" err="1">
                <a:latin typeface="+mn-lt"/>
                <a:cs typeface="+mn-cs"/>
              </a:rPr>
              <a:t>storeys</a:t>
            </a:r>
            <a:r>
              <a:rPr lang="en-US" sz="1100" b="1" dirty="0">
                <a:latin typeface="+mn-lt"/>
                <a:cs typeface="+mn-cs"/>
              </a:rPr>
              <a:t> / line</a:t>
            </a:r>
          </a:p>
          <a:p>
            <a:pPr algn="ctr" eaLnBrk="0" hangingPunct="0">
              <a:buFontTx/>
              <a:buChar char="•"/>
              <a:defRPr/>
            </a:pPr>
            <a:r>
              <a:rPr lang="en-US" sz="1100" b="1" dirty="0">
                <a:latin typeface="+mn-lt"/>
                <a:cs typeface="+mn-cs"/>
              </a:rPr>
              <a:t> 1 DOM / </a:t>
            </a:r>
            <a:r>
              <a:rPr lang="en-US" sz="1100" b="1" dirty="0" err="1">
                <a:latin typeface="+mn-lt"/>
                <a:cs typeface="+mn-cs"/>
              </a:rPr>
              <a:t>storey</a:t>
            </a:r>
            <a:endParaRPr lang="en-US" sz="1100" b="1" dirty="0">
              <a:latin typeface="+mn-lt"/>
              <a:cs typeface="+mn-cs"/>
            </a:endParaRPr>
          </a:p>
          <a:p>
            <a:pPr algn="ctr" eaLnBrk="0" hangingPunct="0">
              <a:buFontTx/>
              <a:buChar char="•"/>
              <a:defRPr/>
            </a:pPr>
            <a:r>
              <a:rPr lang="en-US" sz="1100" b="1" dirty="0">
                <a:latin typeface="+mn-lt"/>
                <a:cs typeface="+mn-cs"/>
              </a:rPr>
              <a:t> ~</a:t>
            </a:r>
            <a:r>
              <a:rPr lang="fr-FR" sz="1100" b="1" dirty="0">
                <a:latin typeface="+mn-lt"/>
                <a:cs typeface="+mn-cs"/>
              </a:rPr>
              <a:t>200 000</a:t>
            </a:r>
            <a:r>
              <a:rPr lang="en-US" sz="1100" b="1" dirty="0">
                <a:latin typeface="+mn-lt"/>
                <a:cs typeface="+mn-cs"/>
              </a:rPr>
              <a:t> PMTs</a:t>
            </a:r>
          </a:p>
        </p:txBody>
      </p:sp>
      <p:sp>
        <p:nvSpPr>
          <p:cNvPr id="36" name="Line 13"/>
          <p:cNvSpPr>
            <a:spLocks noChangeShapeType="1"/>
          </p:cNvSpPr>
          <p:nvPr/>
        </p:nvSpPr>
        <p:spPr bwMode="auto">
          <a:xfrm flipV="1">
            <a:off x="5436097" y="1059582"/>
            <a:ext cx="144015" cy="7200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37" name="Line 18"/>
          <p:cNvSpPr>
            <a:spLocks noChangeShapeType="1"/>
          </p:cNvSpPr>
          <p:nvPr/>
        </p:nvSpPr>
        <p:spPr bwMode="auto">
          <a:xfrm rot="203297" flipH="1" flipV="1">
            <a:off x="5742936" y="1061155"/>
            <a:ext cx="106397" cy="1797053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1088789" y="484684"/>
            <a:ext cx="3176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ANTARES complete 2008 - 2022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5220072" y="483518"/>
            <a:ext cx="28151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KM3NeT Under Construction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87979" y="3519871"/>
            <a:ext cx="2847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+mn-lt"/>
              </a:rPr>
              <a:t>12 lines </a:t>
            </a:r>
            <a:r>
              <a:rPr lang="en-US" sz="1400" dirty="0">
                <a:solidFill>
                  <a:srgbClr val="000099"/>
                </a:solidFill>
                <a:latin typeface="+mn-lt"/>
              </a:rPr>
              <a:t> First Generation</a:t>
            </a:r>
          </a:p>
          <a:p>
            <a:pPr algn="r"/>
            <a:r>
              <a:rPr lang="en-US" sz="1400" dirty="0">
                <a:latin typeface="+mn-lt"/>
              </a:rPr>
              <a:t>  First line in 2006</a:t>
            </a:r>
          </a:p>
        </p:txBody>
      </p:sp>
      <p:cxnSp>
        <p:nvCxnSpPr>
          <p:cNvPr id="45" name="Connecteur droit avec flèche 44"/>
          <p:cNvCxnSpPr/>
          <p:nvPr/>
        </p:nvCxnSpPr>
        <p:spPr bwMode="auto">
          <a:xfrm>
            <a:off x="4644008" y="4083918"/>
            <a:ext cx="288032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8" name="ZoneTexte 47"/>
          <p:cNvSpPr txBox="1"/>
          <p:nvPr/>
        </p:nvSpPr>
        <p:spPr>
          <a:xfrm>
            <a:off x="4139952" y="4515966"/>
            <a:ext cx="897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 Narrow"/>
                <a:cs typeface="Arial Narrow"/>
              </a:rPr>
              <a:t>Compact</a:t>
            </a:r>
          </a:p>
        </p:txBody>
      </p:sp>
      <p:pic>
        <p:nvPicPr>
          <p:cNvPr id="50" name="Picture 17" descr="C:\Users\Joao Coelho\Desktop\KM3NeT-DOM-3D-Drawin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7894"/>
            <a:ext cx="1082164" cy="107201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Flèche vers la droite 50"/>
          <p:cNvSpPr/>
          <p:nvPr/>
        </p:nvSpPr>
        <p:spPr bwMode="auto">
          <a:xfrm>
            <a:off x="4355976" y="4299942"/>
            <a:ext cx="432048" cy="340616"/>
          </a:xfrm>
          <a:prstGeom prst="rightArrow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55" name="Connecteur droit avec flèche 54"/>
          <p:cNvCxnSpPr/>
          <p:nvPr/>
        </p:nvCxnSpPr>
        <p:spPr bwMode="auto">
          <a:xfrm flipH="1">
            <a:off x="4139952" y="4083918"/>
            <a:ext cx="288032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9" name="ZoneTexte 58"/>
          <p:cNvSpPr txBox="1"/>
          <p:nvPr/>
        </p:nvSpPr>
        <p:spPr>
          <a:xfrm>
            <a:off x="3923928" y="3806919"/>
            <a:ext cx="1201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Same size (43cm)</a:t>
            </a:r>
          </a:p>
        </p:txBody>
      </p:sp>
      <p:sp>
        <p:nvSpPr>
          <p:cNvPr id="44" name="Espace réservé du numéro de diapositive 4"/>
          <p:cNvSpPr txBox="1">
            <a:spLocks/>
          </p:cNvSpPr>
          <p:nvPr/>
        </p:nvSpPr>
        <p:spPr bwMode="auto">
          <a:xfrm>
            <a:off x="8932267" y="288525"/>
            <a:ext cx="320253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4</a:t>
            </a:fld>
            <a:endParaRPr lang="en-GB" sz="1000" dirty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62054" y="3482343"/>
            <a:ext cx="20249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~</a:t>
            </a:r>
            <a:r>
              <a:rPr lang="en-US" sz="1200" dirty="0">
                <a:latin typeface="+mn-lt"/>
              </a:rPr>
              <a:t>1 Gton                 ~7 Mton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83568" y="3291830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~</a:t>
            </a:r>
            <a:r>
              <a:rPr lang="en-US" sz="1400" dirty="0">
                <a:latin typeface="+mn-lt"/>
              </a:rPr>
              <a:t>10 Mton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644008" y="3778463"/>
            <a:ext cx="38164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Arial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+mn-lt"/>
              </a:rPr>
              <a:t> DOM</a:t>
            </a:r>
            <a:r>
              <a:rPr lang="en-US" sz="1400" dirty="0">
                <a:latin typeface="+mn-lt"/>
              </a:rPr>
              <a:t>: 31 3” PMTs </a:t>
            </a:r>
          </a:p>
          <a:p>
            <a:pPr algn="r">
              <a:buFont typeface="Arial" pitchFamily="34" charset="0"/>
              <a:buChar char="•"/>
            </a:pPr>
            <a:r>
              <a:rPr lang="en-US" sz="1400" dirty="0">
                <a:latin typeface="+mn-lt"/>
              </a:rPr>
              <a:t> Digital photon counting</a:t>
            </a:r>
          </a:p>
          <a:p>
            <a:pPr algn="r">
              <a:buFont typeface="Arial" pitchFamily="34" charset="0"/>
              <a:buChar char="•"/>
            </a:pPr>
            <a:r>
              <a:rPr lang="en-US" sz="1400" dirty="0">
                <a:latin typeface="+mn-lt"/>
              </a:rPr>
              <a:t> Directional information</a:t>
            </a:r>
          </a:p>
          <a:p>
            <a:pPr algn="r">
              <a:buFont typeface="Arial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 Wide angle of view</a:t>
            </a:r>
          </a:p>
          <a:p>
            <a:pPr algn="r">
              <a:buFont typeface="Arial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400" dirty="0">
                <a:latin typeface="+mn-lt"/>
              </a:rPr>
              <a:t>Cost reduction wrt Antares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2E184D-06E2-294E-9BBD-658B8199D7F4}"/>
              </a:ext>
            </a:extLst>
          </p:cNvPr>
          <p:cNvSpPr/>
          <p:nvPr/>
        </p:nvSpPr>
        <p:spPr>
          <a:xfrm>
            <a:off x="684081" y="4321941"/>
            <a:ext cx="14398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sym typeface="Wingdings" pitchFamily="-1" charset="2"/>
              </a:rPr>
              <a:t> </a:t>
            </a:r>
            <a:r>
              <a:rPr lang="fr-FR" sz="1050" b="0" i="0" u="none" strike="noStrike" dirty="0">
                <a:solidFill>
                  <a:srgbClr val="444444"/>
                </a:solidFill>
                <a:effectLst/>
                <a:latin typeface="Helvetica Neue" panose="02000503000000020004" pitchFamily="2" charset="0"/>
              </a:rPr>
              <a:t>NIM A 656 (2011)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48521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2955EDAF-F1AA-9847-FE29-B0B905EA06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42"/>
          <a:stretch/>
        </p:blipFill>
        <p:spPr>
          <a:xfrm>
            <a:off x="5789007" y="2969163"/>
            <a:ext cx="2933036" cy="215329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B0914D36-0400-3AD3-D5F7-9D7C99EB02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473" r="7696"/>
          <a:stretch/>
        </p:blipFill>
        <p:spPr>
          <a:xfrm>
            <a:off x="5772508" y="594687"/>
            <a:ext cx="2903948" cy="2210971"/>
          </a:xfrm>
          <a:prstGeom prst="rect">
            <a:avLst/>
          </a:prstGeom>
        </p:spPr>
      </p:pic>
      <p:pic>
        <p:nvPicPr>
          <p:cNvPr id="12" name="Picture 9" descr="showerres.png">
            <a:extLst>
              <a:ext uri="{FF2B5EF4-FFF2-40B4-BE49-F238E27FC236}">
                <a16:creationId xmlns:a16="http://schemas.microsoft.com/office/drawing/2014/main" id="{2D699F02-F2E7-AB72-E1AB-19A7D0A4E2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72" y="2984535"/>
            <a:ext cx="2894224" cy="209905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Reconstruction Performances</a:t>
            </a:r>
          </a:p>
        </p:txBody>
      </p:sp>
      <p:grpSp>
        <p:nvGrpSpPr>
          <p:cNvPr id="8" name="Grouper 7"/>
          <p:cNvGrpSpPr/>
          <p:nvPr/>
        </p:nvGrpSpPr>
        <p:grpSpPr>
          <a:xfrm>
            <a:off x="3203848" y="741071"/>
            <a:ext cx="2508646" cy="1686664"/>
            <a:chOff x="3359498" y="1995686"/>
            <a:chExt cx="2508646" cy="1843185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6"/>
            <a:srcRect r="49662"/>
            <a:stretch/>
          </p:blipFill>
          <p:spPr>
            <a:xfrm>
              <a:off x="3419872" y="1995686"/>
              <a:ext cx="2448272" cy="184318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  <p:sp>
          <p:nvSpPr>
            <p:cNvPr id="6" name="ZoneTexte 5"/>
            <p:cNvSpPr txBox="1"/>
            <p:nvPr/>
          </p:nvSpPr>
          <p:spPr>
            <a:xfrm>
              <a:off x="3359498" y="3454935"/>
              <a:ext cx="1747926" cy="369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  <a:latin typeface="Arial"/>
                  <a:cs typeface="Arial"/>
                </a:rPr>
                <a:t>Tracks (CC </a:t>
              </a:r>
              <a:r>
                <a:rPr lang="en-GB" sz="160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n</a:t>
              </a:r>
              <a:r>
                <a:rPr lang="en-GB" sz="110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GB" sz="160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 </a:t>
              </a:r>
              <a:r>
                <a:rPr lang="en-GB" sz="1600" dirty="0" err="1">
                  <a:solidFill>
                    <a:srgbClr val="FF0000"/>
                  </a:solidFill>
                  <a:latin typeface="Symbol" charset="2"/>
                  <a:cs typeface="Symbol" charset="2"/>
                </a:rPr>
                <a:t>n</a:t>
              </a:r>
              <a:r>
                <a:rPr lang="en-GB" sz="1100" dirty="0" err="1">
                  <a:solidFill>
                    <a:srgbClr val="FF0000"/>
                  </a:solidFill>
                  <a:latin typeface="Symbol" charset="2"/>
                  <a:cs typeface="Symbol" charset="2"/>
                </a:rPr>
                <a:t>t</a:t>
              </a:r>
              <a:r>
                <a:rPr lang="en-GB" sz="1600" dirty="0">
                  <a:solidFill>
                    <a:srgbClr val="FF0000"/>
                  </a:solidFill>
                  <a:latin typeface="Arial"/>
                  <a:cs typeface="Arial"/>
                </a:rPr>
                <a:t>) </a:t>
              </a:r>
            </a:p>
          </p:txBody>
        </p:sp>
      </p:grpSp>
      <p:sp>
        <p:nvSpPr>
          <p:cNvPr id="17" name="Line 41"/>
          <p:cNvSpPr>
            <a:spLocks noChangeShapeType="1"/>
          </p:cNvSpPr>
          <p:nvPr/>
        </p:nvSpPr>
        <p:spPr bwMode="auto">
          <a:xfrm flipV="1">
            <a:off x="3090770" y="1836534"/>
            <a:ext cx="533400" cy="176214"/>
          </a:xfrm>
          <a:prstGeom prst="line">
            <a:avLst/>
          </a:prstGeom>
          <a:noFill/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38100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grpSp>
        <p:nvGrpSpPr>
          <p:cNvPr id="18" name="Group 52"/>
          <p:cNvGrpSpPr>
            <a:grpSpLocks/>
          </p:cNvGrpSpPr>
          <p:nvPr/>
        </p:nvGrpSpPr>
        <p:grpSpPr bwMode="auto">
          <a:xfrm>
            <a:off x="7020272" y="843558"/>
            <a:ext cx="1080120" cy="531430"/>
            <a:chOff x="4800" y="1111"/>
            <a:chExt cx="816" cy="563"/>
          </a:xfrm>
          <a:noFill/>
        </p:grpSpPr>
        <p:sp>
          <p:nvSpPr>
            <p:cNvPr id="19" name="Rectangle 42"/>
            <p:cNvSpPr>
              <a:spLocks noChangeArrowheads="1"/>
            </p:cNvSpPr>
            <p:nvPr/>
          </p:nvSpPr>
          <p:spPr bwMode="auto">
            <a:xfrm>
              <a:off x="4800" y="1200"/>
              <a:ext cx="816" cy="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0" name="Text Box 43"/>
            <p:cNvSpPr txBox="1">
              <a:spLocks noChangeArrowheads="1"/>
            </p:cNvSpPr>
            <p:nvPr/>
          </p:nvSpPr>
          <p:spPr bwMode="auto">
            <a:xfrm>
              <a:off x="4849" y="1282"/>
              <a:ext cx="175" cy="25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GB" sz="1400" dirty="0">
                  <a:solidFill>
                    <a:srgbClr val="333399"/>
                  </a:solidFill>
                  <a:latin typeface="Symbol" charset="0"/>
                  <a:cs typeface="+mn-cs"/>
                </a:rPr>
                <a:t>n</a:t>
              </a:r>
            </a:p>
          </p:txBody>
        </p:sp>
        <p:sp>
          <p:nvSpPr>
            <p:cNvPr id="21" name="Line 44"/>
            <p:cNvSpPr>
              <a:spLocks noChangeShapeType="1"/>
            </p:cNvSpPr>
            <p:nvPr/>
          </p:nvSpPr>
          <p:spPr bwMode="auto">
            <a:xfrm flipV="1">
              <a:off x="4848" y="1319"/>
              <a:ext cx="696" cy="311"/>
            </a:xfrm>
            <a:prstGeom prst="line">
              <a:avLst/>
            </a:prstGeom>
            <a:grpFill/>
            <a:ln w="9525">
              <a:solidFill>
                <a:srgbClr val="3333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2" name="Text Box 45"/>
            <p:cNvSpPr txBox="1">
              <a:spLocks noChangeArrowheads="1"/>
            </p:cNvSpPr>
            <p:nvPr/>
          </p:nvSpPr>
          <p:spPr bwMode="auto">
            <a:xfrm>
              <a:off x="5027" y="1111"/>
              <a:ext cx="218" cy="32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GB" sz="1400" dirty="0">
                  <a:solidFill>
                    <a:srgbClr val="FF0000"/>
                  </a:solidFill>
                  <a:latin typeface="Symbol" charset="0"/>
                  <a:cs typeface="+mn-cs"/>
                </a:rPr>
                <a:t>m</a:t>
              </a:r>
              <a:endParaRPr lang="en-GB" sz="1400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23" name="Line 46"/>
            <p:cNvSpPr>
              <a:spLocks noChangeShapeType="1"/>
            </p:cNvSpPr>
            <p:nvPr/>
          </p:nvSpPr>
          <p:spPr bwMode="auto">
            <a:xfrm flipV="1">
              <a:off x="5172" y="1245"/>
              <a:ext cx="288" cy="237"/>
            </a:xfrm>
            <a:prstGeom prst="line">
              <a:avLst/>
            </a:prstGeom>
            <a:grp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4" name="Line 47"/>
            <p:cNvSpPr>
              <a:spLocks noChangeShapeType="1"/>
            </p:cNvSpPr>
            <p:nvPr/>
          </p:nvSpPr>
          <p:spPr bwMode="auto">
            <a:xfrm flipV="1">
              <a:off x="4858" y="1479"/>
              <a:ext cx="333" cy="144"/>
            </a:xfrm>
            <a:prstGeom prst="line">
              <a:avLst/>
            </a:prstGeom>
            <a:grpFill/>
            <a:ln w="25400">
              <a:solidFill>
                <a:schemeClr val="accent2"/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</p:grpSp>
      <p:sp>
        <p:nvSpPr>
          <p:cNvPr id="3" name="ZoneTexte 2"/>
          <p:cNvSpPr txBox="1"/>
          <p:nvPr/>
        </p:nvSpPr>
        <p:spPr>
          <a:xfrm rot="16200000">
            <a:off x="-212001" y="1227671"/>
            <a:ext cx="14766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+mn-lt"/>
              </a:rPr>
              <a:t>Angular resolution [</a:t>
            </a:r>
            <a:r>
              <a:rPr lang="en-US" sz="1100" dirty="0"/>
              <a:t>◦</a:t>
            </a:r>
            <a:r>
              <a:rPr lang="en-US" sz="1100" dirty="0">
                <a:latin typeface="+mn-lt"/>
              </a:rPr>
              <a:t>]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7"/>
          <a:srcRect l="4127" t="8349" r="7673"/>
          <a:stretch/>
        </p:blipFill>
        <p:spPr>
          <a:xfrm>
            <a:off x="611560" y="699542"/>
            <a:ext cx="2592648" cy="194421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651966" y="535906"/>
            <a:ext cx="6695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/>
                <a:cs typeface="Calibri"/>
              </a:rPr>
              <a:t>ANTARES</a:t>
            </a:r>
          </a:p>
        </p:txBody>
      </p:sp>
      <p:grpSp>
        <p:nvGrpSpPr>
          <p:cNvPr id="32" name="Grouper 31"/>
          <p:cNvGrpSpPr/>
          <p:nvPr/>
        </p:nvGrpSpPr>
        <p:grpSpPr>
          <a:xfrm>
            <a:off x="3203848" y="2768327"/>
            <a:ext cx="2561808" cy="2107680"/>
            <a:chOff x="3241364" y="2809260"/>
            <a:chExt cx="2545901" cy="2332144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 rotWithShape="1">
            <a:blip r:embed="rId6"/>
            <a:srcRect l="50416"/>
            <a:stretch/>
          </p:blipFill>
          <p:spPr>
            <a:xfrm>
              <a:off x="3241364" y="3163003"/>
              <a:ext cx="2545901" cy="1978401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  <p:sp>
          <p:nvSpPr>
            <p:cNvPr id="34" name="ZoneTexte 33"/>
            <p:cNvSpPr txBox="1"/>
            <p:nvPr/>
          </p:nvSpPr>
          <p:spPr>
            <a:xfrm>
              <a:off x="3296050" y="2809260"/>
              <a:ext cx="187395" cy="383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600">
                <a:latin typeface="Arial"/>
                <a:cs typeface="Arial"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3256424" y="4462011"/>
            <a:ext cx="2546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Arial"/>
                <a:cs typeface="Arial"/>
              </a:rPr>
              <a:t>Cascades (CC </a:t>
            </a:r>
            <a:r>
              <a:rPr lang="en-GB" sz="1600" dirty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GB" sz="1200" dirty="0">
                <a:solidFill>
                  <a:srgbClr val="FF0000"/>
                </a:solidFill>
                <a:cs typeface="Symbol" charset="2"/>
              </a:rPr>
              <a:t>e</a:t>
            </a:r>
            <a:r>
              <a:rPr lang="en-GB" sz="1600" dirty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GB" sz="1200" dirty="0" err="1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GB" sz="1600" dirty="0">
                <a:solidFill>
                  <a:srgbClr val="FF0000"/>
                </a:solidFill>
                <a:latin typeface="Symbol" charset="2"/>
                <a:cs typeface="Symbol" charset="2"/>
              </a:rPr>
              <a:t> - </a:t>
            </a:r>
            <a:r>
              <a:rPr lang="en-GB" sz="1600" dirty="0">
                <a:solidFill>
                  <a:srgbClr val="FF0000"/>
                </a:solidFill>
                <a:latin typeface="+mn-lt"/>
                <a:cs typeface="Symbol" charset="2"/>
              </a:rPr>
              <a:t>NC</a:t>
            </a:r>
            <a:r>
              <a:rPr lang="en-GB" sz="1600" dirty="0">
                <a:solidFill>
                  <a:srgbClr val="FF0000"/>
                </a:solidFill>
                <a:latin typeface="Arial"/>
                <a:cs typeface="Arial"/>
              </a:rPr>
              <a:t>) 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3203848" y="4856261"/>
            <a:ext cx="27220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/>
                <a:cs typeface="Arial"/>
                <a:sym typeface="Wingdings"/>
              </a:rPr>
              <a:t></a:t>
            </a:r>
            <a:r>
              <a:rPr lang="en-GB" sz="1400" dirty="0">
                <a:latin typeface="Arial"/>
                <a:cs typeface="Arial"/>
              </a:rPr>
              <a:t>10% Energy Resolution 5%</a:t>
            </a:r>
            <a:r>
              <a:rPr lang="en-GB" sz="1400" dirty="0">
                <a:latin typeface="Arial"/>
                <a:cs typeface="Arial"/>
                <a:sym typeface="Wingdings"/>
              </a:rPr>
              <a:t>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168481" y="2438782"/>
            <a:ext cx="2875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latin typeface="Arial"/>
                <a:cs typeface="Arial"/>
                <a:sym typeface="Wingdings"/>
              </a:rPr>
              <a:t></a:t>
            </a:r>
            <a:r>
              <a:rPr lang="en-GB" sz="1400" dirty="0">
                <a:latin typeface="Arial"/>
                <a:cs typeface="Arial"/>
              </a:rPr>
              <a:t>0.35 Log(</a:t>
            </a:r>
            <a:r>
              <a:rPr lang="en-GB" sz="1400" dirty="0" err="1">
                <a:latin typeface="Arial"/>
                <a:cs typeface="Arial"/>
              </a:rPr>
              <a:t>E</a:t>
            </a:r>
            <a:r>
              <a:rPr lang="en-GB" sz="1400" dirty="0" err="1">
                <a:latin typeface="Symbol" charset="2"/>
                <a:cs typeface="Symbol" charset="2"/>
              </a:rPr>
              <a:t>m</a:t>
            </a:r>
            <a:r>
              <a:rPr lang="en-GB" sz="1400" dirty="0">
                <a:latin typeface="Arial"/>
                <a:cs typeface="Arial"/>
              </a:rPr>
              <a:t>) Resolution 0.27</a:t>
            </a:r>
            <a:r>
              <a:rPr lang="en-GB" sz="1400" dirty="0">
                <a:latin typeface="Arial"/>
                <a:cs typeface="Arial"/>
                <a:sym typeface="Wingdings"/>
              </a:rPr>
              <a:t></a:t>
            </a:r>
            <a:endParaRPr lang="en-GB" sz="1400" dirty="0">
              <a:latin typeface="Arial"/>
              <a:cs typeface="Arial"/>
            </a:endParaRPr>
          </a:p>
        </p:txBody>
      </p:sp>
      <p:cxnSp>
        <p:nvCxnSpPr>
          <p:cNvPr id="11" name="Connecteur droit 10"/>
          <p:cNvCxnSpPr/>
          <p:nvPr/>
        </p:nvCxnSpPr>
        <p:spPr bwMode="auto">
          <a:xfrm>
            <a:off x="395536" y="2828414"/>
            <a:ext cx="835292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99"/>
            </a:solidFill>
            <a:prstDash val="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Espace réservé du numéro de diapositive 4"/>
          <p:cNvSpPr txBox="1">
            <a:spLocks/>
          </p:cNvSpPr>
          <p:nvPr/>
        </p:nvSpPr>
        <p:spPr bwMode="auto">
          <a:xfrm>
            <a:off x="8892481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40</a:t>
            </a:fld>
            <a:endParaRPr lang="en-GB" sz="1000" dirty="0">
              <a:latin typeface="+mn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432560" y="2167924"/>
            <a:ext cx="2160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/>
                <a:cs typeface="Arial"/>
              </a:rPr>
              <a:t>&lt; 0.1° </a:t>
            </a:r>
            <a:r>
              <a:rPr lang="en-GB" sz="1200" dirty="0" err="1">
                <a:latin typeface="Arial"/>
                <a:cs typeface="Arial"/>
              </a:rPr>
              <a:t>E</a:t>
            </a:r>
            <a:r>
              <a:rPr lang="en-GB" sz="1200" baseline="-25000" dirty="0" err="1">
                <a:latin typeface="Arial"/>
                <a:cs typeface="Arial"/>
              </a:rPr>
              <a:t>ν</a:t>
            </a:r>
            <a:r>
              <a:rPr lang="en-GB" sz="1200" dirty="0">
                <a:latin typeface="Arial"/>
                <a:cs typeface="Arial"/>
              </a:rPr>
              <a:t>&gt;100 </a:t>
            </a:r>
            <a:r>
              <a:rPr lang="en-GB" sz="1200" dirty="0" err="1">
                <a:latin typeface="Arial"/>
                <a:cs typeface="Arial"/>
              </a:rPr>
              <a:t>TeV</a:t>
            </a:r>
            <a:endParaRPr lang="en-GB" sz="1200" dirty="0">
              <a:latin typeface="Arial"/>
              <a:cs typeface="Arial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295494" y="2063830"/>
            <a:ext cx="2160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accent6"/>
                </a:solidFill>
                <a:latin typeface="Arial"/>
                <a:cs typeface="Arial"/>
              </a:rPr>
              <a:t>&lt; 0.4 ° </a:t>
            </a:r>
            <a:r>
              <a:rPr lang="en-GB" sz="1200" dirty="0" err="1">
                <a:solidFill>
                  <a:schemeClr val="accent6"/>
                </a:solidFill>
                <a:latin typeface="Arial"/>
                <a:cs typeface="Arial"/>
              </a:rPr>
              <a:t>E</a:t>
            </a:r>
            <a:r>
              <a:rPr lang="en-GB" sz="1200" baseline="-25000" dirty="0" err="1">
                <a:solidFill>
                  <a:schemeClr val="accent6"/>
                </a:solidFill>
                <a:latin typeface="Arial"/>
                <a:cs typeface="Arial"/>
              </a:rPr>
              <a:t>ν</a:t>
            </a:r>
            <a:r>
              <a:rPr lang="en-GB" sz="1200" dirty="0">
                <a:solidFill>
                  <a:schemeClr val="accent6"/>
                </a:solidFill>
                <a:latin typeface="Arial"/>
                <a:cs typeface="Arial"/>
              </a:rPr>
              <a:t>&gt;10 </a:t>
            </a:r>
            <a:r>
              <a:rPr lang="en-GB" sz="1200" dirty="0" err="1">
                <a:solidFill>
                  <a:schemeClr val="accent6"/>
                </a:solidFill>
                <a:latin typeface="Arial"/>
                <a:cs typeface="Arial"/>
              </a:rPr>
              <a:t>TeV</a:t>
            </a:r>
            <a:endParaRPr lang="en-GB" sz="1200" dirty="0">
              <a:solidFill>
                <a:schemeClr val="accent6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771800" y="1543596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/>
                <a:cs typeface="Arial"/>
              </a:rPr>
              <a:t>1</a:t>
            </a:r>
            <a:r>
              <a:rPr lang="en-US" sz="1400" dirty="0">
                <a:solidFill>
                  <a:schemeClr val="bg1"/>
                </a:solidFill>
                <a:latin typeface="Symbol" charset="2"/>
                <a:cs typeface="Symbol" charset="2"/>
              </a:rPr>
              <a:t>s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2751480" y="1110382"/>
            <a:ext cx="484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90</a:t>
            </a:r>
            <a:r>
              <a:rPr lang="en-US" sz="1200" dirty="0">
                <a:latin typeface="Symbol" charset="2"/>
                <a:cs typeface="Symbol" charset="2"/>
              </a:rPr>
              <a:t>%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2B115E2-B596-BA5D-444C-AD1DB4202E95}"/>
              </a:ext>
            </a:extLst>
          </p:cNvPr>
          <p:cNvSpPr txBox="1"/>
          <p:nvPr/>
        </p:nvSpPr>
        <p:spPr>
          <a:xfrm rot="16200000">
            <a:off x="-185580" y="3681854"/>
            <a:ext cx="147668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+mn-lt"/>
              </a:rPr>
              <a:t>Angular resolution [</a:t>
            </a:r>
            <a:r>
              <a:rPr lang="en-US" sz="1100" dirty="0"/>
              <a:t>◦</a:t>
            </a:r>
            <a:r>
              <a:rPr lang="en-US" sz="1100" dirty="0">
                <a:latin typeface="+mn-lt"/>
              </a:rPr>
              <a:t>]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3FD95A1-D507-219D-25BB-989151F05D5B}"/>
              </a:ext>
            </a:extLst>
          </p:cNvPr>
          <p:cNvSpPr txBox="1"/>
          <p:nvPr/>
        </p:nvSpPr>
        <p:spPr>
          <a:xfrm>
            <a:off x="2624662" y="4172435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/>
                <a:cs typeface="Arial"/>
              </a:rPr>
              <a:t>1</a:t>
            </a:r>
            <a:r>
              <a:rPr lang="en-US" sz="1400" dirty="0">
                <a:solidFill>
                  <a:schemeClr val="bg1"/>
                </a:solidFill>
                <a:latin typeface="Symbol" charset="2"/>
                <a:cs typeface="Symbol" charset="2"/>
              </a:rPr>
              <a:t>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4E8F703-D9A5-0EAB-9671-9FAFCFC8436A}"/>
              </a:ext>
            </a:extLst>
          </p:cNvPr>
          <p:cNvSpPr txBox="1"/>
          <p:nvPr/>
        </p:nvSpPr>
        <p:spPr>
          <a:xfrm>
            <a:off x="2604342" y="3739221"/>
            <a:ext cx="484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90</a:t>
            </a:r>
            <a:r>
              <a:rPr lang="en-US" sz="1200" dirty="0">
                <a:latin typeface="Symbol" charset="2"/>
                <a:cs typeface="Symbol" charset="2"/>
              </a:rPr>
              <a:t>%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092650D-EC82-714C-6DBF-CCFD616A33AB}"/>
              </a:ext>
            </a:extLst>
          </p:cNvPr>
          <p:cNvSpPr txBox="1"/>
          <p:nvPr/>
        </p:nvSpPr>
        <p:spPr>
          <a:xfrm rot="16200000">
            <a:off x="5188598" y="1307080"/>
            <a:ext cx="147668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+mn-lt"/>
              </a:rPr>
              <a:t>Angular resolution [</a:t>
            </a:r>
            <a:r>
              <a:rPr lang="en-US" sz="1100" dirty="0"/>
              <a:t>◦</a:t>
            </a:r>
            <a:r>
              <a:rPr lang="en-US" sz="1100" dirty="0">
                <a:latin typeface="+mn-lt"/>
              </a:rPr>
              <a:t>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8A7C429-5EDA-8DBF-CA68-59663B459A11}"/>
              </a:ext>
            </a:extLst>
          </p:cNvPr>
          <p:cNvSpPr txBox="1"/>
          <p:nvPr/>
        </p:nvSpPr>
        <p:spPr>
          <a:xfrm rot="16200000">
            <a:off x="5248053" y="3715133"/>
            <a:ext cx="147668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+mn-lt"/>
              </a:rPr>
              <a:t>Angular resolution [</a:t>
            </a:r>
            <a:r>
              <a:rPr lang="en-US" sz="1100" dirty="0"/>
              <a:t>◦</a:t>
            </a:r>
            <a:r>
              <a:rPr lang="en-US" sz="1100" dirty="0">
                <a:latin typeface="+mn-lt"/>
              </a:rPr>
              <a:t>]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4294823-5E7A-0618-B864-10D8261234AD}"/>
              </a:ext>
            </a:extLst>
          </p:cNvPr>
          <p:cNvSpPr txBox="1"/>
          <p:nvPr/>
        </p:nvSpPr>
        <p:spPr>
          <a:xfrm>
            <a:off x="6444209" y="2726799"/>
            <a:ext cx="1924858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CC6633"/>
                </a:solidFill>
                <a:latin typeface="+mn-lt"/>
              </a:rPr>
              <a:t>☞ PoS(ICRC2023) 1074</a:t>
            </a:r>
          </a:p>
        </p:txBody>
      </p:sp>
    </p:spTree>
    <p:extLst>
      <p:ext uri="{BB962C8B-B14F-4D97-AF65-F5344CB8AC3E}">
        <p14:creationId xmlns:p14="http://schemas.microsoft.com/office/powerpoint/2010/main" val="41290514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Espace réservé du numéro de diapositive 4"/>
          <p:cNvSpPr txBox="1">
            <a:spLocks/>
          </p:cNvSpPr>
          <p:nvPr/>
        </p:nvSpPr>
        <p:spPr bwMode="auto">
          <a:xfrm>
            <a:off x="8892481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pic>
        <p:nvPicPr>
          <p:cNvPr id="83" name="Espace réservé du contenu 5">
            <a:extLst>
              <a:ext uri="{FF2B5EF4-FFF2-40B4-BE49-F238E27FC236}">
                <a16:creationId xmlns:a16="http://schemas.microsoft.com/office/drawing/2014/main" id="{0C6D38AA-16DD-E066-0E10-438E338BA4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8616"/>
          <a:stretch/>
        </p:blipFill>
        <p:spPr>
          <a:xfrm>
            <a:off x="413417" y="2754520"/>
            <a:ext cx="4678627" cy="2313396"/>
          </a:xfrm>
        </p:spPr>
      </p:pic>
      <p:pic>
        <p:nvPicPr>
          <p:cNvPr id="85" name="Image 84">
            <a:extLst>
              <a:ext uri="{FF2B5EF4-FFF2-40B4-BE49-F238E27FC236}">
                <a16:creationId xmlns:a16="http://schemas.microsoft.com/office/drawing/2014/main" id="{F4BFD588-E83F-F013-56C3-ECD1C19025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362" y="555526"/>
            <a:ext cx="1791009" cy="2033271"/>
          </a:xfrm>
          <a:prstGeom prst="rect">
            <a:avLst/>
          </a:prstGeom>
        </p:spPr>
      </p:pic>
      <p:sp>
        <p:nvSpPr>
          <p:cNvPr id="86" name="Titre 1">
            <a:extLst>
              <a:ext uri="{FF2B5EF4-FFF2-40B4-BE49-F238E27FC236}">
                <a16:creationId xmlns:a16="http://schemas.microsoft.com/office/drawing/2014/main" id="{D48C457C-5482-8D43-0382-18B042751465}"/>
              </a:ext>
            </a:extLst>
          </p:cNvPr>
          <p:cNvSpPr txBox="1">
            <a:spLocks/>
          </p:cNvSpPr>
          <p:nvPr/>
        </p:nvSpPr>
        <p:spPr bwMode="auto">
          <a:xfrm>
            <a:off x="755576" y="33340"/>
            <a:ext cx="7632848" cy="43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99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ＭＳ Ｐゴシック"/>
              </a:rPr>
              <a:t>Calibration procedures &amp; monitoring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F87EEBFC-5E48-47D1-2CEE-555CFB861D65}"/>
              </a:ext>
            </a:extLst>
          </p:cNvPr>
          <p:cNvGrpSpPr/>
          <p:nvPr/>
        </p:nvGrpSpPr>
        <p:grpSpPr>
          <a:xfrm>
            <a:off x="4969877" y="606793"/>
            <a:ext cx="3670575" cy="2254146"/>
            <a:chOff x="5767655" y="2779844"/>
            <a:chExt cx="3670575" cy="2254146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C009C5C4-2B7C-7AE3-513A-BC91F72705EC}"/>
                </a:ext>
              </a:extLst>
            </p:cNvPr>
            <p:cNvGrpSpPr/>
            <p:nvPr/>
          </p:nvGrpSpPr>
          <p:grpSpPr>
            <a:xfrm>
              <a:off x="5868144" y="2779844"/>
              <a:ext cx="3570086" cy="2254146"/>
              <a:chOff x="4572000" y="555526"/>
              <a:chExt cx="3570086" cy="2254146"/>
            </a:xfrm>
          </p:grpSpPr>
          <p:grpSp>
            <p:nvGrpSpPr>
              <p:cNvPr id="21" name="Grouper 39">
                <a:extLst>
                  <a:ext uri="{FF2B5EF4-FFF2-40B4-BE49-F238E27FC236}">
                    <a16:creationId xmlns:a16="http://schemas.microsoft.com/office/drawing/2014/main" id="{412E96F4-257E-CEF7-1506-23F09D314B73}"/>
                  </a:ext>
                </a:extLst>
              </p:cNvPr>
              <p:cNvGrpSpPr/>
              <p:nvPr/>
            </p:nvGrpSpPr>
            <p:grpSpPr>
              <a:xfrm>
                <a:off x="4572000" y="555526"/>
                <a:ext cx="3570086" cy="2232248"/>
                <a:chOff x="2411760" y="1275606"/>
                <a:chExt cx="3570086" cy="2587642"/>
              </a:xfrm>
            </p:grpSpPr>
            <p:grpSp>
              <p:nvGrpSpPr>
                <p:cNvPr id="49" name="Grouper 40">
                  <a:extLst>
                    <a:ext uri="{FF2B5EF4-FFF2-40B4-BE49-F238E27FC236}">
                      <a16:creationId xmlns:a16="http://schemas.microsoft.com/office/drawing/2014/main" id="{96F8DE10-11BE-3185-B78A-BC0E51FAE0B0}"/>
                    </a:ext>
                  </a:extLst>
                </p:cNvPr>
                <p:cNvGrpSpPr/>
                <p:nvPr/>
              </p:nvGrpSpPr>
              <p:grpSpPr>
                <a:xfrm>
                  <a:off x="2411760" y="1347614"/>
                  <a:ext cx="3570086" cy="2515634"/>
                  <a:chOff x="2411760" y="1347614"/>
                  <a:chExt cx="3570086" cy="2515634"/>
                </a:xfrm>
              </p:grpSpPr>
              <p:pic>
                <p:nvPicPr>
                  <p:cNvPr id="53" name="Image 52">
                    <a:extLst>
                      <a:ext uri="{FF2B5EF4-FFF2-40B4-BE49-F238E27FC236}">
                        <a16:creationId xmlns:a16="http://schemas.microsoft.com/office/drawing/2014/main" id="{BF614599-6E28-9973-8F52-08C3E8DD5C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t="51091"/>
                  <a:stretch/>
                </p:blipFill>
                <p:spPr>
                  <a:xfrm>
                    <a:off x="2411760" y="1347614"/>
                    <a:ext cx="3570086" cy="2515634"/>
                  </a:xfrm>
                  <a:prstGeom prst="rect">
                    <a:avLst/>
                  </a:prstGeom>
                </p:spPr>
              </p:pic>
              <p:sp>
                <p:nvSpPr>
                  <p:cNvPr id="54" name="ZoneTexte 53">
                    <a:extLst>
                      <a:ext uri="{FF2B5EF4-FFF2-40B4-BE49-F238E27FC236}">
                        <a16:creationId xmlns:a16="http://schemas.microsoft.com/office/drawing/2014/main" id="{C4040FA0-9D29-F289-4B53-9A21EA8A0191}"/>
                      </a:ext>
                    </a:extLst>
                  </p:cNvPr>
                  <p:cNvSpPr txBox="1"/>
                  <p:nvPr/>
                </p:nvSpPr>
                <p:spPr>
                  <a:xfrm>
                    <a:off x="3203848" y="1457698"/>
                    <a:ext cx="1728192" cy="252717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5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</a:rPr>
                      <a:t>Time offset</a:t>
                    </a:r>
                    <a:endPara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99"/>
                      </a:solidFill>
                      <a:effectLst/>
                      <a:uLnTx/>
                      <a:uFillTx/>
                      <a:latin typeface="Arial"/>
                      <a:ea typeface="ＭＳ Ｐゴシック" charset="0"/>
                    </a:endParaRPr>
                  </a:p>
                </p:txBody>
              </p:sp>
              <p:sp>
                <p:nvSpPr>
                  <p:cNvPr id="56" name="ZoneTexte 55">
                    <a:extLst>
                      <a:ext uri="{FF2B5EF4-FFF2-40B4-BE49-F238E27FC236}">
                        <a16:creationId xmlns:a16="http://schemas.microsoft.com/office/drawing/2014/main" id="{4569F464-2DC4-DAAA-1164-BDBA4E478076}"/>
                      </a:ext>
                    </a:extLst>
                  </p:cNvPr>
                  <p:cNvSpPr txBox="1"/>
                  <p:nvPr/>
                </p:nvSpPr>
                <p:spPr>
                  <a:xfrm>
                    <a:off x="2915816" y="2386859"/>
                    <a:ext cx="117579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</a:rPr>
                      <a:t>Time spread</a:t>
                    </a:r>
                  </a:p>
                </p:txBody>
              </p:sp>
              <p:cxnSp>
                <p:nvCxnSpPr>
                  <p:cNvPr id="57" name="Connecteur droit avec flèche 56">
                    <a:extLst>
                      <a:ext uri="{FF2B5EF4-FFF2-40B4-BE49-F238E27FC236}">
                        <a16:creationId xmlns:a16="http://schemas.microsoft.com/office/drawing/2014/main" id="{63A0820B-5D4E-7E3F-CFE1-5ECE6E54DDC6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5004048" y="1727399"/>
                    <a:ext cx="23542" cy="1708447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000099"/>
                    </a:solidFill>
                    <a:prstDash val="solid"/>
                    <a:round/>
                    <a:headEnd type="arrow"/>
                    <a:tailEnd type="arrow"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58" name="ZoneTexte 57">
                    <a:extLst>
                      <a:ext uri="{FF2B5EF4-FFF2-40B4-BE49-F238E27FC236}">
                        <a16:creationId xmlns:a16="http://schemas.microsoft.com/office/drawing/2014/main" id="{B6BB18C9-687D-61BE-1B1D-04905FE9496E}"/>
                      </a:ext>
                    </a:extLst>
                  </p:cNvPr>
                  <p:cNvSpPr txBox="1"/>
                  <p:nvPr/>
                </p:nvSpPr>
                <p:spPr>
                  <a:xfrm>
                    <a:off x="5004048" y="2139702"/>
                    <a:ext cx="96693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</a:rPr>
                      <a:t>Efficiency</a:t>
                    </a:r>
                  </a:p>
                </p:txBody>
              </p:sp>
            </p:grp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6C7BA822-85E6-4A17-DAA4-AFABB9B255D7}"/>
                    </a:ext>
                  </a:extLst>
                </p:cNvPr>
                <p:cNvSpPr/>
                <p:nvPr/>
              </p:nvSpPr>
              <p:spPr bwMode="auto">
                <a:xfrm>
                  <a:off x="2411760" y="1275606"/>
                  <a:ext cx="216024" cy="144016"/>
                </a:xfrm>
                <a:prstGeom prst="rect">
                  <a:avLst/>
                </a:prstGeom>
                <a:solidFill>
                  <a:srgbClr val="FFFFFF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0"/>
                  </a:endParaRPr>
                </a:p>
              </p:txBody>
            </p:sp>
          </p:grpSp>
          <p:cxnSp>
            <p:nvCxnSpPr>
              <p:cNvPr id="22" name="Connecteur droit avec flèche 21">
                <a:extLst>
                  <a:ext uri="{FF2B5EF4-FFF2-40B4-BE49-F238E27FC236}">
                    <a16:creationId xmlns:a16="http://schemas.microsoft.com/office/drawing/2014/main" id="{DBC7C4DA-6FD0-6403-8319-F9592E300FB3}"/>
                  </a:ext>
                </a:extLst>
              </p:cNvPr>
              <p:cNvCxnSpPr/>
              <p:nvPr/>
            </p:nvCxnSpPr>
            <p:spPr bwMode="auto">
              <a:xfrm>
                <a:off x="6228184" y="1740501"/>
                <a:ext cx="576064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0099"/>
                </a:solidFill>
                <a:prstDash val="solid"/>
                <a:round/>
                <a:headEnd type="arrow" w="sm" len="sm"/>
                <a:tailEnd type="arrow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8225E2BC-03AF-CB47-BC80-DE6F9A24DE9D}"/>
                  </a:ext>
                </a:extLst>
              </p:cNvPr>
              <p:cNvCxnSpPr/>
              <p:nvPr/>
            </p:nvCxnSpPr>
            <p:spPr bwMode="auto">
              <a:xfrm flipV="1">
                <a:off x="6577276" y="688593"/>
                <a:ext cx="10948" cy="173914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16C8E461-BED2-8E68-6A4E-F3485258E37F}"/>
                  </a:ext>
                </a:extLst>
              </p:cNvPr>
              <p:cNvCxnSpPr/>
              <p:nvPr/>
            </p:nvCxnSpPr>
            <p:spPr bwMode="auto">
              <a:xfrm flipV="1">
                <a:off x="6228184" y="882719"/>
                <a:ext cx="648072" cy="1505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Connecteur droit avec flèche 33">
                <a:extLst>
                  <a:ext uri="{FF2B5EF4-FFF2-40B4-BE49-F238E27FC236}">
                    <a16:creationId xmlns:a16="http://schemas.microsoft.com/office/drawing/2014/main" id="{D9CE284B-3AF0-EF54-98C1-1A22F1796290}"/>
                  </a:ext>
                </a:extLst>
              </p:cNvPr>
              <p:cNvCxnSpPr/>
              <p:nvPr/>
            </p:nvCxnSpPr>
            <p:spPr bwMode="auto">
              <a:xfrm>
                <a:off x="6239132" y="882719"/>
                <a:ext cx="288032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Connecteur droit avec flèche 42">
                <a:extLst>
                  <a:ext uri="{FF2B5EF4-FFF2-40B4-BE49-F238E27FC236}">
                    <a16:creationId xmlns:a16="http://schemas.microsoft.com/office/drawing/2014/main" id="{32C15F52-6EB8-F7FC-E309-86B71090D638}"/>
                  </a:ext>
                </a:extLst>
              </p:cNvPr>
              <p:cNvCxnSpPr/>
              <p:nvPr/>
            </p:nvCxnSpPr>
            <p:spPr bwMode="auto">
              <a:xfrm flipH="1">
                <a:off x="6599172" y="882719"/>
                <a:ext cx="27964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63C9AA1F-F7DA-14CE-832C-915A53A8432B}"/>
                  </a:ext>
                </a:extLst>
              </p:cNvPr>
              <p:cNvCxnSpPr/>
              <p:nvPr/>
            </p:nvCxnSpPr>
            <p:spPr bwMode="auto">
              <a:xfrm flipV="1">
                <a:off x="6516216" y="698656"/>
                <a:ext cx="10948" cy="173914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B183D05D-D58E-8635-FFF0-215FB5457B88}"/>
                  </a:ext>
                </a:extLst>
              </p:cNvPr>
              <p:cNvSpPr txBox="1"/>
              <p:nvPr/>
            </p:nvSpPr>
            <p:spPr>
              <a:xfrm>
                <a:off x="5914597" y="2618594"/>
                <a:ext cx="1415603" cy="19107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0"/>
                  </a:rPr>
                  <a:t>Time difference [ns]</a:t>
                </a:r>
              </a:p>
            </p:txBody>
          </p:sp>
        </p:grp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2483CB2A-C531-58DF-4A6B-AE9CD57485FA}"/>
                </a:ext>
              </a:extLst>
            </p:cNvPr>
            <p:cNvSpPr/>
            <p:nvPr/>
          </p:nvSpPr>
          <p:spPr>
            <a:xfrm rot="16200000">
              <a:off x="4951476" y="3636243"/>
              <a:ext cx="1893968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2-fold coincidence rate [Hz]</a:t>
              </a:r>
            </a:p>
          </p:txBody>
        </p:sp>
      </p:grpSp>
      <p:grpSp>
        <p:nvGrpSpPr>
          <p:cNvPr id="89" name="Grouper 231">
            <a:extLst>
              <a:ext uri="{FF2B5EF4-FFF2-40B4-BE49-F238E27FC236}">
                <a16:creationId xmlns:a16="http://schemas.microsoft.com/office/drawing/2014/main" id="{F336859B-8BDD-FFC0-418B-789261F0E37A}"/>
              </a:ext>
            </a:extLst>
          </p:cNvPr>
          <p:cNvGrpSpPr/>
          <p:nvPr/>
        </p:nvGrpSpPr>
        <p:grpSpPr>
          <a:xfrm>
            <a:off x="1187624" y="941988"/>
            <a:ext cx="2328880" cy="1701770"/>
            <a:chOff x="3643219" y="1675215"/>
            <a:chExt cx="2534994" cy="2272130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7A0C2894-D991-FCCC-A160-D8F6A21D7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3219" y="3211904"/>
              <a:ext cx="16308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30000" noProof="0" dirty="0" err="1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Symbol" pitchFamily="18" charset="2"/>
                  <a:ea typeface="ＭＳ Ｐゴシック" charset="0"/>
                  <a:cs typeface="Times New Roman" pitchFamily="18" charset="0"/>
                </a:rPr>
                <a:t>g</a:t>
              </a:r>
              <a:endPara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Times New Roman" pitchFamily="18" charset="0"/>
              </a:endParaRPr>
            </a:p>
          </p:txBody>
        </p:sp>
        <p:sp>
          <p:nvSpPr>
            <p:cNvPr id="91" name="Text Box 15">
              <a:extLst>
                <a:ext uri="{FF2B5EF4-FFF2-40B4-BE49-F238E27FC236}">
                  <a16:creationId xmlns:a16="http://schemas.microsoft.com/office/drawing/2014/main" id="{D4A4B7EB-B123-19C3-52B8-20A53E4975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5307" y="1675215"/>
              <a:ext cx="1742906" cy="770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2D2DB9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Up to 150 Cherenkov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2D2DB9"/>
                  </a:solidFill>
                  <a:effectLst/>
                  <a:uLnTx/>
                  <a:uFillTx/>
                  <a:latin typeface="Symbol" charset="2"/>
                  <a:ea typeface="ＭＳ Ｐゴシック" charset="0"/>
                  <a:cs typeface="Symbol" charset="2"/>
                </a:rPr>
                <a:t>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2D2DB9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per decay; stable </a:t>
              </a:r>
              <a:r>
                <a:rPr kumimoji="0" lang="en-US" sz="1050" b="0" i="0" u="none" strike="noStrike" kern="1200" cap="none" spc="0" normalizeH="0" baseline="30000" noProof="0" dirty="0">
                  <a:ln>
                    <a:noFill/>
                  </a:ln>
                  <a:solidFill>
                    <a:srgbClr val="2D2DB9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40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2D2DB9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K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2D2DB9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concentration</a:t>
              </a:r>
            </a:p>
          </p:txBody>
        </p:sp>
        <p:sp>
          <p:nvSpPr>
            <p:cNvPr id="92" name="Text Box 17">
              <a:extLst>
                <a:ext uri="{FF2B5EF4-FFF2-40B4-BE49-F238E27FC236}">
                  <a16:creationId xmlns:a16="http://schemas.microsoft.com/office/drawing/2014/main" id="{6B195303-E0A7-1609-3DA6-F0C5BEF0D4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7978" y="3598055"/>
              <a:ext cx="1103110" cy="349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40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K (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0"/>
                  <a:cs typeface="Times New Roman" pitchFamily="18" charset="0"/>
                </a:rPr>
                <a:t>β decay)</a:t>
              </a:r>
            </a:p>
          </p:txBody>
        </p:sp>
        <p:pic>
          <p:nvPicPr>
            <p:cNvPr id="93" name="Picture 16" descr="nucleus">
              <a:extLst>
                <a:ext uri="{FF2B5EF4-FFF2-40B4-BE49-F238E27FC236}">
                  <a16:creationId xmlns:a16="http://schemas.microsoft.com/office/drawing/2014/main" id="{DE14440D-F831-29FD-BAC1-F9F62F979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7536" y="3260982"/>
              <a:ext cx="271516" cy="395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" name="Picture 17" descr="nucleus">
              <a:extLst>
                <a:ext uri="{FF2B5EF4-FFF2-40B4-BE49-F238E27FC236}">
                  <a16:creationId xmlns:a16="http://schemas.microsoft.com/office/drawing/2014/main" id="{854CA361-F5F3-BC78-1192-28C5EB7F58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4044" y="2972950"/>
              <a:ext cx="251564" cy="365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" name="Freeform 9">
              <a:extLst>
                <a:ext uri="{FF2B5EF4-FFF2-40B4-BE49-F238E27FC236}">
                  <a16:creationId xmlns:a16="http://schemas.microsoft.com/office/drawing/2014/main" id="{FD00929A-549B-DF51-1FD7-AE3D2C628BB1}"/>
                </a:ext>
              </a:extLst>
            </p:cNvPr>
            <p:cNvSpPr>
              <a:spLocks/>
            </p:cNvSpPr>
            <p:nvPr/>
          </p:nvSpPr>
          <p:spPr bwMode="auto">
            <a:xfrm rot="13868769" flipV="1">
              <a:off x="3815433" y="3319860"/>
              <a:ext cx="407391" cy="45719"/>
            </a:xfrm>
            <a:custGeom>
              <a:avLst/>
              <a:gdLst>
                <a:gd name="T0" fmla="*/ 0 w 1043"/>
                <a:gd name="T1" fmla="*/ 0 h 95"/>
                <a:gd name="T2" fmla="*/ 2147483647 w 1043"/>
                <a:gd name="T3" fmla="*/ 2147483647 h 95"/>
                <a:gd name="T4" fmla="*/ 2147483647 w 1043"/>
                <a:gd name="T5" fmla="*/ 0 h 95"/>
                <a:gd name="T6" fmla="*/ 2147483647 w 1043"/>
                <a:gd name="T7" fmla="*/ 2147483647 h 95"/>
                <a:gd name="T8" fmla="*/ 2147483647 w 1043"/>
                <a:gd name="T9" fmla="*/ 0 h 95"/>
                <a:gd name="T10" fmla="*/ 2147483647 w 1043"/>
                <a:gd name="T11" fmla="*/ 2147483647 h 95"/>
                <a:gd name="T12" fmla="*/ 2147483647 w 1043"/>
                <a:gd name="T13" fmla="*/ 2147483647 h 95"/>
                <a:gd name="T14" fmla="*/ 2147483647 w 1043"/>
                <a:gd name="T15" fmla="*/ 2147483647 h 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43"/>
                <a:gd name="T25" fmla="*/ 0 h 95"/>
                <a:gd name="T26" fmla="*/ 1043 w 1043"/>
                <a:gd name="T27" fmla="*/ 95 h 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43" h="95">
                  <a:moveTo>
                    <a:pt x="0" y="0"/>
                  </a:moveTo>
                  <a:cubicBezTo>
                    <a:pt x="64" y="45"/>
                    <a:pt x="128" y="91"/>
                    <a:pt x="181" y="91"/>
                  </a:cubicBezTo>
                  <a:cubicBezTo>
                    <a:pt x="234" y="91"/>
                    <a:pt x="264" y="0"/>
                    <a:pt x="317" y="0"/>
                  </a:cubicBezTo>
                  <a:cubicBezTo>
                    <a:pt x="370" y="0"/>
                    <a:pt x="439" y="91"/>
                    <a:pt x="499" y="91"/>
                  </a:cubicBezTo>
                  <a:cubicBezTo>
                    <a:pt x="559" y="91"/>
                    <a:pt x="620" y="0"/>
                    <a:pt x="680" y="0"/>
                  </a:cubicBezTo>
                  <a:cubicBezTo>
                    <a:pt x="740" y="0"/>
                    <a:pt x="814" y="87"/>
                    <a:pt x="862" y="91"/>
                  </a:cubicBezTo>
                  <a:cubicBezTo>
                    <a:pt x="910" y="95"/>
                    <a:pt x="939" y="36"/>
                    <a:pt x="969" y="23"/>
                  </a:cubicBezTo>
                  <a:cubicBezTo>
                    <a:pt x="999" y="10"/>
                    <a:pt x="1028" y="16"/>
                    <a:pt x="1043" y="14"/>
                  </a:cubicBezTo>
                </a:path>
              </a:pathLst>
            </a:custGeom>
            <a:noFill/>
            <a:ln w="19050" cmpd="sng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96" name="Freeform 9">
              <a:extLst>
                <a:ext uri="{FF2B5EF4-FFF2-40B4-BE49-F238E27FC236}">
                  <a16:creationId xmlns:a16="http://schemas.microsoft.com/office/drawing/2014/main" id="{9C30645F-FEC7-0FAD-361C-E9CEACDEA74D}"/>
                </a:ext>
              </a:extLst>
            </p:cNvPr>
            <p:cNvSpPr>
              <a:spLocks/>
            </p:cNvSpPr>
            <p:nvPr/>
          </p:nvSpPr>
          <p:spPr bwMode="auto">
            <a:xfrm rot="13868769" flipV="1">
              <a:off x="3948191" y="3319860"/>
              <a:ext cx="407391" cy="45719"/>
            </a:xfrm>
            <a:custGeom>
              <a:avLst/>
              <a:gdLst>
                <a:gd name="T0" fmla="*/ 0 w 1043"/>
                <a:gd name="T1" fmla="*/ 0 h 95"/>
                <a:gd name="T2" fmla="*/ 2147483647 w 1043"/>
                <a:gd name="T3" fmla="*/ 2147483647 h 95"/>
                <a:gd name="T4" fmla="*/ 2147483647 w 1043"/>
                <a:gd name="T5" fmla="*/ 0 h 95"/>
                <a:gd name="T6" fmla="*/ 2147483647 w 1043"/>
                <a:gd name="T7" fmla="*/ 2147483647 h 95"/>
                <a:gd name="T8" fmla="*/ 2147483647 w 1043"/>
                <a:gd name="T9" fmla="*/ 0 h 95"/>
                <a:gd name="T10" fmla="*/ 2147483647 w 1043"/>
                <a:gd name="T11" fmla="*/ 2147483647 h 95"/>
                <a:gd name="T12" fmla="*/ 2147483647 w 1043"/>
                <a:gd name="T13" fmla="*/ 2147483647 h 95"/>
                <a:gd name="T14" fmla="*/ 2147483647 w 1043"/>
                <a:gd name="T15" fmla="*/ 2147483647 h 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43"/>
                <a:gd name="T25" fmla="*/ 0 h 95"/>
                <a:gd name="T26" fmla="*/ 1043 w 1043"/>
                <a:gd name="T27" fmla="*/ 95 h 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43" h="95">
                  <a:moveTo>
                    <a:pt x="0" y="0"/>
                  </a:moveTo>
                  <a:cubicBezTo>
                    <a:pt x="64" y="45"/>
                    <a:pt x="128" y="91"/>
                    <a:pt x="181" y="91"/>
                  </a:cubicBezTo>
                  <a:cubicBezTo>
                    <a:pt x="234" y="91"/>
                    <a:pt x="264" y="0"/>
                    <a:pt x="317" y="0"/>
                  </a:cubicBezTo>
                  <a:cubicBezTo>
                    <a:pt x="370" y="0"/>
                    <a:pt x="439" y="91"/>
                    <a:pt x="499" y="91"/>
                  </a:cubicBezTo>
                  <a:cubicBezTo>
                    <a:pt x="559" y="91"/>
                    <a:pt x="620" y="0"/>
                    <a:pt x="680" y="0"/>
                  </a:cubicBezTo>
                  <a:cubicBezTo>
                    <a:pt x="740" y="0"/>
                    <a:pt x="814" y="87"/>
                    <a:pt x="862" y="91"/>
                  </a:cubicBezTo>
                  <a:cubicBezTo>
                    <a:pt x="910" y="95"/>
                    <a:pt x="939" y="36"/>
                    <a:pt x="969" y="23"/>
                  </a:cubicBezTo>
                  <a:cubicBezTo>
                    <a:pt x="999" y="10"/>
                    <a:pt x="1028" y="16"/>
                    <a:pt x="1043" y="14"/>
                  </a:cubicBezTo>
                </a:path>
              </a:pathLst>
            </a:custGeom>
            <a:noFill/>
            <a:ln w="19050" cmpd="sng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97" name="Line 8">
              <a:extLst>
                <a:ext uri="{FF2B5EF4-FFF2-40B4-BE49-F238E27FC236}">
                  <a16:creationId xmlns:a16="http://schemas.microsoft.com/office/drawing/2014/main" id="{81DC073A-21C0-626A-2599-7533CAB3808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7503236">
              <a:off x="4496254" y="3257834"/>
              <a:ext cx="370907" cy="165065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98" name="Line 8">
              <a:extLst>
                <a:ext uri="{FF2B5EF4-FFF2-40B4-BE49-F238E27FC236}">
                  <a16:creationId xmlns:a16="http://schemas.microsoft.com/office/drawing/2014/main" id="{EBD77F01-866D-F273-96CF-B2EDC0558C9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7503236" flipH="1" flipV="1">
              <a:off x="3961148" y="3257909"/>
              <a:ext cx="248720" cy="468268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45A07924-6D5D-EDC4-D1AB-95258FD5A634}"/>
                </a:ext>
              </a:extLst>
            </p:cNvPr>
            <p:cNvSpPr/>
            <p:nvPr/>
          </p:nvSpPr>
          <p:spPr>
            <a:xfrm>
              <a:off x="4865272" y="2935194"/>
              <a:ext cx="513343" cy="349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40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Ca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74EFAE1F-A084-919E-E7A0-68CB54FD0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870" y="3397633"/>
              <a:ext cx="30709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Arial"/>
                  <a:ea typeface="ＭＳ Ｐゴシック" charset="0"/>
                  <a:cs typeface="Times New Roman" pitchFamily="18" charset="0"/>
                </a:rPr>
                <a:t>e</a:t>
              </a:r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0CA3EAB7-2BC2-BD75-92EF-F5DCD6428E38}"/>
              </a:ext>
            </a:extLst>
          </p:cNvPr>
          <p:cNvSpPr/>
          <p:nvPr/>
        </p:nvSpPr>
        <p:spPr>
          <a:xfrm>
            <a:off x="1548107" y="602096"/>
            <a:ext cx="24749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 charset="0"/>
              </a:rPr>
              <a:t>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kumimoji="0" lang="is-I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Eur. Phys. J. C (2018) 78: 669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731A8A69-35D1-9C75-ACD0-C33ED9ECFEDB}"/>
              </a:ext>
            </a:extLst>
          </p:cNvPr>
          <p:cNvGrpSpPr/>
          <p:nvPr/>
        </p:nvGrpSpPr>
        <p:grpSpPr>
          <a:xfrm>
            <a:off x="4925877" y="2177358"/>
            <a:ext cx="2627303" cy="2968973"/>
            <a:chOff x="539552" y="1327869"/>
            <a:chExt cx="3078965" cy="3404121"/>
          </a:xfrm>
        </p:grpSpPr>
        <p:grpSp>
          <p:nvGrpSpPr>
            <p:cNvPr id="61" name="Grouper 4">
              <a:extLst>
                <a:ext uri="{FF2B5EF4-FFF2-40B4-BE49-F238E27FC236}">
                  <a16:creationId xmlns:a16="http://schemas.microsoft.com/office/drawing/2014/main" id="{551703E0-349F-AEBE-770D-B567009B6DD1}"/>
                </a:ext>
              </a:extLst>
            </p:cNvPr>
            <p:cNvGrpSpPr/>
            <p:nvPr/>
          </p:nvGrpSpPr>
          <p:grpSpPr>
            <a:xfrm>
              <a:off x="953160" y="2215584"/>
              <a:ext cx="2665357" cy="2280636"/>
              <a:chOff x="683568" y="1947297"/>
              <a:chExt cx="2665357" cy="2280636"/>
            </a:xfrm>
          </p:grpSpPr>
          <p:pic>
            <p:nvPicPr>
              <p:cNvPr id="69" name="Immagine 8" descr="DU2_and_next_DUs_KM3NeT_STAC_april_2016 (trascinato).jpg">
                <a:extLst>
                  <a:ext uri="{FF2B5EF4-FFF2-40B4-BE49-F238E27FC236}">
                    <a16:creationId xmlns:a16="http://schemas.microsoft.com/office/drawing/2014/main" id="{2D724228-27D6-243A-5755-86A6B171BA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18" t="30886" r="-16380" b="-1733"/>
              <a:stretch/>
            </p:blipFill>
            <p:spPr>
              <a:xfrm>
                <a:off x="683568" y="1947297"/>
                <a:ext cx="2665357" cy="2280636"/>
              </a:xfrm>
              <a:prstGeom prst="rect">
                <a:avLst/>
              </a:prstGeom>
            </p:spPr>
          </p:pic>
          <p:sp>
            <p:nvSpPr>
              <p:cNvPr id="80" name="ZoneTexte 79">
                <a:extLst>
                  <a:ext uri="{FF2B5EF4-FFF2-40B4-BE49-F238E27FC236}">
                    <a16:creationId xmlns:a16="http://schemas.microsoft.com/office/drawing/2014/main" id="{BE5698E1-01AE-31C4-D79F-92B64EE8AC16}"/>
                  </a:ext>
                </a:extLst>
              </p:cNvPr>
              <p:cNvSpPr txBox="1"/>
              <p:nvPr/>
            </p:nvSpPr>
            <p:spPr>
              <a:xfrm>
                <a:off x="1640922" y="3344093"/>
                <a:ext cx="1202886" cy="30777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0"/>
                  </a:rPr>
                  <a:t>Nanobeacon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0"/>
                </a:endParaRPr>
              </a:p>
            </p:txBody>
          </p:sp>
          <p:sp>
            <p:nvSpPr>
              <p:cNvPr id="81" name="ZoneTexte 80">
                <a:extLst>
                  <a:ext uri="{FF2B5EF4-FFF2-40B4-BE49-F238E27FC236}">
                    <a16:creationId xmlns:a16="http://schemas.microsoft.com/office/drawing/2014/main" id="{F8036D7E-A7A4-A19A-31B6-19BC3F3A3F6C}"/>
                  </a:ext>
                </a:extLst>
              </p:cNvPr>
              <p:cNvSpPr txBox="1"/>
              <p:nvPr/>
            </p:nvSpPr>
            <p:spPr>
              <a:xfrm>
                <a:off x="1574161" y="2571750"/>
                <a:ext cx="1701695" cy="30777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0"/>
                  </a:rPr>
                  <a:t>Scattered photons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376AE343-035D-7987-EBE2-3426202B7573}"/>
                  </a:ext>
                </a:extLst>
              </p:cNvPr>
              <p:cNvSpPr/>
              <p:nvPr/>
            </p:nvSpPr>
            <p:spPr>
              <a:xfrm>
                <a:off x="1645552" y="2870402"/>
                <a:ext cx="1342272" cy="30777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0"/>
                  </a:rPr>
                  <a:t>Direct photons</a:t>
                </a:r>
              </a:p>
            </p:txBody>
          </p:sp>
        </p:grpSp>
        <p:cxnSp>
          <p:nvCxnSpPr>
            <p:cNvPr id="62" name="Connecteur droit avec flèche 61">
              <a:extLst>
                <a:ext uri="{FF2B5EF4-FFF2-40B4-BE49-F238E27FC236}">
                  <a16:creationId xmlns:a16="http://schemas.microsoft.com/office/drawing/2014/main" id="{638BA22D-06F8-A3F1-10E5-E860DFE488A6}"/>
                </a:ext>
              </a:extLst>
            </p:cNvPr>
            <p:cNvCxnSpPr/>
            <p:nvPr/>
          </p:nvCxnSpPr>
          <p:spPr bwMode="auto">
            <a:xfrm>
              <a:off x="539552" y="1327869"/>
              <a:ext cx="432048" cy="309634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27384EEF-AEFC-D2A9-A24F-EEE8301A5361}"/>
                </a:ext>
              </a:extLst>
            </p:cNvPr>
            <p:cNvSpPr txBox="1"/>
            <p:nvPr/>
          </p:nvSpPr>
          <p:spPr>
            <a:xfrm>
              <a:off x="611560" y="3920157"/>
              <a:ext cx="3324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charset="2"/>
                  <a:ea typeface="ＭＳ Ｐゴシック" charset="0"/>
                  <a:cs typeface="Symbol" charset="2"/>
                </a:rPr>
                <a:t>m</a:t>
              </a:r>
            </a:p>
          </p:txBody>
        </p:sp>
        <p:sp>
          <p:nvSpPr>
            <p:cNvPr id="64" name="Freeform 9">
              <a:extLst>
                <a:ext uri="{FF2B5EF4-FFF2-40B4-BE49-F238E27FC236}">
                  <a16:creationId xmlns:a16="http://schemas.microsoft.com/office/drawing/2014/main" id="{B86164D9-5F19-5211-953C-C0C21D5A6627}"/>
                </a:ext>
              </a:extLst>
            </p:cNvPr>
            <p:cNvSpPr>
              <a:spLocks/>
            </p:cNvSpPr>
            <p:nvPr/>
          </p:nvSpPr>
          <p:spPr bwMode="auto">
            <a:xfrm rot="3357430">
              <a:off x="380363" y="2123360"/>
              <a:ext cx="958891" cy="45719"/>
            </a:xfrm>
            <a:custGeom>
              <a:avLst/>
              <a:gdLst>
                <a:gd name="T0" fmla="*/ 0 w 1043"/>
                <a:gd name="T1" fmla="*/ 0 h 95"/>
                <a:gd name="T2" fmla="*/ 2147483647 w 1043"/>
                <a:gd name="T3" fmla="*/ 2147483647 h 95"/>
                <a:gd name="T4" fmla="*/ 2147483647 w 1043"/>
                <a:gd name="T5" fmla="*/ 0 h 95"/>
                <a:gd name="T6" fmla="*/ 2147483647 w 1043"/>
                <a:gd name="T7" fmla="*/ 2147483647 h 95"/>
                <a:gd name="T8" fmla="*/ 2147483647 w 1043"/>
                <a:gd name="T9" fmla="*/ 0 h 95"/>
                <a:gd name="T10" fmla="*/ 2147483647 w 1043"/>
                <a:gd name="T11" fmla="*/ 2147483647 h 95"/>
                <a:gd name="T12" fmla="*/ 2147483647 w 1043"/>
                <a:gd name="T13" fmla="*/ 2147483647 h 95"/>
                <a:gd name="T14" fmla="*/ 2147483647 w 1043"/>
                <a:gd name="T15" fmla="*/ 2147483647 h 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43"/>
                <a:gd name="T25" fmla="*/ 0 h 95"/>
                <a:gd name="T26" fmla="*/ 1043 w 1043"/>
                <a:gd name="T27" fmla="*/ 95 h 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43" h="95">
                  <a:moveTo>
                    <a:pt x="0" y="0"/>
                  </a:moveTo>
                  <a:cubicBezTo>
                    <a:pt x="64" y="45"/>
                    <a:pt x="128" y="91"/>
                    <a:pt x="181" y="91"/>
                  </a:cubicBezTo>
                  <a:cubicBezTo>
                    <a:pt x="234" y="91"/>
                    <a:pt x="264" y="0"/>
                    <a:pt x="317" y="0"/>
                  </a:cubicBezTo>
                  <a:cubicBezTo>
                    <a:pt x="370" y="0"/>
                    <a:pt x="439" y="91"/>
                    <a:pt x="499" y="91"/>
                  </a:cubicBezTo>
                  <a:cubicBezTo>
                    <a:pt x="559" y="91"/>
                    <a:pt x="620" y="0"/>
                    <a:pt x="680" y="0"/>
                  </a:cubicBezTo>
                  <a:cubicBezTo>
                    <a:pt x="740" y="0"/>
                    <a:pt x="814" y="87"/>
                    <a:pt x="862" y="91"/>
                  </a:cubicBezTo>
                  <a:cubicBezTo>
                    <a:pt x="910" y="95"/>
                    <a:pt x="939" y="36"/>
                    <a:pt x="969" y="23"/>
                  </a:cubicBezTo>
                  <a:cubicBezTo>
                    <a:pt x="999" y="10"/>
                    <a:pt x="1028" y="16"/>
                    <a:pt x="1043" y="14"/>
                  </a:cubicBezTo>
                </a:path>
              </a:pathLst>
            </a:custGeom>
            <a:noFill/>
            <a:ln w="19050" cmpd="sng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id="{4104915B-C81D-1511-6724-4E8D4D11CDC1}"/>
                </a:ext>
              </a:extLst>
            </p:cNvPr>
            <p:cNvSpPr>
              <a:spLocks/>
            </p:cNvSpPr>
            <p:nvPr/>
          </p:nvSpPr>
          <p:spPr bwMode="auto">
            <a:xfrm rot="3357430">
              <a:off x="612014" y="3296210"/>
              <a:ext cx="698129" cy="45807"/>
            </a:xfrm>
            <a:custGeom>
              <a:avLst/>
              <a:gdLst>
                <a:gd name="T0" fmla="*/ 0 w 1043"/>
                <a:gd name="T1" fmla="*/ 0 h 95"/>
                <a:gd name="T2" fmla="*/ 2147483647 w 1043"/>
                <a:gd name="T3" fmla="*/ 2147483647 h 95"/>
                <a:gd name="T4" fmla="*/ 2147483647 w 1043"/>
                <a:gd name="T5" fmla="*/ 0 h 95"/>
                <a:gd name="T6" fmla="*/ 2147483647 w 1043"/>
                <a:gd name="T7" fmla="*/ 2147483647 h 95"/>
                <a:gd name="T8" fmla="*/ 2147483647 w 1043"/>
                <a:gd name="T9" fmla="*/ 0 h 95"/>
                <a:gd name="T10" fmla="*/ 2147483647 w 1043"/>
                <a:gd name="T11" fmla="*/ 2147483647 h 95"/>
                <a:gd name="T12" fmla="*/ 2147483647 w 1043"/>
                <a:gd name="T13" fmla="*/ 2147483647 h 95"/>
                <a:gd name="T14" fmla="*/ 2147483647 w 1043"/>
                <a:gd name="T15" fmla="*/ 2147483647 h 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43"/>
                <a:gd name="T25" fmla="*/ 0 h 95"/>
                <a:gd name="T26" fmla="*/ 1043 w 1043"/>
                <a:gd name="T27" fmla="*/ 95 h 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43" h="95">
                  <a:moveTo>
                    <a:pt x="0" y="0"/>
                  </a:moveTo>
                  <a:cubicBezTo>
                    <a:pt x="64" y="45"/>
                    <a:pt x="128" y="91"/>
                    <a:pt x="181" y="91"/>
                  </a:cubicBezTo>
                  <a:cubicBezTo>
                    <a:pt x="234" y="91"/>
                    <a:pt x="264" y="0"/>
                    <a:pt x="317" y="0"/>
                  </a:cubicBezTo>
                  <a:cubicBezTo>
                    <a:pt x="370" y="0"/>
                    <a:pt x="439" y="91"/>
                    <a:pt x="499" y="91"/>
                  </a:cubicBezTo>
                  <a:cubicBezTo>
                    <a:pt x="559" y="91"/>
                    <a:pt x="620" y="0"/>
                    <a:pt x="680" y="0"/>
                  </a:cubicBezTo>
                  <a:cubicBezTo>
                    <a:pt x="740" y="0"/>
                    <a:pt x="814" y="87"/>
                    <a:pt x="862" y="91"/>
                  </a:cubicBezTo>
                  <a:cubicBezTo>
                    <a:pt x="910" y="95"/>
                    <a:pt x="939" y="36"/>
                    <a:pt x="969" y="23"/>
                  </a:cubicBezTo>
                  <a:cubicBezTo>
                    <a:pt x="999" y="10"/>
                    <a:pt x="1028" y="16"/>
                    <a:pt x="1043" y="14"/>
                  </a:cubicBezTo>
                </a:path>
              </a:pathLst>
            </a:custGeom>
            <a:noFill/>
            <a:ln w="19050" cmpd="sng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B8F91898-A862-4280-7E77-DD2ED71C8240}"/>
                </a:ext>
              </a:extLst>
            </p:cNvPr>
            <p:cNvSpPr txBox="1"/>
            <p:nvPr/>
          </p:nvSpPr>
          <p:spPr>
            <a:xfrm>
              <a:off x="611560" y="4424213"/>
              <a:ext cx="24895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Cross-calibration with muons</a:t>
              </a:r>
            </a:p>
          </p:txBody>
        </p:sp>
      </p:grpSp>
      <p:sp>
        <p:nvSpPr>
          <p:cNvPr id="102" name="ZoneTexte 101">
            <a:extLst>
              <a:ext uri="{FF2B5EF4-FFF2-40B4-BE49-F238E27FC236}">
                <a16:creationId xmlns:a16="http://schemas.microsoft.com/office/drawing/2014/main" id="{4D78E67B-0126-1602-23A8-A9FB5825BFE4}"/>
              </a:ext>
            </a:extLst>
          </p:cNvPr>
          <p:cNvSpPr txBox="1"/>
          <p:nvPr/>
        </p:nvSpPr>
        <p:spPr>
          <a:xfrm>
            <a:off x="2348431" y="2962840"/>
            <a:ext cx="226551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Regular tunings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Only ~20% efficiency loss</a:t>
            </a:r>
          </a:p>
        </p:txBody>
      </p:sp>
      <p:sp>
        <p:nvSpPr>
          <p:cNvPr id="103" name="ZoneTexte 102">
            <a:extLst>
              <a:ext uri="{FF2B5EF4-FFF2-40B4-BE49-F238E27FC236}">
                <a16:creationId xmlns:a16="http://schemas.microsoft.com/office/drawing/2014/main" id="{53F2E1C9-7E55-1EE5-F69B-4FAD39FB23C1}"/>
              </a:ext>
            </a:extLst>
          </p:cNvPr>
          <p:cNvSpPr txBox="1"/>
          <p:nvPr/>
        </p:nvSpPr>
        <p:spPr>
          <a:xfrm>
            <a:off x="7519511" y="720047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40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K KM3NeT</a:t>
            </a:r>
          </a:p>
        </p:txBody>
      </p:sp>
      <p:sp>
        <p:nvSpPr>
          <p:cNvPr id="104" name="ZoneTexte 103">
            <a:extLst>
              <a:ext uri="{FF2B5EF4-FFF2-40B4-BE49-F238E27FC236}">
                <a16:creationId xmlns:a16="http://schemas.microsoft.com/office/drawing/2014/main" id="{86756D2B-1B62-F7F8-74DF-D1F0F37BD4B6}"/>
              </a:ext>
            </a:extLst>
          </p:cNvPr>
          <p:cNvSpPr txBox="1"/>
          <p:nvPr/>
        </p:nvSpPr>
        <p:spPr>
          <a:xfrm>
            <a:off x="6044011" y="3075283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Complemented by:</a:t>
            </a:r>
          </a:p>
        </p:txBody>
      </p:sp>
    </p:spTree>
    <p:extLst>
      <p:ext uri="{BB962C8B-B14F-4D97-AF65-F5344CB8AC3E}">
        <p14:creationId xmlns:p14="http://schemas.microsoft.com/office/powerpoint/2010/main" val="8485591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Absolute Pointing</a:t>
            </a:r>
          </a:p>
        </p:txBody>
      </p:sp>
      <p:sp>
        <p:nvSpPr>
          <p:cNvPr id="44" name="Espace réservé du numéro de diapositive 4"/>
          <p:cNvSpPr txBox="1">
            <a:spLocks/>
          </p:cNvSpPr>
          <p:nvPr/>
        </p:nvSpPr>
        <p:spPr bwMode="auto">
          <a:xfrm>
            <a:off x="8892481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12" name="Segnaposto numero diapositiva 54">
            <a:extLst>
              <a:ext uri="{FF2B5EF4-FFF2-40B4-BE49-F238E27FC236}">
                <a16:creationId xmlns:a16="http://schemas.microsoft.com/office/drawing/2014/main" id="{77FAFFCE-F949-A58E-FB2D-0A79C4476B41}"/>
              </a:ext>
            </a:extLst>
          </p:cNvPr>
          <p:cNvSpPr txBox="1">
            <a:spLocks noGrp="1"/>
          </p:cNvSpPr>
          <p:nvPr/>
        </p:nvSpPr>
        <p:spPr bwMode="auto">
          <a:xfrm>
            <a:off x="7499446" y="4929616"/>
            <a:ext cx="511791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384B9F-80DD-48E5-A412-E0F094834FD1}" type="slidenum"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15" name="Espace réservé du numéro de diapositive 8">
            <a:extLst>
              <a:ext uri="{FF2B5EF4-FFF2-40B4-BE49-F238E27FC236}">
                <a16:creationId xmlns:a16="http://schemas.microsoft.com/office/drawing/2014/main" id="{87048BC8-19F9-DEA6-371D-15E7CF84D09D}"/>
              </a:ext>
            </a:extLst>
          </p:cNvPr>
          <p:cNvSpPr txBox="1">
            <a:spLocks/>
          </p:cNvSpPr>
          <p:nvPr/>
        </p:nvSpPr>
        <p:spPr>
          <a:xfrm>
            <a:off x="7650342" y="-37449"/>
            <a:ext cx="350658" cy="248841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F6008F-5151-954C-A8CA-F1FAB3EFDAA4}" type="slidenum">
              <a:rPr kumimoji="0" lang="en-US" sz="82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82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15D970FB-CB8F-C35A-1DDB-8075BC862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721765"/>
            <a:ext cx="3024336" cy="2309119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06D26A2B-1907-ED44-7E6F-EDE0BC33387A}"/>
              </a:ext>
            </a:extLst>
          </p:cNvPr>
          <p:cNvSpPr/>
          <p:nvPr/>
        </p:nvSpPr>
        <p:spPr>
          <a:xfrm>
            <a:off x="789810" y="4215091"/>
            <a:ext cx="194634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ANTARES Sun (3.7σ)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2007-2017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DD7086D-AB56-DABB-402C-D32B29F2F6E8}"/>
              </a:ext>
            </a:extLst>
          </p:cNvPr>
          <p:cNvSpPr txBox="1"/>
          <p:nvPr/>
        </p:nvSpPr>
        <p:spPr>
          <a:xfrm>
            <a:off x="827584" y="2680662"/>
            <a:ext cx="13681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σ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, 2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σ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, 3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σ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contours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5B4B117E-8199-4757-1616-37B2D08B58EB}"/>
              </a:ext>
            </a:extLst>
          </p:cNvPr>
          <p:cNvSpPr txBox="1"/>
          <p:nvPr/>
        </p:nvSpPr>
        <p:spPr>
          <a:xfrm>
            <a:off x="4051190" y="4689888"/>
            <a:ext cx="46252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 charset="0"/>
              </a:rPr>
              <a:t> </a:t>
            </a: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S. Aiello et al., Eur. Phys. J. C 83, 344 (2023)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5C31313B-3048-4201-286A-33E04A73E06E}"/>
              </a:ext>
            </a:extLst>
          </p:cNvPr>
          <p:cNvGrpSpPr/>
          <p:nvPr/>
        </p:nvGrpSpPr>
        <p:grpSpPr>
          <a:xfrm>
            <a:off x="492478" y="594687"/>
            <a:ext cx="2783377" cy="2085975"/>
            <a:chOff x="439900" y="2686732"/>
            <a:chExt cx="2523270" cy="2085975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26229457-7E39-0A36-A2F3-8DE75134F3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595" r="8871"/>
            <a:stretch/>
          </p:blipFill>
          <p:spPr>
            <a:xfrm>
              <a:off x="439900" y="2686732"/>
              <a:ext cx="2523270" cy="2085975"/>
            </a:xfrm>
            <a:prstGeom prst="rect">
              <a:avLst/>
            </a:prstGeom>
          </p:spPr>
        </p:pic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18E44A63-971A-0276-FCF6-B6198BC78151}"/>
                </a:ext>
              </a:extLst>
            </p:cNvPr>
            <p:cNvSpPr txBox="1"/>
            <p:nvPr/>
          </p:nvSpPr>
          <p:spPr>
            <a:xfrm>
              <a:off x="827926" y="3978933"/>
              <a:ext cx="1764957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D2DB9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ANTARES Moon (3,5 σ)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D2DB9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2007-2016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imes New Roman" charset="0"/>
                <a:ea typeface="ＭＳ Ｐゴシック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8922E19-C628-E12B-6465-3975BABD01A6}"/>
              </a:ext>
            </a:extLst>
          </p:cNvPr>
          <p:cNvSpPr/>
          <p:nvPr/>
        </p:nvSpPr>
        <p:spPr>
          <a:xfrm>
            <a:off x="661333" y="497522"/>
            <a:ext cx="257314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9000"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 charset="0"/>
              </a:rPr>
              <a:t> </a:t>
            </a:r>
            <a:r>
              <a:rPr kumimoji="0" lang="is-I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 charset="0"/>
              </a:rPr>
              <a:t>Eur.Phys.J. C78 (2018) no.12, 1006 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031D0A9-99E2-E03D-4A8A-1942487986DB}"/>
              </a:ext>
            </a:extLst>
          </p:cNvPr>
          <p:cNvSpPr/>
          <p:nvPr/>
        </p:nvSpPr>
        <p:spPr>
          <a:xfrm>
            <a:off x="690570" y="4929616"/>
            <a:ext cx="238719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 charset="0"/>
              </a:rPr>
              <a:t> </a:t>
            </a:r>
            <a:r>
              <a:rPr kumimoji="0" lang="fi-FI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Phys. Rev. D 102, 122007 (2020)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pic>
        <p:nvPicPr>
          <p:cNvPr id="55" name="Image 54">
            <a:extLst>
              <a:ext uri="{FF2B5EF4-FFF2-40B4-BE49-F238E27FC236}">
                <a16:creationId xmlns:a16="http://schemas.microsoft.com/office/drawing/2014/main" id="{9E3B2E34-2DC1-C73D-D1C2-68B125F882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9811" y="832812"/>
            <a:ext cx="2228948" cy="1738938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F692909E-2381-0252-D942-9DD4C7EF72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40" r="5633" b="4796"/>
          <a:stretch/>
        </p:blipFill>
        <p:spPr>
          <a:xfrm>
            <a:off x="5868147" y="690538"/>
            <a:ext cx="2783375" cy="2734324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560D3B46-6741-7BF7-FD0E-984FA5B52F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01557" y="3579862"/>
            <a:ext cx="4838130" cy="1133121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9B9E8C25-77B9-08E7-B34E-2D12ADAC6106}"/>
              </a:ext>
            </a:extLst>
          </p:cNvPr>
          <p:cNvSpPr/>
          <p:nvPr/>
        </p:nvSpPr>
        <p:spPr bwMode="auto">
          <a:xfrm>
            <a:off x="4355976" y="3857590"/>
            <a:ext cx="936104" cy="1543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4770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8E60E8-E1EF-1A4E-68A1-25E043534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Multidisciplinary Observatories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A43B796-F464-7D4D-978A-725B76D096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45" r="10055" b="6028"/>
          <a:stretch/>
        </p:blipFill>
        <p:spPr>
          <a:xfrm>
            <a:off x="2546945" y="3464726"/>
            <a:ext cx="1944216" cy="164764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DD31700-06BC-23EC-005D-166E3389258B}"/>
              </a:ext>
            </a:extLst>
          </p:cNvPr>
          <p:cNvSpPr/>
          <p:nvPr/>
        </p:nvSpPr>
        <p:spPr>
          <a:xfrm>
            <a:off x="-36512" y="1203598"/>
            <a:ext cx="43599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 charset="0"/>
              </a:rPr>
              <a:t>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PLoS ONE 8 (7) 2013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Deep-sea bioluminescence blooms after dense water formation at the ocean surface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9BC9F2-0363-B6A6-B1E2-B00E94895C08}"/>
              </a:ext>
            </a:extLst>
          </p:cNvPr>
          <p:cNvSpPr/>
          <p:nvPr/>
        </p:nvSpPr>
        <p:spPr>
          <a:xfrm>
            <a:off x="-36512" y="1553377"/>
            <a:ext cx="43599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&amp;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Ocean Dynamics, April 2014, 64, 4,  507-517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High-frequency internal wave motions at the ANTARES site in the deep Western Mediterranean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175EF3-AC2E-267C-47CE-9B6098E74F18}"/>
              </a:ext>
            </a:extLst>
          </p:cNvPr>
          <p:cNvSpPr/>
          <p:nvPr/>
        </p:nvSpPr>
        <p:spPr>
          <a:xfrm>
            <a:off x="-36512" y="681712"/>
            <a:ext cx="43382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&amp;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Deep-Sea Research I 58 (2011) 875–884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Acoustic and optical variations during rapid downward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motion episodes in the deep North Western Mediterranean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122187-2B98-3B2A-7BCC-32C15882FCEC}"/>
              </a:ext>
            </a:extLst>
          </p:cNvPr>
          <p:cNvSpPr/>
          <p:nvPr/>
        </p:nvSpPr>
        <p:spPr>
          <a:xfrm>
            <a:off x="-36512" y="2211710"/>
            <a:ext cx="421591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&amp;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J of Geophysical Research: Oceans, 122, 3, 2017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Deep sediment resuspension and thick nepheloid layer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generation by open-ocean convection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07B078-44A0-3B53-F7D5-4F05EE52690E}"/>
              </a:ext>
            </a:extLst>
          </p:cNvPr>
          <p:cNvSpPr/>
          <p:nvPr/>
        </p:nvSpPr>
        <p:spPr>
          <a:xfrm>
            <a:off x="-36512" y="2737832"/>
            <a:ext cx="42119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&amp;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Sci. Rep. 7 (2017) 45517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Sperm whale diel behaviour revealed by ANTARES, a deep-sea neutrino telescope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66F863-CC3D-C938-39C4-C78CFFB155B5}"/>
              </a:ext>
            </a:extLst>
          </p:cNvPr>
          <p:cNvSpPr/>
          <p:nvPr/>
        </p:nvSpPr>
        <p:spPr>
          <a:xfrm>
            <a:off x="-26646" y="3160008"/>
            <a:ext cx="43826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&amp;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https://arxiv.org/abs/2107.08063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Studying Bioluminescence Flashes with the ANTARES Deep Sea Neutrino Telescope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7CEE27D-2BFD-52B3-4D5F-1B2C8291E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205" y="1156433"/>
            <a:ext cx="3356524" cy="381056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89FED96-C8EF-4DF2-98AC-F5E2B23DC7F1}"/>
              </a:ext>
            </a:extLst>
          </p:cNvPr>
          <p:cNvSpPr txBox="1"/>
          <p:nvPr/>
        </p:nvSpPr>
        <p:spPr>
          <a:xfrm>
            <a:off x="5508104" y="546815"/>
            <a:ext cx="2420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A dedicated program on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French KM3NeT Site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3589B5E-4B5F-24D5-1122-184B82D5EB12}"/>
              </a:ext>
            </a:extLst>
          </p:cNvPr>
          <p:cNvSpPr txBox="1"/>
          <p:nvPr/>
        </p:nvSpPr>
        <p:spPr>
          <a:xfrm>
            <a:off x="4654863" y="1333743"/>
            <a:ext cx="1800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Oceanography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Biology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31B2988-ACFF-0DD4-D24A-9D3F36B78A46}"/>
              </a:ext>
            </a:extLst>
          </p:cNvPr>
          <p:cNvSpPr txBox="1"/>
          <p:nvPr/>
        </p:nvSpPr>
        <p:spPr>
          <a:xfrm>
            <a:off x="4521702" y="4333263"/>
            <a:ext cx="15858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Seismology 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931AFF9-889D-3741-6CF8-8548A5745460}"/>
              </a:ext>
            </a:extLst>
          </p:cNvPr>
          <p:cNvSpPr txBox="1"/>
          <p:nvPr/>
        </p:nvSpPr>
        <p:spPr>
          <a:xfrm>
            <a:off x="4521702" y="4619443"/>
            <a:ext cx="20665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Bioacoustics…</a:t>
            </a:r>
          </a:p>
        </p:txBody>
      </p:sp>
      <p:sp>
        <p:nvSpPr>
          <p:cNvPr id="24" name="Espace réservé du numéro de diapositive 4">
            <a:extLst>
              <a:ext uri="{FF2B5EF4-FFF2-40B4-BE49-F238E27FC236}">
                <a16:creationId xmlns:a16="http://schemas.microsoft.com/office/drawing/2014/main" id="{1607A441-527A-8B53-506E-68630F22E430}"/>
              </a:ext>
            </a:extLst>
          </p:cNvPr>
          <p:cNvSpPr txBox="1">
            <a:spLocks/>
          </p:cNvSpPr>
          <p:nvPr/>
        </p:nvSpPr>
        <p:spPr bwMode="auto">
          <a:xfrm>
            <a:off x="8892481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D4E0B0D-1385-C51C-11D8-FF248DF37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74" y="4432562"/>
            <a:ext cx="1739900" cy="5715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91F1519-087F-6BB2-FF6A-A447B11E9661}"/>
              </a:ext>
            </a:extLst>
          </p:cNvPr>
          <p:cNvSpPr txBox="1"/>
          <p:nvPr/>
        </p:nvSpPr>
        <p:spPr>
          <a:xfrm>
            <a:off x="611560" y="4107947"/>
            <a:ext cx="1739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+ Citizen science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761718-8FAD-7FC8-0D28-1EA0C331E302}"/>
              </a:ext>
            </a:extLst>
          </p:cNvPr>
          <p:cNvSpPr/>
          <p:nvPr/>
        </p:nvSpPr>
        <p:spPr bwMode="auto">
          <a:xfrm>
            <a:off x="583833" y="4011910"/>
            <a:ext cx="1827927" cy="992152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002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33340"/>
            <a:ext cx="7776864" cy="431006"/>
          </a:xfrm>
        </p:spPr>
        <p:txBody>
          <a:bodyPr/>
          <a:lstStyle/>
          <a:p>
            <a:r>
              <a:rPr lang="en-US" dirty="0"/>
              <a:t> The ANTARES Endeavor</a:t>
            </a: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658093" y="627514"/>
            <a:ext cx="6355308" cy="1870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50800" marR="0" lvl="0" indent="-508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E2E53"/>
              </a:buClr>
              <a:buSzTx/>
              <a:buFont typeface="Wingdings" pitchFamily="80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charset="0"/>
              <a:ea typeface="ＭＳ Ｐゴシック" pitchFamily="80" charset="-128"/>
              <a:cs typeface="ＭＳ Ｐゴシック" pitchFamily="80" charset="-128"/>
              <a:sym typeface="Symbol" pitchFamily="80" charset="2"/>
            </a:endParaRPr>
          </a:p>
        </p:txBody>
      </p:sp>
      <p:sp>
        <p:nvSpPr>
          <p:cNvPr id="47" name="Espace réservé du numéro de diapositive 4"/>
          <p:cNvSpPr txBox="1">
            <a:spLocks/>
          </p:cNvSpPr>
          <p:nvPr/>
        </p:nvSpPr>
        <p:spPr bwMode="auto">
          <a:xfrm>
            <a:off x="8932267" y="288525"/>
            <a:ext cx="320253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pic>
        <p:nvPicPr>
          <p:cNvPr id="35" name="Imagen 15">
            <a:extLst>
              <a:ext uri="{FF2B5EF4-FFF2-40B4-BE49-F238E27FC236}">
                <a16:creationId xmlns:a16="http://schemas.microsoft.com/office/drawing/2014/main" id="{C4D877F8-8EE5-1B83-BAAF-1967743F4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663058"/>
            <a:ext cx="3284816" cy="4284956"/>
          </a:xfrm>
          <a:prstGeom prst="rect">
            <a:avLst/>
          </a:prstGeom>
        </p:spPr>
      </p:pic>
      <p:pic>
        <p:nvPicPr>
          <p:cNvPr id="36" name="Picture 19" descr="google">
            <a:extLst>
              <a:ext uri="{FF2B5EF4-FFF2-40B4-BE49-F238E27FC236}">
                <a16:creationId xmlns:a16="http://schemas.microsoft.com/office/drawing/2014/main" id="{16FD97C9-EB90-099E-590B-180AD62FB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7892" y="973095"/>
            <a:ext cx="5088564" cy="381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5" descr="pacha1">
            <a:extLst>
              <a:ext uri="{FF2B5EF4-FFF2-40B4-BE49-F238E27FC236}">
                <a16:creationId xmlns:a16="http://schemas.microsoft.com/office/drawing/2014/main" id="{FB9845E8-5ADE-3365-A274-AA31A482E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l="18591" t="19200" r="3091" b="11679"/>
          <a:stretch>
            <a:fillRect/>
          </a:stretch>
        </p:blipFill>
        <p:spPr bwMode="auto">
          <a:xfrm>
            <a:off x="3906108" y="843558"/>
            <a:ext cx="1713428" cy="113412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DEF9DEA2-6D18-BDA8-4C33-810499D84792}"/>
              </a:ext>
            </a:extLst>
          </p:cNvPr>
          <p:cNvSpPr txBox="1"/>
          <p:nvPr/>
        </p:nvSpPr>
        <p:spPr>
          <a:xfrm>
            <a:off x="4275403" y="2166663"/>
            <a:ext cx="1808765" cy="30777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Institute Michel Pacha</a:t>
            </a:r>
          </a:p>
        </p:txBody>
      </p:sp>
      <p:sp>
        <p:nvSpPr>
          <p:cNvPr id="39" name="Rectangle 6">
            <a:extLst>
              <a:ext uri="{FF2B5EF4-FFF2-40B4-BE49-F238E27FC236}">
                <a16:creationId xmlns:a16="http://schemas.microsoft.com/office/drawing/2014/main" id="{706B7D1C-78A1-6F0A-6FBC-336AC4780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016" y="1995686"/>
            <a:ext cx="48477" cy="4811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1500"/>
          </a:p>
        </p:txBody>
      </p:sp>
      <p:sp>
        <p:nvSpPr>
          <p:cNvPr id="40" name="Freeform 10">
            <a:extLst>
              <a:ext uri="{FF2B5EF4-FFF2-40B4-BE49-F238E27FC236}">
                <a16:creationId xmlns:a16="http://schemas.microsoft.com/office/drawing/2014/main" id="{6F1EA673-C9D1-7757-18EF-D05B91835A76}"/>
              </a:ext>
            </a:extLst>
          </p:cNvPr>
          <p:cNvSpPr>
            <a:spLocks/>
          </p:cNvSpPr>
          <p:nvPr/>
        </p:nvSpPr>
        <p:spPr bwMode="auto">
          <a:xfrm>
            <a:off x="4860032" y="2139702"/>
            <a:ext cx="2524838" cy="2302022"/>
          </a:xfrm>
          <a:custGeom>
            <a:avLst/>
            <a:gdLst>
              <a:gd name="T0" fmla="*/ 0 w 892"/>
              <a:gd name="T1" fmla="*/ 0 h 900"/>
              <a:gd name="T2" fmla="*/ 2147483647 w 892"/>
              <a:gd name="T3" fmla="*/ 2147483647 h 900"/>
              <a:gd name="T4" fmla="*/ 2147483647 w 892"/>
              <a:gd name="T5" fmla="*/ 2147483647 h 900"/>
              <a:gd name="T6" fmla="*/ 2147483647 w 892"/>
              <a:gd name="T7" fmla="*/ 2147483647 h 900"/>
              <a:gd name="T8" fmla="*/ 2147483647 w 892"/>
              <a:gd name="T9" fmla="*/ 2147483647 h 900"/>
              <a:gd name="T10" fmla="*/ 2147483647 w 892"/>
              <a:gd name="T11" fmla="*/ 2147483647 h 900"/>
              <a:gd name="T12" fmla="*/ 2147483647 w 892"/>
              <a:gd name="T13" fmla="*/ 2147483647 h 9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92"/>
              <a:gd name="T22" fmla="*/ 0 h 900"/>
              <a:gd name="T23" fmla="*/ 892 w 892"/>
              <a:gd name="T24" fmla="*/ 900 h 9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92" h="900">
                <a:moveTo>
                  <a:pt x="0" y="0"/>
                </a:moveTo>
                <a:cubicBezTo>
                  <a:pt x="26" y="48"/>
                  <a:pt x="52" y="97"/>
                  <a:pt x="82" y="130"/>
                </a:cubicBezTo>
                <a:cubicBezTo>
                  <a:pt x="112" y="163"/>
                  <a:pt x="157" y="157"/>
                  <a:pt x="179" y="195"/>
                </a:cubicBezTo>
                <a:cubicBezTo>
                  <a:pt x="201" y="233"/>
                  <a:pt x="192" y="263"/>
                  <a:pt x="211" y="357"/>
                </a:cubicBezTo>
                <a:cubicBezTo>
                  <a:pt x="230" y="451"/>
                  <a:pt x="254" y="681"/>
                  <a:pt x="292" y="762"/>
                </a:cubicBezTo>
                <a:cubicBezTo>
                  <a:pt x="330" y="843"/>
                  <a:pt x="338" y="820"/>
                  <a:pt x="438" y="843"/>
                </a:cubicBezTo>
                <a:cubicBezTo>
                  <a:pt x="538" y="866"/>
                  <a:pt x="715" y="883"/>
                  <a:pt x="892" y="900"/>
                </a:cubicBezTo>
              </a:path>
            </a:pathLst>
          </a:custGeom>
          <a:noFill/>
          <a:ln w="28575">
            <a:solidFill>
              <a:srgbClr val="3333CC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1500"/>
          </a:p>
        </p:txBody>
      </p:sp>
      <p:sp>
        <p:nvSpPr>
          <p:cNvPr id="49" name="Text Box 8">
            <a:extLst>
              <a:ext uri="{FF2B5EF4-FFF2-40B4-BE49-F238E27FC236}">
                <a16:creationId xmlns:a16="http://schemas.microsoft.com/office/drawing/2014/main" id="{66ECFDE2-2E12-B3CA-4E0C-D7D2A1EFD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8564" y="3366697"/>
            <a:ext cx="1307259" cy="85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1839" tIns="35919" rIns="71839" bIns="35919">
            <a:prstTxWarp prst="textNoShape">
              <a:avLst/>
            </a:prstTxWarp>
            <a:spAutoFit/>
          </a:bodyPr>
          <a:lstStyle/>
          <a:p>
            <a:pPr algn="ctr" defTabSz="717947"/>
            <a:r>
              <a:rPr lang="en-GB" sz="1275" b="1" dirty="0">
                <a:solidFill>
                  <a:srgbClr val="3333CC"/>
                </a:solidFill>
                <a:latin typeface="Arial"/>
                <a:cs typeface="Arial"/>
              </a:rPr>
              <a:t>Electro-Optical</a:t>
            </a:r>
          </a:p>
          <a:p>
            <a:pPr algn="ctr" defTabSz="717947"/>
            <a:r>
              <a:rPr lang="en-GB" sz="1275" b="1" dirty="0">
                <a:solidFill>
                  <a:srgbClr val="3333CC"/>
                </a:solidFill>
                <a:latin typeface="Arial"/>
                <a:cs typeface="Arial"/>
              </a:rPr>
              <a:t>Cable of </a:t>
            </a:r>
          </a:p>
          <a:p>
            <a:pPr algn="ctr" defTabSz="717947"/>
            <a:r>
              <a:rPr lang="en-GB" sz="1275" b="1" dirty="0">
                <a:solidFill>
                  <a:srgbClr val="3333CC"/>
                </a:solidFill>
                <a:latin typeface="Arial"/>
                <a:cs typeface="Arial"/>
              </a:rPr>
              <a:t>40 km </a:t>
            </a:r>
            <a:br>
              <a:rPr lang="en-GB" sz="1275" b="1" dirty="0">
                <a:solidFill>
                  <a:srgbClr val="3333CC"/>
                </a:solidFill>
                <a:latin typeface="Arial"/>
                <a:cs typeface="Arial"/>
              </a:rPr>
            </a:br>
            <a:endParaRPr lang="en-GB" sz="1275" b="1" dirty="0">
              <a:solidFill>
                <a:srgbClr val="3333CC"/>
              </a:solidFill>
              <a:latin typeface="Arial"/>
              <a:cs typeface="Arial"/>
            </a:endParaRPr>
          </a:p>
        </p:txBody>
      </p:sp>
      <p:pic>
        <p:nvPicPr>
          <p:cNvPr id="50" name="Picture 2" descr="Institut Pacha">
            <a:extLst>
              <a:ext uri="{FF2B5EF4-FFF2-40B4-BE49-F238E27FC236}">
                <a16:creationId xmlns:a16="http://schemas.microsoft.com/office/drawing/2014/main" id="{3455E871-1FC8-1852-0D79-F2A8D6D27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22132" y="2084637"/>
            <a:ext cx="3984551" cy="2597927"/>
          </a:xfrm>
          <a:prstGeom prst="rect">
            <a:avLst/>
          </a:prstGeom>
          <a:noFill/>
        </p:spPr>
      </p:pic>
      <p:pic>
        <p:nvPicPr>
          <p:cNvPr id="51" name="Picture 2" descr="Pacha 3 f">
            <a:extLst>
              <a:ext uri="{FF2B5EF4-FFF2-40B4-BE49-F238E27FC236}">
                <a16:creationId xmlns:a16="http://schemas.microsoft.com/office/drawing/2014/main" id="{DF4EBE07-5F69-F6CA-09E3-27AB39E1F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94"/>
          <a:stretch>
            <a:fillRect/>
          </a:stretch>
        </p:blipFill>
        <p:spPr bwMode="auto">
          <a:xfrm>
            <a:off x="4218255" y="2099532"/>
            <a:ext cx="399644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63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>
            <a:extLst>
              <a:ext uri="{FF2B5EF4-FFF2-40B4-BE49-F238E27FC236}">
                <a16:creationId xmlns:a16="http://schemas.microsoft.com/office/drawing/2014/main" id="{DD2F3222-F7D7-FD45-8953-F48D32F23D3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55576" y="3795886"/>
            <a:ext cx="1152128" cy="1034560"/>
          </a:xfrm>
        </p:spPr>
        <p:txBody>
          <a:bodyPr>
            <a:noAutofit/>
          </a:bodyPr>
          <a:lstStyle/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None/>
            </a:pPr>
            <a:r>
              <a:rPr lang="en-US" altLang="en-US" sz="1400" dirty="0"/>
              <a:t>Main 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None/>
            </a:pPr>
            <a:r>
              <a:rPr lang="en-US" altLang="en-US" sz="1400" dirty="0"/>
              <a:t>Electro-Optical Cable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ACDADB9-3D24-F84B-A28D-30F249992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ANTARES 2001-2022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8DAAD4F-3F62-1249-A227-45F655D93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808931"/>
            <a:ext cx="3306608" cy="2218580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CD3A1E0C-9B6D-8D48-90E7-0FC19ED38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456" y="809737"/>
            <a:ext cx="3287936" cy="221777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090E70E-EDE5-324D-B973-D5791810FF48}"/>
              </a:ext>
            </a:extLst>
          </p:cNvPr>
          <p:cNvSpPr txBox="1"/>
          <p:nvPr/>
        </p:nvSpPr>
        <p:spPr>
          <a:xfrm>
            <a:off x="937055" y="816056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6F480F4-C137-0A49-9646-8B91E99E198A}"/>
              </a:ext>
            </a:extLst>
          </p:cNvPr>
          <p:cNvSpPr txBox="1"/>
          <p:nvPr/>
        </p:nvSpPr>
        <p:spPr>
          <a:xfrm>
            <a:off x="4788024" y="816056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11" name="Espace réservé du numéro de diapositive 8">
            <a:extLst>
              <a:ext uri="{FF2B5EF4-FFF2-40B4-BE49-F238E27FC236}">
                <a16:creationId xmlns:a16="http://schemas.microsoft.com/office/drawing/2014/main" id="{C442E163-7769-BF44-852A-E860C1D5724E}"/>
              </a:ext>
            </a:extLst>
          </p:cNvPr>
          <p:cNvSpPr txBox="1">
            <a:spLocks/>
          </p:cNvSpPr>
          <p:nvPr/>
        </p:nvSpPr>
        <p:spPr>
          <a:xfrm>
            <a:off x="7650342" y="-37449"/>
            <a:ext cx="350658" cy="248841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defRPr/>
            </a:pPr>
            <a:fld id="{E1F6008F-5151-954C-A8CA-F1FAB3EFDAA4}" type="slidenum">
              <a:rPr lang="en-US" sz="825">
                <a:solidFill>
                  <a:schemeClr val="bg1"/>
                </a:solidFill>
              </a:rPr>
              <a:pPr algn="r">
                <a:defRPr/>
              </a:pPr>
              <a:t>6</a:t>
            </a:fld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1576F65D-58CF-DFF9-A990-7EFB43494724}"/>
              </a:ext>
            </a:extLst>
          </p:cNvPr>
          <p:cNvSpPr txBox="1">
            <a:spLocks/>
          </p:cNvSpPr>
          <p:nvPr/>
        </p:nvSpPr>
        <p:spPr bwMode="auto">
          <a:xfrm>
            <a:off x="8932267" y="288525"/>
            <a:ext cx="320253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US" sz="1000" smtClean="0">
                <a:latin typeface="+mn-lt"/>
              </a:rPr>
              <a:pPr eaLnBrk="1" hangingPunct="1"/>
              <a:t>6</a:t>
            </a:fld>
            <a:endParaRPr lang="en-US" sz="1000" dirty="0">
              <a:latin typeface="+mn-lt"/>
            </a:endParaRPr>
          </a:p>
        </p:txBody>
      </p:sp>
      <p:sp>
        <p:nvSpPr>
          <p:cNvPr id="5" name="Flèche droite 7">
            <a:extLst>
              <a:ext uri="{FF2B5EF4-FFF2-40B4-BE49-F238E27FC236}">
                <a16:creationId xmlns:a16="http://schemas.microsoft.com/office/drawing/2014/main" id="{EDAD6813-B39F-40DC-BB14-6AF581104AB9}"/>
              </a:ext>
            </a:extLst>
          </p:cNvPr>
          <p:cNvSpPr/>
          <p:nvPr/>
        </p:nvSpPr>
        <p:spPr>
          <a:xfrm>
            <a:off x="917829" y="3151262"/>
            <a:ext cx="7330008" cy="716632"/>
          </a:xfrm>
          <a:prstGeom prst="rightArrow">
            <a:avLst/>
          </a:prstGeom>
          <a:gradFill flip="none" rotWithShape="1">
            <a:gsLst>
              <a:gs pos="46000">
                <a:schemeClr val="accent6"/>
              </a:gs>
              <a:gs pos="100000">
                <a:srgbClr val="FFFFFF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B8917E-C20E-3535-635C-515AA1EFD80B}"/>
              </a:ext>
            </a:extLst>
          </p:cNvPr>
          <p:cNvSpPr txBox="1"/>
          <p:nvPr/>
        </p:nvSpPr>
        <p:spPr>
          <a:xfrm>
            <a:off x="1024584" y="3344033"/>
            <a:ext cx="71801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2001  2002  2003 2004 2005 2006 2007 2008… 2016 …2022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FA6AC2A8-2272-A040-8D87-7EAF25B62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6" y="4247046"/>
            <a:ext cx="1152128" cy="55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Junction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Box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875294B2-6C41-7572-B49C-29F2E6659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200" y="3795886"/>
            <a:ext cx="1152128" cy="103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Prototype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Sector line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endParaRPr lang="en-US" altLang="en-US" sz="1400" kern="0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C20962B-028E-90CD-ACA9-EDA6B76FE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1490" y="4057470"/>
            <a:ext cx="1538542" cy="103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Mini Instrumentation Line with OMs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2AFCE2E7-A7E3-C69C-DEBC-08B8C56DF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5074" y="3814442"/>
            <a:ext cx="1152128" cy="103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First line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endParaRPr lang="en-US" altLang="en-US" sz="1400" kern="0" dirty="0"/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83FB8E08-ABA5-99C9-D50A-A14A7ABD8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6" y="4083918"/>
            <a:ext cx="115212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Completion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endParaRPr lang="en-US" altLang="en-US" sz="1400" kern="0" dirty="0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2A36DD6A-5888-553A-A241-1C69F6829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00" y="3795886"/>
            <a:ext cx="1152128" cy="103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Running 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(almost)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without common fund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endParaRPr lang="en-US" altLang="en-US" sz="1400" kern="0" dirty="0"/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0C572786-E6F2-6A8F-6174-318D84FC6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4008" y="4011910"/>
            <a:ext cx="1236424" cy="70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End of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/>
              <a:t>data taking 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r>
              <a:rPr lang="en-US" altLang="en-US" sz="1400" kern="0" dirty="0">
                <a:solidFill>
                  <a:srgbClr val="FF0000"/>
                </a:solidFill>
              </a:rPr>
              <a:t>Recovery</a:t>
            </a:r>
          </a:p>
          <a:p>
            <a:pPr marL="0" indent="0" algn="ctr" eaLnBrk="1" hangingPunct="1">
              <a:spcBef>
                <a:spcPts val="150"/>
              </a:spcBef>
              <a:buClr>
                <a:srgbClr val="C00000"/>
              </a:buClr>
              <a:buFontTx/>
              <a:buNone/>
            </a:pPr>
            <a:endParaRPr lang="en-US" altLang="en-US" sz="1400" kern="0" dirty="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A3C4DB0C-434B-383C-B1F1-4D8AD4652945}"/>
              </a:ext>
            </a:extLst>
          </p:cNvPr>
          <p:cNvCxnSpPr/>
          <p:nvPr/>
        </p:nvCxnSpPr>
        <p:spPr bwMode="auto">
          <a:xfrm flipH="1">
            <a:off x="2843807" y="3651870"/>
            <a:ext cx="1" cy="2175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AF62BCF6-089A-E4ED-950F-003E26B24BF9}"/>
              </a:ext>
            </a:extLst>
          </p:cNvPr>
          <p:cNvCxnSpPr/>
          <p:nvPr/>
        </p:nvCxnSpPr>
        <p:spPr bwMode="auto">
          <a:xfrm flipH="1">
            <a:off x="1331640" y="3651870"/>
            <a:ext cx="1" cy="2175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D863D06-D1F3-767C-1CC7-ED3AE831692B}"/>
              </a:ext>
            </a:extLst>
          </p:cNvPr>
          <p:cNvCxnSpPr>
            <a:cxnSpLocks/>
          </p:cNvCxnSpPr>
          <p:nvPr/>
        </p:nvCxnSpPr>
        <p:spPr bwMode="auto">
          <a:xfrm>
            <a:off x="2088952" y="3651870"/>
            <a:ext cx="0" cy="6612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59B3E3BC-9D00-984B-9B13-83A29C50DDAB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4090761" y="3521843"/>
            <a:ext cx="0" cy="5356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43CE49FD-B841-3DF0-D19C-F99C5E131EC5}"/>
              </a:ext>
            </a:extLst>
          </p:cNvPr>
          <p:cNvCxnSpPr>
            <a:cxnSpLocks/>
          </p:cNvCxnSpPr>
          <p:nvPr/>
        </p:nvCxnSpPr>
        <p:spPr bwMode="auto">
          <a:xfrm flipH="1">
            <a:off x="4731138" y="3660447"/>
            <a:ext cx="1" cy="2175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D0DB3217-8E2A-30E8-44BC-AC3207AB0691}"/>
              </a:ext>
            </a:extLst>
          </p:cNvPr>
          <p:cNvCxnSpPr>
            <a:cxnSpLocks/>
          </p:cNvCxnSpPr>
          <p:nvPr/>
        </p:nvCxnSpPr>
        <p:spPr bwMode="auto">
          <a:xfrm>
            <a:off x="6156176" y="3672135"/>
            <a:ext cx="0" cy="3195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131DE983-6510-A4E5-B25E-5925D06ECCA8}"/>
              </a:ext>
            </a:extLst>
          </p:cNvPr>
          <p:cNvCxnSpPr>
            <a:cxnSpLocks/>
          </p:cNvCxnSpPr>
          <p:nvPr/>
        </p:nvCxnSpPr>
        <p:spPr bwMode="auto">
          <a:xfrm>
            <a:off x="6948264" y="3672135"/>
            <a:ext cx="0" cy="2058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3BC0530A-EE4B-CA6A-8A01-633821B3775B}"/>
              </a:ext>
            </a:extLst>
          </p:cNvPr>
          <p:cNvCxnSpPr>
            <a:cxnSpLocks/>
            <a:endCxn id="20" idx="0"/>
          </p:cNvCxnSpPr>
          <p:nvPr/>
        </p:nvCxnSpPr>
        <p:spPr bwMode="auto">
          <a:xfrm>
            <a:off x="7842220" y="3672135"/>
            <a:ext cx="0" cy="3397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460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00"/>
    </mc:Choice>
    <mc:Fallback xmlns="">
      <p:transition spd="slow" advTm="576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Espace réservé du numéro de diapositive 4"/>
          <p:cNvSpPr txBox="1">
            <a:spLocks/>
          </p:cNvSpPr>
          <p:nvPr/>
        </p:nvSpPr>
        <p:spPr bwMode="auto">
          <a:xfrm>
            <a:off x="8892481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6BC299-03DE-A74E-A815-CB8C1B5903FB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3E7E685-8E27-0A5E-FE43-A4BC06C24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41159"/>
            <a:ext cx="7848872" cy="596685"/>
          </a:xfrm>
        </p:spPr>
        <p:txBody>
          <a:bodyPr>
            <a:normAutofit fontScale="90000"/>
          </a:bodyPr>
          <a:lstStyle/>
          <a:p>
            <a:r>
              <a:rPr lang="en-US" dirty="0"/>
              <a:t>ANTARES: A key step towards KM3NeT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A26DDCA-FD4B-71EC-ACAA-71504474E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21" y="1203598"/>
            <a:ext cx="7703765" cy="3749898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A7C88F4-6684-5520-2416-548D9B32385B}"/>
              </a:ext>
            </a:extLst>
          </p:cNvPr>
          <p:cNvSpPr txBox="1"/>
          <p:nvPr/>
        </p:nvSpPr>
        <p:spPr>
          <a:xfrm>
            <a:off x="529580" y="715511"/>
            <a:ext cx="8156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 item on ANTARES (new) web site, published on June 23</a:t>
            </a:r>
            <a:r>
              <a:rPr lang="en-US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232886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0090"/>
                </a:solidFill>
              </a:rPr>
              <a:t>KM3NeT Construction</a:t>
            </a:r>
          </a:p>
        </p:txBody>
      </p:sp>
      <p:sp>
        <p:nvSpPr>
          <p:cNvPr id="8" name="Espaço Reservado para Conteúdo 5"/>
          <p:cNvSpPr>
            <a:spLocks noGrp="1"/>
          </p:cNvSpPr>
          <p:nvPr>
            <p:ph idx="1"/>
          </p:nvPr>
        </p:nvSpPr>
        <p:spPr>
          <a:xfrm>
            <a:off x="289872" y="3551325"/>
            <a:ext cx="3528392" cy="288032"/>
          </a:xfrm>
        </p:spPr>
        <p:txBody>
          <a:bodyPr>
            <a:noAutofit/>
          </a:bodyPr>
          <a:lstStyle/>
          <a:p>
            <a:pPr marL="160020" indent="0">
              <a:spcBef>
                <a:spcPts val="600"/>
              </a:spcBef>
              <a:buNone/>
            </a:pPr>
            <a:r>
              <a:rPr lang="en-GB" sz="1000" dirty="0">
                <a:solidFill>
                  <a:srgbClr val="000099"/>
                </a:solidFill>
              </a:rPr>
              <a:t>https://</a:t>
            </a:r>
            <a:r>
              <a:rPr lang="en-GB" sz="1000" dirty="0" err="1">
                <a:solidFill>
                  <a:srgbClr val="000099"/>
                </a:solidFill>
              </a:rPr>
              <a:t>www.youtube.com</a:t>
            </a:r>
            <a:r>
              <a:rPr lang="en-GB" sz="1000" dirty="0">
                <a:solidFill>
                  <a:srgbClr val="000099"/>
                </a:solidFill>
              </a:rPr>
              <a:t>/</a:t>
            </a:r>
            <a:r>
              <a:rPr lang="en-GB" sz="1000" dirty="0" err="1">
                <a:solidFill>
                  <a:srgbClr val="000099"/>
                </a:solidFill>
              </a:rPr>
              <a:t>watch?v</a:t>
            </a:r>
            <a:r>
              <a:rPr lang="en-GB" sz="1000" dirty="0">
                <a:solidFill>
                  <a:srgbClr val="000099"/>
                </a:solidFill>
              </a:rPr>
              <a:t>=tR8jwgG6uzk</a:t>
            </a:r>
          </a:p>
        </p:txBody>
      </p:sp>
      <p:pic>
        <p:nvPicPr>
          <p:cNvPr id="7" name="Picture 1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2" r="21638"/>
          <a:stretch/>
        </p:blipFill>
        <p:spPr bwMode="auto">
          <a:xfrm>
            <a:off x="2555776" y="594879"/>
            <a:ext cx="1137920" cy="2664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er 9"/>
          <p:cNvGrpSpPr/>
          <p:nvPr/>
        </p:nvGrpSpPr>
        <p:grpSpPr>
          <a:xfrm>
            <a:off x="539552" y="594872"/>
            <a:ext cx="2508449" cy="2913317"/>
            <a:chOff x="1402890" y="2211709"/>
            <a:chExt cx="2797885" cy="3385769"/>
          </a:xfrm>
        </p:grpSpPr>
        <p:pic>
          <p:nvPicPr>
            <p:cNvPr id="11" name="Picture 18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63" r="13437"/>
            <a:stretch/>
          </p:blipFill>
          <p:spPr bwMode="auto">
            <a:xfrm>
              <a:off x="1402890" y="2211709"/>
              <a:ext cx="2091684" cy="3096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Content Placeholder 4"/>
            <p:cNvSpPr txBox="1">
              <a:spLocks/>
            </p:cNvSpPr>
            <p:nvPr/>
          </p:nvSpPr>
          <p:spPr>
            <a:xfrm>
              <a:off x="2112543" y="4805518"/>
              <a:ext cx="2088232" cy="7919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="ctr">
              <a:normAutofit fontScale="62500" lnSpcReduction="20000"/>
            </a:bodyPr>
            <a:lstStyle/>
            <a:p>
              <a:pPr algn="ctr">
                <a:spcBef>
                  <a:spcPct val="20000"/>
                </a:spcBef>
                <a:defRPr/>
              </a:pPr>
              <a:r>
                <a:rPr lang="en-GB" dirty="0">
                  <a:solidFill>
                    <a:srgbClr val="FFFFFF"/>
                  </a:solidFill>
                  <a:latin typeface="Arial"/>
                  <a:cs typeface="Arial"/>
                </a:rPr>
                <a:t>rapid deployment</a:t>
              </a:r>
            </a:p>
            <a:p>
              <a:pPr algn="ctr">
                <a:spcBef>
                  <a:spcPct val="20000"/>
                </a:spcBef>
                <a:defRPr/>
              </a:pPr>
              <a:r>
                <a:rPr lang="en-GB" dirty="0">
                  <a:solidFill>
                    <a:srgbClr val="FFFFFF"/>
                  </a:solidFill>
                  <a:latin typeface="Arial"/>
                  <a:cs typeface="Arial"/>
                </a:rPr>
                <a:t>autonomous unfurling</a:t>
              </a:r>
            </a:p>
            <a:p>
              <a:pPr marR="0" lvl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GB" dirty="0">
                  <a:solidFill>
                    <a:srgbClr val="FFFFFF"/>
                  </a:solidFill>
                  <a:latin typeface="Arial"/>
                  <a:cs typeface="Arial"/>
                </a:rPr>
                <a:t>recoverable</a:t>
              </a:r>
            </a:p>
          </p:txBody>
        </p:sp>
      </p:grpSp>
      <p:sp>
        <p:nvSpPr>
          <p:cNvPr id="15" name="Espace réservé du numéro de diapositive 4"/>
          <p:cNvSpPr txBox="1">
            <a:spLocks/>
          </p:cNvSpPr>
          <p:nvPr/>
        </p:nvSpPr>
        <p:spPr bwMode="auto">
          <a:xfrm>
            <a:off x="8892481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8</a:t>
            </a:fld>
            <a:endParaRPr lang="en-GB" sz="1000" dirty="0">
              <a:latin typeface="+mn-lt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826C188-F1EE-AC99-17A1-74229715E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853" y="2145964"/>
            <a:ext cx="2328072" cy="1025754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597C125-C2C9-A750-D116-4D8FB021508C}"/>
              </a:ext>
            </a:extLst>
          </p:cNvPr>
          <p:cNvSpPr txBox="1">
            <a:spLocks/>
          </p:cNvSpPr>
          <p:nvPr/>
        </p:nvSpPr>
        <p:spPr>
          <a:xfrm>
            <a:off x="3715901" y="605789"/>
            <a:ext cx="4960555" cy="12132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182880">
              <a:spcBef>
                <a:spcPts val="1200"/>
              </a:spcBef>
            </a:pPr>
            <a:r>
              <a:rPr lang="en-US" sz="1600" dirty="0"/>
              <a:t>28 (23) strings deployed in ARCA (ORCA)</a:t>
            </a:r>
          </a:p>
          <a:p>
            <a:pPr indent="-182880">
              <a:spcBef>
                <a:spcPts val="1200"/>
              </a:spcBef>
            </a:pPr>
            <a:r>
              <a:rPr lang="en-US" sz="1600" dirty="0"/>
              <a:t>ANTARES’ online acceptance overcome (&gt; </a:t>
            </a:r>
            <a:r>
              <a:rPr lang="en-US" sz="1200" dirty="0"/>
              <a:t>✕</a:t>
            </a:r>
            <a:r>
              <a:rPr lang="en-US" sz="1600" dirty="0"/>
              <a:t>3 )</a:t>
            </a:r>
          </a:p>
          <a:p>
            <a:pPr indent="-182880">
              <a:spcBef>
                <a:spcPts val="1200"/>
              </a:spcBef>
            </a:pPr>
            <a:r>
              <a:rPr lang="en-US" sz="1600" dirty="0"/>
              <a:t>Data taking on the fly</a:t>
            </a:r>
          </a:p>
          <a:p>
            <a:pPr indent="-182880">
              <a:spcBef>
                <a:spcPts val="1200"/>
              </a:spcBef>
            </a:pPr>
            <a:r>
              <a:rPr lang="en-US" sz="1600" b="1" dirty="0">
                <a:solidFill>
                  <a:srgbClr val="2D2DB9"/>
                </a:solidFill>
              </a:rPr>
              <a:t>Total KM3NeT cost: 320 M€</a:t>
            </a:r>
          </a:p>
        </p:txBody>
      </p:sp>
      <p:sp>
        <p:nvSpPr>
          <p:cNvPr id="9" name="Flèche droite 7">
            <a:extLst>
              <a:ext uri="{FF2B5EF4-FFF2-40B4-BE49-F238E27FC236}">
                <a16:creationId xmlns:a16="http://schemas.microsoft.com/office/drawing/2014/main" id="{5936186F-280F-84B4-842D-B388E76D3021}"/>
              </a:ext>
            </a:extLst>
          </p:cNvPr>
          <p:cNvSpPr/>
          <p:nvPr/>
        </p:nvSpPr>
        <p:spPr>
          <a:xfrm>
            <a:off x="914400" y="3795886"/>
            <a:ext cx="7330008" cy="716632"/>
          </a:xfrm>
          <a:prstGeom prst="rightArrow">
            <a:avLst/>
          </a:prstGeom>
          <a:gradFill flip="none" rotWithShape="1">
            <a:gsLst>
              <a:gs pos="46000">
                <a:schemeClr val="accent6"/>
              </a:gs>
              <a:gs pos="100000">
                <a:srgbClr val="FFFFFF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77A81E5-EA48-256A-67D7-B39775B916C8}"/>
              </a:ext>
            </a:extLst>
          </p:cNvPr>
          <p:cNvSpPr txBox="1"/>
          <p:nvPr/>
        </p:nvSpPr>
        <p:spPr>
          <a:xfrm>
            <a:off x="990601" y="3971712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2020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02EACE7-E1DF-13E0-1005-1C728B46E2E3}"/>
              </a:ext>
            </a:extLst>
          </p:cNvPr>
          <p:cNvSpPr txBox="1"/>
          <p:nvPr/>
        </p:nvSpPr>
        <p:spPr>
          <a:xfrm>
            <a:off x="1676401" y="396733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2021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DA7CFEE-922D-F74B-B28A-1EA4931663C3}"/>
              </a:ext>
            </a:extLst>
          </p:cNvPr>
          <p:cNvSpPr txBox="1"/>
          <p:nvPr/>
        </p:nvSpPr>
        <p:spPr>
          <a:xfrm>
            <a:off x="2362201" y="396733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2022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834613D-98D2-728A-49E5-A0A9335AD240}"/>
              </a:ext>
            </a:extLst>
          </p:cNvPr>
          <p:cNvSpPr txBox="1"/>
          <p:nvPr/>
        </p:nvSpPr>
        <p:spPr>
          <a:xfrm>
            <a:off x="3048001" y="396733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2023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A1EBBBC-4979-769B-6EFB-AA7CB65B65C8}"/>
              </a:ext>
            </a:extLst>
          </p:cNvPr>
          <p:cNvSpPr txBox="1"/>
          <p:nvPr/>
        </p:nvSpPr>
        <p:spPr>
          <a:xfrm>
            <a:off x="3733801" y="396733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2024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7FF4316-8A9E-AD96-8C91-27726C7A7A20}"/>
              </a:ext>
            </a:extLst>
          </p:cNvPr>
          <p:cNvSpPr txBox="1"/>
          <p:nvPr/>
        </p:nvSpPr>
        <p:spPr>
          <a:xfrm>
            <a:off x="4419601" y="396733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2025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0A5FE59-E3EC-405E-BF07-0A50FE4EA576}"/>
              </a:ext>
            </a:extLst>
          </p:cNvPr>
          <p:cNvSpPr txBox="1"/>
          <p:nvPr/>
        </p:nvSpPr>
        <p:spPr>
          <a:xfrm>
            <a:off x="5105401" y="396733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2026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03E53D4-0794-C676-6448-3A7E3CCFB5AB}"/>
              </a:ext>
            </a:extLst>
          </p:cNvPr>
          <p:cNvSpPr txBox="1"/>
          <p:nvPr/>
        </p:nvSpPr>
        <p:spPr>
          <a:xfrm>
            <a:off x="5791201" y="396733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2027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823ED5D-CC4C-AA8A-FBE5-ADE46BC793BC}"/>
              </a:ext>
            </a:extLst>
          </p:cNvPr>
          <p:cNvSpPr txBox="1"/>
          <p:nvPr/>
        </p:nvSpPr>
        <p:spPr>
          <a:xfrm>
            <a:off x="6477001" y="396733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2028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6F730F9-808B-CB80-F44A-B17D40AACA9E}"/>
              </a:ext>
            </a:extLst>
          </p:cNvPr>
          <p:cNvSpPr txBox="1"/>
          <p:nvPr/>
        </p:nvSpPr>
        <p:spPr>
          <a:xfrm>
            <a:off x="7150974" y="396733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2029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204C52B-57F8-24DB-C010-10C93378A715}"/>
              </a:ext>
            </a:extLst>
          </p:cNvPr>
          <p:cNvSpPr txBox="1"/>
          <p:nvPr/>
        </p:nvSpPr>
        <p:spPr>
          <a:xfrm>
            <a:off x="1491139" y="4440510"/>
            <a:ext cx="19287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99"/>
                </a:solidFill>
                <a:latin typeface="+mn-lt"/>
              </a:rPr>
              <a:t>ANTARES </a:t>
            </a:r>
          </a:p>
          <a:p>
            <a:pPr algn="ctr"/>
            <a:r>
              <a:rPr lang="en-US" sz="1600" b="1" dirty="0">
                <a:solidFill>
                  <a:srgbClr val="000099"/>
                </a:solidFill>
                <a:latin typeface="+mn-lt"/>
              </a:rPr>
              <a:t>decommissioning</a:t>
            </a:r>
            <a:endParaRPr lang="en-GB" sz="1600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D68182F-5299-8B52-587A-7213DF801C6C}"/>
              </a:ext>
            </a:extLst>
          </p:cNvPr>
          <p:cNvSpPr txBox="1"/>
          <p:nvPr/>
        </p:nvSpPr>
        <p:spPr>
          <a:xfrm>
            <a:off x="3707904" y="4436308"/>
            <a:ext cx="1552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99"/>
                </a:solidFill>
                <a:latin typeface="+mn-lt"/>
              </a:rPr>
              <a:t>ANTARES </a:t>
            </a:r>
          </a:p>
          <a:p>
            <a:pPr algn="ctr"/>
            <a:r>
              <a:rPr lang="en-US" sz="1600" b="1" dirty="0">
                <a:solidFill>
                  <a:srgbClr val="000099"/>
                </a:solidFill>
                <a:latin typeface="+mn-lt"/>
              </a:rPr>
              <a:t>legacy papers</a:t>
            </a:r>
            <a:endParaRPr lang="en-GB" sz="1600" b="1" dirty="0">
              <a:solidFill>
                <a:srgbClr val="000099"/>
              </a:solidFill>
              <a:latin typeface="+mn-lt"/>
            </a:endParaRPr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33FA09CA-989A-61CE-159B-289422E190FE}"/>
              </a:ext>
            </a:extLst>
          </p:cNvPr>
          <p:cNvCxnSpPr/>
          <p:nvPr/>
        </p:nvCxnSpPr>
        <p:spPr bwMode="auto">
          <a:xfrm flipH="1">
            <a:off x="7164288" y="4299942"/>
            <a:ext cx="1" cy="2175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0F67E2DA-A69C-9743-5CF5-DF4C6D13E113}"/>
              </a:ext>
            </a:extLst>
          </p:cNvPr>
          <p:cNvSpPr txBox="1"/>
          <p:nvPr/>
        </p:nvSpPr>
        <p:spPr>
          <a:xfrm>
            <a:off x="6300192" y="4531629"/>
            <a:ext cx="17327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99"/>
                </a:solidFill>
                <a:latin typeface="+mn-lt"/>
              </a:rPr>
              <a:t>ORCA  &amp; ARCA </a:t>
            </a:r>
          </a:p>
          <a:p>
            <a:pPr algn="ctr"/>
            <a:r>
              <a:rPr lang="en-US" sz="1600" b="1" dirty="0">
                <a:solidFill>
                  <a:srgbClr val="000099"/>
                </a:solidFill>
                <a:latin typeface="+mn-lt"/>
              </a:rPr>
              <a:t>completions</a:t>
            </a:r>
            <a:endParaRPr lang="en-GB" sz="1600" b="1" dirty="0">
              <a:solidFill>
                <a:srgbClr val="000099"/>
              </a:solidFill>
              <a:latin typeface="+mn-lt"/>
            </a:endParaRP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83097D10-141F-B5C8-74FD-F44F86679632}"/>
              </a:ext>
            </a:extLst>
          </p:cNvPr>
          <p:cNvCxnSpPr/>
          <p:nvPr/>
        </p:nvCxnSpPr>
        <p:spPr bwMode="auto">
          <a:xfrm flipH="1">
            <a:off x="2665576" y="4296494"/>
            <a:ext cx="1" cy="2175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8" name="Image 57">
            <a:extLst>
              <a:ext uri="{FF2B5EF4-FFF2-40B4-BE49-F238E27FC236}">
                <a16:creationId xmlns:a16="http://schemas.microsoft.com/office/drawing/2014/main" id="{AA578F5B-7D6A-D8B1-CAC3-15CCA14306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7573" y="2324136"/>
            <a:ext cx="1271300" cy="413596"/>
          </a:xfrm>
          <a:prstGeom prst="rect">
            <a:avLst/>
          </a:prstGeom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C14D1A9C-D2C7-F1F4-BC07-4D8924ADED68}"/>
              </a:ext>
            </a:extLst>
          </p:cNvPr>
          <p:cNvSpPr txBox="1"/>
          <p:nvPr/>
        </p:nvSpPr>
        <p:spPr>
          <a:xfrm>
            <a:off x="6604744" y="2726644"/>
            <a:ext cx="1816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Flagship Experiment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45FFDA1-830D-5BFA-2C58-DDFCD13D000C}"/>
              </a:ext>
            </a:extLst>
          </p:cNvPr>
          <p:cNvSpPr txBox="1"/>
          <p:nvPr/>
        </p:nvSpPr>
        <p:spPr>
          <a:xfrm>
            <a:off x="3973191" y="3406229"/>
            <a:ext cx="1174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ARCA 47 DUs</a:t>
            </a:r>
          </a:p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ORCA 28 DUs</a:t>
            </a:r>
          </a:p>
        </p:txBody>
      </p:sp>
      <p:cxnSp>
        <p:nvCxnSpPr>
          <p:cNvPr id="21" name="Google Shape;678;p24">
            <a:extLst>
              <a:ext uri="{FF2B5EF4-FFF2-40B4-BE49-F238E27FC236}">
                <a16:creationId xmlns:a16="http://schemas.microsoft.com/office/drawing/2014/main" id="{70D1DBEE-FC0E-77BF-FD61-FD97A26A412A}"/>
              </a:ext>
            </a:extLst>
          </p:cNvPr>
          <p:cNvCxnSpPr/>
          <p:nvPr/>
        </p:nvCxnSpPr>
        <p:spPr>
          <a:xfrm rot="10800000">
            <a:off x="9214876" y="10564886"/>
            <a:ext cx="0" cy="457201"/>
          </a:xfrm>
          <a:prstGeom prst="straightConnector1">
            <a:avLst/>
          </a:prstGeom>
          <a:noFill/>
          <a:ln w="50800" cap="flat" cmpd="sng">
            <a:solidFill>
              <a:srgbClr val="FFFFFF"/>
            </a:solidFill>
            <a:prstDash val="solid"/>
            <a:bevel/>
            <a:headEnd type="none" w="sm" len="sm"/>
            <a:tailEnd type="triangle" w="med" len="med"/>
          </a:ln>
        </p:spPr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B1AE195D-032B-0B12-8044-15D85411B935}"/>
              </a:ext>
            </a:extLst>
          </p:cNvPr>
          <p:cNvCxnSpPr>
            <a:cxnSpLocks/>
          </p:cNvCxnSpPr>
          <p:nvPr/>
        </p:nvCxnSpPr>
        <p:spPr bwMode="auto">
          <a:xfrm flipV="1">
            <a:off x="4572000" y="3816187"/>
            <a:ext cx="0" cy="2411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Accolade fermante 32">
            <a:extLst>
              <a:ext uri="{FF2B5EF4-FFF2-40B4-BE49-F238E27FC236}">
                <a16:creationId xmlns:a16="http://schemas.microsoft.com/office/drawing/2014/main" id="{4DCBE6E7-7BCD-6B8C-81CE-6F2BE57A617D}"/>
              </a:ext>
            </a:extLst>
          </p:cNvPr>
          <p:cNvSpPr/>
          <p:nvPr/>
        </p:nvSpPr>
        <p:spPr bwMode="auto">
          <a:xfrm rot="5400000">
            <a:off x="4285983" y="3944162"/>
            <a:ext cx="258973" cy="884634"/>
          </a:xfrm>
          <a:prstGeom prst="rightBrace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918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Studies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547664" y="731561"/>
            <a:ext cx="1152128" cy="21602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" name="Double flèche horizontale 3"/>
          <p:cNvSpPr/>
          <p:nvPr/>
        </p:nvSpPr>
        <p:spPr bwMode="auto">
          <a:xfrm>
            <a:off x="789348" y="4083918"/>
            <a:ext cx="7416824" cy="432048"/>
          </a:xfrm>
          <a:prstGeom prst="leftRightArrow">
            <a:avLst/>
          </a:prstGeom>
          <a:gradFill flip="none" rotWithShape="1">
            <a:gsLst>
              <a:gs pos="0">
                <a:srgbClr val="000099"/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b="1" dirty="0">
                <a:solidFill>
                  <a:schemeClr val="bg1"/>
                </a:solidFill>
                <a:latin typeface="+mn-lt"/>
              </a:rPr>
              <a:t>                                 KM3NeT(-ORCA)	            </a:t>
            </a:r>
            <a:r>
              <a:rPr lang="en-US" sz="105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  </a:t>
            </a: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ANTARES</a:t>
            </a:r>
            <a:r>
              <a:rPr lang="en-US" sz="1050" b="1" dirty="0">
                <a:solidFill>
                  <a:schemeClr val="bg1"/>
                </a:solidFill>
                <a:latin typeface="+mn-lt"/>
              </a:rPr>
              <a:t>	         </a:t>
            </a:r>
            <a:r>
              <a:rPr lang="en-US" sz="1050" b="1" dirty="0">
                <a:solidFill>
                  <a:srgbClr val="000000"/>
                </a:solidFill>
                <a:latin typeface="+mn-lt"/>
              </a:rPr>
              <a:t>KM3NeT(-ARCA)</a:t>
            </a:r>
            <a:endParaRPr kumimoji="0" lang="en-US" sz="105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27" name="Espace réservé du numéro de diapositive 4"/>
          <p:cNvSpPr txBox="1">
            <a:spLocks/>
          </p:cNvSpPr>
          <p:nvPr/>
        </p:nvSpPr>
        <p:spPr bwMode="auto">
          <a:xfrm>
            <a:off x="8892481" y="288525"/>
            <a:ext cx="360040" cy="306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2C6BC299-03DE-A74E-A815-CB8C1B5903FB}" type="slidenum">
              <a:rPr lang="en-GB" sz="1000" smtClean="0">
                <a:latin typeface="+mn-lt"/>
              </a:rPr>
              <a:pPr eaLnBrk="1" hangingPunct="1"/>
              <a:t>9</a:t>
            </a:fld>
            <a:endParaRPr lang="en-GB" sz="1000" dirty="0">
              <a:latin typeface="+mn-lt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CE65A1A-C873-F828-A90E-AB0246AEA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731561"/>
            <a:ext cx="7772400" cy="319209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7D0AD6D-A5D4-8958-84A2-0636AC3D4E4F}"/>
              </a:ext>
            </a:extLst>
          </p:cNvPr>
          <p:cNvSpPr txBox="1"/>
          <p:nvPr/>
        </p:nvSpPr>
        <p:spPr>
          <a:xfrm>
            <a:off x="847035" y="780902"/>
            <a:ext cx="134684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Supernovae </a:t>
            </a:r>
          </a:p>
          <a:p>
            <a:pPr algn="ctr"/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Explosion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84ECA9E-2A92-FA29-889E-6037A3F4A6F2}"/>
              </a:ext>
            </a:extLst>
          </p:cNvPr>
          <p:cNvSpPr txBox="1"/>
          <p:nvPr/>
        </p:nvSpPr>
        <p:spPr>
          <a:xfrm>
            <a:off x="2349481" y="794208"/>
            <a:ext cx="142256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Neutrino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7EA9BF8-D13F-4754-A0F7-ED288596F60F}"/>
              </a:ext>
            </a:extLst>
          </p:cNvPr>
          <p:cNvSpPr txBox="1"/>
          <p:nvPr/>
        </p:nvSpPr>
        <p:spPr>
          <a:xfrm>
            <a:off x="3923928" y="794209"/>
            <a:ext cx="199024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Matter</a:t>
            </a:r>
          </a:p>
          <a:p>
            <a:pPr algn="ctr"/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Exotic searches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9DD6F7A-D1DD-6C9C-B4E5-B990436A888C}"/>
              </a:ext>
            </a:extLst>
          </p:cNvPr>
          <p:cNvSpPr txBox="1"/>
          <p:nvPr/>
        </p:nvSpPr>
        <p:spPr>
          <a:xfrm>
            <a:off x="6012160" y="799804"/>
            <a:ext cx="259228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 neutrinos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Multi-messenger program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AB2AE63-2F27-A159-8ED0-1E4059BDE052}"/>
              </a:ext>
            </a:extLst>
          </p:cNvPr>
          <p:cNvSpPr txBox="1"/>
          <p:nvPr/>
        </p:nvSpPr>
        <p:spPr>
          <a:xfrm>
            <a:off x="4483337" y="3424786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(See backup)</a:t>
            </a:r>
          </a:p>
        </p:txBody>
      </p:sp>
    </p:spTree>
    <p:extLst>
      <p:ext uri="{BB962C8B-B14F-4D97-AF65-F5344CB8AC3E}">
        <p14:creationId xmlns:p14="http://schemas.microsoft.com/office/powerpoint/2010/main" val="4248594347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71582</TotalTime>
  <Words>3241</Words>
  <Application>Microsoft Macintosh PowerPoint</Application>
  <PresentationFormat>Affichage à l'écran (16:9)</PresentationFormat>
  <Paragraphs>630</Paragraphs>
  <Slides>43</Slides>
  <Notes>37</Notes>
  <HiddenSlides>0</HiddenSlides>
  <MMClips>1</MMClips>
  <ScaleCrop>false</ScaleCrop>
  <HeadingPairs>
    <vt:vector size="6" baseType="variant">
      <vt:variant>
        <vt:lpstr>Polices utilisées</vt:lpstr>
      </vt:variant>
      <vt:variant>
        <vt:i4>23</vt:i4>
      </vt:variant>
      <vt:variant>
        <vt:lpstr>Thème</vt:lpstr>
      </vt:variant>
      <vt:variant>
        <vt:i4>8</vt:i4>
      </vt:variant>
      <vt:variant>
        <vt:lpstr>Titres des diapositives</vt:lpstr>
      </vt:variant>
      <vt:variant>
        <vt:i4>43</vt:i4>
      </vt:variant>
    </vt:vector>
  </HeadingPairs>
  <TitlesOfParts>
    <vt:vector size="74" baseType="lpstr">
      <vt:lpstr>Aptos</vt:lpstr>
      <vt:lpstr>Aptos Display</vt:lpstr>
      <vt:lpstr>Arial</vt:lpstr>
      <vt:lpstr>Arial Narrow</vt:lpstr>
      <vt:lpstr>Avenir</vt:lpstr>
      <vt:lpstr>Avenir Next Demi Bold</vt:lpstr>
      <vt:lpstr>Calibri</vt:lpstr>
      <vt:lpstr>Futura</vt:lpstr>
      <vt:lpstr>Helvetica</vt:lpstr>
      <vt:lpstr>Helvetica Neue</vt:lpstr>
      <vt:lpstr>Liberation Sans</vt:lpstr>
      <vt:lpstr>LMMathItalic10</vt:lpstr>
      <vt:lpstr>LMMathSymbols7</vt:lpstr>
      <vt:lpstr>LMRoman10</vt:lpstr>
      <vt:lpstr>LMRoman7</vt:lpstr>
      <vt:lpstr>Roboto</vt:lpstr>
      <vt:lpstr>StarBats</vt:lpstr>
      <vt:lpstr>StarSymbol</vt:lpstr>
      <vt:lpstr>Symbol</vt:lpstr>
      <vt:lpstr>Times</vt:lpstr>
      <vt:lpstr>Times New Roman</vt:lpstr>
      <vt:lpstr>verdana</vt:lpstr>
      <vt:lpstr>Wingdings</vt:lpstr>
      <vt:lpstr>Modèle par défaut</vt:lpstr>
      <vt:lpstr>1_Modèle par défaut</vt:lpstr>
      <vt:lpstr>2_Modèle par défaut</vt:lpstr>
      <vt:lpstr>3_Modèle par défaut</vt:lpstr>
      <vt:lpstr>4_Modèle par défaut</vt:lpstr>
      <vt:lpstr>5_Modèle par défaut</vt:lpstr>
      <vt:lpstr>6_Modèle par défaut</vt:lpstr>
      <vt:lpstr>Thème Office</vt:lpstr>
      <vt:lpstr>Présentation PowerPoint</vt:lpstr>
      <vt:lpstr>ANTARES and KM3NeT Collaborations</vt:lpstr>
      <vt:lpstr>Detection Principle in a nutshell</vt:lpstr>
      <vt:lpstr>Mediterranean Detectors</vt:lpstr>
      <vt:lpstr> The ANTARES Endeavor</vt:lpstr>
      <vt:lpstr>ANTARES 2001-2022</vt:lpstr>
      <vt:lpstr>ANTARES: A key step towards KM3NeT </vt:lpstr>
      <vt:lpstr>KM3NeT Construction</vt:lpstr>
      <vt:lpstr>Physics Studies</vt:lpstr>
      <vt:lpstr>Supernova Physics</vt:lpstr>
      <vt:lpstr>Neutrino Oscillations</vt:lpstr>
      <vt:lpstr>Neutrino Mass Ordering</vt:lpstr>
      <vt:lpstr>Antares Final Diffuse Flux Search</vt:lpstr>
      <vt:lpstr>Antares Final Diffuse Flux Search</vt:lpstr>
      <vt:lpstr>Antares Final Diffuse Flux Search</vt:lpstr>
      <vt:lpstr>Diffuse flux – Towards a confirmation of IC</vt:lpstr>
      <vt:lpstr>Présentation PowerPoint</vt:lpstr>
      <vt:lpstr>Search for Diffuse Galactic Emission</vt:lpstr>
      <vt:lpstr>Search for Point Sources</vt:lpstr>
      <vt:lpstr>Search for Point Sources</vt:lpstr>
      <vt:lpstr>Catalog-based Searches</vt:lpstr>
      <vt:lpstr>The multi-messenger program</vt:lpstr>
      <vt:lpstr>The multi-messenger program: TAToO</vt:lpstr>
      <vt:lpstr>KM3NeT taking up the torch online</vt:lpstr>
      <vt:lpstr>The Highest Energetic Neutrino Event ?</vt:lpstr>
      <vt:lpstr>The Highest Energetic Neutrino Event ?</vt:lpstr>
      <vt:lpstr>The Highest Energetic Neutrino Event ?</vt:lpstr>
      <vt:lpstr>The Highest Energetic Neutrino Event ?</vt:lpstr>
      <vt:lpstr>The Highest Energetic Neutrino Event 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Summary</vt:lpstr>
      <vt:lpstr> Indirect search for Dark Matter (GC)</vt:lpstr>
      <vt:lpstr>Indirect Search for Dark Matter</vt:lpstr>
      <vt:lpstr>Indirect Search for Dark Matter</vt:lpstr>
      <vt:lpstr>Example of Indirect Search for Dark Matter</vt:lpstr>
      <vt:lpstr>Reconstruction Performances</vt:lpstr>
      <vt:lpstr>Présentation PowerPoint</vt:lpstr>
      <vt:lpstr>Absolute Pointing</vt:lpstr>
      <vt:lpstr>Multidisciplinary Observatories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Microsoft Office User</cp:lastModifiedBy>
  <cp:revision>1714</cp:revision>
  <dcterms:created xsi:type="dcterms:W3CDTF">2009-04-22T19:24:48Z</dcterms:created>
  <dcterms:modified xsi:type="dcterms:W3CDTF">2024-10-02T19:44:28Z</dcterms:modified>
</cp:coreProperties>
</file>