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72" r:id="rId9"/>
    <p:sldId id="264" r:id="rId10"/>
    <p:sldId id="267" r:id="rId11"/>
    <p:sldId id="268" r:id="rId12"/>
    <p:sldId id="269" r:id="rId13"/>
    <p:sldId id="271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23"/>
    <p:restoredTop sz="94862"/>
  </p:normalViewPr>
  <p:slideViewPr>
    <p:cSldViewPr snapToGrid="0">
      <p:cViewPr varScale="1">
        <p:scale>
          <a:sx n="107" d="100"/>
          <a:sy n="107" d="100"/>
        </p:scale>
        <p:origin x="47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3T21:38:25.471"/>
    </inkml:context>
    <inkml:brush xml:id="br0">
      <inkml:brushProperty name="width" value="0.35" units="cm"/>
      <inkml:brushProperty name="height" value="0.35" units="cm"/>
      <inkml:brushProperty name="color" value="#B4C3DA"/>
      <inkml:brushProperty name="inkEffects" value="silver"/>
      <inkml:brushProperty name="anchorX" value="-206383.25"/>
      <inkml:brushProperty name="anchorY" value="-54448.17969"/>
      <inkml:brushProperty name="scaleFactor" value="0.5"/>
    </inkml:brush>
  </inkml:definitions>
  <inkml:trace contextRef="#ctx0" brushRef="#br0">28 0 24575,'-7'36'0,"-1"1"0,1-9 0,3 1 0,2 0 0,2-13 0,0 2 0,8-9 0,11 6 0,10 5 0,5 0 0,-3 2 0,-9-5 0,-9-5 0,-9-4 0,-14 4 0,-22 16 0,10-12 0,-15 16 0,22-18 0,-2 4 0,4-3 0,7-6 0,3 2 0,11 24 0,0-13 0,17 34 0,3-15 0,6 8 0,-1-4 0,-10-12 0,-10-14 0,-8-6 0,-4-5 0,-1 1 0,0 0 0,-2 6 0,-6 4 0,-7 9 0,-5 6 0,-1 0 0,6-7 0,7-4 0,5-12 0,3 2 0,0 2 0,5 12 0,4 8 0,4 2 0,1-9 0,-5-3 0,-5-13 0,-3 3 0,-1-10 0,0 5 0,0 6 0,-4 9 0,-5 11 0,-6 6 0,-2-2 0,4-6 0,6-9 0,5-5 0,3 1 0,5 7 0,5 10 0,6 11 0,2 8 0,-4 0 0,-7-1 0,-5-8 0,-3-7 0,0-7 0,0-9 0,0-5 0,0-2 0,2-2 0,1-1 0,1-2 0,0 0 0,-1 2 0,-2-1 0,-1 1 0,0-1 0,0 3 0,0-7 0,0 0 0,0-6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3T21:38:29.935"/>
    </inkml:context>
    <inkml:brush xml:id="br0">
      <inkml:brushProperty name="width" value="0.35" units="cm"/>
      <inkml:brushProperty name="height" value="0.35" units="cm"/>
      <inkml:brushProperty name="color" value="#B4C3DA"/>
      <inkml:brushProperty name="inkEffects" value="silver"/>
      <inkml:brushProperty name="anchorX" value="-238042"/>
      <inkml:brushProperty name="anchorY" value="-70535.15625"/>
      <inkml:brushProperty name="scaleFactor" value="0.5"/>
    </inkml:brush>
  </inkml:definitions>
  <inkml:trace contextRef="#ctx0" brushRef="#br0">11 0 24575,'58'9'0,"-7"-1"0,-18 2 0,-13-4 0,-3 0 0,-13-3 0,0 4 0,2 3 0,-5-1 0,3 2 0,-4-2 0,0-2 0,0 7 0,0 0 0,0-1 0,0 1 0,0-6 0,0 4 0,-3-3 0,-1 3 0,-5 0 0,-6 11 0,-6 12 0,-6 14 0,-5 8 0,0-1 0,4-9 0,9-11 0,9-20 0,4-2 0,4-8 0,5 9 0,15 11 0,13 10 0,7 6 0,-3-4 0,-9-10 0,-10-8 0,-8-7 0,-4-3 0,-4-3 0,0 3 0,0-2 0,0 3 0,3-1 0,12 21 0,-3-14 0,20 33 0,-6-8 0,7 10 0,-3-2 0,-10-15 0,-8-10 0,-8-7 0,-3-4 0,-1 0 0,0-3 0,0 0 0,0 3 0,0-5 0,0 3 0,-1-5 0,-1 3 0,0-1 0,-2 3 0,1 1 0,-1 3 0,-3 4 0,2 2 0,-1 2 0,0-1 0,0 0 0,0 1 0,0 4 0,-1 4 0,-1 3 0,-1 2 0,2-1 0,0-4 0,2-7 0,2-4 0,1-4 0,2 0 0,0-6 0,0 3 0,0-7 0,-1 3 0,-1-1 0,-1 0 0,1 3 0,2 5 0,-2 9 0,-1 6 0,-1 1 0,-1-4 0,3-6 0,-4-2 0,5-9 0,-3 1 0,4-6 0,0 0 0,-3 6 0,2-4 0,-3 0 0,1 0 0,-2-2 0,1 2 0,-3-2 0,4 0 0,-3-1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3T21:38:34.974"/>
    </inkml:context>
    <inkml:brush xml:id="br0">
      <inkml:brushProperty name="width" value="0.35" units="cm"/>
      <inkml:brushProperty name="height" value="0.35" units="cm"/>
      <inkml:brushProperty name="color" value="#B4C3DA"/>
      <inkml:brushProperty name="inkEffects" value="silver"/>
      <inkml:brushProperty name="anchorX" value="-269827"/>
      <inkml:brushProperty name="anchorY" value="-86599.39844"/>
      <inkml:brushProperty name="scaleFactor" value="0.5"/>
    </inkml:brush>
  </inkml:definitions>
  <inkml:trace contextRef="#ctx0" brushRef="#br0">201 7 24575,'-27'-6'0,"2"6"0,10 14 0,4-4 0,-3 5 0,1-5 0,-4 5 0,0 3 0,-1-1 0,1 0 0,3 1 0,6-7 0,3 1 0,5-6 0,0 4 0,0-1 0,8 6 0,12 10 0,12 12 0,11 10 0,-1 1 0,-7-8 0,-6-9 0,-9-9 0,-3-4 0,-4-2 0,-2-1 0,-2 1 0,0 1 0,-2 1 0,0-3 0,1 4 0,-4-8 0,5 5 0,-4-5 0,3 6 0,1 0 0,0 1 0,-1-2 0,-1-2 0,-2-4 0,-2 0 0,-1 1 0,-2 2 0,0 3 0,0 1 0,0 3 0,0-7 0,0 3 0,0-8 0,0 2 0,0 0 0,0 0 0,-2 1 0,-8 6 0,4-8 0,-11 7 0,7-7 0,-4 3 0,0 0 0,2-2 0,3-2 0,2-2 0,1 0 0,-1 3 0,2-1 0,-1 3 0,2-1 0,0 3 0,-2 2 0,-1 2 0,-1 1 0,1-1 0,3-4 0,2-2 0,2-5 0,0 4 0,0-1 0,0 3 0,3-1 0,3 0 0,5 2 0,5 3 0,1 0 0,-1 2 0,-3 0 0,-2-2 0,-3-4 0,-2-3 0,-1-2 0,2 2 0,-2-3 0,1 3 0,-3 1 0,-2-2 0,-1 3 0,0-2 0,0-1 0,0 4 0,0-2 0,0 2 0,-1-1 0,-2 0 0,-3 2 0,-2 0 0,-3 2 0,-3 0 0,0-1 0,-4 5 0,10-9 0,-4 3 0,6-8 0,3 0 0,-7 5 0,8-4 0,-5 4 0,2-3 0,1 0 0,2 4 0,1-3 0,9 8 0,-4-10 0,11 8 0,-5-4 0,4 5 0,0 2 0,-2-1 0,0-1 0,-3-4 0,-2-1 0,0 0 0,-1 0 0,-2 1 0,-1 0 0,1 2 0,-1-1 0,-1 1 0,0 0 0,-2-2 0,0 1 0,0-5 0,0 5 0,0-4 0,0 2 0,-1 1 0,-2-3 0,-2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3027B-3C4E-B14E-872A-94C29F7CCFF5}" type="datetimeFigureOut">
              <a:rPr lang="en-US" smtClean="0"/>
              <a:t>10/2/24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617FC-3FF1-944D-9B16-28308A9C6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5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41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70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01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1CF4A-15F5-C4D2-A97A-E43C51600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2A8861-CAC0-7EA8-C751-65D84EA342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F32467-AB10-BE0C-A67B-BA9233349C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354720-B1FF-2163-7652-FFCBE6E006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90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17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28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D65FC-33CF-47FA-9C86-DB224D96C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8ADAEC-5036-5BB9-5712-59A321E575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D7D0D0-1CAD-24A6-36C2-A2AADA4806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BB720-E505-EF58-7927-9095B7FBF4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70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71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93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617FC-3FF1-944D-9B16-28308A9C6CE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45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0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7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3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7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40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34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4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97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8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9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C916BDE9-3BF0-A445-AEAF-5E4F265C2340}" type="datetimeFigureOut">
              <a:rPr lang="en-US" smtClean="0"/>
              <a:t>10/2/24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8015D87-B30E-9A45-9DB2-D138863FF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5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mbonanits@ufs.ac.za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31.png"/><Relationship Id="rId3" Type="http://schemas.openxmlformats.org/officeDocument/2006/relationships/image" Target="../media/image230.png"/><Relationship Id="rId7" Type="http://schemas.openxmlformats.org/officeDocument/2006/relationships/image" Target="../media/image29.png"/><Relationship Id="rId12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22.png"/><Relationship Id="rId5" Type="http://schemas.openxmlformats.org/officeDocument/2006/relationships/image" Target="../media/image27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0.png"/><Relationship Id="rId1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33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3.jp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10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0.png"/><Relationship Id="rId7" Type="http://schemas.openxmlformats.org/officeDocument/2006/relationships/customXml" Target="../ink/ink2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customXml" Target="../ink/ink1.xml"/><Relationship Id="rId10" Type="http://schemas.openxmlformats.org/officeDocument/2006/relationships/image" Target="../media/image43.png"/><Relationship Id="rId4" Type="http://schemas.openxmlformats.org/officeDocument/2006/relationships/image" Target="../media/image18.jpg"/><Relationship Id="rId9" Type="http://schemas.openxmlformats.org/officeDocument/2006/relationships/customXml" Target="../ink/ink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7.jp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65172-5CAA-DA5D-4646-2642C9D35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4413" y="914386"/>
            <a:ext cx="10332000" cy="1152000"/>
          </a:xfrm>
          <a:ln/>
          <a:effectLst>
            <a:glow>
              <a:schemeClr val="accent6">
                <a:satMod val="175000"/>
              </a:schemeClr>
            </a:glow>
            <a:softEdge rad="139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cap="none" spc="0" dirty="0">
                <a:ln/>
                <a:solidFill>
                  <a:schemeClr val="bg1"/>
                </a:solidFill>
              </a:rPr>
              <a:t>Locating the gamma-ray emission regions in the relativistic jet of 3C 279.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CC48B6-FFE0-516F-C88A-748025ECD0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6013" y="2266564"/>
            <a:ext cx="7082218" cy="19339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Tekano Mbonani, Brian van Soelen &amp; Richard Britto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Department of Physics</a:t>
            </a:r>
          </a:p>
          <a:p>
            <a:r>
              <a:rPr lang="en-US" dirty="0">
                <a:solidFill>
                  <a:schemeClr val="bg1"/>
                </a:solidFill>
              </a:rPr>
              <a:t>University of the Free State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917191E-0EEC-1B10-D03F-C7D1FF2BFDCC}"/>
              </a:ext>
            </a:extLst>
          </p:cNvPr>
          <p:cNvSpPr txBox="1">
            <a:spLocks/>
          </p:cNvSpPr>
          <p:nvPr/>
        </p:nvSpPr>
        <p:spPr>
          <a:xfrm>
            <a:off x="716756" y="4412810"/>
            <a:ext cx="10758488" cy="96697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High Energy Astrophysics in Southern Africa 2024</a:t>
            </a:r>
          </a:p>
          <a:p>
            <a:r>
              <a:rPr lang="en-US" dirty="0">
                <a:solidFill>
                  <a:schemeClr val="bg1"/>
                </a:solidFill>
              </a:rPr>
              <a:t>2 – 4 October 2024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C04F36-2C5E-E6A7-AA1A-B2C85E719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32" y="5725447"/>
            <a:ext cx="1388609" cy="10164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DBA149-5D33-1128-CD02-53CC00C01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5058" y="5723676"/>
            <a:ext cx="1388609" cy="106225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972845B2-D372-F3D7-1E6C-A47345AE07AE}"/>
              </a:ext>
            </a:extLst>
          </p:cNvPr>
          <p:cNvSpPr/>
          <p:nvPr/>
        </p:nvSpPr>
        <p:spPr>
          <a:xfrm>
            <a:off x="11201407" y="6072182"/>
            <a:ext cx="756000" cy="44291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09" h="1746">
                <a:moveTo>
                  <a:pt x="4616" y="1266"/>
                </a:moveTo>
                <a:cubicBezTo>
                  <a:pt x="4616" y="1158"/>
                  <a:pt x="4545" y="1061"/>
                  <a:pt x="4446" y="1024"/>
                </a:cubicBezTo>
                <a:lnTo>
                  <a:pt x="3676" y="767"/>
                </a:lnTo>
                <a:cubicBezTo>
                  <a:pt x="3538" y="705"/>
                  <a:pt x="3434" y="564"/>
                  <a:pt x="3434" y="401"/>
                </a:cubicBezTo>
                <a:cubicBezTo>
                  <a:pt x="3434" y="179"/>
                  <a:pt x="3614" y="0"/>
                  <a:pt x="3834" y="0"/>
                </a:cubicBezTo>
                <a:lnTo>
                  <a:pt x="4689" y="0"/>
                </a:lnTo>
                <a:lnTo>
                  <a:pt x="4689" y="193"/>
                </a:lnTo>
                <a:lnTo>
                  <a:pt x="3834" y="193"/>
                </a:lnTo>
                <a:cubicBezTo>
                  <a:pt x="3720" y="193"/>
                  <a:pt x="3627" y="286"/>
                  <a:pt x="3627" y="401"/>
                </a:cubicBezTo>
                <a:cubicBezTo>
                  <a:pt x="3627" y="482"/>
                  <a:pt x="3676" y="554"/>
                  <a:pt x="3747" y="588"/>
                </a:cubicBezTo>
                <a:lnTo>
                  <a:pt x="4512" y="842"/>
                </a:lnTo>
                <a:cubicBezTo>
                  <a:pt x="4681" y="906"/>
                  <a:pt x="4809" y="1072"/>
                  <a:pt x="4809" y="1266"/>
                </a:cubicBezTo>
                <a:cubicBezTo>
                  <a:pt x="4809" y="1514"/>
                  <a:pt x="4608" y="1715"/>
                  <a:pt x="4360" y="1715"/>
                </a:cubicBezTo>
                <a:lnTo>
                  <a:pt x="3399" y="1715"/>
                </a:lnTo>
                <a:lnTo>
                  <a:pt x="3399" y="1522"/>
                </a:lnTo>
                <a:lnTo>
                  <a:pt x="4360" y="1522"/>
                </a:lnTo>
                <a:cubicBezTo>
                  <a:pt x="4502" y="1522"/>
                  <a:pt x="4616" y="1407"/>
                  <a:pt x="4616" y="1266"/>
                </a:cubicBezTo>
                <a:close/>
                <a:moveTo>
                  <a:pt x="715" y="1746"/>
                </a:moveTo>
                <a:cubicBezTo>
                  <a:pt x="320" y="1746"/>
                  <a:pt x="0" y="1431"/>
                  <a:pt x="0" y="1041"/>
                </a:cubicBezTo>
                <a:lnTo>
                  <a:pt x="0" y="0"/>
                </a:lnTo>
                <a:lnTo>
                  <a:pt x="195" y="0"/>
                </a:lnTo>
                <a:lnTo>
                  <a:pt x="195" y="1041"/>
                </a:lnTo>
                <a:cubicBezTo>
                  <a:pt x="195" y="1324"/>
                  <a:pt x="428" y="1553"/>
                  <a:pt x="715" y="1553"/>
                </a:cubicBezTo>
                <a:cubicBezTo>
                  <a:pt x="1002" y="1553"/>
                  <a:pt x="1235" y="1324"/>
                  <a:pt x="1235" y="1041"/>
                </a:cubicBezTo>
                <a:lnTo>
                  <a:pt x="1235" y="0"/>
                </a:lnTo>
                <a:lnTo>
                  <a:pt x="1431" y="0"/>
                </a:lnTo>
                <a:lnTo>
                  <a:pt x="1431" y="1041"/>
                </a:lnTo>
                <a:cubicBezTo>
                  <a:pt x="1431" y="1431"/>
                  <a:pt x="1111" y="1746"/>
                  <a:pt x="715" y="1746"/>
                </a:cubicBezTo>
                <a:close/>
                <a:moveTo>
                  <a:pt x="3131" y="710"/>
                </a:moveTo>
                <a:lnTo>
                  <a:pt x="3131" y="903"/>
                </a:lnTo>
                <a:lnTo>
                  <a:pt x="2037" y="903"/>
                </a:lnTo>
                <a:lnTo>
                  <a:pt x="2037" y="1715"/>
                </a:lnTo>
                <a:lnTo>
                  <a:pt x="1844" y="1715"/>
                </a:lnTo>
                <a:lnTo>
                  <a:pt x="1844" y="475"/>
                </a:lnTo>
                <a:cubicBezTo>
                  <a:pt x="1844" y="213"/>
                  <a:pt x="2056" y="0"/>
                  <a:pt x="2321" y="0"/>
                </a:cubicBezTo>
                <a:lnTo>
                  <a:pt x="3131" y="0"/>
                </a:lnTo>
                <a:lnTo>
                  <a:pt x="3131" y="193"/>
                </a:lnTo>
                <a:lnTo>
                  <a:pt x="2321" y="193"/>
                </a:lnTo>
                <a:cubicBezTo>
                  <a:pt x="2163" y="193"/>
                  <a:pt x="2037" y="319"/>
                  <a:pt x="2037" y="475"/>
                </a:cubicBezTo>
                <a:lnTo>
                  <a:pt x="2037" y="710"/>
                </a:lnTo>
                <a:close/>
              </a:path>
            </a:pathLst>
          </a:custGeom>
          <a:solidFill>
            <a:srgbClr val="11204B"/>
          </a:solidFill>
          <a:ln cap="flat">
            <a:noFill/>
            <a:prstDash val="solid"/>
          </a:ln>
        </p:spPr>
        <p:txBody>
          <a:bodyPr wrap="squar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ZA" sz="18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E2469FE-9EAC-75FE-9FB2-9879F2872290}"/>
              </a:ext>
            </a:extLst>
          </p:cNvPr>
          <p:cNvSpPr/>
          <p:nvPr/>
        </p:nvSpPr>
        <p:spPr>
          <a:xfrm>
            <a:off x="10272717" y="5820686"/>
            <a:ext cx="785815" cy="76584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09" h="4924">
                <a:moveTo>
                  <a:pt x="2456" y="4390"/>
                </a:moveTo>
                <a:cubicBezTo>
                  <a:pt x="1390" y="3357"/>
                  <a:pt x="1360" y="1190"/>
                  <a:pt x="363" y="1239"/>
                </a:cubicBezTo>
                <a:cubicBezTo>
                  <a:pt x="338" y="1241"/>
                  <a:pt x="313" y="1243"/>
                  <a:pt x="290" y="1246"/>
                </a:cubicBezTo>
                <a:cubicBezTo>
                  <a:pt x="346" y="3599"/>
                  <a:pt x="1449" y="4636"/>
                  <a:pt x="1879" y="4636"/>
                </a:cubicBezTo>
                <a:cubicBezTo>
                  <a:pt x="2117" y="4636"/>
                  <a:pt x="2303" y="4544"/>
                  <a:pt x="2456" y="4390"/>
                </a:cubicBezTo>
                <a:close/>
                <a:moveTo>
                  <a:pt x="5" y="1332"/>
                </a:moveTo>
                <a:cubicBezTo>
                  <a:pt x="2" y="1243"/>
                  <a:pt x="0" y="1151"/>
                  <a:pt x="0" y="1059"/>
                </a:cubicBezTo>
                <a:lnTo>
                  <a:pt x="1" y="1017"/>
                </a:lnTo>
                <a:cubicBezTo>
                  <a:pt x="21" y="400"/>
                  <a:pt x="493" y="0"/>
                  <a:pt x="1059" y="0"/>
                </a:cubicBezTo>
                <a:lnTo>
                  <a:pt x="3749" y="0"/>
                </a:lnTo>
                <a:cubicBezTo>
                  <a:pt x="4335" y="0"/>
                  <a:pt x="4809" y="468"/>
                  <a:pt x="4809" y="1059"/>
                </a:cubicBezTo>
                <a:lnTo>
                  <a:pt x="4809" y="1103"/>
                </a:lnTo>
                <a:cubicBezTo>
                  <a:pt x="4809" y="1103"/>
                  <a:pt x="4809" y="1229"/>
                  <a:pt x="4800" y="1408"/>
                </a:cubicBezTo>
                <a:cubicBezTo>
                  <a:pt x="4742" y="2466"/>
                  <a:pt x="4424" y="3642"/>
                  <a:pt x="3843" y="4631"/>
                </a:cubicBezTo>
                <a:cubicBezTo>
                  <a:pt x="3788" y="4728"/>
                  <a:pt x="3728" y="4824"/>
                  <a:pt x="3665" y="4918"/>
                </a:cubicBezTo>
                <a:cubicBezTo>
                  <a:pt x="3557" y="4912"/>
                  <a:pt x="3457" y="4898"/>
                  <a:pt x="3362" y="4878"/>
                </a:cubicBezTo>
                <a:cubicBezTo>
                  <a:pt x="3261" y="4856"/>
                  <a:pt x="3166" y="4828"/>
                  <a:pt x="3076" y="4793"/>
                </a:cubicBezTo>
                <a:cubicBezTo>
                  <a:pt x="2930" y="4736"/>
                  <a:pt x="2798" y="4663"/>
                  <a:pt x="2677" y="4576"/>
                </a:cubicBezTo>
                <a:cubicBezTo>
                  <a:pt x="2475" y="4791"/>
                  <a:pt x="2219" y="4924"/>
                  <a:pt x="1879" y="4924"/>
                </a:cubicBezTo>
                <a:cubicBezTo>
                  <a:pt x="1185" y="4924"/>
                  <a:pt x="86" y="3647"/>
                  <a:pt x="5" y="1332"/>
                </a:cubicBezTo>
                <a:close/>
                <a:moveTo>
                  <a:pt x="294" y="956"/>
                </a:moveTo>
                <a:lnTo>
                  <a:pt x="349" y="952"/>
                </a:lnTo>
                <a:cubicBezTo>
                  <a:pt x="466" y="946"/>
                  <a:pt x="571" y="960"/>
                  <a:pt x="668" y="989"/>
                </a:cubicBezTo>
                <a:cubicBezTo>
                  <a:pt x="1639" y="1288"/>
                  <a:pt x="1706" y="3245"/>
                  <a:pt x="2632" y="4162"/>
                </a:cubicBezTo>
                <a:cubicBezTo>
                  <a:pt x="2632" y="4162"/>
                  <a:pt x="2589" y="4247"/>
                  <a:pt x="2456" y="4390"/>
                </a:cubicBezTo>
                <a:cubicBezTo>
                  <a:pt x="2540" y="4472"/>
                  <a:pt x="2640" y="4548"/>
                  <a:pt x="2677" y="4576"/>
                </a:cubicBezTo>
                <a:cubicBezTo>
                  <a:pt x="2742" y="4508"/>
                  <a:pt x="2799" y="4431"/>
                  <a:pt x="2853" y="4349"/>
                </a:cubicBezTo>
                <a:cubicBezTo>
                  <a:pt x="3018" y="4465"/>
                  <a:pt x="3205" y="4550"/>
                  <a:pt x="3423" y="4597"/>
                </a:cubicBezTo>
                <a:lnTo>
                  <a:pt x="3457" y="4603"/>
                </a:lnTo>
                <a:lnTo>
                  <a:pt x="3521" y="4615"/>
                </a:lnTo>
                <a:cubicBezTo>
                  <a:pt x="4153" y="3655"/>
                  <a:pt x="4470" y="2479"/>
                  <a:pt x="4516" y="1350"/>
                </a:cubicBezTo>
                <a:cubicBezTo>
                  <a:pt x="4513" y="1254"/>
                  <a:pt x="4522" y="1158"/>
                  <a:pt x="4522" y="1063"/>
                </a:cubicBezTo>
                <a:cubicBezTo>
                  <a:pt x="4521" y="628"/>
                  <a:pt x="4176" y="287"/>
                  <a:pt x="3749" y="287"/>
                </a:cubicBezTo>
                <a:lnTo>
                  <a:pt x="1059" y="287"/>
                </a:lnTo>
                <a:cubicBezTo>
                  <a:pt x="660" y="287"/>
                  <a:pt x="339" y="544"/>
                  <a:pt x="294" y="956"/>
                </a:cubicBezTo>
                <a:close/>
              </a:path>
            </a:pathLst>
          </a:custGeom>
          <a:solidFill>
            <a:srgbClr val="11204B"/>
          </a:solidFill>
          <a:ln cap="flat">
            <a:noFill/>
            <a:prstDash val="solid"/>
          </a:ln>
        </p:spPr>
        <p:txBody>
          <a:bodyPr wrap="squar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ZA" sz="18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42B4D67-8B54-4B9A-6CBE-01722E4E3D82}"/>
              </a:ext>
            </a:extLst>
          </p:cNvPr>
          <p:cNvSpPr/>
          <p:nvPr/>
        </p:nvSpPr>
        <p:spPr>
          <a:xfrm>
            <a:off x="10190018" y="5903021"/>
            <a:ext cx="954233" cy="9549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277" h="5501">
                <a:moveTo>
                  <a:pt x="3197" y="3372"/>
                </a:moveTo>
                <a:cubicBezTo>
                  <a:pt x="3322" y="3235"/>
                  <a:pt x="3378" y="3138"/>
                  <a:pt x="3378" y="3138"/>
                </a:cubicBezTo>
                <a:cubicBezTo>
                  <a:pt x="3984" y="2164"/>
                  <a:pt x="3980" y="48"/>
                  <a:pt x="5262" y="46"/>
                </a:cubicBezTo>
                <a:cubicBezTo>
                  <a:pt x="5262" y="141"/>
                  <a:pt x="5259" y="237"/>
                  <a:pt x="5255" y="333"/>
                </a:cubicBezTo>
                <a:cubicBezTo>
                  <a:pt x="4239" y="343"/>
                  <a:pt x="4251" y="2323"/>
                  <a:pt x="3594" y="3331"/>
                </a:cubicBezTo>
                <a:cubicBezTo>
                  <a:pt x="3540" y="3413"/>
                  <a:pt x="3482" y="3490"/>
                  <a:pt x="3418" y="3558"/>
                </a:cubicBezTo>
                <a:cubicBezTo>
                  <a:pt x="3339" y="3501"/>
                  <a:pt x="3266" y="3439"/>
                  <a:pt x="3197" y="3372"/>
                </a:cubicBezTo>
                <a:close/>
                <a:moveTo>
                  <a:pt x="746" y="315"/>
                </a:moveTo>
                <a:cubicBezTo>
                  <a:pt x="369" y="517"/>
                  <a:pt x="250" y="1026"/>
                  <a:pt x="297" y="1668"/>
                </a:cubicBezTo>
                <a:cubicBezTo>
                  <a:pt x="404" y="3137"/>
                  <a:pt x="1377" y="4451"/>
                  <a:pt x="2618" y="5178"/>
                </a:cubicBezTo>
                <a:cubicBezTo>
                  <a:pt x="3219" y="4855"/>
                  <a:pt x="3712" y="4398"/>
                  <a:pt x="4103" y="3860"/>
                </a:cubicBezTo>
                <a:cubicBezTo>
                  <a:pt x="4198" y="3880"/>
                  <a:pt x="4298" y="3894"/>
                  <a:pt x="4404" y="3900"/>
                </a:cubicBezTo>
                <a:cubicBezTo>
                  <a:pt x="4402" y="3900"/>
                  <a:pt x="4523" y="3723"/>
                  <a:pt x="4584" y="3613"/>
                </a:cubicBezTo>
                <a:cubicBezTo>
                  <a:pt x="5754" y="3451"/>
                  <a:pt x="6324" y="1350"/>
                  <a:pt x="5785" y="599"/>
                </a:cubicBezTo>
                <a:cubicBezTo>
                  <a:pt x="5720" y="508"/>
                  <a:pt x="5638" y="436"/>
                  <a:pt x="5539" y="391"/>
                </a:cubicBezTo>
                <a:cubicBezTo>
                  <a:pt x="5549" y="212"/>
                  <a:pt x="5549" y="86"/>
                  <a:pt x="5549" y="86"/>
                </a:cubicBezTo>
                <a:cubicBezTo>
                  <a:pt x="6798" y="462"/>
                  <a:pt x="6371" y="3368"/>
                  <a:pt x="4802" y="3854"/>
                </a:cubicBezTo>
                <a:cubicBezTo>
                  <a:pt x="4656" y="3900"/>
                  <a:pt x="4556" y="3905"/>
                  <a:pt x="4556" y="3905"/>
                </a:cubicBezTo>
                <a:cubicBezTo>
                  <a:pt x="4504" y="3905"/>
                  <a:pt x="4453" y="3903"/>
                  <a:pt x="4404" y="3900"/>
                </a:cubicBezTo>
                <a:cubicBezTo>
                  <a:pt x="3945" y="4588"/>
                  <a:pt x="3347" y="5162"/>
                  <a:pt x="2610" y="5501"/>
                </a:cubicBezTo>
                <a:cubicBezTo>
                  <a:pt x="1250" y="4791"/>
                  <a:pt x="124" y="3247"/>
                  <a:pt x="10" y="1689"/>
                </a:cubicBezTo>
                <a:cubicBezTo>
                  <a:pt x="-41" y="991"/>
                  <a:pt x="94" y="226"/>
                  <a:pt x="742" y="0"/>
                </a:cubicBezTo>
                <a:lnTo>
                  <a:pt x="741" y="42"/>
                </a:lnTo>
                <a:close/>
              </a:path>
            </a:pathLst>
          </a:custGeom>
          <a:solidFill>
            <a:srgbClr val="A9122B"/>
          </a:solidFill>
          <a:ln cap="flat">
            <a:noFill/>
            <a:prstDash val="solid"/>
          </a:ln>
        </p:spPr>
        <p:txBody>
          <a:bodyPr wrap="squar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ZA" sz="18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00B1640-84D3-5E64-6E25-EEB5388A0BCD}"/>
              </a:ext>
            </a:extLst>
          </p:cNvPr>
          <p:cNvSpPr/>
          <p:nvPr/>
        </p:nvSpPr>
        <p:spPr>
          <a:xfrm>
            <a:off x="7544315" y="5903021"/>
            <a:ext cx="2376000" cy="216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533" h="707">
                <a:moveTo>
                  <a:pt x="9523" y="10"/>
                </a:moveTo>
                <a:lnTo>
                  <a:pt x="9159" y="10"/>
                </a:lnTo>
                <a:lnTo>
                  <a:pt x="9159" y="697"/>
                </a:lnTo>
                <a:lnTo>
                  <a:pt x="9533" y="697"/>
                </a:lnTo>
                <a:lnTo>
                  <a:pt x="9533" y="623"/>
                </a:lnTo>
                <a:lnTo>
                  <a:pt x="9244" y="623"/>
                </a:lnTo>
                <a:lnTo>
                  <a:pt x="9244" y="384"/>
                </a:lnTo>
                <a:lnTo>
                  <a:pt x="9484" y="384"/>
                </a:lnTo>
                <a:lnTo>
                  <a:pt x="9484" y="310"/>
                </a:lnTo>
                <a:lnTo>
                  <a:pt x="9244" y="310"/>
                </a:lnTo>
                <a:lnTo>
                  <a:pt x="9244" y="84"/>
                </a:lnTo>
                <a:lnTo>
                  <a:pt x="9523" y="84"/>
                </a:lnTo>
                <a:close/>
                <a:moveTo>
                  <a:pt x="8538" y="384"/>
                </a:moveTo>
                <a:lnTo>
                  <a:pt x="8820" y="384"/>
                </a:lnTo>
                <a:lnTo>
                  <a:pt x="8820" y="697"/>
                </a:lnTo>
                <a:lnTo>
                  <a:pt x="8906" y="697"/>
                </a:lnTo>
                <a:lnTo>
                  <a:pt x="8906" y="10"/>
                </a:lnTo>
                <a:lnTo>
                  <a:pt x="8820" y="10"/>
                </a:lnTo>
                <a:lnTo>
                  <a:pt x="8820" y="310"/>
                </a:lnTo>
                <a:lnTo>
                  <a:pt x="8538" y="310"/>
                </a:lnTo>
                <a:lnTo>
                  <a:pt x="8538" y="10"/>
                </a:lnTo>
                <a:lnTo>
                  <a:pt x="8452" y="10"/>
                </a:lnTo>
                <a:lnTo>
                  <a:pt x="8452" y="697"/>
                </a:lnTo>
                <a:lnTo>
                  <a:pt x="8538" y="697"/>
                </a:lnTo>
                <a:close/>
                <a:moveTo>
                  <a:pt x="7987" y="84"/>
                </a:moveTo>
                <a:lnTo>
                  <a:pt x="7987" y="697"/>
                </a:lnTo>
                <a:lnTo>
                  <a:pt x="8072" y="697"/>
                </a:lnTo>
                <a:lnTo>
                  <a:pt x="8072" y="84"/>
                </a:lnTo>
                <a:lnTo>
                  <a:pt x="8241" y="84"/>
                </a:lnTo>
                <a:lnTo>
                  <a:pt x="8241" y="10"/>
                </a:lnTo>
                <a:lnTo>
                  <a:pt x="7818" y="10"/>
                </a:lnTo>
                <a:lnTo>
                  <a:pt x="7818" y="84"/>
                </a:lnTo>
                <a:close/>
                <a:moveTo>
                  <a:pt x="7312" y="10"/>
                </a:moveTo>
                <a:lnTo>
                  <a:pt x="6947" y="10"/>
                </a:lnTo>
                <a:lnTo>
                  <a:pt x="6947" y="697"/>
                </a:lnTo>
                <a:lnTo>
                  <a:pt x="7033" y="697"/>
                </a:lnTo>
                <a:lnTo>
                  <a:pt x="7033" y="394"/>
                </a:lnTo>
                <a:lnTo>
                  <a:pt x="7273" y="394"/>
                </a:lnTo>
                <a:lnTo>
                  <a:pt x="7273" y="319"/>
                </a:lnTo>
                <a:lnTo>
                  <a:pt x="7033" y="319"/>
                </a:lnTo>
                <a:lnTo>
                  <a:pt x="7033" y="84"/>
                </a:lnTo>
                <a:lnTo>
                  <a:pt x="7312" y="84"/>
                </a:lnTo>
                <a:close/>
                <a:moveTo>
                  <a:pt x="6461" y="0"/>
                </a:moveTo>
                <a:cubicBezTo>
                  <a:pt x="6424" y="0"/>
                  <a:pt x="6391" y="6"/>
                  <a:pt x="6363" y="18"/>
                </a:cubicBezTo>
                <a:cubicBezTo>
                  <a:pt x="6334" y="30"/>
                  <a:pt x="6309" y="47"/>
                  <a:pt x="6289" y="69"/>
                </a:cubicBezTo>
                <a:cubicBezTo>
                  <a:pt x="6269" y="91"/>
                  <a:pt x="6253" y="116"/>
                  <a:pt x="6240" y="147"/>
                </a:cubicBezTo>
                <a:cubicBezTo>
                  <a:pt x="6227" y="176"/>
                  <a:pt x="6218" y="208"/>
                  <a:pt x="6211" y="243"/>
                </a:cubicBezTo>
                <a:cubicBezTo>
                  <a:pt x="6206" y="278"/>
                  <a:pt x="6202" y="315"/>
                  <a:pt x="6202" y="354"/>
                </a:cubicBezTo>
                <a:cubicBezTo>
                  <a:pt x="6202" y="393"/>
                  <a:pt x="6206" y="430"/>
                  <a:pt x="6211" y="466"/>
                </a:cubicBezTo>
                <a:cubicBezTo>
                  <a:pt x="6218" y="501"/>
                  <a:pt x="6227" y="533"/>
                  <a:pt x="6240" y="563"/>
                </a:cubicBezTo>
                <a:cubicBezTo>
                  <a:pt x="6253" y="592"/>
                  <a:pt x="6269" y="618"/>
                  <a:pt x="6289" y="639"/>
                </a:cubicBezTo>
                <a:cubicBezTo>
                  <a:pt x="6309" y="661"/>
                  <a:pt x="6334" y="677"/>
                  <a:pt x="6363" y="689"/>
                </a:cubicBezTo>
                <a:cubicBezTo>
                  <a:pt x="6391" y="701"/>
                  <a:pt x="6424" y="707"/>
                  <a:pt x="6461" y="707"/>
                </a:cubicBezTo>
                <a:cubicBezTo>
                  <a:pt x="6499" y="707"/>
                  <a:pt x="6531" y="701"/>
                  <a:pt x="6560" y="689"/>
                </a:cubicBezTo>
                <a:cubicBezTo>
                  <a:pt x="6588" y="677"/>
                  <a:pt x="6612" y="661"/>
                  <a:pt x="6632" y="639"/>
                </a:cubicBezTo>
                <a:cubicBezTo>
                  <a:pt x="6653" y="618"/>
                  <a:pt x="6669" y="592"/>
                  <a:pt x="6682" y="563"/>
                </a:cubicBezTo>
                <a:cubicBezTo>
                  <a:pt x="6695" y="533"/>
                  <a:pt x="6705" y="501"/>
                  <a:pt x="6710" y="466"/>
                </a:cubicBezTo>
                <a:cubicBezTo>
                  <a:pt x="6716" y="430"/>
                  <a:pt x="6719" y="393"/>
                  <a:pt x="6719" y="354"/>
                </a:cubicBezTo>
                <a:cubicBezTo>
                  <a:pt x="6719" y="315"/>
                  <a:pt x="6716" y="278"/>
                  <a:pt x="6710" y="243"/>
                </a:cubicBezTo>
                <a:cubicBezTo>
                  <a:pt x="6705" y="208"/>
                  <a:pt x="6695" y="176"/>
                  <a:pt x="6682" y="147"/>
                </a:cubicBezTo>
                <a:cubicBezTo>
                  <a:pt x="6669" y="116"/>
                  <a:pt x="6653" y="91"/>
                  <a:pt x="6632" y="69"/>
                </a:cubicBezTo>
                <a:cubicBezTo>
                  <a:pt x="6612" y="47"/>
                  <a:pt x="6588" y="30"/>
                  <a:pt x="6560" y="18"/>
                </a:cubicBezTo>
                <a:cubicBezTo>
                  <a:pt x="6531" y="6"/>
                  <a:pt x="6499" y="0"/>
                  <a:pt x="6461" y="0"/>
                </a:cubicBezTo>
                <a:close/>
                <a:moveTo>
                  <a:pt x="6461" y="74"/>
                </a:moveTo>
                <a:cubicBezTo>
                  <a:pt x="6495" y="75"/>
                  <a:pt x="6523" y="82"/>
                  <a:pt x="6545" y="96"/>
                </a:cubicBezTo>
                <a:cubicBezTo>
                  <a:pt x="6567" y="111"/>
                  <a:pt x="6584" y="131"/>
                  <a:pt x="6596" y="158"/>
                </a:cubicBezTo>
                <a:cubicBezTo>
                  <a:pt x="6608" y="183"/>
                  <a:pt x="6617" y="213"/>
                  <a:pt x="6622" y="246"/>
                </a:cubicBezTo>
                <a:cubicBezTo>
                  <a:pt x="6627" y="280"/>
                  <a:pt x="6629" y="316"/>
                  <a:pt x="6629" y="354"/>
                </a:cubicBezTo>
                <a:cubicBezTo>
                  <a:pt x="6629" y="393"/>
                  <a:pt x="6627" y="429"/>
                  <a:pt x="6622" y="463"/>
                </a:cubicBezTo>
                <a:cubicBezTo>
                  <a:pt x="6617" y="497"/>
                  <a:pt x="6608" y="527"/>
                  <a:pt x="6596" y="552"/>
                </a:cubicBezTo>
                <a:cubicBezTo>
                  <a:pt x="6584" y="577"/>
                  <a:pt x="6567" y="597"/>
                  <a:pt x="6545" y="611"/>
                </a:cubicBezTo>
                <a:cubicBezTo>
                  <a:pt x="6523" y="626"/>
                  <a:pt x="6495" y="633"/>
                  <a:pt x="6461" y="633"/>
                </a:cubicBezTo>
                <a:cubicBezTo>
                  <a:pt x="6427" y="633"/>
                  <a:pt x="6399" y="626"/>
                  <a:pt x="6377" y="611"/>
                </a:cubicBezTo>
                <a:cubicBezTo>
                  <a:pt x="6355" y="597"/>
                  <a:pt x="6338" y="577"/>
                  <a:pt x="6325" y="552"/>
                </a:cubicBezTo>
                <a:cubicBezTo>
                  <a:pt x="6313" y="527"/>
                  <a:pt x="6305" y="497"/>
                  <a:pt x="6300" y="463"/>
                </a:cubicBezTo>
                <a:cubicBezTo>
                  <a:pt x="6295" y="429"/>
                  <a:pt x="6292" y="393"/>
                  <a:pt x="6293" y="354"/>
                </a:cubicBezTo>
                <a:cubicBezTo>
                  <a:pt x="6292" y="316"/>
                  <a:pt x="6295" y="280"/>
                  <a:pt x="6300" y="246"/>
                </a:cubicBezTo>
                <a:cubicBezTo>
                  <a:pt x="6305" y="213"/>
                  <a:pt x="6313" y="183"/>
                  <a:pt x="6325" y="158"/>
                </a:cubicBezTo>
                <a:cubicBezTo>
                  <a:pt x="6338" y="131"/>
                  <a:pt x="6355" y="111"/>
                  <a:pt x="6377" y="96"/>
                </a:cubicBezTo>
                <a:cubicBezTo>
                  <a:pt x="6399" y="82"/>
                  <a:pt x="6427" y="75"/>
                  <a:pt x="6461" y="74"/>
                </a:cubicBezTo>
                <a:close/>
                <a:moveTo>
                  <a:pt x="5479" y="447"/>
                </a:moveTo>
                <a:lnTo>
                  <a:pt x="5674" y="10"/>
                </a:lnTo>
                <a:lnTo>
                  <a:pt x="5574" y="10"/>
                </a:lnTo>
                <a:lnTo>
                  <a:pt x="5438" y="351"/>
                </a:lnTo>
                <a:lnTo>
                  <a:pt x="5436" y="351"/>
                </a:lnTo>
                <a:lnTo>
                  <a:pt x="5300" y="10"/>
                </a:lnTo>
                <a:lnTo>
                  <a:pt x="5200" y="10"/>
                </a:lnTo>
                <a:lnTo>
                  <a:pt x="5393" y="447"/>
                </a:lnTo>
                <a:lnTo>
                  <a:pt x="5393" y="697"/>
                </a:lnTo>
                <a:lnTo>
                  <a:pt x="5479" y="697"/>
                </a:lnTo>
                <a:close/>
                <a:moveTo>
                  <a:pt x="4771" y="84"/>
                </a:moveTo>
                <a:lnTo>
                  <a:pt x="4771" y="697"/>
                </a:lnTo>
                <a:lnTo>
                  <a:pt x="4856" y="697"/>
                </a:lnTo>
                <a:lnTo>
                  <a:pt x="4856" y="84"/>
                </a:lnTo>
                <a:lnTo>
                  <a:pt x="5025" y="84"/>
                </a:lnTo>
                <a:lnTo>
                  <a:pt x="5025" y="10"/>
                </a:lnTo>
                <a:lnTo>
                  <a:pt x="4603" y="10"/>
                </a:lnTo>
                <a:lnTo>
                  <a:pt x="4603" y="84"/>
                </a:lnTo>
                <a:close/>
                <a:moveTo>
                  <a:pt x="4391" y="10"/>
                </a:moveTo>
                <a:lnTo>
                  <a:pt x="4305" y="10"/>
                </a:lnTo>
                <a:lnTo>
                  <a:pt x="4305" y="697"/>
                </a:lnTo>
                <a:lnTo>
                  <a:pt x="4391" y="697"/>
                </a:lnTo>
                <a:close/>
                <a:moveTo>
                  <a:pt x="3864" y="633"/>
                </a:moveTo>
                <a:cubicBezTo>
                  <a:pt x="3846" y="633"/>
                  <a:pt x="3826" y="632"/>
                  <a:pt x="3806" y="630"/>
                </a:cubicBezTo>
                <a:cubicBezTo>
                  <a:pt x="3786" y="628"/>
                  <a:pt x="3766" y="625"/>
                  <a:pt x="3746" y="621"/>
                </a:cubicBezTo>
                <a:cubicBezTo>
                  <a:pt x="3726" y="616"/>
                  <a:pt x="3707" y="611"/>
                  <a:pt x="3688" y="604"/>
                </a:cubicBezTo>
                <a:lnTo>
                  <a:pt x="3688" y="677"/>
                </a:lnTo>
                <a:cubicBezTo>
                  <a:pt x="3704" y="684"/>
                  <a:pt x="3723" y="689"/>
                  <a:pt x="3743" y="693"/>
                </a:cubicBezTo>
                <a:cubicBezTo>
                  <a:pt x="3763" y="698"/>
                  <a:pt x="3784" y="701"/>
                  <a:pt x="3804" y="703"/>
                </a:cubicBezTo>
                <a:cubicBezTo>
                  <a:pt x="3825" y="706"/>
                  <a:pt x="3845" y="707"/>
                  <a:pt x="3864" y="707"/>
                </a:cubicBezTo>
                <a:cubicBezTo>
                  <a:pt x="3893" y="707"/>
                  <a:pt x="3921" y="703"/>
                  <a:pt x="3947" y="696"/>
                </a:cubicBezTo>
                <a:cubicBezTo>
                  <a:pt x="3972" y="688"/>
                  <a:pt x="3994" y="676"/>
                  <a:pt x="4014" y="661"/>
                </a:cubicBezTo>
                <a:cubicBezTo>
                  <a:pt x="4034" y="646"/>
                  <a:pt x="4048" y="626"/>
                  <a:pt x="4060" y="603"/>
                </a:cubicBezTo>
                <a:cubicBezTo>
                  <a:pt x="4071" y="580"/>
                  <a:pt x="4077" y="552"/>
                  <a:pt x="4077" y="520"/>
                </a:cubicBezTo>
                <a:cubicBezTo>
                  <a:pt x="4077" y="490"/>
                  <a:pt x="4071" y="462"/>
                  <a:pt x="4060" y="437"/>
                </a:cubicBezTo>
                <a:cubicBezTo>
                  <a:pt x="4049" y="412"/>
                  <a:pt x="4032" y="389"/>
                  <a:pt x="4006" y="367"/>
                </a:cubicBezTo>
                <a:cubicBezTo>
                  <a:pt x="3981" y="346"/>
                  <a:pt x="3948" y="326"/>
                  <a:pt x="3906" y="308"/>
                </a:cubicBezTo>
                <a:cubicBezTo>
                  <a:pt x="3881" y="295"/>
                  <a:pt x="3859" y="283"/>
                  <a:pt x="3840" y="271"/>
                </a:cubicBezTo>
                <a:cubicBezTo>
                  <a:pt x="3822" y="258"/>
                  <a:pt x="3809" y="244"/>
                  <a:pt x="3799" y="229"/>
                </a:cubicBezTo>
                <a:cubicBezTo>
                  <a:pt x="3790" y="213"/>
                  <a:pt x="3785" y="195"/>
                  <a:pt x="3785" y="173"/>
                </a:cubicBezTo>
                <a:cubicBezTo>
                  <a:pt x="3785" y="155"/>
                  <a:pt x="3790" y="137"/>
                  <a:pt x="3799" y="122"/>
                </a:cubicBezTo>
                <a:cubicBezTo>
                  <a:pt x="3809" y="107"/>
                  <a:pt x="3822" y="96"/>
                  <a:pt x="3838" y="87"/>
                </a:cubicBezTo>
                <a:cubicBezTo>
                  <a:pt x="3854" y="79"/>
                  <a:pt x="3872" y="75"/>
                  <a:pt x="3892" y="74"/>
                </a:cubicBezTo>
                <a:cubicBezTo>
                  <a:pt x="3920" y="74"/>
                  <a:pt x="3948" y="77"/>
                  <a:pt x="3977" y="82"/>
                </a:cubicBezTo>
                <a:cubicBezTo>
                  <a:pt x="4006" y="87"/>
                  <a:pt x="4034" y="94"/>
                  <a:pt x="4061" y="104"/>
                </a:cubicBezTo>
                <a:lnTo>
                  <a:pt x="4061" y="29"/>
                </a:lnTo>
                <a:cubicBezTo>
                  <a:pt x="4045" y="23"/>
                  <a:pt x="4027" y="18"/>
                  <a:pt x="4008" y="13"/>
                </a:cubicBezTo>
                <a:cubicBezTo>
                  <a:pt x="3989" y="9"/>
                  <a:pt x="3971" y="6"/>
                  <a:pt x="3951" y="3"/>
                </a:cubicBezTo>
                <a:cubicBezTo>
                  <a:pt x="3932" y="1"/>
                  <a:pt x="3913" y="0"/>
                  <a:pt x="3893" y="0"/>
                </a:cubicBezTo>
                <a:cubicBezTo>
                  <a:pt x="3875" y="0"/>
                  <a:pt x="3857" y="2"/>
                  <a:pt x="3838" y="6"/>
                </a:cubicBezTo>
                <a:cubicBezTo>
                  <a:pt x="3819" y="10"/>
                  <a:pt x="3801" y="17"/>
                  <a:pt x="3785" y="25"/>
                </a:cubicBezTo>
                <a:cubicBezTo>
                  <a:pt x="3768" y="34"/>
                  <a:pt x="3752" y="45"/>
                  <a:pt x="3739" y="59"/>
                </a:cubicBezTo>
                <a:cubicBezTo>
                  <a:pt x="3725" y="72"/>
                  <a:pt x="3715" y="88"/>
                  <a:pt x="3707" y="106"/>
                </a:cubicBezTo>
                <a:cubicBezTo>
                  <a:pt x="3699" y="125"/>
                  <a:pt x="3696" y="148"/>
                  <a:pt x="3696" y="171"/>
                </a:cubicBezTo>
                <a:cubicBezTo>
                  <a:pt x="3696" y="205"/>
                  <a:pt x="3702" y="234"/>
                  <a:pt x="3715" y="259"/>
                </a:cubicBezTo>
                <a:cubicBezTo>
                  <a:pt x="3728" y="285"/>
                  <a:pt x="3746" y="307"/>
                  <a:pt x="3769" y="326"/>
                </a:cubicBezTo>
                <a:cubicBezTo>
                  <a:pt x="3793" y="345"/>
                  <a:pt x="3821" y="362"/>
                  <a:pt x="3853" y="376"/>
                </a:cubicBezTo>
                <a:cubicBezTo>
                  <a:pt x="3870" y="384"/>
                  <a:pt x="3886" y="392"/>
                  <a:pt x="3901" y="401"/>
                </a:cubicBezTo>
                <a:cubicBezTo>
                  <a:pt x="3917" y="411"/>
                  <a:pt x="3931" y="421"/>
                  <a:pt x="3943" y="433"/>
                </a:cubicBezTo>
                <a:cubicBezTo>
                  <a:pt x="3955" y="444"/>
                  <a:pt x="3964" y="458"/>
                  <a:pt x="3971" y="473"/>
                </a:cubicBezTo>
                <a:cubicBezTo>
                  <a:pt x="3978" y="487"/>
                  <a:pt x="3982" y="504"/>
                  <a:pt x="3982" y="523"/>
                </a:cubicBezTo>
                <a:cubicBezTo>
                  <a:pt x="3982" y="546"/>
                  <a:pt x="3977" y="565"/>
                  <a:pt x="3967" y="582"/>
                </a:cubicBezTo>
                <a:cubicBezTo>
                  <a:pt x="3957" y="599"/>
                  <a:pt x="3943" y="611"/>
                  <a:pt x="3925" y="621"/>
                </a:cubicBezTo>
                <a:cubicBezTo>
                  <a:pt x="3908" y="630"/>
                  <a:pt x="3887" y="634"/>
                  <a:pt x="3864" y="633"/>
                </a:cubicBezTo>
                <a:close/>
                <a:moveTo>
                  <a:pt x="3136" y="84"/>
                </a:moveTo>
                <a:lnTo>
                  <a:pt x="3264" y="84"/>
                </a:lnTo>
                <a:cubicBezTo>
                  <a:pt x="3303" y="84"/>
                  <a:pt x="3332" y="94"/>
                  <a:pt x="3350" y="115"/>
                </a:cubicBezTo>
                <a:cubicBezTo>
                  <a:pt x="3370" y="135"/>
                  <a:pt x="3379" y="167"/>
                  <a:pt x="3379" y="208"/>
                </a:cubicBezTo>
                <a:cubicBezTo>
                  <a:pt x="3379" y="236"/>
                  <a:pt x="3374" y="260"/>
                  <a:pt x="3364" y="277"/>
                </a:cubicBezTo>
                <a:cubicBezTo>
                  <a:pt x="3354" y="295"/>
                  <a:pt x="3340" y="309"/>
                  <a:pt x="3322" y="317"/>
                </a:cubicBezTo>
                <a:cubicBezTo>
                  <a:pt x="3305" y="325"/>
                  <a:pt x="3284" y="330"/>
                  <a:pt x="3259" y="329"/>
                </a:cubicBezTo>
                <a:lnTo>
                  <a:pt x="3136" y="329"/>
                </a:lnTo>
                <a:close/>
                <a:moveTo>
                  <a:pt x="3469" y="208"/>
                </a:moveTo>
                <a:cubicBezTo>
                  <a:pt x="3469" y="180"/>
                  <a:pt x="3465" y="155"/>
                  <a:pt x="3457" y="130"/>
                </a:cubicBezTo>
                <a:cubicBezTo>
                  <a:pt x="3450" y="106"/>
                  <a:pt x="3438" y="85"/>
                  <a:pt x="3423" y="67"/>
                </a:cubicBezTo>
                <a:cubicBezTo>
                  <a:pt x="3407" y="49"/>
                  <a:pt x="3387" y="35"/>
                  <a:pt x="3363" y="25"/>
                </a:cubicBezTo>
                <a:cubicBezTo>
                  <a:pt x="3339" y="15"/>
                  <a:pt x="3311" y="10"/>
                  <a:pt x="3278" y="10"/>
                </a:cubicBezTo>
                <a:lnTo>
                  <a:pt x="3050" y="10"/>
                </a:lnTo>
                <a:lnTo>
                  <a:pt x="3050" y="697"/>
                </a:lnTo>
                <a:lnTo>
                  <a:pt x="3136" y="697"/>
                </a:lnTo>
                <a:lnTo>
                  <a:pt x="3136" y="404"/>
                </a:lnTo>
                <a:lnTo>
                  <a:pt x="3233" y="404"/>
                </a:lnTo>
                <a:lnTo>
                  <a:pt x="3387" y="697"/>
                </a:lnTo>
                <a:lnTo>
                  <a:pt x="3491" y="697"/>
                </a:lnTo>
                <a:lnTo>
                  <a:pt x="3322" y="398"/>
                </a:lnTo>
                <a:cubicBezTo>
                  <a:pt x="3355" y="392"/>
                  <a:pt x="3382" y="380"/>
                  <a:pt x="3404" y="363"/>
                </a:cubicBezTo>
                <a:cubicBezTo>
                  <a:pt x="3426" y="345"/>
                  <a:pt x="3442" y="324"/>
                  <a:pt x="3453" y="297"/>
                </a:cubicBezTo>
                <a:cubicBezTo>
                  <a:pt x="3463" y="271"/>
                  <a:pt x="3469" y="241"/>
                  <a:pt x="3469" y="208"/>
                </a:cubicBezTo>
                <a:close/>
                <a:moveTo>
                  <a:pt x="2812" y="10"/>
                </a:moveTo>
                <a:lnTo>
                  <a:pt x="2446" y="10"/>
                </a:lnTo>
                <a:lnTo>
                  <a:pt x="2446" y="697"/>
                </a:lnTo>
                <a:lnTo>
                  <a:pt x="2822" y="697"/>
                </a:lnTo>
                <a:lnTo>
                  <a:pt x="2822" y="623"/>
                </a:lnTo>
                <a:lnTo>
                  <a:pt x="2532" y="623"/>
                </a:lnTo>
                <a:lnTo>
                  <a:pt x="2532" y="384"/>
                </a:lnTo>
                <a:lnTo>
                  <a:pt x="2773" y="384"/>
                </a:lnTo>
                <a:lnTo>
                  <a:pt x="2773" y="310"/>
                </a:lnTo>
                <a:lnTo>
                  <a:pt x="2532" y="310"/>
                </a:lnTo>
                <a:lnTo>
                  <a:pt x="2532" y="84"/>
                </a:lnTo>
                <a:lnTo>
                  <a:pt x="2812" y="84"/>
                </a:lnTo>
                <a:close/>
                <a:moveTo>
                  <a:pt x="2029" y="702"/>
                </a:moveTo>
                <a:lnTo>
                  <a:pt x="2231" y="10"/>
                </a:lnTo>
                <a:lnTo>
                  <a:pt x="2138" y="10"/>
                </a:lnTo>
                <a:lnTo>
                  <a:pt x="1978" y="589"/>
                </a:lnTo>
                <a:lnTo>
                  <a:pt x="1976" y="589"/>
                </a:lnTo>
                <a:lnTo>
                  <a:pt x="1812" y="10"/>
                </a:lnTo>
                <a:lnTo>
                  <a:pt x="1718" y="10"/>
                </a:lnTo>
                <a:lnTo>
                  <a:pt x="1923" y="702"/>
                </a:lnTo>
                <a:close/>
                <a:moveTo>
                  <a:pt x="1502" y="10"/>
                </a:moveTo>
                <a:lnTo>
                  <a:pt x="1417" y="10"/>
                </a:lnTo>
                <a:lnTo>
                  <a:pt x="1417" y="697"/>
                </a:lnTo>
                <a:lnTo>
                  <a:pt x="1502" y="697"/>
                </a:lnTo>
                <a:close/>
                <a:moveTo>
                  <a:pt x="1164" y="697"/>
                </a:moveTo>
                <a:lnTo>
                  <a:pt x="1164" y="10"/>
                </a:lnTo>
                <a:lnTo>
                  <a:pt x="1079" y="10"/>
                </a:lnTo>
                <a:lnTo>
                  <a:pt x="1079" y="537"/>
                </a:lnTo>
                <a:lnTo>
                  <a:pt x="1076" y="537"/>
                </a:lnTo>
                <a:lnTo>
                  <a:pt x="806" y="10"/>
                </a:lnTo>
                <a:lnTo>
                  <a:pt x="706" y="10"/>
                </a:lnTo>
                <a:lnTo>
                  <a:pt x="706" y="697"/>
                </a:lnTo>
                <a:lnTo>
                  <a:pt x="791" y="697"/>
                </a:lnTo>
                <a:lnTo>
                  <a:pt x="791" y="171"/>
                </a:lnTo>
                <a:lnTo>
                  <a:pt x="793" y="171"/>
                </a:lnTo>
                <a:lnTo>
                  <a:pt x="1064" y="697"/>
                </a:lnTo>
                <a:close/>
                <a:moveTo>
                  <a:pt x="0" y="475"/>
                </a:moveTo>
                <a:cubicBezTo>
                  <a:pt x="0" y="551"/>
                  <a:pt x="20" y="609"/>
                  <a:pt x="59" y="648"/>
                </a:cubicBezTo>
                <a:cubicBezTo>
                  <a:pt x="98" y="687"/>
                  <a:pt x="156" y="707"/>
                  <a:pt x="232" y="707"/>
                </a:cubicBezTo>
                <a:cubicBezTo>
                  <a:pt x="307" y="707"/>
                  <a:pt x="364" y="687"/>
                  <a:pt x="404" y="648"/>
                </a:cubicBezTo>
                <a:cubicBezTo>
                  <a:pt x="443" y="609"/>
                  <a:pt x="463" y="551"/>
                  <a:pt x="463" y="475"/>
                </a:cubicBezTo>
                <a:lnTo>
                  <a:pt x="463" y="10"/>
                </a:lnTo>
                <a:lnTo>
                  <a:pt x="378" y="10"/>
                </a:lnTo>
                <a:lnTo>
                  <a:pt x="378" y="475"/>
                </a:lnTo>
                <a:cubicBezTo>
                  <a:pt x="378" y="509"/>
                  <a:pt x="372" y="537"/>
                  <a:pt x="362" y="560"/>
                </a:cubicBezTo>
                <a:cubicBezTo>
                  <a:pt x="352" y="584"/>
                  <a:pt x="336" y="602"/>
                  <a:pt x="315" y="614"/>
                </a:cubicBezTo>
                <a:cubicBezTo>
                  <a:pt x="293" y="627"/>
                  <a:pt x="266" y="633"/>
                  <a:pt x="232" y="633"/>
                </a:cubicBezTo>
                <a:cubicBezTo>
                  <a:pt x="205" y="633"/>
                  <a:pt x="183" y="629"/>
                  <a:pt x="164" y="621"/>
                </a:cubicBezTo>
                <a:cubicBezTo>
                  <a:pt x="145" y="612"/>
                  <a:pt x="130" y="601"/>
                  <a:pt x="119" y="586"/>
                </a:cubicBezTo>
                <a:cubicBezTo>
                  <a:pt x="107" y="572"/>
                  <a:pt x="99" y="555"/>
                  <a:pt x="93" y="536"/>
                </a:cubicBezTo>
                <a:cubicBezTo>
                  <a:pt x="88" y="517"/>
                  <a:pt x="86" y="497"/>
                  <a:pt x="86" y="475"/>
                </a:cubicBezTo>
                <a:lnTo>
                  <a:pt x="86" y="10"/>
                </a:lnTo>
                <a:lnTo>
                  <a:pt x="0" y="10"/>
                </a:lnTo>
                <a:close/>
              </a:path>
            </a:pathLst>
          </a:custGeom>
          <a:solidFill>
            <a:srgbClr val="211D1D"/>
          </a:solidFill>
          <a:ln cap="flat">
            <a:noFill/>
            <a:prstDash val="solid"/>
          </a:ln>
        </p:spPr>
        <p:txBody>
          <a:bodyPr wrap="squar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ZA" sz="18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1796E8F-F1D6-3266-3938-21B0C43778E7}"/>
              </a:ext>
            </a:extLst>
          </p:cNvPr>
          <p:cNvSpPr/>
          <p:nvPr/>
        </p:nvSpPr>
        <p:spPr>
          <a:xfrm>
            <a:off x="8915924" y="6189486"/>
            <a:ext cx="1008000" cy="216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38" h="707">
                <a:moveTo>
                  <a:pt x="5528" y="10"/>
                </a:moveTo>
                <a:lnTo>
                  <a:pt x="5133" y="10"/>
                </a:lnTo>
                <a:lnTo>
                  <a:pt x="5133" y="697"/>
                </a:lnTo>
                <a:lnTo>
                  <a:pt x="5538" y="697"/>
                </a:lnTo>
                <a:lnTo>
                  <a:pt x="5538" y="594"/>
                </a:lnTo>
                <a:lnTo>
                  <a:pt x="5254" y="594"/>
                </a:lnTo>
                <a:lnTo>
                  <a:pt x="5254" y="398"/>
                </a:lnTo>
                <a:lnTo>
                  <a:pt x="5489" y="398"/>
                </a:lnTo>
                <a:lnTo>
                  <a:pt x="5489" y="294"/>
                </a:lnTo>
                <a:lnTo>
                  <a:pt x="5254" y="294"/>
                </a:lnTo>
                <a:lnTo>
                  <a:pt x="5254" y="114"/>
                </a:lnTo>
                <a:lnTo>
                  <a:pt x="5528" y="114"/>
                </a:lnTo>
                <a:close/>
                <a:moveTo>
                  <a:pt x="4667" y="114"/>
                </a:moveTo>
                <a:lnTo>
                  <a:pt x="4667" y="697"/>
                </a:lnTo>
                <a:lnTo>
                  <a:pt x="4788" y="697"/>
                </a:lnTo>
                <a:lnTo>
                  <a:pt x="4788" y="114"/>
                </a:lnTo>
                <a:lnTo>
                  <a:pt x="4949" y="114"/>
                </a:lnTo>
                <a:lnTo>
                  <a:pt x="4949" y="10"/>
                </a:lnTo>
                <a:lnTo>
                  <a:pt x="4506" y="10"/>
                </a:lnTo>
                <a:lnTo>
                  <a:pt x="4506" y="114"/>
                </a:lnTo>
                <a:close/>
                <a:moveTo>
                  <a:pt x="4146" y="166"/>
                </a:moveTo>
                <a:lnTo>
                  <a:pt x="4148" y="166"/>
                </a:lnTo>
                <a:lnTo>
                  <a:pt x="4215" y="426"/>
                </a:lnTo>
                <a:lnTo>
                  <a:pt x="4074" y="426"/>
                </a:lnTo>
                <a:close/>
                <a:moveTo>
                  <a:pt x="4068" y="5"/>
                </a:moveTo>
                <a:lnTo>
                  <a:pt x="3871" y="697"/>
                </a:lnTo>
                <a:lnTo>
                  <a:pt x="4004" y="697"/>
                </a:lnTo>
                <a:lnTo>
                  <a:pt x="4049" y="531"/>
                </a:lnTo>
                <a:lnTo>
                  <a:pt x="4240" y="531"/>
                </a:lnTo>
                <a:lnTo>
                  <a:pt x="4284" y="697"/>
                </a:lnTo>
                <a:lnTo>
                  <a:pt x="4417" y="697"/>
                </a:lnTo>
                <a:lnTo>
                  <a:pt x="4221" y="5"/>
                </a:lnTo>
                <a:close/>
                <a:moveTo>
                  <a:pt x="3500" y="114"/>
                </a:moveTo>
                <a:lnTo>
                  <a:pt x="3500" y="697"/>
                </a:lnTo>
                <a:lnTo>
                  <a:pt x="3620" y="697"/>
                </a:lnTo>
                <a:lnTo>
                  <a:pt x="3620" y="114"/>
                </a:lnTo>
                <a:lnTo>
                  <a:pt x="3781" y="114"/>
                </a:lnTo>
                <a:lnTo>
                  <a:pt x="3781" y="10"/>
                </a:lnTo>
                <a:lnTo>
                  <a:pt x="3339" y="10"/>
                </a:lnTo>
                <a:lnTo>
                  <a:pt x="3339" y="114"/>
                </a:lnTo>
                <a:close/>
                <a:moveTo>
                  <a:pt x="2943" y="604"/>
                </a:moveTo>
                <a:cubicBezTo>
                  <a:pt x="2925" y="604"/>
                  <a:pt x="2905" y="603"/>
                  <a:pt x="2885" y="601"/>
                </a:cubicBezTo>
                <a:cubicBezTo>
                  <a:pt x="2864" y="599"/>
                  <a:pt x="2843" y="596"/>
                  <a:pt x="2821" y="592"/>
                </a:cubicBezTo>
                <a:cubicBezTo>
                  <a:pt x="2800" y="587"/>
                  <a:pt x="2779" y="582"/>
                  <a:pt x="2760" y="574"/>
                </a:cubicBezTo>
                <a:lnTo>
                  <a:pt x="2760" y="677"/>
                </a:lnTo>
                <a:cubicBezTo>
                  <a:pt x="2772" y="682"/>
                  <a:pt x="2786" y="686"/>
                  <a:pt x="2802" y="690"/>
                </a:cubicBezTo>
                <a:cubicBezTo>
                  <a:pt x="2817" y="693"/>
                  <a:pt x="2834" y="696"/>
                  <a:pt x="2850" y="699"/>
                </a:cubicBezTo>
                <a:cubicBezTo>
                  <a:pt x="2867" y="702"/>
                  <a:pt x="2884" y="704"/>
                  <a:pt x="2900" y="705"/>
                </a:cubicBezTo>
                <a:cubicBezTo>
                  <a:pt x="2917" y="706"/>
                  <a:pt x="2932" y="707"/>
                  <a:pt x="2946" y="707"/>
                </a:cubicBezTo>
                <a:cubicBezTo>
                  <a:pt x="2978" y="707"/>
                  <a:pt x="3007" y="703"/>
                  <a:pt x="3035" y="695"/>
                </a:cubicBezTo>
                <a:cubicBezTo>
                  <a:pt x="3062" y="688"/>
                  <a:pt x="3087" y="676"/>
                  <a:pt x="3107" y="660"/>
                </a:cubicBezTo>
                <a:cubicBezTo>
                  <a:pt x="3128" y="644"/>
                  <a:pt x="3145" y="624"/>
                  <a:pt x="3156" y="599"/>
                </a:cubicBezTo>
                <a:cubicBezTo>
                  <a:pt x="3168" y="574"/>
                  <a:pt x="3174" y="545"/>
                  <a:pt x="3174" y="510"/>
                </a:cubicBezTo>
                <a:cubicBezTo>
                  <a:pt x="3174" y="480"/>
                  <a:pt x="3169" y="453"/>
                  <a:pt x="3157" y="428"/>
                </a:cubicBezTo>
                <a:cubicBezTo>
                  <a:pt x="3146" y="403"/>
                  <a:pt x="3129" y="380"/>
                  <a:pt x="3103" y="359"/>
                </a:cubicBezTo>
                <a:cubicBezTo>
                  <a:pt x="3079" y="337"/>
                  <a:pt x="3046" y="317"/>
                  <a:pt x="3005" y="298"/>
                </a:cubicBezTo>
                <a:cubicBezTo>
                  <a:pt x="2981" y="286"/>
                  <a:pt x="2960" y="275"/>
                  <a:pt x="2943" y="264"/>
                </a:cubicBezTo>
                <a:cubicBezTo>
                  <a:pt x="2926" y="253"/>
                  <a:pt x="2913" y="241"/>
                  <a:pt x="2904" y="228"/>
                </a:cubicBezTo>
                <a:cubicBezTo>
                  <a:pt x="2896" y="215"/>
                  <a:pt x="2891" y="200"/>
                  <a:pt x="2891" y="182"/>
                </a:cubicBezTo>
                <a:cubicBezTo>
                  <a:pt x="2891" y="168"/>
                  <a:pt x="2894" y="157"/>
                  <a:pt x="2899" y="147"/>
                </a:cubicBezTo>
                <a:cubicBezTo>
                  <a:pt x="2905" y="137"/>
                  <a:pt x="2912" y="129"/>
                  <a:pt x="2921" y="122"/>
                </a:cubicBezTo>
                <a:cubicBezTo>
                  <a:pt x="2930" y="116"/>
                  <a:pt x="2940" y="111"/>
                  <a:pt x="2951" y="108"/>
                </a:cubicBezTo>
                <a:cubicBezTo>
                  <a:pt x="2962" y="105"/>
                  <a:pt x="2973" y="104"/>
                  <a:pt x="2984" y="104"/>
                </a:cubicBezTo>
                <a:cubicBezTo>
                  <a:pt x="3001" y="104"/>
                  <a:pt x="3020" y="105"/>
                  <a:pt x="3039" y="107"/>
                </a:cubicBezTo>
                <a:cubicBezTo>
                  <a:pt x="3058" y="109"/>
                  <a:pt x="3078" y="113"/>
                  <a:pt x="3097" y="117"/>
                </a:cubicBezTo>
                <a:cubicBezTo>
                  <a:pt x="3118" y="121"/>
                  <a:pt x="3137" y="127"/>
                  <a:pt x="3155" y="133"/>
                </a:cubicBezTo>
                <a:lnTo>
                  <a:pt x="3155" y="29"/>
                </a:lnTo>
                <a:cubicBezTo>
                  <a:pt x="3139" y="23"/>
                  <a:pt x="3120" y="18"/>
                  <a:pt x="3101" y="13"/>
                </a:cubicBezTo>
                <a:cubicBezTo>
                  <a:pt x="3081" y="9"/>
                  <a:pt x="3061" y="6"/>
                  <a:pt x="3041" y="3"/>
                </a:cubicBezTo>
                <a:cubicBezTo>
                  <a:pt x="3020" y="1"/>
                  <a:pt x="3001" y="0"/>
                  <a:pt x="2982" y="0"/>
                </a:cubicBezTo>
                <a:cubicBezTo>
                  <a:pt x="2963" y="0"/>
                  <a:pt x="2944" y="2"/>
                  <a:pt x="2924" y="6"/>
                </a:cubicBezTo>
                <a:cubicBezTo>
                  <a:pt x="2904" y="10"/>
                  <a:pt x="2885" y="16"/>
                  <a:pt x="2866" y="25"/>
                </a:cubicBezTo>
                <a:cubicBezTo>
                  <a:pt x="2848" y="33"/>
                  <a:pt x="2831" y="44"/>
                  <a:pt x="2816" y="58"/>
                </a:cubicBezTo>
                <a:cubicBezTo>
                  <a:pt x="2802" y="72"/>
                  <a:pt x="2790" y="89"/>
                  <a:pt x="2781" y="108"/>
                </a:cubicBezTo>
                <a:cubicBezTo>
                  <a:pt x="2773" y="128"/>
                  <a:pt x="2768" y="150"/>
                  <a:pt x="2768" y="176"/>
                </a:cubicBezTo>
                <a:cubicBezTo>
                  <a:pt x="2768" y="211"/>
                  <a:pt x="2775" y="241"/>
                  <a:pt x="2787" y="267"/>
                </a:cubicBezTo>
                <a:cubicBezTo>
                  <a:pt x="2800" y="293"/>
                  <a:pt x="2818" y="315"/>
                  <a:pt x="2841" y="335"/>
                </a:cubicBezTo>
                <a:cubicBezTo>
                  <a:pt x="2865" y="355"/>
                  <a:pt x="2893" y="373"/>
                  <a:pt x="2925" y="389"/>
                </a:cubicBezTo>
                <a:cubicBezTo>
                  <a:pt x="2948" y="400"/>
                  <a:pt x="2968" y="412"/>
                  <a:pt x="2986" y="424"/>
                </a:cubicBezTo>
                <a:cubicBezTo>
                  <a:pt x="3003" y="436"/>
                  <a:pt x="3017" y="450"/>
                  <a:pt x="3027" y="466"/>
                </a:cubicBezTo>
                <a:cubicBezTo>
                  <a:pt x="3037" y="482"/>
                  <a:pt x="3043" y="501"/>
                  <a:pt x="3043" y="524"/>
                </a:cubicBezTo>
                <a:cubicBezTo>
                  <a:pt x="3043" y="542"/>
                  <a:pt x="3039" y="557"/>
                  <a:pt x="3030" y="569"/>
                </a:cubicBezTo>
                <a:cubicBezTo>
                  <a:pt x="3022" y="581"/>
                  <a:pt x="3011" y="590"/>
                  <a:pt x="2996" y="595"/>
                </a:cubicBezTo>
                <a:cubicBezTo>
                  <a:pt x="2981" y="601"/>
                  <a:pt x="2963" y="604"/>
                  <a:pt x="2943" y="604"/>
                </a:cubicBezTo>
                <a:close/>
                <a:moveTo>
                  <a:pt x="2233" y="10"/>
                </a:moveTo>
                <a:lnTo>
                  <a:pt x="1838" y="10"/>
                </a:lnTo>
                <a:lnTo>
                  <a:pt x="1838" y="697"/>
                </a:lnTo>
                <a:lnTo>
                  <a:pt x="2243" y="697"/>
                </a:lnTo>
                <a:lnTo>
                  <a:pt x="2243" y="594"/>
                </a:lnTo>
                <a:lnTo>
                  <a:pt x="1958" y="594"/>
                </a:lnTo>
                <a:lnTo>
                  <a:pt x="1958" y="398"/>
                </a:lnTo>
                <a:lnTo>
                  <a:pt x="2194" y="398"/>
                </a:lnTo>
                <a:lnTo>
                  <a:pt x="2194" y="294"/>
                </a:lnTo>
                <a:lnTo>
                  <a:pt x="1958" y="294"/>
                </a:lnTo>
                <a:lnTo>
                  <a:pt x="1958" y="114"/>
                </a:lnTo>
                <a:lnTo>
                  <a:pt x="2233" y="114"/>
                </a:lnTo>
                <a:close/>
                <a:moveTo>
                  <a:pt x="1630" y="10"/>
                </a:moveTo>
                <a:lnTo>
                  <a:pt x="1235" y="10"/>
                </a:lnTo>
                <a:lnTo>
                  <a:pt x="1235" y="697"/>
                </a:lnTo>
                <a:lnTo>
                  <a:pt x="1640" y="697"/>
                </a:lnTo>
                <a:lnTo>
                  <a:pt x="1640" y="594"/>
                </a:lnTo>
                <a:lnTo>
                  <a:pt x="1355" y="594"/>
                </a:lnTo>
                <a:lnTo>
                  <a:pt x="1355" y="398"/>
                </a:lnTo>
                <a:lnTo>
                  <a:pt x="1591" y="398"/>
                </a:lnTo>
                <a:lnTo>
                  <a:pt x="1591" y="294"/>
                </a:lnTo>
                <a:lnTo>
                  <a:pt x="1355" y="294"/>
                </a:lnTo>
                <a:lnTo>
                  <a:pt x="1355" y="114"/>
                </a:lnTo>
                <a:lnTo>
                  <a:pt x="1630" y="114"/>
                </a:lnTo>
                <a:close/>
                <a:moveTo>
                  <a:pt x="694" y="114"/>
                </a:moveTo>
                <a:lnTo>
                  <a:pt x="795" y="114"/>
                </a:lnTo>
                <a:cubicBezTo>
                  <a:pt x="815" y="113"/>
                  <a:pt x="833" y="116"/>
                  <a:pt x="848" y="122"/>
                </a:cubicBezTo>
                <a:cubicBezTo>
                  <a:pt x="863" y="128"/>
                  <a:pt x="875" y="139"/>
                  <a:pt x="883" y="154"/>
                </a:cubicBezTo>
                <a:cubicBezTo>
                  <a:pt x="892" y="169"/>
                  <a:pt x="896" y="190"/>
                  <a:pt x="896" y="217"/>
                </a:cubicBezTo>
                <a:cubicBezTo>
                  <a:pt x="896" y="238"/>
                  <a:pt x="894" y="255"/>
                  <a:pt x="888" y="269"/>
                </a:cubicBezTo>
                <a:cubicBezTo>
                  <a:pt x="882" y="282"/>
                  <a:pt x="874" y="293"/>
                  <a:pt x="864" y="300"/>
                </a:cubicBezTo>
                <a:cubicBezTo>
                  <a:pt x="854" y="307"/>
                  <a:pt x="843" y="312"/>
                  <a:pt x="830" y="315"/>
                </a:cubicBezTo>
                <a:cubicBezTo>
                  <a:pt x="817" y="317"/>
                  <a:pt x="804" y="319"/>
                  <a:pt x="790" y="319"/>
                </a:cubicBezTo>
                <a:lnTo>
                  <a:pt x="694" y="319"/>
                </a:lnTo>
                <a:close/>
                <a:moveTo>
                  <a:pt x="1022" y="217"/>
                </a:moveTo>
                <a:cubicBezTo>
                  <a:pt x="1022" y="189"/>
                  <a:pt x="1019" y="163"/>
                  <a:pt x="1011" y="138"/>
                </a:cubicBezTo>
                <a:cubicBezTo>
                  <a:pt x="1003" y="114"/>
                  <a:pt x="992" y="91"/>
                  <a:pt x="976" y="72"/>
                </a:cubicBezTo>
                <a:cubicBezTo>
                  <a:pt x="960" y="53"/>
                  <a:pt x="939" y="38"/>
                  <a:pt x="913" y="27"/>
                </a:cubicBezTo>
                <a:cubicBezTo>
                  <a:pt x="888" y="16"/>
                  <a:pt x="857" y="10"/>
                  <a:pt x="821" y="10"/>
                </a:cubicBezTo>
                <a:lnTo>
                  <a:pt x="573" y="10"/>
                </a:lnTo>
                <a:lnTo>
                  <a:pt x="573" y="697"/>
                </a:lnTo>
                <a:lnTo>
                  <a:pt x="694" y="697"/>
                </a:lnTo>
                <a:lnTo>
                  <a:pt x="694" y="422"/>
                </a:lnTo>
                <a:lnTo>
                  <a:pt x="766" y="422"/>
                </a:lnTo>
                <a:lnTo>
                  <a:pt x="904" y="697"/>
                </a:lnTo>
                <a:lnTo>
                  <a:pt x="1050" y="697"/>
                </a:lnTo>
                <a:lnTo>
                  <a:pt x="890" y="412"/>
                </a:lnTo>
                <a:cubicBezTo>
                  <a:pt x="920" y="403"/>
                  <a:pt x="946" y="389"/>
                  <a:pt x="965" y="370"/>
                </a:cubicBezTo>
                <a:cubicBezTo>
                  <a:pt x="985" y="352"/>
                  <a:pt x="999" y="329"/>
                  <a:pt x="1008" y="303"/>
                </a:cubicBezTo>
                <a:cubicBezTo>
                  <a:pt x="1018" y="277"/>
                  <a:pt x="1022" y="248"/>
                  <a:pt x="1022" y="217"/>
                </a:cubicBezTo>
                <a:close/>
                <a:moveTo>
                  <a:pt x="395" y="10"/>
                </a:moveTo>
                <a:lnTo>
                  <a:pt x="0" y="10"/>
                </a:lnTo>
                <a:lnTo>
                  <a:pt x="0" y="697"/>
                </a:lnTo>
                <a:lnTo>
                  <a:pt x="120" y="697"/>
                </a:lnTo>
                <a:lnTo>
                  <a:pt x="120" y="408"/>
                </a:lnTo>
                <a:lnTo>
                  <a:pt x="355" y="408"/>
                </a:lnTo>
                <a:lnTo>
                  <a:pt x="355" y="304"/>
                </a:lnTo>
                <a:lnTo>
                  <a:pt x="120" y="304"/>
                </a:lnTo>
                <a:lnTo>
                  <a:pt x="120" y="114"/>
                </a:lnTo>
                <a:lnTo>
                  <a:pt x="395" y="114"/>
                </a:lnTo>
                <a:close/>
              </a:path>
            </a:pathLst>
          </a:custGeom>
          <a:solidFill>
            <a:srgbClr val="211D1D"/>
          </a:solidFill>
          <a:ln cap="flat">
            <a:noFill/>
            <a:prstDash val="solid"/>
          </a:ln>
        </p:spPr>
        <p:txBody>
          <a:bodyPr wrap="squar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ZA" sz="18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13" name="Line 37">
            <a:extLst>
              <a:ext uri="{FF2B5EF4-FFF2-40B4-BE49-F238E27FC236}">
                <a16:creationId xmlns:a16="http://schemas.microsoft.com/office/drawing/2014/main" id="{97B0096F-C1D1-8953-B097-0D5EF05CC65A}"/>
              </a:ext>
            </a:extLst>
          </p:cNvPr>
          <p:cNvSpPr/>
          <p:nvPr/>
        </p:nvSpPr>
        <p:spPr>
          <a:xfrm rot="10800000" flipV="1">
            <a:off x="211680" y="5595361"/>
            <a:ext cx="1170000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*/ f6 f21 1"/>
              <a:gd name="f27" fmla="*/ f24 f21 1"/>
              <a:gd name="f28" fmla="*/ f25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26" y="f26"/>
              </a:cxn>
              <a:cxn ang="f20">
                <a:pos x="f27" y="f28"/>
              </a:cxn>
            </a:cxnLst>
            <a:rect l="f26" t="f26" r="f27" b="f28"/>
            <a:pathLst>
              <a:path>
                <a:moveTo>
                  <a:pt x="f26" y="f26"/>
                </a:moveTo>
                <a:lnTo>
                  <a:pt x="f27" y="f28"/>
                </a:lnTo>
              </a:path>
            </a:pathLst>
          </a:custGeom>
          <a:noFill/>
          <a:ln w="127080" cap="flat">
            <a:solidFill>
              <a:srgbClr val="AA3F3C"/>
            </a:solidFill>
            <a:prstDash val="solid"/>
            <a:round/>
          </a:ln>
        </p:spPr>
        <p:txBody>
          <a:bodyPr vert="horz" wrap="square" lIns="0" tIns="0" rIns="0" bIns="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ZA" sz="18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14" name="Rectangle 21">
            <a:extLst>
              <a:ext uri="{FF2B5EF4-FFF2-40B4-BE49-F238E27FC236}">
                <a16:creationId xmlns:a16="http://schemas.microsoft.com/office/drawing/2014/main" id="{4E91E572-7113-CB62-DBAD-5B446ECF9D28}"/>
              </a:ext>
            </a:extLst>
          </p:cNvPr>
          <p:cNvSpPr/>
          <p:nvPr/>
        </p:nvSpPr>
        <p:spPr>
          <a:xfrm>
            <a:off x="3515199" y="5811709"/>
            <a:ext cx="3780000" cy="562803"/>
          </a:xfrm>
          <a:prstGeom prst="rect">
            <a:avLst/>
          </a:pr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9280" algn="l"/>
                <a:tab pos="898560" algn="l"/>
                <a:tab pos="1347840" algn="l"/>
                <a:tab pos="1797120" algn="l"/>
                <a:tab pos="2246400" algn="l"/>
                <a:tab pos="2695680" algn="l"/>
                <a:tab pos="3144960" algn="l"/>
                <a:tab pos="3594240" algn="l"/>
                <a:tab pos="4043519" algn="l"/>
                <a:tab pos="449280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ZA" sz="1600" b="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Arial" pitchFamily="34"/>
                <a:ea typeface="Microsoft YaHei" pitchFamily="2"/>
                <a:cs typeface="Noto Sans CJK SC Regular" pitchFamily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mbonanits@ufs.ac.za</a:t>
            </a:r>
            <a:r>
              <a:rPr lang="en-ZA" sz="1600" b="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Arial" pitchFamily="34"/>
                <a:ea typeface="Microsoft YaHei" pitchFamily="2"/>
                <a:cs typeface="Noto Sans CJK SC Regular" pitchFamily="2"/>
              </a:rPr>
              <a:t> |</a:t>
            </a:r>
            <a:r>
              <a:rPr lang="en-ZA" sz="1600" b="1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Arial" pitchFamily="34"/>
                <a:ea typeface="Microsoft YaHei" pitchFamily="2"/>
                <a:cs typeface="Noto Sans CJK SC Regular" pitchFamily="2"/>
              </a:rPr>
              <a:t> </a:t>
            </a:r>
            <a:r>
              <a:rPr lang="en-ZA" sz="1600" b="1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Arial" pitchFamily="34"/>
                <a:ea typeface="Microsoft YaHei" pitchFamily="2"/>
                <a:cs typeface="Noto Sans CJK SC Regular" pitchFamily="2"/>
              </a:rPr>
              <a:t>www.ufs.ac.za</a:t>
            </a:r>
            <a:endParaRPr lang="en-ZA" sz="1600" b="1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Arial" pitchFamily="34"/>
              <a:ea typeface="Microsoft YaHei" pitchFamily="2"/>
              <a:cs typeface="Noto Sans CJK SC Regular" pitchFamily="2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563A163-D8A4-76AA-543F-0C627D7DF18E}"/>
              </a:ext>
            </a:extLst>
          </p:cNvPr>
          <p:cNvCxnSpPr/>
          <p:nvPr/>
        </p:nvCxnSpPr>
        <p:spPr>
          <a:xfrm>
            <a:off x="10048907" y="5737964"/>
            <a:ext cx="0" cy="1062252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DB7C8B-4576-BC19-F816-103855D7766C}"/>
              </a:ext>
            </a:extLst>
          </p:cNvPr>
          <p:cNvCxnSpPr/>
          <p:nvPr/>
        </p:nvCxnSpPr>
        <p:spPr>
          <a:xfrm>
            <a:off x="1728813" y="5718909"/>
            <a:ext cx="0" cy="1062252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150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BD7A4-053C-C60E-83FE-0D51C95BE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171" y="121878"/>
            <a:ext cx="2940906" cy="706024"/>
          </a:xfrm>
        </p:spPr>
        <p:txBody>
          <a:bodyPr>
            <a:normAutofit fontScale="90000"/>
          </a:bodyPr>
          <a:lstStyle/>
          <a:p>
            <a:r>
              <a:rPr lang="en-US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Relativistic Beaming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77E8737-D169-2E1F-B4FB-8F37AC074FEE}"/>
              </a:ext>
            </a:extLst>
          </p:cNvPr>
          <p:cNvSpPr txBox="1">
            <a:spLocks/>
          </p:cNvSpPr>
          <p:nvPr/>
        </p:nvSpPr>
        <p:spPr bwMode="black">
          <a:xfrm>
            <a:off x="7299010" y="146624"/>
            <a:ext cx="3921165" cy="706025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Emission Region: Size &amp; Location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B1B9E23-A554-E9D6-BCA9-F3E23B6277A5}"/>
              </a:ext>
            </a:extLst>
          </p:cNvPr>
          <p:cNvSpPr/>
          <p:nvPr/>
        </p:nvSpPr>
        <p:spPr>
          <a:xfrm>
            <a:off x="6583625" y="961117"/>
            <a:ext cx="5520186" cy="4063279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2E6EE1-9D55-76E8-F17F-A729BA9E59EA}"/>
              </a:ext>
            </a:extLst>
          </p:cNvPr>
          <p:cNvSpPr txBox="1"/>
          <p:nvPr/>
        </p:nvSpPr>
        <p:spPr>
          <a:xfrm rot="10800000" flipH="1" flipV="1">
            <a:off x="6807204" y="1139734"/>
            <a:ext cx="4993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By assuming the geometry of the emission regions to be spherical, we can determine their radii (</a:t>
            </a:r>
            <a:r>
              <a:rPr lang="en-US" b="1" dirty="0">
                <a:solidFill>
                  <a:schemeClr val="bg1"/>
                </a:solidFill>
              </a:rPr>
              <a:t>r</a:t>
            </a:r>
            <a:r>
              <a:rPr lang="en-US" dirty="0">
                <a:solidFill>
                  <a:schemeClr val="bg1"/>
                </a:solidFill>
              </a:rPr>
              <a:t>) and distances (</a:t>
            </a:r>
            <a:r>
              <a:rPr lang="en-US" i="1" dirty="0">
                <a:solidFill>
                  <a:schemeClr val="bg1"/>
                </a:solidFill>
              </a:rPr>
              <a:t>R</a:t>
            </a:r>
            <a:r>
              <a:rPr lang="en-US" dirty="0">
                <a:solidFill>
                  <a:schemeClr val="bg1"/>
                </a:solidFill>
              </a:rPr>
              <a:t>) relative to the SMBH [</a:t>
            </a:r>
            <a:r>
              <a:rPr lang="en-US" dirty="0">
                <a:solidFill>
                  <a:srgbClr val="00B0F0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]: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9992768-87B9-5EC0-7D54-4273318A0109}"/>
                  </a:ext>
                </a:extLst>
              </p:cNvPr>
              <p:cNvSpPr txBox="1"/>
              <p:nvPr/>
            </p:nvSpPr>
            <p:spPr>
              <a:xfrm>
                <a:off x="8548371" y="2571302"/>
                <a:ext cx="1773194" cy="4405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r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 </m:t>
                    </m:r>
                    <m:f>
                      <m:f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𝞭</m:t>
                        </m:r>
                        <m:func>
                          <m:funcPr>
                            <m:ctrlP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b="1" i="0" baseline="-25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𝐦𝐢𝐧</m:t>
                            </m:r>
                          </m:fName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b="1" i="1" baseline="-25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</m:func>
                      </m:num>
                      <m:den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9992768-87B9-5EC0-7D54-4273318A01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371" y="2571302"/>
                <a:ext cx="1773194" cy="440505"/>
              </a:xfrm>
              <a:prstGeom prst="rect">
                <a:avLst/>
              </a:prstGeom>
              <a:blipFill>
                <a:blip r:embed="rId3"/>
                <a:stretch>
                  <a:fillRect l="-7801" t="-5556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CF7BC4-B1E2-7057-87B7-DC6D17800724}"/>
                  </a:ext>
                </a:extLst>
              </p:cNvPr>
              <p:cNvSpPr txBox="1"/>
              <p:nvPr/>
            </p:nvSpPr>
            <p:spPr>
              <a:xfrm>
                <a:off x="8514918" y="3610823"/>
                <a:ext cx="1773194" cy="4405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R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𝞭</m:t>
                        </m:r>
                        <m:r>
                          <a:rPr lang="en-US" b="1" i="1" baseline="300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func>
                          <m:funcPr>
                            <m:ctrlP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b="1" i="0" baseline="-25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𝐦𝐢𝐧</m:t>
                            </m:r>
                          </m:fName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b="1" i="1" baseline="-25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</m:func>
                      </m:num>
                      <m:den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CF7BC4-B1E2-7057-87B7-DC6D17800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4918" y="3610823"/>
                <a:ext cx="1773194" cy="440505"/>
              </a:xfrm>
              <a:prstGeom prst="rect">
                <a:avLst/>
              </a:prstGeom>
              <a:blipFill>
                <a:blip r:embed="rId4"/>
                <a:stretch>
                  <a:fillRect l="-7801" t="-5556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97E5CBF-C7A1-1794-0C12-93DC914FC1ED}"/>
              </a:ext>
            </a:extLst>
          </p:cNvPr>
          <p:cNvSpPr/>
          <p:nvPr/>
        </p:nvSpPr>
        <p:spPr>
          <a:xfrm>
            <a:off x="78059" y="961117"/>
            <a:ext cx="6349350" cy="4065681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9BE7CD-7532-5111-9883-19350087555C}"/>
                  </a:ext>
                </a:extLst>
              </p:cNvPr>
              <p:cNvSpPr txBox="1"/>
              <p:nvPr/>
            </p:nvSpPr>
            <p:spPr>
              <a:xfrm>
                <a:off x="261985" y="1082824"/>
                <a:ext cx="5972559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>
                    <a:solidFill>
                      <a:schemeClr val="bg1"/>
                    </a:solidFill>
                  </a:rPr>
                  <a:t>Assuming the optical depth of a high energy photon with energy </a:t>
                </a:r>
                <a:r>
                  <a:rPr lang="en-US" i="1" dirty="0">
                    <a:solidFill>
                      <a:schemeClr val="bg1"/>
                    </a:solidFill>
                  </a:rPr>
                  <a:t>𝜖 = </a:t>
                </a:r>
                <a:r>
                  <a:rPr lang="en-US" i="1" dirty="0" err="1">
                    <a:solidFill>
                      <a:schemeClr val="bg1"/>
                    </a:solidFill>
                  </a:rPr>
                  <a:t>E</a:t>
                </a:r>
                <a:r>
                  <a:rPr lang="en-US" i="1" baseline="-25000" dirty="0" err="1">
                    <a:solidFill>
                      <a:schemeClr val="bg1"/>
                    </a:solidFill>
                  </a:rPr>
                  <a:t>ɣ</a:t>
                </a:r>
                <a:r>
                  <a:rPr lang="en-US" i="1" dirty="0">
                    <a:solidFill>
                      <a:schemeClr val="bg1"/>
                    </a:solidFill>
                  </a:rPr>
                  <a:t>/m</a:t>
                </a:r>
                <a:r>
                  <a:rPr lang="en-US" i="1" baseline="-25000" dirty="0">
                    <a:solidFill>
                      <a:schemeClr val="bg1"/>
                    </a:solidFill>
                  </a:rPr>
                  <a:t>e</a:t>
                </a:r>
                <a:r>
                  <a:rPr lang="en-US" i="1" dirty="0">
                    <a:solidFill>
                      <a:schemeClr val="bg1"/>
                    </a:solidFill>
                  </a:rPr>
                  <a:t>c</a:t>
                </a:r>
                <a:r>
                  <a:rPr lang="en-US" i="1" baseline="30000" dirty="0">
                    <a:solidFill>
                      <a:schemeClr val="bg1"/>
                    </a:solidFill>
                  </a:rPr>
                  <a:t>2</a:t>
                </a:r>
                <a:r>
                  <a:rPr lang="en-US" i="1" dirty="0">
                    <a:solidFill>
                      <a:schemeClr val="bg1"/>
                    </a:solidFill>
                  </a:rPr>
                  <a:t> </a:t>
                </a:r>
                <a:r>
                  <a:rPr lang="en-US" dirty="0">
                    <a:solidFill>
                      <a:schemeClr val="bg1"/>
                    </a:solidFill>
                  </a:rPr>
                  <a:t>to interact with a low energy photon in photon-photon absorption is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US" b="1" i="1" dirty="0">
                    <a:solidFill>
                      <a:schemeClr val="bg1"/>
                    </a:solidFill>
                  </a:rPr>
                  <a:t>(𝜖) </a:t>
                </a:r>
                <a:r>
                  <a:rPr lang="en-US" b="1" dirty="0">
                    <a:solidFill>
                      <a:schemeClr val="bg1"/>
                    </a:solidFill>
                  </a:rPr>
                  <a:t>= 1</a:t>
                </a:r>
                <a:r>
                  <a:rPr lang="en-US" dirty="0">
                    <a:solidFill>
                      <a:schemeClr val="bg1"/>
                    </a:solidFill>
                  </a:rPr>
                  <a:t>, we determined the minimum Doppler factors [</a:t>
                </a:r>
                <a:r>
                  <a:rPr lang="en-US" dirty="0">
                    <a:solidFill>
                      <a:srgbClr val="00B0F0"/>
                    </a:solidFill>
                  </a:rPr>
                  <a:t>1</a:t>
                </a:r>
                <a:r>
                  <a:rPr lang="en-US" dirty="0">
                    <a:solidFill>
                      <a:schemeClr val="bg1"/>
                    </a:solidFill>
                  </a:rPr>
                  <a:t>]: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9BE7CD-7532-5111-9883-1935008755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85" y="1082824"/>
                <a:ext cx="5972559" cy="1477328"/>
              </a:xfrm>
              <a:prstGeom prst="rect">
                <a:avLst/>
              </a:prstGeom>
              <a:blipFill>
                <a:blip r:embed="rId5"/>
                <a:stretch>
                  <a:fillRect l="-847" t="-1709" r="-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6A87D06-0A75-7C5C-F985-953B4084D37A}"/>
                  </a:ext>
                </a:extLst>
              </p:cNvPr>
              <p:cNvSpPr txBox="1"/>
              <p:nvPr/>
            </p:nvSpPr>
            <p:spPr>
              <a:xfrm>
                <a:off x="241040" y="3169994"/>
                <a:ext cx="5560540" cy="1224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>
                    <a:solidFill>
                      <a:schemeClr val="bg1"/>
                    </a:solidFill>
                  </a:rPr>
                  <a:t>σ</a:t>
                </a:r>
                <a:r>
                  <a:rPr lang="en-US" i="1" baseline="-25000" dirty="0" err="1">
                    <a:solidFill>
                      <a:schemeClr val="bg1"/>
                    </a:solidFill>
                  </a:rPr>
                  <a:t>T</a:t>
                </a:r>
                <a:r>
                  <a:rPr lang="en-US" dirty="0">
                    <a:solidFill>
                      <a:schemeClr val="bg1"/>
                    </a:solidFill>
                  </a:rPr>
                  <a:t> is the Thomson scattering cross-section.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>
                    <a:solidFill>
                      <a:schemeClr val="bg1"/>
                    </a:solidFill>
                  </a:rPr>
                  <a:t>d</a:t>
                </a:r>
                <a:r>
                  <a:rPr lang="en-US" i="1" baseline="-25000" dirty="0">
                    <a:solidFill>
                      <a:schemeClr val="bg1"/>
                    </a:solidFill>
                  </a:rPr>
                  <a:t>L</a:t>
                </a:r>
                <a:r>
                  <a:rPr lang="en-US" dirty="0">
                    <a:solidFill>
                      <a:schemeClr val="bg1"/>
                    </a:solidFill>
                  </a:rPr>
                  <a:t> is the luminosity distance.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>
                    <a:solidFill>
                      <a:schemeClr val="bg1"/>
                    </a:solidFill>
                  </a:rPr>
                  <a:t>z</a:t>
                </a:r>
                <a:r>
                  <a:rPr lang="en-US" dirty="0">
                    <a:solidFill>
                      <a:schemeClr val="bg1"/>
                    </a:solidFill>
                  </a:rPr>
                  <a:t> is the cosmological redshift.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 err="1">
                    <a:solidFill>
                      <a:schemeClr val="bg1"/>
                    </a:solidFill>
                  </a:rPr>
                  <a:t>f</a:t>
                </a:r>
                <a:r>
                  <a:rPr lang="en-US" i="1" baseline="-25000" dirty="0" err="1">
                    <a:solidFill>
                      <a:schemeClr val="bg1"/>
                    </a:solidFill>
                  </a:rPr>
                  <a:t>X</a:t>
                </a:r>
                <a:r>
                  <a:rPr lang="en-US" dirty="0">
                    <a:solidFill>
                      <a:schemeClr val="bg1"/>
                    </a:solidFill>
                  </a:rPr>
                  <a:t> is the X-ray flux at 𝜖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baseline="-250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ɣ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baseline="-250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baseline="300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6A87D06-0A75-7C5C-F985-953B4084D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040" y="3169994"/>
                <a:ext cx="5560540" cy="1224310"/>
              </a:xfrm>
              <a:prstGeom prst="rect">
                <a:avLst/>
              </a:prstGeom>
              <a:blipFill>
                <a:blip r:embed="rId6"/>
                <a:stretch>
                  <a:fillRect l="-913" t="-2041" b="-47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2D4752C-F547-027B-EF83-6FC9C53F6322}"/>
                  </a:ext>
                </a:extLst>
              </p:cNvPr>
              <p:cNvSpPr txBox="1"/>
              <p:nvPr/>
            </p:nvSpPr>
            <p:spPr>
              <a:xfrm>
                <a:off x="2056925" y="2558685"/>
                <a:ext cx="2314563" cy="4184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𝞭</m:t>
                    </m:r>
                  </m:oMath>
                </a14:m>
                <a:r>
                  <a:rPr lang="en-US" b="1" i="1" baseline="-25000" dirty="0">
                    <a:solidFill>
                      <a:schemeClr val="bg1"/>
                    </a:solidFill>
                  </a:rPr>
                  <a:t>min</a:t>
                </a:r>
                <a:r>
                  <a:rPr lang="en-US" b="1" i="1" dirty="0">
                    <a:solidFill>
                      <a:schemeClr val="bg1"/>
                    </a:solidFill>
                  </a:rPr>
                  <a:t> </a:t>
                </a:r>
                <a:r>
                  <a:rPr lang="en-US" b="1" dirty="0">
                    <a:solidFill>
                      <a:schemeClr val="bg1"/>
                    </a:solidFill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  <m:r>
                              <a:rPr lang="en-US" b="1" i="1" baseline="-25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  <m:r>
                              <a:rPr lang="en-US" b="1" i="1" baseline="30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b="1" i="1" baseline="-25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  <m:d>
                              <m:dPr>
                                <m:ctrlPr>
                                  <a:rPr lang="en-US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+ </m:t>
                                </m:r>
                                <m:r>
                                  <a:rPr lang="en-US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𝒛</m:t>
                                </m:r>
                              </m:e>
                            </m:d>
                            <m:r>
                              <a:rPr lang="en-US" b="1" i="1" baseline="30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b="1" i="1" baseline="-25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𝑿</m:t>
                            </m:r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𝝐</m:t>
                            </m:r>
                          </m:num>
                          <m:den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𝒕𝒅𝒎𝒆𝒄</m:t>
                            </m:r>
                            <m:r>
                              <a:rPr lang="en-US" b="1" i="1" baseline="30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box>
                      <m:boxPr>
                        <m:ctrlPr>
                          <a:rPr lang="en-US" b="1" i="1" baseline="300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en-US" b="1" i="1" baseline="30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baseline="30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b="1" i="1" baseline="30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den>
                        </m:f>
                      </m:e>
                    </m:box>
                  </m:oMath>
                </a14:m>
                <a:endParaRPr lang="en-US" b="1" baseline="30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2D4752C-F547-027B-EF83-6FC9C53F63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6925" y="2558685"/>
                <a:ext cx="2314563" cy="418448"/>
              </a:xfrm>
              <a:prstGeom prst="rect">
                <a:avLst/>
              </a:prstGeom>
              <a:blipFill>
                <a:blip r:embed="rId7"/>
                <a:stretch>
                  <a:fillRect l="-3261" t="-29412" b="-1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>
            <a:extLst>
              <a:ext uri="{FF2B5EF4-FFF2-40B4-BE49-F238E27FC236}">
                <a16:creationId xmlns:a16="http://schemas.microsoft.com/office/drawing/2014/main" id="{FA65730D-BC53-E171-0C19-30C0A0E950BA}"/>
              </a:ext>
            </a:extLst>
          </p:cNvPr>
          <p:cNvSpPr/>
          <p:nvPr/>
        </p:nvSpPr>
        <p:spPr>
          <a:xfrm>
            <a:off x="1042490" y="5930793"/>
            <a:ext cx="330562" cy="3200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ughnut 28">
            <a:extLst>
              <a:ext uri="{FF2B5EF4-FFF2-40B4-BE49-F238E27FC236}">
                <a16:creationId xmlns:a16="http://schemas.microsoft.com/office/drawing/2014/main" id="{B2BA86E7-4390-4D07-69B7-B251A8A91555}"/>
              </a:ext>
            </a:extLst>
          </p:cNvPr>
          <p:cNvSpPr/>
          <p:nvPr/>
        </p:nvSpPr>
        <p:spPr>
          <a:xfrm>
            <a:off x="490654" y="5500218"/>
            <a:ext cx="1449357" cy="1197144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2D12590-028F-2146-A2A5-608B08A11E8C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1207771" y="5348657"/>
            <a:ext cx="5520187" cy="582136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CE914CB-93FB-470A-FA7C-0038DC656FC4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1207771" y="6250877"/>
            <a:ext cx="5632233" cy="485245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D4C4E55E-6E31-BA57-5C9D-42B283DD7EFD}"/>
              </a:ext>
            </a:extLst>
          </p:cNvPr>
          <p:cNvSpPr/>
          <p:nvPr/>
        </p:nvSpPr>
        <p:spPr>
          <a:xfrm>
            <a:off x="3789091" y="5930793"/>
            <a:ext cx="388837" cy="32008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loud 36">
            <a:extLst>
              <a:ext uri="{FF2B5EF4-FFF2-40B4-BE49-F238E27FC236}">
                <a16:creationId xmlns:a16="http://schemas.microsoft.com/office/drawing/2014/main" id="{200B0F7C-EE7A-6839-714F-316FF8D54014}"/>
              </a:ext>
            </a:extLst>
          </p:cNvPr>
          <p:cNvSpPr/>
          <p:nvPr/>
        </p:nvSpPr>
        <p:spPr>
          <a:xfrm>
            <a:off x="4127095" y="5315268"/>
            <a:ext cx="553362" cy="327898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loud 37">
            <a:extLst>
              <a:ext uri="{FF2B5EF4-FFF2-40B4-BE49-F238E27FC236}">
                <a16:creationId xmlns:a16="http://schemas.microsoft.com/office/drawing/2014/main" id="{8A32131B-A380-A392-D5BB-0F3B40BEBCBE}"/>
              </a:ext>
            </a:extLst>
          </p:cNvPr>
          <p:cNvSpPr/>
          <p:nvPr/>
        </p:nvSpPr>
        <p:spPr>
          <a:xfrm>
            <a:off x="4781723" y="5188678"/>
            <a:ext cx="529573" cy="470395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Block Arc 44">
            <a:extLst>
              <a:ext uri="{FF2B5EF4-FFF2-40B4-BE49-F238E27FC236}">
                <a16:creationId xmlns:a16="http://schemas.microsoft.com/office/drawing/2014/main" id="{717753BC-F43B-88D0-9FA9-30174C893313}"/>
              </a:ext>
            </a:extLst>
          </p:cNvPr>
          <p:cNvSpPr/>
          <p:nvPr/>
        </p:nvSpPr>
        <p:spPr>
          <a:xfrm rot="5400000">
            <a:off x="3202207" y="5564970"/>
            <a:ext cx="1558296" cy="1067642"/>
          </a:xfrm>
          <a:prstGeom prst="blockArc">
            <a:avLst>
              <a:gd name="adj1" fmla="val 10247738"/>
              <a:gd name="adj2" fmla="val 1286123"/>
              <a:gd name="adj3" fmla="val 279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Block Arc 45">
            <a:extLst>
              <a:ext uri="{FF2B5EF4-FFF2-40B4-BE49-F238E27FC236}">
                <a16:creationId xmlns:a16="http://schemas.microsoft.com/office/drawing/2014/main" id="{D3532EB0-873A-5DB7-9CFE-1ED77D2CD9EC}"/>
              </a:ext>
            </a:extLst>
          </p:cNvPr>
          <p:cNvSpPr/>
          <p:nvPr/>
        </p:nvSpPr>
        <p:spPr>
          <a:xfrm rot="5400000">
            <a:off x="4463272" y="5560476"/>
            <a:ext cx="1590505" cy="1067642"/>
          </a:xfrm>
          <a:prstGeom prst="blockArc">
            <a:avLst>
              <a:gd name="adj1" fmla="val 10247738"/>
              <a:gd name="adj2" fmla="val 1641218"/>
              <a:gd name="adj3" fmla="val 328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Cloud 46">
            <a:extLst>
              <a:ext uri="{FF2B5EF4-FFF2-40B4-BE49-F238E27FC236}">
                <a16:creationId xmlns:a16="http://schemas.microsoft.com/office/drawing/2014/main" id="{5483B67D-8675-10DF-7BCB-0567458C6701}"/>
              </a:ext>
            </a:extLst>
          </p:cNvPr>
          <p:cNvSpPr/>
          <p:nvPr/>
        </p:nvSpPr>
        <p:spPr>
          <a:xfrm>
            <a:off x="4622548" y="5741407"/>
            <a:ext cx="286141" cy="279569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loud 47">
            <a:extLst>
              <a:ext uri="{FF2B5EF4-FFF2-40B4-BE49-F238E27FC236}">
                <a16:creationId xmlns:a16="http://schemas.microsoft.com/office/drawing/2014/main" id="{778B3F2D-8BEE-20E1-F758-C3F522EFD00B}"/>
              </a:ext>
            </a:extLst>
          </p:cNvPr>
          <p:cNvSpPr/>
          <p:nvPr/>
        </p:nvSpPr>
        <p:spPr>
          <a:xfrm>
            <a:off x="4706963" y="6131555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loud 48">
            <a:extLst>
              <a:ext uri="{FF2B5EF4-FFF2-40B4-BE49-F238E27FC236}">
                <a16:creationId xmlns:a16="http://schemas.microsoft.com/office/drawing/2014/main" id="{E7A2C927-AF01-7D15-7DAE-56307F12FF19}"/>
              </a:ext>
            </a:extLst>
          </p:cNvPr>
          <p:cNvSpPr/>
          <p:nvPr/>
        </p:nvSpPr>
        <p:spPr>
          <a:xfrm>
            <a:off x="5209648" y="5765861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loud 49">
            <a:extLst>
              <a:ext uri="{FF2B5EF4-FFF2-40B4-BE49-F238E27FC236}">
                <a16:creationId xmlns:a16="http://schemas.microsoft.com/office/drawing/2014/main" id="{320BB16E-3F4E-FAE2-FE24-7E22DE830E40}"/>
              </a:ext>
            </a:extLst>
          </p:cNvPr>
          <p:cNvSpPr/>
          <p:nvPr/>
        </p:nvSpPr>
        <p:spPr>
          <a:xfrm>
            <a:off x="5095962" y="6213889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loud 50">
            <a:extLst>
              <a:ext uri="{FF2B5EF4-FFF2-40B4-BE49-F238E27FC236}">
                <a16:creationId xmlns:a16="http://schemas.microsoft.com/office/drawing/2014/main" id="{C4E2D2C3-4334-F270-738D-70D9859AB520}"/>
              </a:ext>
            </a:extLst>
          </p:cNvPr>
          <p:cNvSpPr/>
          <p:nvPr/>
        </p:nvSpPr>
        <p:spPr>
          <a:xfrm>
            <a:off x="5408341" y="6282606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loud 51">
            <a:extLst>
              <a:ext uri="{FF2B5EF4-FFF2-40B4-BE49-F238E27FC236}">
                <a16:creationId xmlns:a16="http://schemas.microsoft.com/office/drawing/2014/main" id="{B4388A73-DAD8-3BE4-8736-47DD831C0ADF}"/>
              </a:ext>
            </a:extLst>
          </p:cNvPr>
          <p:cNvSpPr/>
          <p:nvPr/>
        </p:nvSpPr>
        <p:spPr>
          <a:xfrm>
            <a:off x="4240365" y="6613054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loud 52">
            <a:extLst>
              <a:ext uri="{FF2B5EF4-FFF2-40B4-BE49-F238E27FC236}">
                <a16:creationId xmlns:a16="http://schemas.microsoft.com/office/drawing/2014/main" id="{B6E17770-9885-B614-4BAD-818DF67B1F72}"/>
              </a:ext>
            </a:extLst>
          </p:cNvPr>
          <p:cNvSpPr/>
          <p:nvPr/>
        </p:nvSpPr>
        <p:spPr>
          <a:xfrm>
            <a:off x="4835477" y="6636763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D0DD6B4-5DD0-7693-79E6-E432F629E82B}"/>
              </a:ext>
            </a:extLst>
          </p:cNvPr>
          <p:cNvCxnSpPr>
            <a:cxnSpLocks/>
            <a:stCxn id="38" idx="0"/>
          </p:cNvCxnSpPr>
          <p:nvPr/>
        </p:nvCxnSpPr>
        <p:spPr>
          <a:xfrm>
            <a:off x="5310855" y="5423876"/>
            <a:ext cx="293360" cy="317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6A8034B-2C59-925B-EF5E-537A9C7568BA}"/>
              </a:ext>
            </a:extLst>
          </p:cNvPr>
          <p:cNvCxnSpPr>
            <a:cxnSpLocks/>
          </p:cNvCxnSpPr>
          <p:nvPr/>
        </p:nvCxnSpPr>
        <p:spPr>
          <a:xfrm flipH="1">
            <a:off x="4515176" y="5500218"/>
            <a:ext cx="17740" cy="241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A576EB5-A400-9D03-A7C0-1D1B2D9272D7}"/>
              </a:ext>
            </a:extLst>
          </p:cNvPr>
          <p:cNvCxnSpPr>
            <a:stCxn id="48" idx="2"/>
          </p:cNvCxnSpPr>
          <p:nvPr/>
        </p:nvCxnSpPr>
        <p:spPr>
          <a:xfrm flipH="1" flipV="1">
            <a:off x="4589095" y="6131555"/>
            <a:ext cx="118476" cy="126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CCCA22E-44F5-D742-367A-80E522CC2180}"/>
              </a:ext>
            </a:extLst>
          </p:cNvPr>
          <p:cNvCxnSpPr>
            <a:stCxn id="51" idx="3"/>
          </p:cNvCxnSpPr>
          <p:nvPr/>
        </p:nvCxnSpPr>
        <p:spPr>
          <a:xfrm flipH="1" flipV="1">
            <a:off x="5405522" y="6131555"/>
            <a:ext cx="100756" cy="165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4C5DFDA-84DD-1D11-0890-C539D70579EF}"/>
              </a:ext>
            </a:extLst>
          </p:cNvPr>
          <p:cNvCxnSpPr>
            <a:stCxn id="50" idx="2"/>
          </p:cNvCxnSpPr>
          <p:nvPr/>
        </p:nvCxnSpPr>
        <p:spPr>
          <a:xfrm flipH="1">
            <a:off x="4902837" y="6340283"/>
            <a:ext cx="193733" cy="126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7948851-725F-BA83-2B30-85AB0D3B5FAD}"/>
              </a:ext>
            </a:extLst>
          </p:cNvPr>
          <p:cNvCxnSpPr>
            <a:stCxn id="49" idx="2"/>
          </p:cNvCxnSpPr>
          <p:nvPr/>
        </p:nvCxnSpPr>
        <p:spPr>
          <a:xfrm flipH="1">
            <a:off x="5031351" y="5892255"/>
            <a:ext cx="178905" cy="38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B28CB83-04A8-D648-CBDB-0A442BA9BB3F}"/>
              </a:ext>
            </a:extLst>
          </p:cNvPr>
          <p:cNvCxnSpPr>
            <a:stCxn id="53" idx="2"/>
          </p:cNvCxnSpPr>
          <p:nvPr/>
        </p:nvCxnSpPr>
        <p:spPr>
          <a:xfrm flipH="1" flipV="1">
            <a:off x="4680457" y="6736122"/>
            <a:ext cx="155628" cy="27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93705DE-5E13-3DC8-E299-CDF1A4C0AC32}"/>
              </a:ext>
            </a:extLst>
          </p:cNvPr>
          <p:cNvCxnSpPr>
            <a:stCxn id="52" idx="0"/>
          </p:cNvCxnSpPr>
          <p:nvPr/>
        </p:nvCxnSpPr>
        <p:spPr>
          <a:xfrm flipV="1">
            <a:off x="4436076" y="6613054"/>
            <a:ext cx="153019" cy="126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D991879-8BC0-5E8F-A005-24898F8D3F2B}"/>
              </a:ext>
            </a:extLst>
          </p:cNvPr>
          <p:cNvCxnSpPr>
            <a:cxnSpLocks/>
            <a:stCxn id="47" idx="2"/>
          </p:cNvCxnSpPr>
          <p:nvPr/>
        </p:nvCxnSpPr>
        <p:spPr>
          <a:xfrm flipH="1">
            <a:off x="4511037" y="5881192"/>
            <a:ext cx="112399" cy="127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E71310B-5F8F-82FF-9DBA-C1D7EBE28D6F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4177928" y="6090835"/>
            <a:ext cx="193560" cy="40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43796202-D25A-B7EF-5BDD-904E0291F10B}"/>
              </a:ext>
            </a:extLst>
          </p:cNvPr>
          <p:cNvSpPr txBox="1"/>
          <p:nvPr/>
        </p:nvSpPr>
        <p:spPr>
          <a:xfrm>
            <a:off x="3242044" y="5702426"/>
            <a:ext cx="1164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Emission region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9E7ACE8-5111-3205-C673-03916BB1A1D5}"/>
              </a:ext>
            </a:extLst>
          </p:cNvPr>
          <p:cNvSpPr txBox="1"/>
          <p:nvPr/>
        </p:nvSpPr>
        <p:spPr>
          <a:xfrm>
            <a:off x="4841532" y="562017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BLR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47C4FAA-A162-395E-2C95-CCD49CDCB630}"/>
              </a:ext>
            </a:extLst>
          </p:cNvPr>
          <p:cNvSpPr txBox="1"/>
          <p:nvPr/>
        </p:nvSpPr>
        <p:spPr>
          <a:xfrm>
            <a:off x="2471211" y="6389585"/>
            <a:ext cx="371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Jet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9974F17-43B4-9B88-2F91-5F997D92B6BC}"/>
              </a:ext>
            </a:extLst>
          </p:cNvPr>
          <p:cNvSpPr txBox="1"/>
          <p:nvPr/>
        </p:nvSpPr>
        <p:spPr>
          <a:xfrm>
            <a:off x="713676" y="5285680"/>
            <a:ext cx="1088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Accretion disk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E9533DC-20B0-4C25-A924-EA3903B5DD06}"/>
              </a:ext>
            </a:extLst>
          </p:cNvPr>
          <p:cNvSpPr txBox="1"/>
          <p:nvPr/>
        </p:nvSpPr>
        <p:spPr>
          <a:xfrm>
            <a:off x="928234" y="5732633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SMBH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F99374-8232-84C5-DA6B-651889C7ED0E}"/>
              </a:ext>
            </a:extLst>
          </p:cNvPr>
          <p:cNvSpPr txBox="1"/>
          <p:nvPr/>
        </p:nvSpPr>
        <p:spPr>
          <a:xfrm>
            <a:off x="5820311" y="2599086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(4)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E9FF517-A6F7-3B6E-222F-CB0C8DF6754F}"/>
              </a:ext>
            </a:extLst>
          </p:cNvPr>
          <p:cNvSpPr txBox="1"/>
          <p:nvPr/>
        </p:nvSpPr>
        <p:spPr>
          <a:xfrm>
            <a:off x="11431290" y="2558685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541BBB8-83E2-7958-9C62-3E3E9428A8BE}"/>
              </a:ext>
            </a:extLst>
          </p:cNvPr>
          <p:cNvSpPr txBox="1"/>
          <p:nvPr/>
        </p:nvSpPr>
        <p:spPr>
          <a:xfrm>
            <a:off x="11423373" y="3680081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(6)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C3388FF-66AE-3EC8-B0DB-1C6CA6DEC856}"/>
              </a:ext>
            </a:extLst>
          </p:cNvPr>
          <p:cNvSpPr/>
          <p:nvPr/>
        </p:nvSpPr>
        <p:spPr>
          <a:xfrm>
            <a:off x="9785268" y="5188678"/>
            <a:ext cx="1885671" cy="16771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7" name="Picture 96" descr="A person looking through a telescope&#10;&#10;Description automatically generated">
            <a:extLst>
              <a:ext uri="{FF2B5EF4-FFF2-40B4-BE49-F238E27FC236}">
                <a16:creationId xmlns:a16="http://schemas.microsoft.com/office/drawing/2014/main" id="{4D2D1FC7-AA51-7A22-7382-5B6C359CD4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640386">
            <a:off x="10050990" y="5489829"/>
            <a:ext cx="1351587" cy="1082153"/>
          </a:xfrm>
          <a:prstGeom prst="rect">
            <a:avLst/>
          </a:prstGeom>
        </p:spPr>
      </p:pic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91611BF-D504-62E2-8490-99E34B079FA9}"/>
              </a:ext>
            </a:extLst>
          </p:cNvPr>
          <p:cNvCxnSpPr/>
          <p:nvPr/>
        </p:nvCxnSpPr>
        <p:spPr>
          <a:xfrm>
            <a:off x="2056925" y="5348657"/>
            <a:ext cx="0" cy="1509343"/>
          </a:xfrm>
          <a:prstGeom prst="line">
            <a:avLst/>
          </a:prstGeom>
          <a:ln w="19050" cap="flat" cmpd="sng" algn="ctr">
            <a:solidFill>
              <a:schemeClr val="tx1">
                <a:alpha val="23461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C6003C24-F4D1-B520-CC65-8F580EB51077}"/>
                  </a:ext>
                </a:extLst>
              </p:cNvPr>
              <p:cNvSpPr txBox="1"/>
              <p:nvPr/>
            </p:nvSpPr>
            <p:spPr>
              <a:xfrm>
                <a:off x="1728624" y="5086058"/>
                <a:ext cx="9156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200" dirty="0"/>
                  <a:t>10</a:t>
                </a:r>
                <a:r>
                  <a:rPr lang="en-US" sz="1200" baseline="30000" dirty="0"/>
                  <a:t>16</a:t>
                </a:r>
                <a:r>
                  <a:rPr lang="en-US" sz="1200" dirty="0"/>
                  <a:t> cm</a:t>
                </a: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C6003C24-F4D1-B520-CC65-8F580EB51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8624" y="5086058"/>
                <a:ext cx="915635" cy="276999"/>
              </a:xfrm>
              <a:prstGeom prst="rect">
                <a:avLst/>
              </a:prstGeom>
              <a:blipFill>
                <a:blip r:embed="rId9"/>
                <a:stretch>
                  <a:fillRect l="-137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ED482DF-86AB-6A4A-07B6-F3A657A76EEE}"/>
                  </a:ext>
                </a:extLst>
              </p:cNvPr>
              <p:cNvSpPr txBox="1"/>
              <p:nvPr/>
            </p:nvSpPr>
            <p:spPr>
              <a:xfrm>
                <a:off x="3971073" y="5084083"/>
                <a:ext cx="9156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200" dirty="0"/>
                  <a:t>10</a:t>
                </a:r>
                <a:r>
                  <a:rPr lang="en-US" sz="1200" baseline="30000" dirty="0"/>
                  <a:t>17</a:t>
                </a:r>
                <a:r>
                  <a:rPr lang="en-US" sz="1200" dirty="0"/>
                  <a:t> cm</a:t>
                </a: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ED482DF-86AB-6A4A-07B6-F3A657A76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073" y="5084083"/>
                <a:ext cx="915635" cy="276999"/>
              </a:xfrm>
              <a:prstGeom prst="rect">
                <a:avLst/>
              </a:prstGeom>
              <a:blipFill>
                <a:blip r:embed="rId10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548D73E-9165-2EB1-9D28-45DD9D02BBC5}"/>
              </a:ext>
            </a:extLst>
          </p:cNvPr>
          <p:cNvCxnSpPr/>
          <p:nvPr/>
        </p:nvCxnSpPr>
        <p:spPr>
          <a:xfrm>
            <a:off x="4489382" y="5358554"/>
            <a:ext cx="0" cy="1509343"/>
          </a:xfrm>
          <a:prstGeom prst="line">
            <a:avLst/>
          </a:prstGeom>
          <a:ln w="19050" cap="flat" cmpd="sng" algn="ctr">
            <a:solidFill>
              <a:schemeClr val="tx1">
                <a:alpha val="40915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3FF1237-441D-BF2F-5886-887C6689C9A2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  <a:duotone>
              <a:prstClr val="black"/>
              <a:schemeClr val="tx1">
                <a:lumMod val="85000"/>
                <a:lumOff val="1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39927" y="2379268"/>
            <a:ext cx="3060700" cy="787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B19A85-DBC4-8AC6-161C-C028D69B1FB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548370" y="2432201"/>
            <a:ext cx="1219200" cy="622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506B7E-506B-7C03-6D42-9F64AC3F5D2E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prstClr val="black"/>
              <a:schemeClr val="tx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96446" y="3485134"/>
            <a:ext cx="1371600" cy="622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3D77B9-C0E0-7504-6334-CD8D26E454FA}"/>
              </a:ext>
            </a:extLst>
          </p:cNvPr>
          <p:cNvSpPr txBox="1"/>
          <p:nvPr/>
        </p:nvSpPr>
        <p:spPr>
          <a:xfrm>
            <a:off x="170533" y="4370715"/>
            <a:ext cx="63031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1. </a:t>
            </a:r>
            <a:r>
              <a:rPr lang="en-US" sz="1050" dirty="0" err="1">
                <a:solidFill>
                  <a:schemeClr val="bg1"/>
                </a:solidFill>
              </a:rPr>
              <a:t>Paliya</a:t>
            </a:r>
            <a:r>
              <a:rPr lang="en-US" sz="1050" dirty="0">
                <a:solidFill>
                  <a:schemeClr val="bg1"/>
                </a:solidFill>
              </a:rPr>
              <a:t>, V. S. (2015), ‘Fermi-large area telescope observations of the exceptional gamma-ray flare from 3c 279 in 2015 </a:t>
            </a:r>
            <a:r>
              <a:rPr lang="en-US" sz="1050" dirty="0" err="1">
                <a:solidFill>
                  <a:schemeClr val="bg1"/>
                </a:solidFill>
              </a:rPr>
              <a:t>june</a:t>
            </a:r>
            <a:r>
              <a:rPr lang="en-US" sz="1050" dirty="0">
                <a:solidFill>
                  <a:schemeClr val="bg1"/>
                </a:solidFill>
              </a:rPr>
              <a:t>’, The Astrophysical Journal Letters 808(2), L48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DD3142-CA47-EFDC-9CFC-8DC6B7571A9C}"/>
              </a:ext>
            </a:extLst>
          </p:cNvPr>
          <p:cNvSpPr txBox="1"/>
          <p:nvPr/>
        </p:nvSpPr>
        <p:spPr>
          <a:xfrm>
            <a:off x="6592861" y="4331341"/>
            <a:ext cx="5428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2. Rani et al, B. (2013), ‘Radio to gamma-ray variability study of blazar s5 0716+714’, Astronomy &amp; Astrophysics 552, A11</a:t>
            </a:r>
          </a:p>
        </p:txBody>
      </p:sp>
    </p:spTree>
    <p:extLst>
      <p:ext uri="{BB962C8B-B14F-4D97-AF65-F5344CB8AC3E}">
        <p14:creationId xmlns:p14="http://schemas.microsoft.com/office/powerpoint/2010/main" val="348721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97693E7-21AA-999D-4329-72FA755F8096}"/>
              </a:ext>
            </a:extLst>
          </p:cNvPr>
          <p:cNvSpPr/>
          <p:nvPr/>
        </p:nvSpPr>
        <p:spPr>
          <a:xfrm>
            <a:off x="224246" y="2787884"/>
            <a:ext cx="11743507" cy="2706083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92FD06-931B-5142-F5B6-2B4AE559C246}"/>
              </a:ext>
            </a:extLst>
          </p:cNvPr>
          <p:cNvSpPr txBox="1"/>
          <p:nvPr/>
        </p:nvSpPr>
        <p:spPr>
          <a:xfrm>
            <a:off x="403657" y="2866063"/>
            <a:ext cx="7393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olidFill>
                  <a:schemeClr val="bg1"/>
                </a:solidFill>
              </a:rPr>
              <a:t>Table 5. </a:t>
            </a:r>
            <a:r>
              <a:rPr lang="en-US" sz="1400" i="1" dirty="0">
                <a:solidFill>
                  <a:schemeClr val="bg1"/>
                </a:solidFill>
              </a:rPr>
              <a:t>The minimum Doppler factors, the emission region radii and distances from the SMBH.</a:t>
            </a:r>
            <a:endParaRPr lang="en-US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577B90-BAA1-75FF-CF81-919C6AD94F92}"/>
                  </a:ext>
                </a:extLst>
              </p:cNvPr>
              <p:cNvSpPr txBox="1"/>
              <p:nvPr/>
            </p:nvSpPr>
            <p:spPr>
              <a:xfrm>
                <a:off x="7148943" y="3258837"/>
                <a:ext cx="481880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Phases I, III and IV have similar relativistic beaming 𝝳</a:t>
                </a:r>
                <a:r>
                  <a:rPr lang="en-US" sz="1600" baseline="-25000" dirty="0">
                    <a:solidFill>
                      <a:schemeClr val="bg1"/>
                    </a:solidFill>
                  </a:rPr>
                  <a:t>min</a:t>
                </a:r>
                <a:r>
                  <a:rPr lang="en-US" sz="1600" dirty="0">
                    <a:solidFill>
                      <a:schemeClr val="bg1"/>
                    </a:solidFill>
                  </a:rPr>
                  <a:t> within error (2σ).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Consistent radii r (within 1σ) for all phases.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R is comparable with the size of the BLR, i.e., R</a:t>
                </a:r>
                <a:r>
                  <a:rPr lang="en-US" sz="1600" baseline="-25000" dirty="0">
                    <a:solidFill>
                      <a:schemeClr val="bg1"/>
                    </a:solidFill>
                  </a:rPr>
                  <a:t>BRL</a:t>
                </a:r>
                <a:r>
                  <a:rPr lang="en-US" sz="16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2.30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10</a:t>
                </a:r>
                <a:r>
                  <a:rPr lang="en-US" sz="1600" baseline="30000" dirty="0">
                    <a:solidFill>
                      <a:schemeClr val="bg1"/>
                    </a:solidFill>
                  </a:rPr>
                  <a:t>17</a:t>
                </a:r>
                <a:r>
                  <a:rPr lang="en-US" sz="1600" dirty="0">
                    <a:solidFill>
                      <a:schemeClr val="bg1"/>
                    </a:solidFill>
                  </a:rPr>
                  <a:t> cm [</a:t>
                </a:r>
                <a:r>
                  <a:rPr lang="en-US" sz="1600" dirty="0">
                    <a:solidFill>
                      <a:srgbClr val="00B0F0"/>
                    </a:solidFill>
                  </a:rPr>
                  <a:t>4</a:t>
                </a:r>
                <a:r>
                  <a:rPr lang="en-US" sz="1600" dirty="0">
                    <a:solidFill>
                      <a:schemeClr val="bg1"/>
                    </a:solidFill>
                  </a:rPr>
                  <a:t>].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C577B90-BAA1-75FF-CF81-919C6AD94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943" y="3258837"/>
                <a:ext cx="4818809" cy="1323439"/>
              </a:xfrm>
              <a:prstGeom prst="rect">
                <a:avLst/>
              </a:prstGeom>
              <a:blipFill>
                <a:blip r:embed="rId3"/>
                <a:stretch>
                  <a:fillRect l="-789" t="-952" r="-526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3">
                <a:extLst>
                  <a:ext uri="{FF2B5EF4-FFF2-40B4-BE49-F238E27FC236}">
                    <a16:creationId xmlns:a16="http://schemas.microsoft.com/office/drawing/2014/main" id="{0041C06D-A473-8D3B-0A59-C67A2A0773C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99848520"/>
                  </p:ext>
                </p:extLst>
              </p:nvPr>
            </p:nvGraphicFramePr>
            <p:xfrm>
              <a:off x="476950" y="3206497"/>
              <a:ext cx="6648244" cy="2179303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365177">
                      <a:extLst>
                        <a:ext uri="{9D8B030D-6E8A-4147-A177-3AD203B41FA5}">
                          <a16:colId xmlns:a16="http://schemas.microsoft.com/office/drawing/2014/main" val="1447062051"/>
                        </a:ext>
                      </a:extLst>
                    </a:gridCol>
                    <a:gridCol w="739503">
                      <a:extLst>
                        <a:ext uri="{9D8B030D-6E8A-4147-A177-3AD203B41FA5}">
                          <a16:colId xmlns:a16="http://schemas.microsoft.com/office/drawing/2014/main" val="462260685"/>
                        </a:ext>
                      </a:extLst>
                    </a:gridCol>
                    <a:gridCol w="1276365">
                      <a:extLst>
                        <a:ext uri="{9D8B030D-6E8A-4147-A177-3AD203B41FA5}">
                          <a16:colId xmlns:a16="http://schemas.microsoft.com/office/drawing/2014/main" val="1274378730"/>
                        </a:ext>
                      </a:extLst>
                    </a:gridCol>
                    <a:gridCol w="997356">
                      <a:extLst>
                        <a:ext uri="{9D8B030D-6E8A-4147-A177-3AD203B41FA5}">
                          <a16:colId xmlns:a16="http://schemas.microsoft.com/office/drawing/2014/main" val="2618614442"/>
                        </a:ext>
                      </a:extLst>
                    </a:gridCol>
                    <a:gridCol w="1053117">
                      <a:extLst>
                        <a:ext uri="{9D8B030D-6E8A-4147-A177-3AD203B41FA5}">
                          <a16:colId xmlns:a16="http://schemas.microsoft.com/office/drawing/2014/main" val="4216123287"/>
                        </a:ext>
                      </a:extLst>
                    </a:gridCol>
                    <a:gridCol w="1050570">
                      <a:extLst>
                        <a:ext uri="{9D8B030D-6E8A-4147-A177-3AD203B41FA5}">
                          <a16:colId xmlns:a16="http://schemas.microsoft.com/office/drawing/2014/main" val="1395493884"/>
                        </a:ext>
                      </a:extLst>
                    </a:gridCol>
                    <a:gridCol w="1166156">
                      <a:extLst>
                        <a:ext uri="{9D8B030D-6E8A-4147-A177-3AD203B41FA5}">
                          <a16:colId xmlns:a16="http://schemas.microsoft.com/office/drawing/2014/main" val="1921422554"/>
                        </a:ext>
                      </a:extLst>
                    </a:gridCol>
                  </a:tblGrid>
                  <a:tr h="656919"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E</a:t>
                          </a:r>
                          <a:r>
                            <a:rPr lang="en-US" sz="1400" baseline="-25000" dirty="0" err="1"/>
                            <a:t>ɣ</a:t>
                          </a:r>
                          <a:endParaRPr lang="en-US" sz="1400" baseline="-25000" dirty="0"/>
                        </a:p>
                        <a:p>
                          <a:pPr algn="ctr"/>
                          <a:r>
                            <a:rPr lang="en-US" sz="1400" baseline="0" dirty="0"/>
                            <a:t>(GeV)</a:t>
                          </a:r>
                          <a:endParaRPr lang="en-US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f</a:t>
                          </a:r>
                          <a:r>
                            <a:rPr lang="en-US" sz="1400" baseline="-25000" dirty="0" err="1"/>
                            <a:t>X</a:t>
                          </a:r>
                          <a:r>
                            <a:rPr lang="en-US" sz="1400" baseline="0" dirty="0"/>
                            <a:t> (10</a:t>
                          </a:r>
                          <a:r>
                            <a:rPr lang="en-US" sz="1400" baseline="30000" dirty="0"/>
                            <a:t>-11</a:t>
                          </a:r>
                          <a:r>
                            <a:rPr lang="en-US" sz="1400" baseline="0" dirty="0"/>
                            <a:t>)</a:t>
                          </a:r>
                        </a:p>
                        <a:p>
                          <a:pPr algn="ctr"/>
                          <a:r>
                            <a:rPr lang="en-US" sz="1400" baseline="0" dirty="0"/>
                            <a:t>(erg.cm</a:t>
                          </a:r>
                          <a:r>
                            <a:rPr lang="en-US" sz="1400" baseline="30000" dirty="0"/>
                            <a:t>-2</a:t>
                          </a:r>
                          <a:r>
                            <a:rPr lang="en-US" sz="1400" baseline="0" dirty="0"/>
                            <a:t>.s</a:t>
                          </a:r>
                          <a:r>
                            <a:rPr lang="en-US" sz="1400" baseline="30000" dirty="0"/>
                            <a:t>-1</a:t>
                          </a:r>
                          <a:r>
                            <a:rPr lang="en-US" sz="1400" baseline="0" dirty="0"/>
                            <a:t>)</a:t>
                          </a:r>
                          <a:endParaRPr lang="en-US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</a:t>
                          </a:r>
                          <a:r>
                            <a:rPr lang="en-US" sz="1400" baseline="-25000" dirty="0"/>
                            <a:t>d</a:t>
                          </a:r>
                          <a:r>
                            <a:rPr lang="en-US" sz="1400" baseline="0" dirty="0"/>
                            <a:t> </a:t>
                          </a:r>
                        </a:p>
                        <a:p>
                          <a:pPr algn="ctr"/>
                          <a:r>
                            <a:rPr lang="en-US" sz="1400" baseline="0" dirty="0"/>
                            <a:t>(hours)</a:t>
                          </a:r>
                          <a:endParaRPr lang="en-US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𝝳</a:t>
                          </a:r>
                          <a:r>
                            <a:rPr lang="en-US" sz="1400" baseline="-25000" dirty="0"/>
                            <a:t>min</a:t>
                          </a:r>
                          <a:r>
                            <a:rPr lang="en-US" sz="1400" baseline="0" dirty="0"/>
                            <a:t> </a:t>
                          </a:r>
                          <a:endParaRPr lang="en-US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 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(10</a:t>
                          </a:r>
                          <a:r>
                            <a:rPr lang="en-US" sz="1400" baseline="30000" dirty="0"/>
                            <a:t>15 </a:t>
                          </a:r>
                          <a:r>
                            <a:rPr lang="en-US" sz="1400" dirty="0"/>
                            <a:t>cm)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 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(10</a:t>
                          </a:r>
                          <a:r>
                            <a:rPr lang="en-US" sz="1400" baseline="30000" dirty="0"/>
                            <a:t>17</a:t>
                          </a:r>
                          <a:r>
                            <a:rPr lang="en-US" sz="1400" dirty="0"/>
                            <a:t> cm)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6573529"/>
                      </a:ext>
                    </a:extLst>
                  </a:tr>
                  <a:tr h="3805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33.00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5.50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0.40 </a:t>
                          </a:r>
                          <a:r>
                            <a:rPr lang="en-US" sz="1400" baseline="30000" dirty="0">
                              <a:solidFill>
                                <a:srgbClr val="00B0F0"/>
                              </a:solidFill>
                            </a:rPr>
                            <a:t>[1]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2.66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16.22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0.39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3.04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0.39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0.99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56331824"/>
                      </a:ext>
                    </a:extLst>
                  </a:tr>
                  <a:tr h="3805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11.02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1.56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0.33 </a:t>
                          </a:r>
                          <a:r>
                            <a:rPr lang="en-US" sz="1400" baseline="30000" dirty="0">
                              <a:solidFill>
                                <a:srgbClr val="00B0F0"/>
                              </a:solidFill>
                            </a:rPr>
                            <a:t>[2]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5.99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2.50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9.57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4.03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1.71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0.77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0.13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5104132"/>
                      </a:ext>
                    </a:extLst>
                  </a:tr>
                  <a:tr h="3805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53.16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6.05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0.83 </a:t>
                          </a:r>
                          <a:r>
                            <a:rPr lang="en-US" sz="1400" baseline="30000" dirty="0">
                              <a:solidFill>
                                <a:srgbClr val="00B0F0"/>
                              </a:solidFill>
                            </a:rPr>
                            <a:t>[3]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5.32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2.16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15.90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1.14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6.00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2.50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1.89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0.27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4515198"/>
                      </a:ext>
                    </a:extLst>
                  </a:tr>
                  <a:tr h="3805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26.91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3.63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0.83 </a:t>
                          </a:r>
                          <a:r>
                            <a:rPr lang="en-US" sz="1400" baseline="30000" dirty="0">
                              <a:solidFill>
                                <a:srgbClr val="00B0F0"/>
                              </a:solidFill>
                            </a:rPr>
                            <a:t>[3]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4.82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2.00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13.25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1.05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4.50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1.90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1.19</a:t>
                          </a:r>
                          <a14:m>
                            <m:oMath xmlns:m="http://schemas.openxmlformats.org/officeDocument/2006/math">
                              <m:r>
                                <a:rPr lang="en-US" sz="1400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400" dirty="0"/>
                            <a:t>0.19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126777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3">
                <a:extLst>
                  <a:ext uri="{FF2B5EF4-FFF2-40B4-BE49-F238E27FC236}">
                    <a16:creationId xmlns:a16="http://schemas.microsoft.com/office/drawing/2014/main" id="{0041C06D-A473-8D3B-0A59-C67A2A0773C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99848520"/>
                  </p:ext>
                </p:extLst>
              </p:nvPr>
            </p:nvGraphicFramePr>
            <p:xfrm>
              <a:off x="476950" y="3206497"/>
              <a:ext cx="6648244" cy="2179303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365177">
                      <a:extLst>
                        <a:ext uri="{9D8B030D-6E8A-4147-A177-3AD203B41FA5}">
                          <a16:colId xmlns:a16="http://schemas.microsoft.com/office/drawing/2014/main" val="1447062051"/>
                        </a:ext>
                      </a:extLst>
                    </a:gridCol>
                    <a:gridCol w="739503">
                      <a:extLst>
                        <a:ext uri="{9D8B030D-6E8A-4147-A177-3AD203B41FA5}">
                          <a16:colId xmlns:a16="http://schemas.microsoft.com/office/drawing/2014/main" val="462260685"/>
                        </a:ext>
                      </a:extLst>
                    </a:gridCol>
                    <a:gridCol w="1276365">
                      <a:extLst>
                        <a:ext uri="{9D8B030D-6E8A-4147-A177-3AD203B41FA5}">
                          <a16:colId xmlns:a16="http://schemas.microsoft.com/office/drawing/2014/main" val="1274378730"/>
                        </a:ext>
                      </a:extLst>
                    </a:gridCol>
                    <a:gridCol w="997356">
                      <a:extLst>
                        <a:ext uri="{9D8B030D-6E8A-4147-A177-3AD203B41FA5}">
                          <a16:colId xmlns:a16="http://schemas.microsoft.com/office/drawing/2014/main" val="2618614442"/>
                        </a:ext>
                      </a:extLst>
                    </a:gridCol>
                    <a:gridCol w="1053117">
                      <a:extLst>
                        <a:ext uri="{9D8B030D-6E8A-4147-A177-3AD203B41FA5}">
                          <a16:colId xmlns:a16="http://schemas.microsoft.com/office/drawing/2014/main" val="4216123287"/>
                        </a:ext>
                      </a:extLst>
                    </a:gridCol>
                    <a:gridCol w="1050570">
                      <a:extLst>
                        <a:ext uri="{9D8B030D-6E8A-4147-A177-3AD203B41FA5}">
                          <a16:colId xmlns:a16="http://schemas.microsoft.com/office/drawing/2014/main" val="1395493884"/>
                        </a:ext>
                      </a:extLst>
                    </a:gridCol>
                    <a:gridCol w="1166156">
                      <a:extLst>
                        <a:ext uri="{9D8B030D-6E8A-4147-A177-3AD203B41FA5}">
                          <a16:colId xmlns:a16="http://schemas.microsoft.com/office/drawing/2014/main" val="1921422554"/>
                        </a:ext>
                      </a:extLst>
                    </a:gridCol>
                  </a:tblGrid>
                  <a:tr h="656919"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E</a:t>
                          </a:r>
                          <a:r>
                            <a:rPr lang="en-US" sz="1400" baseline="-25000" dirty="0" err="1"/>
                            <a:t>ɣ</a:t>
                          </a:r>
                          <a:endParaRPr lang="en-US" sz="1400" baseline="-25000" dirty="0"/>
                        </a:p>
                        <a:p>
                          <a:pPr algn="ctr"/>
                          <a:r>
                            <a:rPr lang="en-US" sz="1400" baseline="0" dirty="0"/>
                            <a:t>(GeV)</a:t>
                          </a:r>
                          <a:endParaRPr lang="en-US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f</a:t>
                          </a:r>
                          <a:r>
                            <a:rPr lang="en-US" sz="1400" baseline="-25000" dirty="0" err="1"/>
                            <a:t>X</a:t>
                          </a:r>
                          <a:r>
                            <a:rPr lang="en-US" sz="1400" baseline="0" dirty="0"/>
                            <a:t> (10</a:t>
                          </a:r>
                          <a:r>
                            <a:rPr lang="en-US" sz="1400" baseline="30000" dirty="0"/>
                            <a:t>-11</a:t>
                          </a:r>
                          <a:r>
                            <a:rPr lang="en-US" sz="1400" baseline="0" dirty="0"/>
                            <a:t>)</a:t>
                          </a:r>
                        </a:p>
                        <a:p>
                          <a:pPr algn="ctr"/>
                          <a:r>
                            <a:rPr lang="en-US" sz="1400" baseline="0" dirty="0"/>
                            <a:t>(erg.cm</a:t>
                          </a:r>
                          <a:r>
                            <a:rPr lang="en-US" sz="1400" baseline="30000" dirty="0"/>
                            <a:t>-2</a:t>
                          </a:r>
                          <a:r>
                            <a:rPr lang="en-US" sz="1400" baseline="0" dirty="0"/>
                            <a:t>.s</a:t>
                          </a:r>
                          <a:r>
                            <a:rPr lang="en-US" sz="1400" baseline="30000" dirty="0"/>
                            <a:t>-1</a:t>
                          </a:r>
                          <a:r>
                            <a:rPr lang="en-US" sz="1400" baseline="0" dirty="0"/>
                            <a:t>)</a:t>
                          </a:r>
                          <a:endParaRPr lang="en-US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</a:t>
                          </a:r>
                          <a:r>
                            <a:rPr lang="en-US" sz="1400" baseline="-25000" dirty="0"/>
                            <a:t>d</a:t>
                          </a:r>
                          <a:r>
                            <a:rPr lang="en-US" sz="1400" baseline="0" dirty="0"/>
                            <a:t> </a:t>
                          </a:r>
                        </a:p>
                        <a:p>
                          <a:pPr algn="ctr"/>
                          <a:r>
                            <a:rPr lang="en-US" sz="1400" baseline="0" dirty="0"/>
                            <a:t>(hours)</a:t>
                          </a:r>
                          <a:endParaRPr lang="en-US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𝝳</a:t>
                          </a:r>
                          <a:r>
                            <a:rPr lang="en-US" sz="1400" baseline="-25000" dirty="0"/>
                            <a:t>min</a:t>
                          </a:r>
                          <a:r>
                            <a:rPr lang="en-US" sz="1400" baseline="0" dirty="0"/>
                            <a:t> </a:t>
                          </a:r>
                          <a:endParaRPr lang="en-US" sz="14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 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(10</a:t>
                          </a:r>
                          <a:r>
                            <a:rPr lang="en-US" sz="1400" baseline="30000" dirty="0"/>
                            <a:t>15 </a:t>
                          </a:r>
                          <a:r>
                            <a:rPr lang="en-US" sz="1400" dirty="0"/>
                            <a:t>cm)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 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(10</a:t>
                          </a:r>
                          <a:r>
                            <a:rPr lang="en-US" sz="1400" baseline="30000" dirty="0"/>
                            <a:t>17</a:t>
                          </a:r>
                          <a:r>
                            <a:rPr lang="en-US" sz="1400" dirty="0"/>
                            <a:t> cm)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6573529"/>
                      </a:ext>
                    </a:extLst>
                  </a:tr>
                  <a:tr h="3805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33.00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7129" t="-176667" r="-335644" b="-3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39241" t="-176667" r="-329114" b="-3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22892" t="-176667" r="-213253" b="-3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22892" t="-176667" r="-113253" b="-3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71739" t="-176667" r="-2174" b="-30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56331824"/>
                      </a:ext>
                    </a:extLst>
                  </a:tr>
                  <a:tr h="3805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11.02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7129" t="-267742" r="-335644" b="-1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39241" t="-267742" r="-329114" b="-1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22892" t="-267742" r="-213253" b="-1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22892" t="-267742" r="-113253" b="-1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71739" t="-267742" r="-2174" b="-1967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5104132"/>
                      </a:ext>
                    </a:extLst>
                  </a:tr>
                  <a:tr h="3805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53.16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7129" t="-380000" r="-335644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39241" t="-380000" r="-329114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22892" t="-380000" r="-213253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22892" t="-380000" r="-113253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71739" t="-380000" r="-2174" b="-1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4515198"/>
                      </a:ext>
                    </a:extLst>
                  </a:tr>
                  <a:tr h="3805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26.91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7129" t="-480000" r="-335644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39241" t="-480000" r="-329114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22892" t="-480000" r="-213253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22892" t="-480000" r="-113253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71739" t="-480000" r="-2174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267779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Content Placeholder 4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4BE178D2-FEF0-D7DC-7053-78C8AED576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7065" y="18264"/>
            <a:ext cx="3138263" cy="2698810"/>
          </a:xfrm>
        </p:spPr>
      </p:pic>
      <p:pic>
        <p:nvPicPr>
          <p:cNvPr id="13" name="Picture 12" descr="A graph of a number of numbers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ACFD9898-7562-4BED-8D58-098CEA9298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7124" y="31327"/>
            <a:ext cx="3182083" cy="2685747"/>
          </a:xfrm>
          <a:prstGeom prst="rect">
            <a:avLst/>
          </a:prstGeom>
        </p:spPr>
      </p:pic>
      <p:pic>
        <p:nvPicPr>
          <p:cNvPr id="14" name="Picture 13" descr="A graph of a number of numbers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E71E207A-54AA-7BF7-9974-F988C00A8B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3766" y="10993"/>
            <a:ext cx="3206177" cy="2706082"/>
          </a:xfrm>
          <a:prstGeom prst="rect">
            <a:avLst/>
          </a:prstGeom>
        </p:spPr>
      </p:pic>
      <p:pic>
        <p:nvPicPr>
          <p:cNvPr id="15" name="Content Placeholder 4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1B0009D0-B2E8-3681-5B1D-B2BE6120F2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1304" y="10992"/>
            <a:ext cx="3192318" cy="270608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BE3457-43F5-354B-028C-BDFB60BA3274}"/>
              </a:ext>
            </a:extLst>
          </p:cNvPr>
          <p:cNvSpPr txBox="1"/>
          <p:nvPr/>
        </p:nvSpPr>
        <p:spPr>
          <a:xfrm>
            <a:off x="67065" y="5613413"/>
            <a:ext cx="11436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 err="1"/>
              <a:t>Pittori</a:t>
            </a:r>
            <a:r>
              <a:rPr lang="en-US" sz="1200" dirty="0"/>
              <a:t>, C. (2015), ‘Update on swift follow-up observations of the </a:t>
            </a:r>
            <a:r>
              <a:rPr lang="en-US" sz="1200" dirty="0" err="1"/>
              <a:t>gev</a:t>
            </a:r>
            <a:r>
              <a:rPr lang="en-US" sz="1200" dirty="0"/>
              <a:t> flaring blazar 3c 279’, The Astronomer’s Telegram 7668, 1.</a:t>
            </a:r>
          </a:p>
          <a:p>
            <a:pPr marL="228600" indent="-228600">
              <a:buAutoNum type="arabicPeriod"/>
            </a:pPr>
            <a:r>
              <a:rPr lang="en-US" sz="1200" dirty="0"/>
              <a:t>Yoo, S. &amp; An, H. (2020), ‘Spectral variability of the blazar 3c 279 in the optical to x-ray band during 2009–2018’, The Astrophysical Journal 902(1), 2.</a:t>
            </a:r>
          </a:p>
          <a:p>
            <a:pPr marL="228600" indent="-228600">
              <a:buAutoNum type="arabicPeriod"/>
            </a:pPr>
            <a:r>
              <a:rPr lang="en-US" sz="1200" dirty="0"/>
              <a:t>Prince, R. (2020), ‘Broadband variability and correlation study of 3c 279 during flares of 2017–2018’, The Astrophysical Journal 890(2), 164.</a:t>
            </a:r>
          </a:p>
          <a:p>
            <a:pPr marL="228600" indent="-228600">
              <a:buAutoNum type="arabicPeriod"/>
            </a:pPr>
            <a:r>
              <a:rPr lang="en-US" sz="1200" dirty="0" err="1"/>
              <a:t>Böttcher</a:t>
            </a:r>
            <a:r>
              <a:rPr lang="en-US" sz="1200" dirty="0"/>
              <a:t>, M. &amp; Els, P. (2016), ‘Gamma–gamma absorption in the broad line region radiation fields of gamma-ray blazars’, The Astrophysical Journal 821(2), 102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89A08E-BF72-CC05-6E01-6F077D0F0054}"/>
              </a:ext>
            </a:extLst>
          </p:cNvPr>
          <p:cNvSpPr txBox="1"/>
          <p:nvPr/>
        </p:nvSpPr>
        <p:spPr>
          <a:xfrm>
            <a:off x="1377538" y="31327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Phase 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1A9201-1724-2E5A-8356-7A6877497218}"/>
              </a:ext>
            </a:extLst>
          </p:cNvPr>
          <p:cNvSpPr txBox="1"/>
          <p:nvPr/>
        </p:nvSpPr>
        <p:spPr>
          <a:xfrm>
            <a:off x="4261257" y="41226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Phase 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AE47E5-16D6-8E8B-EC5B-3F0276318646}"/>
              </a:ext>
            </a:extLst>
          </p:cNvPr>
          <p:cNvSpPr txBox="1"/>
          <p:nvPr/>
        </p:nvSpPr>
        <p:spPr>
          <a:xfrm>
            <a:off x="7334985" y="39248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Phase III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98EA87-AFB4-8879-95B5-7B4D87C04A97}"/>
              </a:ext>
            </a:extLst>
          </p:cNvPr>
          <p:cNvSpPr txBox="1"/>
          <p:nvPr/>
        </p:nvSpPr>
        <p:spPr>
          <a:xfrm>
            <a:off x="10147456" y="25394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Phase IV</a:t>
            </a:r>
          </a:p>
        </p:txBody>
      </p:sp>
    </p:spTree>
    <p:extLst>
      <p:ext uri="{BB962C8B-B14F-4D97-AF65-F5344CB8AC3E}">
        <p14:creationId xmlns:p14="http://schemas.microsoft.com/office/powerpoint/2010/main" val="3303065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ACEF6-A983-5E93-4B34-392517096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545" y="29340"/>
            <a:ext cx="5665341" cy="786203"/>
          </a:xfrm>
        </p:spPr>
        <p:txBody>
          <a:bodyPr>
            <a:normAutofit fontScale="90000"/>
          </a:bodyPr>
          <a:lstStyle/>
          <a:p>
            <a:r>
              <a:rPr lang="en-US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Gamma-ray Spectral Energy Distributions (SEDs)</a:t>
            </a:r>
          </a:p>
        </p:txBody>
      </p:sp>
      <p:pic>
        <p:nvPicPr>
          <p:cNvPr id="9" name="Picture 8" descr="A diagram of a phase diagram&#10;&#10;Description automatically generated">
            <a:extLst>
              <a:ext uri="{FF2B5EF4-FFF2-40B4-BE49-F238E27FC236}">
                <a16:creationId xmlns:a16="http://schemas.microsoft.com/office/drawing/2014/main" id="{16273251-0BA6-046F-88D4-6249D8247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260" y="918930"/>
            <a:ext cx="5665341" cy="4254906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1DA90D3-61E6-0C0E-B11D-C034D1F5009D}"/>
              </a:ext>
            </a:extLst>
          </p:cNvPr>
          <p:cNvSpPr/>
          <p:nvPr/>
        </p:nvSpPr>
        <p:spPr>
          <a:xfrm>
            <a:off x="65114" y="297594"/>
            <a:ext cx="6341628" cy="672415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Content Placeholder 4">
                <a:extLst>
                  <a:ext uri="{FF2B5EF4-FFF2-40B4-BE49-F238E27FC236}">
                    <a16:creationId xmlns:a16="http://schemas.microsoft.com/office/drawing/2014/main" id="{F98A4169-92EF-8BB7-7D9C-CAE85CD239B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10368760"/>
                  </p:ext>
                </p:extLst>
              </p:nvPr>
            </p:nvGraphicFramePr>
            <p:xfrm>
              <a:off x="408046" y="3659673"/>
              <a:ext cx="5759062" cy="210312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15228">
                      <a:extLst>
                        <a:ext uri="{9D8B030D-6E8A-4147-A177-3AD203B41FA5}">
                          <a16:colId xmlns:a16="http://schemas.microsoft.com/office/drawing/2014/main" val="3745712848"/>
                        </a:ext>
                      </a:extLst>
                    </a:gridCol>
                    <a:gridCol w="1162025">
                      <a:extLst>
                        <a:ext uri="{9D8B030D-6E8A-4147-A177-3AD203B41FA5}">
                          <a16:colId xmlns:a16="http://schemas.microsoft.com/office/drawing/2014/main" val="2918586884"/>
                        </a:ext>
                      </a:extLst>
                    </a:gridCol>
                    <a:gridCol w="1155800">
                      <a:extLst>
                        <a:ext uri="{9D8B030D-6E8A-4147-A177-3AD203B41FA5}">
                          <a16:colId xmlns:a16="http://schemas.microsoft.com/office/drawing/2014/main" val="1155298193"/>
                        </a:ext>
                      </a:extLst>
                    </a:gridCol>
                    <a:gridCol w="1170419">
                      <a:extLst>
                        <a:ext uri="{9D8B030D-6E8A-4147-A177-3AD203B41FA5}">
                          <a16:colId xmlns:a16="http://schemas.microsoft.com/office/drawing/2014/main" val="3360539403"/>
                        </a:ext>
                      </a:extLst>
                    </a:gridCol>
                    <a:gridCol w="1355590">
                      <a:extLst>
                        <a:ext uri="{9D8B030D-6E8A-4147-A177-3AD203B41FA5}">
                          <a16:colId xmlns:a16="http://schemas.microsoft.com/office/drawing/2014/main" val="28853537"/>
                        </a:ext>
                      </a:extLst>
                    </a:gridCol>
                  </a:tblGrid>
                  <a:tr h="4077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Phases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</a:t>
                          </a:r>
                          <a:r>
                            <a:rPr lang="en-US" baseline="-25000" dirty="0"/>
                            <a:t>o </a:t>
                          </a:r>
                        </a:p>
                        <a:p>
                          <a:pPr algn="ctr"/>
                          <a:r>
                            <a:rPr lang="en-US" dirty="0"/>
                            <a:t>(10</a:t>
                          </a:r>
                          <a:r>
                            <a:rPr lang="en-US" baseline="30000" dirty="0"/>
                            <a:t>-10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</a:t>
                          </a:r>
                          <a:r>
                            <a:rPr lang="en-US" baseline="-25000" dirty="0" err="1"/>
                            <a:t>break</a:t>
                          </a:r>
                          <a:r>
                            <a:rPr lang="en-US" dirty="0"/>
                            <a:t> </a:t>
                          </a:r>
                        </a:p>
                        <a:p>
                          <a:pPr algn="ctr"/>
                          <a:r>
                            <a:rPr lang="en-US" dirty="0"/>
                            <a:t>(GeV)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Γ</a:t>
                          </a:r>
                          <a:r>
                            <a:rPr lang="en-US" baseline="-250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Γ</a:t>
                          </a:r>
                          <a:r>
                            <a:rPr lang="en-US" baseline="-25000" dirty="0"/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1167268"/>
                      </a:ext>
                    </a:extLst>
                  </a:tr>
                  <a:tr h="3242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1.35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0.41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0.96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1.95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2.54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740294"/>
                      </a:ext>
                    </a:extLst>
                  </a:tr>
                  <a:tr h="3242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1.11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0.26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0.70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1.95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2.43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9390226"/>
                      </a:ext>
                    </a:extLst>
                  </a:tr>
                  <a:tr h="3242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0.09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1.47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2.04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2.66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805004"/>
                      </a:ext>
                    </a:extLst>
                  </a:tr>
                  <a:tr h="3242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3.05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0.66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1.77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1.96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2.62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/>
                            <a:t>0.06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509191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Content Placeholder 4">
                <a:extLst>
                  <a:ext uri="{FF2B5EF4-FFF2-40B4-BE49-F238E27FC236}">
                    <a16:creationId xmlns:a16="http://schemas.microsoft.com/office/drawing/2014/main" id="{F98A4169-92EF-8BB7-7D9C-CAE85CD239B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10368760"/>
                  </p:ext>
                </p:extLst>
              </p:nvPr>
            </p:nvGraphicFramePr>
            <p:xfrm>
              <a:off x="408046" y="3659673"/>
              <a:ext cx="5759062" cy="210312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15228">
                      <a:extLst>
                        <a:ext uri="{9D8B030D-6E8A-4147-A177-3AD203B41FA5}">
                          <a16:colId xmlns:a16="http://schemas.microsoft.com/office/drawing/2014/main" val="3745712848"/>
                        </a:ext>
                      </a:extLst>
                    </a:gridCol>
                    <a:gridCol w="1162025">
                      <a:extLst>
                        <a:ext uri="{9D8B030D-6E8A-4147-A177-3AD203B41FA5}">
                          <a16:colId xmlns:a16="http://schemas.microsoft.com/office/drawing/2014/main" val="2918586884"/>
                        </a:ext>
                      </a:extLst>
                    </a:gridCol>
                    <a:gridCol w="1155800">
                      <a:extLst>
                        <a:ext uri="{9D8B030D-6E8A-4147-A177-3AD203B41FA5}">
                          <a16:colId xmlns:a16="http://schemas.microsoft.com/office/drawing/2014/main" val="1155298193"/>
                        </a:ext>
                      </a:extLst>
                    </a:gridCol>
                    <a:gridCol w="1170419">
                      <a:extLst>
                        <a:ext uri="{9D8B030D-6E8A-4147-A177-3AD203B41FA5}">
                          <a16:colId xmlns:a16="http://schemas.microsoft.com/office/drawing/2014/main" val="3360539403"/>
                        </a:ext>
                      </a:extLst>
                    </a:gridCol>
                    <a:gridCol w="1355590">
                      <a:extLst>
                        <a:ext uri="{9D8B030D-6E8A-4147-A177-3AD203B41FA5}">
                          <a16:colId xmlns:a16="http://schemas.microsoft.com/office/drawing/2014/main" val="28853537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Phases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</a:t>
                          </a:r>
                          <a:r>
                            <a:rPr lang="en-US" baseline="-25000" dirty="0"/>
                            <a:t>o </a:t>
                          </a:r>
                        </a:p>
                        <a:p>
                          <a:pPr algn="ctr"/>
                          <a:r>
                            <a:rPr lang="en-US" dirty="0"/>
                            <a:t>(10</a:t>
                          </a:r>
                          <a:r>
                            <a:rPr lang="en-US" baseline="30000" dirty="0"/>
                            <a:t>-10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E</a:t>
                          </a:r>
                          <a:r>
                            <a:rPr lang="en-US" baseline="-25000" dirty="0" err="1"/>
                            <a:t>break</a:t>
                          </a:r>
                          <a:r>
                            <a:rPr lang="en-US" dirty="0"/>
                            <a:t> </a:t>
                          </a:r>
                        </a:p>
                        <a:p>
                          <a:pPr algn="ctr"/>
                          <a:r>
                            <a:rPr lang="en-US" dirty="0"/>
                            <a:t>(GeV)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Γ</a:t>
                          </a:r>
                          <a:r>
                            <a:rPr lang="en-US" baseline="-250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Γ</a:t>
                          </a:r>
                          <a:r>
                            <a:rPr lang="en-US" baseline="-25000" dirty="0"/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116726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9348" t="-189286" r="-317391" b="-3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81319" t="-189286" r="-220879" b="-3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8261" t="-189286" r="-118478" b="-3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25234" t="-189286" r="-1869" b="-33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074029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9348" t="-279310" r="-317391" b="-2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81319" t="-279310" r="-220879" b="-2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8261" t="-279310" r="-118478" b="-2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25234" t="-279310" r="-1869" b="-2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2939022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9348" t="-379310" r="-317391" b="-1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81319" t="-379310" r="-220879" b="-1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8261" t="-379310" r="-118478" b="-1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25234" t="-379310" r="-1869" b="-1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28050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9348" t="-479310" r="-317391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81319" t="-479310" r="-220879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8261" t="-479310" r="-118478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25234" t="-479310" r="-1869" b="-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091911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2CE334-17F9-1D65-E119-32CCA75903B9}"/>
                  </a:ext>
                </a:extLst>
              </p:cNvPr>
              <p:cNvSpPr txBox="1"/>
              <p:nvPr/>
            </p:nvSpPr>
            <p:spPr>
              <a:xfrm>
                <a:off x="2080274" y="332557"/>
                <a:ext cx="2442297" cy="516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baseline="-2500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 </m:t>
                    </m:r>
                    <m:d>
                      <m:dPr>
                        <m:ctrl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b="0" i="1" baseline="-2500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𝑏𝑟𝑒𝑎𝑘</m:t>
                            </m:r>
                          </m:den>
                        </m:f>
                      </m:e>
                    </m:d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baseline="3000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Γi</m:t>
                    </m:r>
                  </m:oMath>
                </a14:m>
                <a:endParaRPr lang="en-US" baseline="30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2CE334-17F9-1D65-E119-32CCA7590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0274" y="332557"/>
                <a:ext cx="2442297" cy="516873"/>
              </a:xfrm>
              <a:prstGeom prst="rect">
                <a:avLst/>
              </a:prstGeom>
              <a:blipFill>
                <a:blip r:embed="rId5"/>
                <a:stretch>
                  <a:fillRect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0592F8-D0CF-CFB6-2AED-03AF4E6060ED}"/>
                  </a:ext>
                </a:extLst>
              </p:cNvPr>
              <p:cNvSpPr txBox="1"/>
              <p:nvPr/>
            </p:nvSpPr>
            <p:spPr>
              <a:xfrm>
                <a:off x="1319188" y="1380731"/>
                <a:ext cx="18192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= Γ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1</a:t>
                </a:r>
                <a:r>
                  <a:rPr lang="en-US" dirty="0">
                    <a:solidFill>
                      <a:schemeClr val="bg1"/>
                    </a:solidFill>
                  </a:rPr>
                  <a:t>,  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E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break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0592F8-D0CF-CFB6-2AED-03AF4E6060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188" y="1380731"/>
                <a:ext cx="1819216" cy="369332"/>
              </a:xfrm>
              <a:prstGeom prst="rect">
                <a:avLst/>
              </a:prstGeom>
              <a:blipFill>
                <a:blip r:embed="rId6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369AC6-0024-031D-2AFD-6C54D5E2C270}"/>
                  </a:ext>
                </a:extLst>
              </p:cNvPr>
              <p:cNvSpPr txBox="1"/>
              <p:nvPr/>
            </p:nvSpPr>
            <p:spPr>
              <a:xfrm>
                <a:off x="3733923" y="1364529"/>
                <a:ext cx="17919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Γ = Γ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2</a:t>
                </a:r>
                <a:r>
                  <a:rPr lang="en-US" dirty="0">
                    <a:solidFill>
                      <a:schemeClr val="bg1"/>
                    </a:solidFill>
                  </a:rPr>
                  <a:t>,  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E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break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369AC6-0024-031D-2AFD-6C54D5E2C2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923" y="1364529"/>
                <a:ext cx="1791965" cy="369332"/>
              </a:xfrm>
              <a:prstGeom prst="rect">
                <a:avLst/>
              </a:prstGeom>
              <a:blipFill>
                <a:blip r:embed="rId7"/>
                <a:stretch>
                  <a:fillRect l="-3546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414CAF5-A76F-0C18-0B75-D5B267B9FA83}"/>
              </a:ext>
            </a:extLst>
          </p:cNvPr>
          <p:cNvSpPr txBox="1"/>
          <p:nvPr/>
        </p:nvSpPr>
        <p:spPr>
          <a:xfrm>
            <a:off x="5582328" y="54920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(7)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EB7AD8-9748-E682-4584-648F1F3E555A}"/>
              </a:ext>
            </a:extLst>
          </p:cNvPr>
          <p:cNvSpPr txBox="1"/>
          <p:nvPr/>
        </p:nvSpPr>
        <p:spPr>
          <a:xfrm>
            <a:off x="435736" y="1918754"/>
            <a:ext cx="5731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Prefactor </a:t>
            </a:r>
            <a:r>
              <a:rPr lang="en-US" i="1" dirty="0">
                <a:solidFill>
                  <a:schemeClr val="bg1"/>
                </a:solidFill>
              </a:rPr>
              <a:t>N</a:t>
            </a:r>
            <a:r>
              <a:rPr lang="en-US" i="1" baseline="-25000" dirty="0">
                <a:solidFill>
                  <a:schemeClr val="bg1"/>
                </a:solidFill>
              </a:rPr>
              <a:t>0</a:t>
            </a:r>
            <a:r>
              <a:rPr lang="en-US" dirty="0">
                <a:solidFill>
                  <a:schemeClr val="bg1"/>
                </a:solidFill>
              </a:rPr>
              <a:t> is in units of </a:t>
            </a:r>
            <a:r>
              <a:rPr lang="en-US" dirty="0">
                <a:solidFill>
                  <a:schemeClr val="bg1"/>
                </a:solidFill>
                <a:latin typeface="Abadi MT Condensed Light" panose="020B0306030101010103" pitchFamily="34" charset="77"/>
              </a:rPr>
              <a:t>MeV</a:t>
            </a:r>
            <a:r>
              <a:rPr lang="en-US" baseline="30000" dirty="0">
                <a:solidFill>
                  <a:schemeClr val="bg1"/>
                </a:solidFill>
                <a:latin typeface="Abadi MT Condensed Light" panose="020B0306030101010103" pitchFamily="34" charset="77"/>
              </a:rPr>
              <a:t>-1</a:t>
            </a:r>
            <a:r>
              <a:rPr lang="en-US" dirty="0">
                <a:solidFill>
                  <a:schemeClr val="bg1"/>
                </a:solidFill>
                <a:latin typeface="Abadi MT Condensed Light" panose="020B0306030101010103" pitchFamily="34" charset="77"/>
              </a:rPr>
              <a:t>cm</a:t>
            </a:r>
            <a:r>
              <a:rPr lang="en-US" baseline="30000" dirty="0">
                <a:solidFill>
                  <a:schemeClr val="bg1"/>
                </a:solidFill>
                <a:latin typeface="Abadi MT Condensed Light" panose="020B0306030101010103" pitchFamily="34" charset="77"/>
              </a:rPr>
              <a:t>-2</a:t>
            </a:r>
            <a:r>
              <a:rPr lang="en-US" dirty="0">
                <a:solidFill>
                  <a:schemeClr val="bg1"/>
                </a:solidFill>
                <a:latin typeface="Abadi MT Condensed Light" panose="020B0306030101010103" pitchFamily="34" charset="77"/>
              </a:rPr>
              <a:t>s</a:t>
            </a:r>
            <a:r>
              <a:rPr lang="en-US" baseline="30000" dirty="0">
                <a:solidFill>
                  <a:schemeClr val="bg1"/>
                </a:solidFill>
                <a:latin typeface="Abadi MT Condensed Light" panose="020B0306030101010103" pitchFamily="34" charset="77"/>
              </a:rPr>
              <a:t>-1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err="1">
                <a:solidFill>
                  <a:schemeClr val="bg1"/>
                </a:solidFill>
              </a:rPr>
              <a:t>E</a:t>
            </a:r>
            <a:r>
              <a:rPr lang="en-US" i="1" baseline="-25000" dirty="0" err="1">
                <a:solidFill>
                  <a:schemeClr val="bg1"/>
                </a:solidFill>
              </a:rPr>
              <a:t>break</a:t>
            </a:r>
            <a:r>
              <a:rPr lang="en-US" dirty="0">
                <a:solidFill>
                  <a:schemeClr val="bg1"/>
                </a:solidFill>
              </a:rPr>
              <a:t> is the break in the spectral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err="1">
                <a:solidFill>
                  <a:schemeClr val="bg1"/>
                </a:solidFill>
              </a:rPr>
              <a:t>Γ</a:t>
            </a:r>
            <a:r>
              <a:rPr lang="en-US" i="1" baseline="-25000" dirty="0" err="1">
                <a:solidFill>
                  <a:schemeClr val="bg1"/>
                </a:solidFill>
              </a:rPr>
              <a:t>i</a:t>
            </a:r>
            <a:r>
              <a:rPr lang="en-US" dirty="0">
                <a:solidFill>
                  <a:schemeClr val="bg1"/>
                </a:solidFill>
              </a:rPr>
              <a:t> is the photon index below and above </a:t>
            </a:r>
            <a:r>
              <a:rPr lang="en-US" dirty="0" err="1">
                <a:solidFill>
                  <a:schemeClr val="bg1"/>
                </a:solidFill>
              </a:rPr>
              <a:t>E</a:t>
            </a:r>
            <a:r>
              <a:rPr lang="en-US" baseline="-25000" dirty="0" err="1">
                <a:solidFill>
                  <a:schemeClr val="bg1"/>
                </a:solidFill>
              </a:rPr>
              <a:t>break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CEE652-E2A5-FB5A-6A0A-89FADDC8B23B}"/>
              </a:ext>
            </a:extLst>
          </p:cNvPr>
          <p:cNvSpPr txBox="1"/>
          <p:nvPr/>
        </p:nvSpPr>
        <p:spPr>
          <a:xfrm>
            <a:off x="6461545" y="5211241"/>
            <a:ext cx="5788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spectra is </a:t>
            </a:r>
            <a:r>
              <a:rPr lang="en-US" dirty="0">
                <a:solidFill>
                  <a:srgbClr val="C00000"/>
                </a:solidFill>
              </a:rPr>
              <a:t>hard</a:t>
            </a:r>
            <a:r>
              <a:rPr lang="en-US" dirty="0"/>
              <a:t> below </a:t>
            </a:r>
            <a:r>
              <a:rPr lang="en-US" dirty="0" err="1"/>
              <a:t>E</a:t>
            </a:r>
            <a:r>
              <a:rPr lang="en-US" baseline="-25000" dirty="0" err="1"/>
              <a:t>break</a:t>
            </a:r>
            <a:r>
              <a:rPr lang="en-US" baseline="-25000" dirty="0"/>
              <a:t> </a:t>
            </a:r>
            <a:r>
              <a:rPr lang="en-US" dirty="0"/>
              <a:t>and </a:t>
            </a:r>
            <a:r>
              <a:rPr lang="en-US" dirty="0">
                <a:solidFill>
                  <a:srgbClr val="C00000"/>
                </a:solidFill>
              </a:rPr>
              <a:t>softens</a:t>
            </a:r>
            <a:r>
              <a:rPr lang="en-US" dirty="0"/>
              <a:t> above </a:t>
            </a:r>
            <a:r>
              <a:rPr lang="en-US" dirty="0" err="1"/>
              <a:t>E</a:t>
            </a:r>
            <a:r>
              <a:rPr lang="en-US" baseline="-25000" dirty="0" err="1"/>
              <a:t>break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Phases have </a:t>
            </a:r>
            <a:r>
              <a:rPr lang="en-US" dirty="0">
                <a:solidFill>
                  <a:srgbClr val="C00000"/>
                </a:solidFill>
              </a:rPr>
              <a:t>comparable</a:t>
            </a:r>
            <a:r>
              <a:rPr lang="en-US" dirty="0"/>
              <a:t> spectral parameters.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Γ</a:t>
            </a:r>
            <a:r>
              <a:rPr lang="en-US" baseline="-25000" dirty="0" err="1"/>
              <a:t>i</a:t>
            </a:r>
            <a:r>
              <a:rPr lang="en-US" dirty="0"/>
              <a:t> is the same within 2σ error.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E</a:t>
            </a:r>
            <a:r>
              <a:rPr lang="en-US" baseline="-25000" dirty="0" err="1"/>
              <a:t>break</a:t>
            </a:r>
            <a:r>
              <a:rPr lang="en-US" dirty="0"/>
              <a:t> comparable within 3σ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364E38-D4BA-1BA4-8092-9E138E3D4CB1}"/>
              </a:ext>
            </a:extLst>
          </p:cNvPr>
          <p:cNvSpPr txBox="1"/>
          <p:nvPr/>
        </p:nvSpPr>
        <p:spPr>
          <a:xfrm>
            <a:off x="326992" y="3228581"/>
            <a:ext cx="5817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Table 6. </a:t>
            </a:r>
            <a:r>
              <a:rPr lang="en-US" sz="1400" i="1" dirty="0">
                <a:solidFill>
                  <a:schemeClr val="bg1"/>
                </a:solidFill>
              </a:rPr>
              <a:t>Broken Power-law (BPL) likelihood fit parameters.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35B9FB-BE8A-E399-83EA-AD468B47A5F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893671" y="253260"/>
            <a:ext cx="26289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83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E11BF04-05FB-BD85-F0E4-775A01631F30}"/>
              </a:ext>
            </a:extLst>
          </p:cNvPr>
          <p:cNvSpPr/>
          <p:nvPr/>
        </p:nvSpPr>
        <p:spPr>
          <a:xfrm>
            <a:off x="0" y="771896"/>
            <a:ext cx="6911435" cy="5799384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C019F6-F774-7047-BBDA-C4F0C7AA57F0}"/>
              </a:ext>
            </a:extLst>
          </p:cNvPr>
          <p:cNvSpPr txBox="1"/>
          <p:nvPr/>
        </p:nvSpPr>
        <p:spPr>
          <a:xfrm>
            <a:off x="199939" y="937666"/>
            <a:ext cx="684553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Near zero time-lags implies that the flares were produced co-spatially by a single population of non-thermal particles.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emission were produced in similar emission regions, located at similar distances from the SMBH, i.e., near the outer </a:t>
            </a:r>
          </a:p>
          <a:p>
            <a:r>
              <a:rPr lang="en-US" sz="1400" dirty="0">
                <a:solidFill>
                  <a:schemeClr val="bg1"/>
                </a:solidFill>
              </a:rPr>
              <a:t>     edges of the BLR.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Previous studies estimate external Compton cooling times in the range </a:t>
            </a:r>
            <a:r>
              <a:rPr lang="en-US" sz="1400" u="sng" dirty="0">
                <a:solidFill>
                  <a:schemeClr val="bg1"/>
                </a:solidFill>
              </a:rPr>
              <a:t>7 – 27 minutes</a:t>
            </a:r>
            <a:r>
              <a:rPr lang="en-US" sz="1400" dirty="0">
                <a:solidFill>
                  <a:schemeClr val="bg1"/>
                </a:solidFill>
              </a:rPr>
              <a:t>, significantly shorter than our decay times [</a:t>
            </a:r>
            <a:r>
              <a:rPr lang="en-US" sz="1400" dirty="0">
                <a:solidFill>
                  <a:srgbClr val="00B0F0"/>
                </a:solidFill>
              </a:rPr>
              <a:t>1, 2</a:t>
            </a:r>
            <a:r>
              <a:rPr lang="en-US" sz="1400" dirty="0">
                <a:solidFill>
                  <a:schemeClr val="bg1"/>
                </a:solidFill>
              </a:rPr>
              <a:t>].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flux rise and fall times suggest the emission were produced through interactions with standing shocks within the jet: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faster rise (</a:t>
            </a:r>
            <a:r>
              <a:rPr lang="en-US" sz="1400" i="1" dirty="0">
                <a:solidFill>
                  <a:schemeClr val="bg1"/>
                </a:solidFill>
              </a:rPr>
              <a:t>T</a:t>
            </a:r>
            <a:r>
              <a:rPr lang="en-US" sz="1400" baseline="-25000" dirty="0">
                <a:solidFill>
                  <a:schemeClr val="bg1"/>
                </a:solidFill>
              </a:rPr>
              <a:t>r</a:t>
            </a:r>
            <a:r>
              <a:rPr lang="en-US" sz="1400" dirty="0">
                <a:solidFill>
                  <a:schemeClr val="bg1"/>
                </a:solidFill>
              </a:rPr>
              <a:t>) than decay time are consistent with the rapid injection of accelerated electrons in the emission regions at the shock front.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slower decay (</a:t>
            </a:r>
            <a:r>
              <a:rPr lang="en-US" sz="1400" i="1" dirty="0" err="1">
                <a:solidFill>
                  <a:schemeClr val="bg1"/>
                </a:solidFill>
              </a:rPr>
              <a:t>T</a:t>
            </a:r>
            <a:r>
              <a:rPr lang="en-US" sz="1400" baseline="-25000" dirty="0" err="1">
                <a:solidFill>
                  <a:schemeClr val="bg1"/>
                </a:solidFill>
              </a:rPr>
              <a:t>f</a:t>
            </a:r>
            <a:r>
              <a:rPr lang="en-US" sz="1400" dirty="0">
                <a:solidFill>
                  <a:schemeClr val="bg1"/>
                </a:solidFill>
              </a:rPr>
              <a:t>) can be attributed to a combination of a continued injection of accelerated electrons and radiative cooling as the emission region propagates beyond the shock (Phases I, II &amp; III).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slower rise than decay observed in Phase IV could be attributed to a slow injection rate of accelerated electrons (</a:t>
            </a:r>
            <a:r>
              <a:rPr lang="en-US" sz="1400" i="1" dirty="0">
                <a:solidFill>
                  <a:schemeClr val="bg1"/>
                </a:solidFill>
              </a:rPr>
              <a:t>T</a:t>
            </a:r>
            <a:r>
              <a:rPr lang="en-US" sz="1400" baseline="-25000" dirty="0">
                <a:solidFill>
                  <a:schemeClr val="bg1"/>
                </a:solidFill>
              </a:rPr>
              <a:t>r</a:t>
            </a:r>
            <a:r>
              <a:rPr lang="en-US" sz="1400" dirty="0">
                <a:solidFill>
                  <a:schemeClr val="bg1"/>
                </a:solidFill>
              </a:rPr>
              <a:t>), followed by continued injection and efficient electron cooling (</a:t>
            </a:r>
            <a:r>
              <a:rPr lang="en-US" sz="1400" i="1" dirty="0" err="1">
                <a:solidFill>
                  <a:schemeClr val="bg1"/>
                </a:solidFill>
              </a:rPr>
              <a:t>T</a:t>
            </a:r>
            <a:r>
              <a:rPr lang="en-US" sz="1400" baseline="-25000" dirty="0" err="1">
                <a:solidFill>
                  <a:schemeClr val="bg1"/>
                </a:solidFill>
              </a:rPr>
              <a:t>f</a:t>
            </a:r>
            <a:r>
              <a:rPr lang="en-US" sz="1400" dirty="0">
                <a:solidFill>
                  <a:schemeClr val="bg1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BDF5B59-5C45-807F-3829-80B7F7DE7BB0}"/>
              </a:ext>
            </a:extLst>
          </p:cNvPr>
          <p:cNvSpPr/>
          <p:nvPr/>
        </p:nvSpPr>
        <p:spPr>
          <a:xfrm>
            <a:off x="7015221" y="3524420"/>
            <a:ext cx="5178745" cy="304686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DF9AC5-6EEF-7970-64D7-F679E989A1A1}"/>
              </a:ext>
            </a:extLst>
          </p:cNvPr>
          <p:cNvSpPr txBox="1"/>
          <p:nvPr/>
        </p:nvSpPr>
        <p:spPr>
          <a:xfrm>
            <a:off x="306780" y="5647202"/>
            <a:ext cx="63733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050" dirty="0" err="1">
                <a:solidFill>
                  <a:schemeClr val="bg1"/>
                </a:solidFill>
              </a:rPr>
              <a:t>Paliya</a:t>
            </a:r>
            <a:r>
              <a:rPr lang="en-US" sz="1050" dirty="0">
                <a:solidFill>
                  <a:schemeClr val="bg1"/>
                </a:solidFill>
              </a:rPr>
              <a:t>, V. S. (2015), ‘Fermi-large area telescope observations of the exceptional gamma-ray flare from 3c 279 in 2015 </a:t>
            </a:r>
            <a:r>
              <a:rPr lang="en-US" sz="1050" dirty="0" err="1">
                <a:solidFill>
                  <a:schemeClr val="bg1"/>
                </a:solidFill>
              </a:rPr>
              <a:t>june</a:t>
            </a:r>
            <a:r>
              <a:rPr lang="en-US" sz="1050" dirty="0">
                <a:solidFill>
                  <a:schemeClr val="bg1"/>
                </a:solidFill>
              </a:rPr>
              <a:t>’, The Astrophysical Journal Letters 808(2), L48.</a:t>
            </a:r>
          </a:p>
          <a:p>
            <a:pPr marL="228600" indent="-228600">
              <a:buAutoNum type="arabicPeriod"/>
            </a:pPr>
            <a:r>
              <a:rPr lang="en-US" sz="1050" dirty="0">
                <a:solidFill>
                  <a:schemeClr val="bg1"/>
                </a:solidFill>
              </a:rPr>
              <a:t>Wang, G., Fan, J., Xiao, H. &amp; Cai, J. (2022), ‘Variability and spectral behavior of gamma-ray flares of 3c 279’, Publications of the Astronomical Society of the Pacific 134(1040), 104101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B16FD6-8888-8D45-3411-B45E99A253A1}"/>
              </a:ext>
            </a:extLst>
          </p:cNvPr>
          <p:cNvSpPr txBox="1">
            <a:spLocks/>
          </p:cNvSpPr>
          <p:nvPr/>
        </p:nvSpPr>
        <p:spPr bwMode="black">
          <a:xfrm>
            <a:off x="662839" y="0"/>
            <a:ext cx="5396797" cy="683097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Discussion: Emission from 3C 279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627B154-ABE1-D887-7ADE-04CA05B2FC47}"/>
              </a:ext>
            </a:extLst>
          </p:cNvPr>
          <p:cNvSpPr/>
          <p:nvPr/>
        </p:nvSpPr>
        <p:spPr>
          <a:xfrm rot="17094587">
            <a:off x="7464985" y="4591209"/>
            <a:ext cx="330562" cy="3200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ughnut 14">
            <a:extLst>
              <a:ext uri="{FF2B5EF4-FFF2-40B4-BE49-F238E27FC236}">
                <a16:creationId xmlns:a16="http://schemas.microsoft.com/office/drawing/2014/main" id="{FB924942-5E22-5788-9BB8-CD7765C7897D}"/>
              </a:ext>
            </a:extLst>
          </p:cNvPr>
          <p:cNvSpPr/>
          <p:nvPr/>
        </p:nvSpPr>
        <p:spPr>
          <a:xfrm>
            <a:off x="6905587" y="4117977"/>
            <a:ext cx="1449357" cy="1197144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78A52D-AA5E-F7E2-FDD7-2760E225BFB9}"/>
              </a:ext>
            </a:extLst>
          </p:cNvPr>
          <p:cNvCxnSpPr>
            <a:cxnSpLocks/>
          </p:cNvCxnSpPr>
          <p:nvPr/>
        </p:nvCxnSpPr>
        <p:spPr>
          <a:xfrm flipV="1">
            <a:off x="7630265" y="3968220"/>
            <a:ext cx="5520187" cy="582136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6796FE7-913A-287D-A5DC-B317AE7DE080}"/>
              </a:ext>
            </a:extLst>
          </p:cNvPr>
          <p:cNvCxnSpPr>
            <a:cxnSpLocks/>
          </p:cNvCxnSpPr>
          <p:nvPr/>
        </p:nvCxnSpPr>
        <p:spPr>
          <a:xfrm>
            <a:off x="7630265" y="4935813"/>
            <a:ext cx="5632233" cy="485245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FC1EC53-C5E1-A7CA-979B-F3BA0DA69684}"/>
              </a:ext>
            </a:extLst>
          </p:cNvPr>
          <p:cNvSpPr txBox="1"/>
          <p:nvPr/>
        </p:nvSpPr>
        <p:spPr>
          <a:xfrm>
            <a:off x="7085821" y="3780567"/>
            <a:ext cx="1088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Accretion disk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20B72C-95BC-E90F-94F1-3C6B5FA5ECE3}"/>
              </a:ext>
            </a:extLst>
          </p:cNvPr>
          <p:cNvSpPr txBox="1"/>
          <p:nvPr/>
        </p:nvSpPr>
        <p:spPr>
          <a:xfrm>
            <a:off x="7313312" y="4207323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SMBH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E2FDFD0-6792-D63F-5D03-2B462E3CDF07}"/>
                  </a:ext>
                </a:extLst>
              </p:cNvPr>
              <p:cNvSpPr txBox="1"/>
              <p:nvPr/>
            </p:nvSpPr>
            <p:spPr>
              <a:xfrm>
                <a:off x="8450059" y="3614969"/>
                <a:ext cx="9925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</a:t>
                </a:r>
                <a:r>
                  <a:rPr lang="en-US" sz="1200" baseline="-25000" dirty="0"/>
                  <a:t>1</a:t>
                </a:r>
                <a:r>
                  <a:rPr lang="en-US" sz="1200" dirty="0"/>
                  <a:t>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200" dirty="0"/>
                  <a:t>10</a:t>
                </a:r>
                <a:r>
                  <a:rPr lang="en-US" sz="1200" baseline="30000" dirty="0"/>
                  <a:t>16</a:t>
                </a:r>
                <a:r>
                  <a:rPr lang="en-US" sz="1200" dirty="0"/>
                  <a:t> cm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E2FDFD0-6792-D63F-5D03-2B462E3CD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0059" y="3614969"/>
                <a:ext cx="992579" cy="276999"/>
              </a:xfrm>
              <a:prstGeom prst="rect">
                <a:avLst/>
              </a:prstGeom>
              <a:blipFill>
                <a:blip r:embed="rId2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6EFA8D7-7E08-EC19-8149-FFB37ED08722}"/>
              </a:ext>
            </a:extLst>
          </p:cNvPr>
          <p:cNvCxnSpPr/>
          <p:nvPr/>
        </p:nvCxnSpPr>
        <p:spPr>
          <a:xfrm>
            <a:off x="8849611" y="3931527"/>
            <a:ext cx="0" cy="1509343"/>
          </a:xfrm>
          <a:prstGeom prst="line">
            <a:avLst/>
          </a:prstGeom>
          <a:ln w="19050" cap="flat" cmpd="sng" algn="ctr">
            <a:solidFill>
              <a:schemeClr val="tx1">
                <a:alpha val="23461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B7B2BB19-7950-483E-DE7F-8A33559C0B16}"/>
              </a:ext>
            </a:extLst>
          </p:cNvPr>
          <p:cNvSpPr/>
          <p:nvPr/>
        </p:nvSpPr>
        <p:spPr>
          <a:xfrm>
            <a:off x="9341204" y="4526369"/>
            <a:ext cx="388837" cy="32008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FA3295-48B5-C6A9-BEA9-3260981CF2F3}"/>
              </a:ext>
            </a:extLst>
          </p:cNvPr>
          <p:cNvSpPr txBox="1"/>
          <p:nvPr/>
        </p:nvSpPr>
        <p:spPr>
          <a:xfrm>
            <a:off x="8923473" y="4790759"/>
            <a:ext cx="1164229" cy="304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Emission region</a:t>
            </a: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7EC74376-144D-B390-0D90-134500E02E7B}"/>
              </a:ext>
            </a:extLst>
          </p:cNvPr>
          <p:cNvSpPr/>
          <p:nvPr/>
        </p:nvSpPr>
        <p:spPr>
          <a:xfrm rot="5400000">
            <a:off x="9179932" y="4199151"/>
            <a:ext cx="1558296" cy="1067642"/>
          </a:xfrm>
          <a:prstGeom prst="blockArc">
            <a:avLst>
              <a:gd name="adj1" fmla="val 10247738"/>
              <a:gd name="adj2" fmla="val 1286123"/>
              <a:gd name="adj3" fmla="val 279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loud 24">
            <a:extLst>
              <a:ext uri="{FF2B5EF4-FFF2-40B4-BE49-F238E27FC236}">
                <a16:creationId xmlns:a16="http://schemas.microsoft.com/office/drawing/2014/main" id="{6379F918-BEA2-82A2-E0DA-ED71F33736EE}"/>
              </a:ext>
            </a:extLst>
          </p:cNvPr>
          <p:cNvSpPr/>
          <p:nvPr/>
        </p:nvSpPr>
        <p:spPr>
          <a:xfrm>
            <a:off x="10247856" y="3873439"/>
            <a:ext cx="553362" cy="327898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loud 25">
            <a:extLst>
              <a:ext uri="{FF2B5EF4-FFF2-40B4-BE49-F238E27FC236}">
                <a16:creationId xmlns:a16="http://schemas.microsoft.com/office/drawing/2014/main" id="{1BDF6EEC-8863-1927-715A-3516C9F82681}"/>
              </a:ext>
            </a:extLst>
          </p:cNvPr>
          <p:cNvSpPr/>
          <p:nvPr/>
        </p:nvSpPr>
        <p:spPr>
          <a:xfrm>
            <a:off x="10902484" y="3746849"/>
            <a:ext cx="529573" cy="470395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Block Arc 26">
            <a:extLst>
              <a:ext uri="{FF2B5EF4-FFF2-40B4-BE49-F238E27FC236}">
                <a16:creationId xmlns:a16="http://schemas.microsoft.com/office/drawing/2014/main" id="{FCF273DB-7C76-D125-4870-3DC69394559F}"/>
              </a:ext>
            </a:extLst>
          </p:cNvPr>
          <p:cNvSpPr/>
          <p:nvPr/>
        </p:nvSpPr>
        <p:spPr>
          <a:xfrm rot="5400000">
            <a:off x="10584033" y="4118647"/>
            <a:ext cx="1590505" cy="1067642"/>
          </a:xfrm>
          <a:prstGeom prst="blockArc">
            <a:avLst>
              <a:gd name="adj1" fmla="val 10247738"/>
              <a:gd name="adj2" fmla="val 1641218"/>
              <a:gd name="adj3" fmla="val 328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B3B9732A-91DC-1E9F-3EDD-D503B2CE67FD}"/>
              </a:ext>
            </a:extLst>
          </p:cNvPr>
          <p:cNvSpPr/>
          <p:nvPr/>
        </p:nvSpPr>
        <p:spPr>
          <a:xfrm>
            <a:off x="10743309" y="4299578"/>
            <a:ext cx="286141" cy="279569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59E8E7EF-B1C8-9C19-AE0A-CB6558BFE5CB}"/>
              </a:ext>
            </a:extLst>
          </p:cNvPr>
          <p:cNvSpPr/>
          <p:nvPr/>
        </p:nvSpPr>
        <p:spPr>
          <a:xfrm>
            <a:off x="10827724" y="4689726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loud 29">
            <a:extLst>
              <a:ext uri="{FF2B5EF4-FFF2-40B4-BE49-F238E27FC236}">
                <a16:creationId xmlns:a16="http://schemas.microsoft.com/office/drawing/2014/main" id="{E518AA42-33F4-5D7D-4AC4-86CAFD086534}"/>
              </a:ext>
            </a:extLst>
          </p:cNvPr>
          <p:cNvSpPr/>
          <p:nvPr/>
        </p:nvSpPr>
        <p:spPr>
          <a:xfrm>
            <a:off x="11330409" y="4324032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loud 30">
            <a:extLst>
              <a:ext uri="{FF2B5EF4-FFF2-40B4-BE49-F238E27FC236}">
                <a16:creationId xmlns:a16="http://schemas.microsoft.com/office/drawing/2014/main" id="{BBCB3876-053C-0752-8F4F-AEAC31981366}"/>
              </a:ext>
            </a:extLst>
          </p:cNvPr>
          <p:cNvSpPr/>
          <p:nvPr/>
        </p:nvSpPr>
        <p:spPr>
          <a:xfrm>
            <a:off x="11216723" y="4772060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loud 31">
            <a:extLst>
              <a:ext uri="{FF2B5EF4-FFF2-40B4-BE49-F238E27FC236}">
                <a16:creationId xmlns:a16="http://schemas.microsoft.com/office/drawing/2014/main" id="{04D6B9E3-E063-2E07-AE0F-887A77614E16}"/>
              </a:ext>
            </a:extLst>
          </p:cNvPr>
          <p:cNvSpPr/>
          <p:nvPr/>
        </p:nvSpPr>
        <p:spPr>
          <a:xfrm>
            <a:off x="11529102" y="4840777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1485FB1B-B364-557C-7466-800D95716A0C}"/>
              </a:ext>
            </a:extLst>
          </p:cNvPr>
          <p:cNvSpPr/>
          <p:nvPr/>
        </p:nvSpPr>
        <p:spPr>
          <a:xfrm>
            <a:off x="10361126" y="5171225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loud 33">
            <a:extLst>
              <a:ext uri="{FF2B5EF4-FFF2-40B4-BE49-F238E27FC236}">
                <a16:creationId xmlns:a16="http://schemas.microsoft.com/office/drawing/2014/main" id="{66C08BFE-DF35-E8F1-C465-0227679D63B5}"/>
              </a:ext>
            </a:extLst>
          </p:cNvPr>
          <p:cNvSpPr/>
          <p:nvPr/>
        </p:nvSpPr>
        <p:spPr>
          <a:xfrm>
            <a:off x="10956238" y="5194934"/>
            <a:ext cx="195874" cy="2527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A0E6EFE-6888-2978-3ACF-98700E90BC69}"/>
              </a:ext>
            </a:extLst>
          </p:cNvPr>
          <p:cNvSpPr txBox="1"/>
          <p:nvPr/>
        </p:nvSpPr>
        <p:spPr>
          <a:xfrm>
            <a:off x="10962293" y="417835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BLR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2751A2D-8A3C-A1E9-0F73-4FFEEBB4B072}"/>
                  </a:ext>
                </a:extLst>
              </p:cNvPr>
              <p:cNvSpPr txBox="1"/>
              <p:nvPr/>
            </p:nvSpPr>
            <p:spPr>
              <a:xfrm>
                <a:off x="10078830" y="3588218"/>
                <a:ext cx="9925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</a:t>
                </a:r>
                <a:r>
                  <a:rPr lang="en-US" sz="1200" baseline="-25000" dirty="0"/>
                  <a:t>2</a:t>
                </a:r>
                <a:r>
                  <a:rPr lang="en-US" sz="1200" dirty="0"/>
                  <a:t>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200" dirty="0"/>
                  <a:t>10</a:t>
                </a:r>
                <a:r>
                  <a:rPr lang="en-US" sz="1200" baseline="30000" dirty="0"/>
                  <a:t>17</a:t>
                </a:r>
                <a:r>
                  <a:rPr lang="en-US" sz="1200" dirty="0"/>
                  <a:t> cm</a:t>
                </a: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2751A2D-8A3C-A1E9-0F73-4FFEEBB4B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8830" y="3588218"/>
                <a:ext cx="992579" cy="276999"/>
              </a:xfrm>
              <a:prstGeom prst="rect">
                <a:avLst/>
              </a:prstGeom>
              <a:blipFill>
                <a:blip r:embed="rId3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93BF890-5545-A97A-A77D-6591E91C431E}"/>
              </a:ext>
            </a:extLst>
          </p:cNvPr>
          <p:cNvCxnSpPr/>
          <p:nvPr/>
        </p:nvCxnSpPr>
        <p:spPr>
          <a:xfrm>
            <a:off x="10456126" y="3896554"/>
            <a:ext cx="0" cy="1509343"/>
          </a:xfrm>
          <a:prstGeom prst="line">
            <a:avLst/>
          </a:prstGeom>
          <a:ln w="19050" cap="flat" cmpd="sng" algn="ctr">
            <a:solidFill>
              <a:schemeClr val="tx1">
                <a:alpha val="40915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6B080B7-AECA-6EBB-B6FC-E723068808E3}"/>
              </a:ext>
            </a:extLst>
          </p:cNvPr>
          <p:cNvCxnSpPr/>
          <p:nvPr/>
        </p:nvCxnSpPr>
        <p:spPr>
          <a:xfrm>
            <a:off x="7630265" y="5955959"/>
            <a:ext cx="29267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4FCB827-391E-8F7B-8DA2-612AA31E1D0F}"/>
              </a:ext>
            </a:extLst>
          </p:cNvPr>
          <p:cNvSpPr txBox="1"/>
          <p:nvPr/>
        </p:nvSpPr>
        <p:spPr>
          <a:xfrm>
            <a:off x="7342255" y="571103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60DDC7-FAE8-6517-14B6-C19D82F32F51}"/>
              </a:ext>
            </a:extLst>
          </p:cNvPr>
          <p:cNvSpPr txBox="1"/>
          <p:nvPr/>
        </p:nvSpPr>
        <p:spPr>
          <a:xfrm>
            <a:off x="10547825" y="571625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2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81138E1-1D51-41D1-0E9B-A3C15997EE92}"/>
              </a:ext>
            </a:extLst>
          </p:cNvPr>
          <p:cNvCxnSpPr>
            <a:stCxn id="25" idx="1"/>
          </p:cNvCxnSpPr>
          <p:nvPr/>
        </p:nvCxnSpPr>
        <p:spPr>
          <a:xfrm>
            <a:off x="10524537" y="4200988"/>
            <a:ext cx="50582" cy="238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F1144F7-8112-F73C-C8F4-CC9A93FD23A6}"/>
              </a:ext>
            </a:extLst>
          </p:cNvPr>
          <p:cNvCxnSpPr/>
          <p:nvPr/>
        </p:nvCxnSpPr>
        <p:spPr>
          <a:xfrm flipH="1">
            <a:off x="10575119" y="4490981"/>
            <a:ext cx="141983" cy="26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A36D942-BCEC-5913-BCAB-84A73B6CE2F8}"/>
              </a:ext>
            </a:extLst>
          </p:cNvPr>
          <p:cNvCxnSpPr/>
          <p:nvPr/>
        </p:nvCxnSpPr>
        <p:spPr>
          <a:xfrm>
            <a:off x="9758198" y="4686198"/>
            <a:ext cx="2822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0659975-FCBE-B157-13DC-695191CBF987}"/>
              </a:ext>
            </a:extLst>
          </p:cNvPr>
          <p:cNvCxnSpPr>
            <a:cxnSpLocks/>
          </p:cNvCxnSpPr>
          <p:nvPr/>
        </p:nvCxnSpPr>
        <p:spPr>
          <a:xfrm flipH="1">
            <a:off x="10672851" y="4817710"/>
            <a:ext cx="147789" cy="22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B9F4B5D-F86F-AB0A-AD88-10EE65556DA4}"/>
              </a:ext>
            </a:extLst>
          </p:cNvPr>
          <p:cNvCxnSpPr/>
          <p:nvPr/>
        </p:nvCxnSpPr>
        <p:spPr>
          <a:xfrm>
            <a:off x="11412597" y="4117977"/>
            <a:ext cx="312379" cy="198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670D634-EACC-8E1A-BF62-E9C3EEEF0C63}"/>
              </a:ext>
            </a:extLst>
          </p:cNvPr>
          <p:cNvCxnSpPr>
            <a:stCxn id="30" idx="2"/>
          </p:cNvCxnSpPr>
          <p:nvPr/>
        </p:nvCxnSpPr>
        <p:spPr>
          <a:xfrm flipH="1">
            <a:off x="11182065" y="4450426"/>
            <a:ext cx="148952" cy="40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1F90639-B75D-00BF-F64A-6CBC03AEAD5F}"/>
              </a:ext>
            </a:extLst>
          </p:cNvPr>
          <p:cNvCxnSpPr>
            <a:cxnSpLocks/>
          </p:cNvCxnSpPr>
          <p:nvPr/>
        </p:nvCxnSpPr>
        <p:spPr>
          <a:xfrm flipV="1">
            <a:off x="10575119" y="4978733"/>
            <a:ext cx="168190" cy="192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FF1EC81-80D8-F306-273B-17D876659E2E}"/>
              </a:ext>
            </a:extLst>
          </p:cNvPr>
          <p:cNvCxnSpPr>
            <a:stCxn id="34" idx="3"/>
          </p:cNvCxnSpPr>
          <p:nvPr/>
        </p:nvCxnSpPr>
        <p:spPr>
          <a:xfrm flipH="1" flipV="1">
            <a:off x="10827724" y="5074979"/>
            <a:ext cx="226451" cy="134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C6BD95A-AA46-C359-1152-3FB4FA37364A}"/>
              </a:ext>
            </a:extLst>
          </p:cNvPr>
          <p:cNvCxnSpPr/>
          <p:nvPr/>
        </p:nvCxnSpPr>
        <p:spPr>
          <a:xfrm flipH="1" flipV="1">
            <a:off x="11379285" y="4652468"/>
            <a:ext cx="189501" cy="163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A graph of a number of numbers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25941265-1B73-3AF0-D188-717A54D94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4006" y="73570"/>
            <a:ext cx="4015375" cy="3389064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8EC454FA-15BA-8C21-E2A0-985EA083B2AC}"/>
              </a:ext>
            </a:extLst>
          </p:cNvPr>
          <p:cNvSpPr txBox="1"/>
          <p:nvPr/>
        </p:nvSpPr>
        <p:spPr>
          <a:xfrm>
            <a:off x="9014519" y="100741"/>
            <a:ext cx="1227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Variable Phase</a:t>
            </a:r>
          </a:p>
        </p:txBody>
      </p: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5">
            <p14:nvContentPartPr>
              <p14:cNvPr id="74" name="Ink 73">
                <a:extLst>
                  <a:ext uri="{FF2B5EF4-FFF2-40B4-BE49-F238E27FC236}">
                    <a16:creationId xmlns:a16="http://schemas.microsoft.com/office/drawing/2014/main" id="{5DC81CE8-9466-A6AC-4E6C-8F8B304EB663}"/>
                  </a:ext>
                </a:extLst>
              </p14:cNvPr>
              <p14:cNvContentPartPr/>
              <p14:nvPr/>
            </p14:nvContentPartPr>
            <p14:xfrm>
              <a:off x="10176036" y="4337374"/>
              <a:ext cx="66240" cy="759600"/>
            </p14:xfrm>
          </p:contentPart>
        </mc:Choice>
        <mc:Fallback>
          <p:pic>
            <p:nvPicPr>
              <p:cNvPr id="74" name="Ink 73">
                <a:extLst>
                  <a:ext uri="{FF2B5EF4-FFF2-40B4-BE49-F238E27FC236}">
                    <a16:creationId xmlns:a16="http://schemas.microsoft.com/office/drawing/2014/main" id="{5DC81CE8-9466-A6AC-4E6C-8F8B304EB66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113036" y="4274374"/>
                <a:ext cx="191880" cy="88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7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20925433-C315-7782-92E8-35A988EA1BFC}"/>
                  </a:ext>
                </a:extLst>
              </p14:cNvPr>
              <p14:cNvContentPartPr/>
              <p14:nvPr/>
            </p14:nvContentPartPr>
            <p14:xfrm>
              <a:off x="10215996" y="4342414"/>
              <a:ext cx="132480" cy="746280"/>
            </p14:xfrm>
          </p:contentPart>
        </mc:Choice>
        <mc:Fallback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20925433-C315-7782-92E8-35A988EA1BF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153356" y="4279414"/>
                <a:ext cx="258120" cy="87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9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071A094F-DBA0-2235-3C0C-29B2E1468762}"/>
                  </a:ext>
                </a:extLst>
              </p14:cNvPr>
              <p14:cNvContentPartPr/>
              <p14:nvPr/>
            </p14:nvContentPartPr>
            <p14:xfrm>
              <a:off x="10070556" y="4383454"/>
              <a:ext cx="136800" cy="693360"/>
            </p14:xfrm>
          </p:contentPart>
        </mc:Choice>
        <mc:Fallback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071A094F-DBA0-2235-3C0C-29B2E146876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007556" y="4320814"/>
                <a:ext cx="262440" cy="819000"/>
              </a:xfrm>
              <a:prstGeom prst="rect">
                <a:avLst/>
              </a:prstGeom>
            </p:spPr>
          </p:pic>
        </mc:Fallback>
      </mc:AlternateContent>
      <p:sp>
        <p:nvSpPr>
          <p:cNvPr id="77" name="TextBox 76">
            <a:extLst>
              <a:ext uri="{FF2B5EF4-FFF2-40B4-BE49-F238E27FC236}">
                <a16:creationId xmlns:a16="http://schemas.microsoft.com/office/drawing/2014/main" id="{F3133A4F-9670-ACC9-BF38-DC604C929E5A}"/>
              </a:ext>
            </a:extLst>
          </p:cNvPr>
          <p:cNvSpPr txBox="1"/>
          <p:nvPr/>
        </p:nvSpPr>
        <p:spPr>
          <a:xfrm>
            <a:off x="9366612" y="3906949"/>
            <a:ext cx="5533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Shock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DA5E838-07C9-1B73-C775-ED157D619D84}"/>
              </a:ext>
            </a:extLst>
          </p:cNvPr>
          <p:cNvCxnSpPr/>
          <p:nvPr/>
        </p:nvCxnSpPr>
        <p:spPr>
          <a:xfrm>
            <a:off x="9758198" y="4113365"/>
            <a:ext cx="329504" cy="138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3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5DAA0-C1E1-E78C-6A61-B89E52E72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497929"/>
            <a:ext cx="7729728" cy="1188720"/>
          </a:xfrm>
        </p:spPr>
        <p:txBody>
          <a:bodyPr/>
          <a:lstStyle/>
          <a:p>
            <a:r>
              <a:rPr lang="en-US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293464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597FD-628D-9B6B-13DC-0A191E24E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3797" y="183840"/>
            <a:ext cx="1977081" cy="725525"/>
          </a:xfrm>
          <a:noFill/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US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Outline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FC48CC7-64A3-2B33-E92A-A2A0C0E89F15}"/>
              </a:ext>
            </a:extLst>
          </p:cNvPr>
          <p:cNvSpPr/>
          <p:nvPr/>
        </p:nvSpPr>
        <p:spPr>
          <a:xfrm>
            <a:off x="98852" y="0"/>
            <a:ext cx="2110627" cy="202650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BD696D4-91DD-BBEB-C70C-E70E859350A8}"/>
              </a:ext>
            </a:extLst>
          </p:cNvPr>
          <p:cNvSpPr/>
          <p:nvPr/>
        </p:nvSpPr>
        <p:spPr>
          <a:xfrm>
            <a:off x="1526294" y="1112115"/>
            <a:ext cx="9359739" cy="4077729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5C81CB1-902F-1738-8AC6-B52D750CA553}"/>
              </a:ext>
            </a:extLst>
          </p:cNvPr>
          <p:cNvSpPr txBox="1">
            <a:spLocks/>
          </p:cNvSpPr>
          <p:nvPr/>
        </p:nvSpPr>
        <p:spPr>
          <a:xfrm>
            <a:off x="2848469" y="1521580"/>
            <a:ext cx="7716287" cy="3384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Introduction: 3C 279</a:t>
            </a:r>
          </a:p>
          <a:p>
            <a:r>
              <a:rPr lang="en-US" dirty="0">
                <a:solidFill>
                  <a:schemeClr val="bg1"/>
                </a:solidFill>
              </a:rPr>
              <a:t>Optical and Gamma-ray Data</a:t>
            </a:r>
          </a:p>
          <a:p>
            <a:r>
              <a:rPr lang="en-US" dirty="0">
                <a:solidFill>
                  <a:schemeClr val="bg1"/>
                </a:solidFill>
              </a:rPr>
              <a:t>Results: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i="1" dirty="0">
                <a:solidFill>
                  <a:schemeClr val="bg1"/>
                </a:solidFill>
              </a:rPr>
              <a:t>z</a:t>
            </a:r>
            <a:r>
              <a:rPr lang="en-US" dirty="0">
                <a:solidFill>
                  <a:schemeClr val="bg1"/>
                </a:solidFill>
              </a:rPr>
              <a:t>-transformed discrete cross-correlation functions: Time-lags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Gamma-ray flux temporal profiling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Physical Constraints: Doppler factors, emission region radii and distance from the SMBH.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Gamma-ray SED: spectral energy breaks</a:t>
            </a:r>
          </a:p>
          <a:p>
            <a:r>
              <a:rPr lang="en-US" dirty="0">
                <a:solidFill>
                  <a:schemeClr val="bg1"/>
                </a:solidFill>
              </a:rPr>
              <a:t>Discussion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31DE5C3-2E46-2042-E0DB-E56E9AA5A237}"/>
              </a:ext>
            </a:extLst>
          </p:cNvPr>
          <p:cNvSpPr/>
          <p:nvPr/>
        </p:nvSpPr>
        <p:spPr>
          <a:xfrm>
            <a:off x="98853" y="4556401"/>
            <a:ext cx="2347785" cy="23016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Cartoon of two men looking at a large screen with planets and stars in the background&#10;&#10;Description automatically generated">
            <a:extLst>
              <a:ext uri="{FF2B5EF4-FFF2-40B4-BE49-F238E27FC236}">
                <a16:creationId xmlns:a16="http://schemas.microsoft.com/office/drawing/2014/main" id="{BDAC5315-486B-2098-F75D-B46F75507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4" y="4604300"/>
            <a:ext cx="1869436" cy="2142479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9AAE4B0-5E55-794F-77BD-CF82E8F76D1D}"/>
              </a:ext>
            </a:extLst>
          </p:cNvPr>
          <p:cNvSpPr/>
          <p:nvPr/>
        </p:nvSpPr>
        <p:spPr>
          <a:xfrm>
            <a:off x="10527955" y="179524"/>
            <a:ext cx="1589903" cy="134205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person looking through a telescope&#10;&#10;Description automatically generated">
            <a:extLst>
              <a:ext uri="{FF2B5EF4-FFF2-40B4-BE49-F238E27FC236}">
                <a16:creationId xmlns:a16="http://schemas.microsoft.com/office/drawing/2014/main" id="{2494097C-4843-BBA6-E5BB-A551A466F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706" y="233798"/>
            <a:ext cx="1207114" cy="1207114"/>
          </a:xfrm>
          <a:prstGeom prst="rect">
            <a:avLst/>
          </a:prstGeom>
        </p:spPr>
      </p:pic>
      <p:sp>
        <p:nvSpPr>
          <p:cNvPr id="3" name="Triangle 2">
            <a:extLst>
              <a:ext uri="{FF2B5EF4-FFF2-40B4-BE49-F238E27FC236}">
                <a16:creationId xmlns:a16="http://schemas.microsoft.com/office/drawing/2014/main" id="{15440726-7F10-86C2-A9CC-A98AA5C5873F}"/>
              </a:ext>
            </a:extLst>
          </p:cNvPr>
          <p:cNvSpPr/>
          <p:nvPr/>
        </p:nvSpPr>
        <p:spPr>
          <a:xfrm rot="19353863">
            <a:off x="10021881" y="4307580"/>
            <a:ext cx="1692173" cy="2269863"/>
          </a:xfrm>
          <a:prstGeom prst="triangle">
            <a:avLst>
              <a:gd name="adj" fmla="val 45513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92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F47E20B-1205-4238-A82B-90EF577F3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3567AC-EB9A-47A9-B6EC-B5BDB73B11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B9B7F4-A7B4-44C0-7459-8A33D5101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305656"/>
            <a:ext cx="3415288" cy="1294540"/>
          </a:xfrm>
          <a:noFill/>
          <a:ln>
            <a:solidFill>
              <a:schemeClr val="bg1"/>
            </a:solidFill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240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Introduction: 3C 279</a:t>
            </a:r>
          </a:p>
        </p:txBody>
      </p:sp>
      <p:pic>
        <p:nvPicPr>
          <p:cNvPr id="6" name="Content Placeholder 5" descr="A diagram of a space structure&#10;&#10;Description automatically generated with medium confidence">
            <a:extLst>
              <a:ext uri="{FF2B5EF4-FFF2-40B4-BE49-F238E27FC236}">
                <a16:creationId xmlns:a16="http://schemas.microsoft.com/office/drawing/2014/main" id="{253936C7-A194-F705-A634-3BE1B98192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97763" y="652922"/>
            <a:ext cx="6250769" cy="53912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1A1EE2-5249-74FF-D78B-B1CD268B7D22}"/>
              </a:ext>
            </a:extLst>
          </p:cNvPr>
          <p:cNvSpPr txBox="1"/>
          <p:nvPr/>
        </p:nvSpPr>
        <p:spPr>
          <a:xfrm>
            <a:off x="42857" y="1910810"/>
            <a:ext cx="453999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Active Galactic Nucleus (AGNs)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Blazars – relativistic jet aligned close to the line of sight of the observer [</a:t>
            </a:r>
            <a:r>
              <a:rPr lang="en-US" dirty="0">
                <a:solidFill>
                  <a:srgbClr val="00B0F0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].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Blazar Subclass: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Flat Spectrum Radio Quasars (FSRQ).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BL Lacertae (BL Lac).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Target 3C 279 Characteristics: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FSRQ.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Multiwavelength variability on all timescales [</a:t>
            </a:r>
            <a:r>
              <a:rPr lang="en-US" dirty="0">
                <a:solidFill>
                  <a:srgbClr val="00B0F0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].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Inconsistent multi-wavelength correlation [</a:t>
            </a:r>
            <a:r>
              <a:rPr lang="en-US" dirty="0">
                <a:solidFill>
                  <a:srgbClr val="00B0F0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].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87517C-862B-1B25-05F2-AB855AEBE17C}"/>
              </a:ext>
            </a:extLst>
          </p:cNvPr>
          <p:cNvSpPr txBox="1"/>
          <p:nvPr/>
        </p:nvSpPr>
        <p:spPr>
          <a:xfrm>
            <a:off x="6509222" y="6329811"/>
            <a:ext cx="4927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 Beckmann, V. &amp; Shrader, C. (2013), Active galactic nuclei, John Wiley &amp; Sons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C13664-8A4D-6A44-C130-A1A157FECDC0}"/>
              </a:ext>
            </a:extLst>
          </p:cNvPr>
          <p:cNvSpPr txBox="1"/>
          <p:nvPr/>
        </p:nvSpPr>
        <p:spPr>
          <a:xfrm>
            <a:off x="-26127" y="6355046"/>
            <a:ext cx="4680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ZA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2.  Patel, S.R., 2021. Broadband modelling of Orphan gamma ray                                flares. </a:t>
            </a:r>
            <a:r>
              <a:rPr lang="en-ZA" sz="12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Journal of High Energy Astrophysics</a:t>
            </a:r>
            <a:r>
              <a:rPr lang="en-ZA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ZA" sz="12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29</a:t>
            </a:r>
            <a:r>
              <a:rPr lang="en-ZA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pp.31-39.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32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A7028E-498E-8447-60B5-59F60E469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F7C8D47-01EF-3ABB-9ED6-386A14C4E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ED5A03-D92C-8D78-C91A-07400E032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E97518-B561-6DB9-1A9B-258786EFF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305656"/>
            <a:ext cx="3415288" cy="1294540"/>
          </a:xfrm>
          <a:noFill/>
          <a:ln>
            <a:solidFill>
              <a:schemeClr val="bg1"/>
            </a:solidFill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240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Introduction: 3C 279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ECC6D0-C8EC-8E60-1ED7-203CE308A61C}"/>
              </a:ext>
            </a:extLst>
          </p:cNvPr>
          <p:cNvSpPr txBox="1"/>
          <p:nvPr/>
        </p:nvSpPr>
        <p:spPr>
          <a:xfrm>
            <a:off x="42857" y="1910810"/>
            <a:ext cx="453999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Active Galactic Nucleus (AGNs)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Blazars – relativistic jet aligned close to the line of sight of the observer.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Blazar Subclass: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Flat Spectrum Radio Quasars (FSRQ).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BL Lacertae (BL Lac).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Target 3C 279 Characteristics: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FSRQ.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Multiwavelength variability on all timescales [</a:t>
            </a:r>
            <a:r>
              <a:rPr lang="en-US" dirty="0">
                <a:solidFill>
                  <a:srgbClr val="00B0F0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].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Inconsistent multi-wavelength correlation [</a:t>
            </a:r>
            <a:r>
              <a:rPr lang="en-US" dirty="0">
                <a:solidFill>
                  <a:srgbClr val="00B0F0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].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449064-E853-B217-6F3B-0E1E50958BEA}"/>
              </a:ext>
            </a:extLst>
          </p:cNvPr>
          <p:cNvSpPr txBox="1"/>
          <p:nvPr/>
        </p:nvSpPr>
        <p:spPr>
          <a:xfrm>
            <a:off x="4750469" y="5619698"/>
            <a:ext cx="73986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</a:rPr>
              <a:t>1</a:t>
            </a:r>
            <a:r>
              <a:rPr lang="en-ZA" sz="1100" b="0" i="0" dirty="0">
                <a:effectLst/>
                <a:latin typeface="Arial" panose="020B0604020202020204" pitchFamily="34" charset="0"/>
              </a:rPr>
              <a:t>.  Patel, S.R., 2021. Broadband modelling of Orphan gamma ray flares. </a:t>
            </a:r>
            <a:r>
              <a:rPr lang="en-ZA" sz="1100" b="0" i="1" dirty="0">
                <a:effectLst/>
                <a:latin typeface="Arial" panose="020B0604020202020204" pitchFamily="34" charset="0"/>
              </a:rPr>
              <a:t>Journal of High Energy Astrophysics</a:t>
            </a:r>
            <a:r>
              <a:rPr lang="en-ZA" sz="1100" b="0" i="0" dirty="0">
                <a:effectLst/>
                <a:latin typeface="Arial" panose="020B0604020202020204" pitchFamily="34" charset="0"/>
              </a:rPr>
              <a:t>, </a:t>
            </a:r>
            <a:r>
              <a:rPr lang="en-ZA" sz="1100" b="0" i="1" dirty="0">
                <a:effectLst/>
                <a:latin typeface="Arial" panose="020B0604020202020204" pitchFamily="34" charset="0"/>
              </a:rPr>
              <a:t>29</a:t>
            </a:r>
            <a:r>
              <a:rPr lang="en-ZA" sz="1100" b="0" i="0" dirty="0">
                <a:effectLst/>
                <a:latin typeface="Arial" panose="020B0604020202020204" pitchFamily="34" charset="0"/>
              </a:rPr>
              <a:t>, pp.31-39.</a:t>
            </a:r>
            <a:endParaRPr lang="en-US" sz="1100" dirty="0"/>
          </a:p>
        </p:txBody>
      </p:sp>
      <p:pic>
        <p:nvPicPr>
          <p:cNvPr id="10" name="Picture 9" descr="A graph of different types of smart objects&#10;&#10;Description automatically generated with medium confidence">
            <a:extLst>
              <a:ext uri="{FF2B5EF4-FFF2-40B4-BE49-F238E27FC236}">
                <a16:creationId xmlns:a16="http://schemas.microsoft.com/office/drawing/2014/main" id="{15799FA6-674F-E421-37EE-A2760467E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186" y="853595"/>
            <a:ext cx="6342334" cy="46732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63417C-DC28-603C-45E7-E27445A8097F}"/>
              </a:ext>
            </a:extLst>
          </p:cNvPr>
          <p:cNvSpPr txBox="1"/>
          <p:nvPr/>
        </p:nvSpPr>
        <p:spPr>
          <a:xfrm>
            <a:off x="7940167" y="429706"/>
            <a:ext cx="163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Orphan Gamma-ray</a:t>
            </a:r>
          </a:p>
          <a:p>
            <a:pPr algn="ctr"/>
            <a:r>
              <a:rPr lang="en-US" sz="1400" dirty="0"/>
              <a:t> Flare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9A5C6-F5A3-B13E-5B8A-6D49BEA508D3}"/>
              </a:ext>
            </a:extLst>
          </p:cNvPr>
          <p:cNvSpPr txBox="1"/>
          <p:nvPr/>
        </p:nvSpPr>
        <p:spPr>
          <a:xfrm>
            <a:off x="11222185" y="1435541"/>
            <a:ext cx="9698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Gamma-rays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6697BC-4945-506B-B43F-D06B2A0645F5}"/>
              </a:ext>
            </a:extLst>
          </p:cNvPr>
          <p:cNvSpPr txBox="1"/>
          <p:nvPr/>
        </p:nvSpPr>
        <p:spPr>
          <a:xfrm>
            <a:off x="11248247" y="2454193"/>
            <a:ext cx="729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 - rays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EEC011-E18A-6EC7-B54A-93C3FBD61289}"/>
              </a:ext>
            </a:extLst>
          </p:cNvPr>
          <p:cNvSpPr txBox="1"/>
          <p:nvPr/>
        </p:nvSpPr>
        <p:spPr>
          <a:xfrm>
            <a:off x="11225157" y="3408652"/>
            <a:ext cx="729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92D050"/>
                </a:solidFill>
              </a:rPr>
              <a:t>Optical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F85B9E-7F70-9FA0-0E38-28C9F2108BA2}"/>
              </a:ext>
            </a:extLst>
          </p:cNvPr>
          <p:cNvSpPr txBox="1"/>
          <p:nvPr/>
        </p:nvSpPr>
        <p:spPr>
          <a:xfrm>
            <a:off x="11239011" y="4408949"/>
            <a:ext cx="729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Near IR</a:t>
            </a:r>
          </a:p>
        </p:txBody>
      </p:sp>
    </p:spTree>
    <p:extLst>
      <p:ext uri="{BB962C8B-B14F-4D97-AF65-F5344CB8AC3E}">
        <p14:creationId xmlns:p14="http://schemas.microsoft.com/office/powerpoint/2010/main" val="1722692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76A4D-7453-D631-35E5-C63A0F9C4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08" y="78646"/>
            <a:ext cx="3983461" cy="744312"/>
          </a:xfrm>
          <a:noFill/>
          <a:ln>
            <a:solidFill>
              <a:schemeClr val="bg1"/>
            </a:solidFill>
          </a:ln>
        </p:spPr>
        <p:txBody>
          <a:bodyPr wrap="square">
            <a:normAutofit fontScale="90000"/>
          </a:bodyPr>
          <a:lstStyle/>
          <a:p>
            <a:r>
              <a:rPr lang="en-US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Gamma-ray and Optical Correlations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71694-265D-FC56-22CD-052578C18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8" y="1005840"/>
            <a:ext cx="4542774" cy="534270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 i="1" dirty="0">
                <a:solidFill>
                  <a:schemeClr val="bg1"/>
                </a:solidFill>
              </a:rPr>
              <a:t>z</a:t>
            </a:r>
            <a:r>
              <a:rPr lang="en-US" sz="1700" dirty="0">
                <a:solidFill>
                  <a:schemeClr val="bg1"/>
                </a:solidFill>
              </a:rPr>
              <a:t>-transformed Discrete Cross-Correlation Functions (ZDCF) [</a:t>
            </a:r>
            <a:r>
              <a:rPr lang="en-US" sz="1700" dirty="0">
                <a:solidFill>
                  <a:srgbClr val="00B0F0"/>
                </a:solidFill>
              </a:rPr>
              <a:t>1</a:t>
            </a:r>
            <a:r>
              <a:rPr lang="en-US" sz="1700" dirty="0">
                <a:solidFill>
                  <a:schemeClr val="bg1"/>
                </a:solidFill>
              </a:rPr>
              <a:t>].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Variability time-lags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To probe the number of emission zones in the jet during flares</a:t>
            </a:r>
          </a:p>
          <a:p>
            <a:pPr marL="228600" lvl="1" indent="0">
              <a:lnSpc>
                <a:spcPct val="90000"/>
              </a:lnSpc>
              <a:buNone/>
            </a:pPr>
            <a:endParaRPr lang="en-US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The </a:t>
            </a:r>
            <a:r>
              <a:rPr lang="en-US" sz="1500" i="1" dirty="0">
                <a:solidFill>
                  <a:schemeClr val="bg1"/>
                </a:solidFill>
              </a:rPr>
              <a:t>Fermi</a:t>
            </a:r>
            <a:r>
              <a:rPr lang="en-US" sz="1500" dirty="0">
                <a:solidFill>
                  <a:schemeClr val="bg1"/>
                </a:solidFill>
              </a:rPr>
              <a:t> Large Area Telescope (LAT): Gamma-rays 0.1 – 300 GeV [</a:t>
            </a:r>
            <a:r>
              <a:rPr lang="en-US" sz="1500" dirty="0">
                <a:solidFill>
                  <a:srgbClr val="00B0F0"/>
                </a:solidFill>
              </a:rPr>
              <a:t>2</a:t>
            </a:r>
            <a:r>
              <a:rPr lang="en-US" sz="1500" dirty="0">
                <a:solidFill>
                  <a:schemeClr val="bg1"/>
                </a:solidFill>
              </a:rPr>
              <a:t>].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Light-curves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Spectral Energy Distributions (SEDs)</a:t>
            </a:r>
          </a:p>
          <a:p>
            <a:pPr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Optical Photometry: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Boyden Observatory: Watcher Telescope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Las Cumbres Observatory (LCO)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Steward Observatory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Small and Moderate Aperture Research Telescope System (SMARTS)</a:t>
            </a:r>
          </a:p>
          <a:p>
            <a:pPr>
              <a:lnSpc>
                <a:spcPct val="90000"/>
              </a:lnSpc>
            </a:pPr>
            <a:endParaRPr lang="en-US" sz="1700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55DEFA-CA03-BF65-EF71-AF1D2AE5129C}"/>
              </a:ext>
            </a:extLst>
          </p:cNvPr>
          <p:cNvCxnSpPr>
            <a:cxnSpLocks/>
          </p:cNvCxnSpPr>
          <p:nvPr/>
        </p:nvCxnSpPr>
        <p:spPr>
          <a:xfrm>
            <a:off x="145156" y="2593587"/>
            <a:ext cx="4341990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6" name="Picture 5" descr="Diagram of a house with a calorimeter&#10;&#10;Description automatically generated">
            <a:extLst>
              <a:ext uri="{FF2B5EF4-FFF2-40B4-BE49-F238E27FC236}">
                <a16:creationId xmlns:a16="http://schemas.microsoft.com/office/drawing/2014/main" id="{3E7BC0E5-F2F1-4497-2EB4-90132AF5E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102" y="47501"/>
            <a:ext cx="3030464" cy="23114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2CB636-B5F1-B28D-98AE-40F887D9EFDF}"/>
              </a:ext>
            </a:extLst>
          </p:cNvPr>
          <p:cNvSpPr txBox="1"/>
          <p:nvPr/>
        </p:nvSpPr>
        <p:spPr>
          <a:xfrm>
            <a:off x="4763977" y="39124"/>
            <a:ext cx="112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Fermi</a:t>
            </a:r>
            <a:r>
              <a:rPr lang="en-US" dirty="0"/>
              <a:t>-LAT</a:t>
            </a:r>
          </a:p>
        </p:txBody>
      </p:sp>
      <p:pic>
        <p:nvPicPr>
          <p:cNvPr id="10" name="Picture 9" descr="A large telescope in a room&#10;&#10;Description automatically generated">
            <a:extLst>
              <a:ext uri="{FF2B5EF4-FFF2-40B4-BE49-F238E27FC236}">
                <a16:creationId xmlns:a16="http://schemas.microsoft.com/office/drawing/2014/main" id="{230C634A-BAAC-4F67-CE35-6CD78B519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976" y="47499"/>
            <a:ext cx="3078917" cy="23114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BBD51A-47E9-035B-52D2-51A3AC7B2A7E}"/>
              </a:ext>
            </a:extLst>
          </p:cNvPr>
          <p:cNvSpPr txBox="1"/>
          <p:nvPr/>
        </p:nvSpPr>
        <p:spPr>
          <a:xfrm>
            <a:off x="10726705" y="757643"/>
            <a:ext cx="1551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Watcher</a:t>
            </a:r>
          </a:p>
          <a:p>
            <a:pPr algn="ctr"/>
            <a:r>
              <a:rPr lang="en-US" sz="1600" dirty="0"/>
              <a:t>40-cm Telescope</a:t>
            </a:r>
          </a:p>
        </p:txBody>
      </p:sp>
      <p:pic>
        <p:nvPicPr>
          <p:cNvPr id="15" name="Picture 14" descr="A close-up of a telescope&#10;&#10;Description automatically generated">
            <a:extLst>
              <a:ext uri="{FF2B5EF4-FFF2-40B4-BE49-F238E27FC236}">
                <a16:creationId xmlns:a16="http://schemas.microsoft.com/office/drawing/2014/main" id="{C45C160F-4FA4-712C-56A8-68C6B6D186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1871" y="2461014"/>
            <a:ext cx="2585942" cy="388753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8FB742F-2B10-1066-9C07-62AEC45E6A12}"/>
              </a:ext>
            </a:extLst>
          </p:cNvPr>
          <p:cNvSpPr txBox="1"/>
          <p:nvPr/>
        </p:nvSpPr>
        <p:spPr>
          <a:xfrm>
            <a:off x="5010612" y="6410290"/>
            <a:ext cx="2206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LCO 1.0-m Telescope</a:t>
            </a:r>
          </a:p>
        </p:txBody>
      </p:sp>
      <p:pic>
        <p:nvPicPr>
          <p:cNvPr id="18" name="Picture 17" descr="A close-up of a telescope&#10;&#10;Description automatically generated">
            <a:extLst>
              <a:ext uri="{FF2B5EF4-FFF2-40B4-BE49-F238E27FC236}">
                <a16:creationId xmlns:a16="http://schemas.microsoft.com/office/drawing/2014/main" id="{8395A2F8-804C-B739-2223-D87B3A43CB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2141" y="2441623"/>
            <a:ext cx="3251200" cy="20701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E181B32-68D0-D59E-4330-D7584B038A04}"/>
              </a:ext>
            </a:extLst>
          </p:cNvPr>
          <p:cNvSpPr txBox="1"/>
          <p:nvPr/>
        </p:nvSpPr>
        <p:spPr>
          <a:xfrm>
            <a:off x="10757735" y="3065476"/>
            <a:ext cx="1506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SMARTS </a:t>
            </a:r>
          </a:p>
          <a:p>
            <a:pPr algn="ctr"/>
            <a:r>
              <a:rPr lang="en-US" sz="1600" dirty="0"/>
              <a:t>1.3-m Telescope</a:t>
            </a:r>
          </a:p>
        </p:txBody>
      </p:sp>
      <p:pic>
        <p:nvPicPr>
          <p:cNvPr id="21" name="Picture 20" descr="A building with a dome shaped roof&#10;&#10;Description automatically generated">
            <a:extLst>
              <a:ext uri="{FF2B5EF4-FFF2-40B4-BE49-F238E27FC236}">
                <a16:creationId xmlns:a16="http://schemas.microsoft.com/office/drawing/2014/main" id="{9918D1E5-1545-CF9B-37EC-269193C02B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5454" y="4664789"/>
            <a:ext cx="3482883" cy="207933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A7799E8-54DA-3073-2045-D5FBAF997A32}"/>
              </a:ext>
            </a:extLst>
          </p:cNvPr>
          <p:cNvSpPr txBox="1"/>
          <p:nvPr/>
        </p:nvSpPr>
        <p:spPr>
          <a:xfrm>
            <a:off x="10916199" y="5410543"/>
            <a:ext cx="12580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Steward</a:t>
            </a:r>
          </a:p>
          <a:p>
            <a:pPr algn="ctr"/>
            <a:r>
              <a:rPr lang="en-US" sz="1600" dirty="0"/>
              <a:t>Observatory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FBE996-51A4-3F48-1C16-CF86B0E502E4}"/>
              </a:ext>
            </a:extLst>
          </p:cNvPr>
          <p:cNvSpPr txBox="1"/>
          <p:nvPr/>
        </p:nvSpPr>
        <p:spPr>
          <a:xfrm>
            <a:off x="-24567" y="5901527"/>
            <a:ext cx="465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050" dirty="0">
                <a:solidFill>
                  <a:schemeClr val="bg1"/>
                </a:solidFill>
              </a:rPr>
              <a:t>Alexander, T. (2013), ‘Improved </a:t>
            </a:r>
            <a:r>
              <a:rPr lang="en-US" sz="1050" dirty="0" err="1">
                <a:solidFill>
                  <a:schemeClr val="bg1"/>
                </a:solidFill>
              </a:rPr>
              <a:t>agn</a:t>
            </a:r>
            <a:r>
              <a:rPr lang="en-US" sz="1050" dirty="0">
                <a:solidFill>
                  <a:schemeClr val="bg1"/>
                </a:solidFill>
              </a:rPr>
              <a:t> light curve analysis with the z-transformed discrete correlation function’, </a:t>
            </a:r>
            <a:r>
              <a:rPr lang="en-US" sz="1050" dirty="0" err="1">
                <a:solidFill>
                  <a:schemeClr val="bg1"/>
                </a:solidFill>
              </a:rPr>
              <a:t>arXiv</a:t>
            </a:r>
            <a:r>
              <a:rPr lang="en-US" sz="1050" dirty="0">
                <a:solidFill>
                  <a:schemeClr val="bg1"/>
                </a:solidFill>
              </a:rPr>
              <a:t> preprint arXiv:1302.1508.</a:t>
            </a:r>
          </a:p>
          <a:p>
            <a:pPr marL="228600" indent="-228600">
              <a:buAutoNum type="arabicPeriod"/>
            </a:pPr>
            <a:r>
              <a:rPr lang="en-US" sz="1050" dirty="0">
                <a:solidFill>
                  <a:schemeClr val="bg1"/>
                </a:solidFill>
              </a:rPr>
              <a:t>Atwood, W. (2009), ‘The large area telescope on the fermi gamma-ray space telescope mission’, The Astrophysical Journal 697(2), 1071.</a:t>
            </a:r>
          </a:p>
        </p:txBody>
      </p:sp>
    </p:spTree>
    <p:extLst>
      <p:ext uri="{BB962C8B-B14F-4D97-AF65-F5344CB8AC3E}">
        <p14:creationId xmlns:p14="http://schemas.microsoft.com/office/powerpoint/2010/main" val="2483162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7704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BD022A-0F45-6BA7-366D-5D3F792B3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3814" y="157692"/>
            <a:ext cx="4436574" cy="1113896"/>
          </a:xfrm>
          <a:noFill/>
          <a:ln>
            <a:solidFill>
              <a:schemeClr val="bg1"/>
            </a:solidFill>
          </a:ln>
        </p:spPr>
        <p:txBody>
          <a:bodyPr wrap="square">
            <a:normAutofit fontScale="90000"/>
          </a:bodyPr>
          <a:lstStyle/>
          <a:p>
            <a:r>
              <a:rPr lang="en-US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3C 279: Optical &amp; Gamma-ray Variability</a:t>
            </a:r>
          </a:p>
        </p:txBody>
      </p:sp>
      <p:pic>
        <p:nvPicPr>
          <p:cNvPr id="11" name="Content Placeholder 10" descr="A diagram of a diagram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889B40E9-8559-E442-2FB6-CD445367AF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146"/>
            <a:ext cx="7522484" cy="564969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487A435-1B5B-0ED6-1C0F-0C9E1FDC7319}"/>
                  </a:ext>
                </a:extLst>
              </p:cNvPr>
              <p:cNvSpPr txBox="1"/>
              <p:nvPr/>
            </p:nvSpPr>
            <p:spPr>
              <a:xfrm>
                <a:off x="7616170" y="1628770"/>
                <a:ext cx="4436573" cy="4788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𝑣𝑎𝑟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b="0" i="1" baseline="3000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baseline="-2500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𝑒𝑟𝑟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b="0" i="1" baseline="3000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baseline="-2500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𝑎𝑣𝑔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pPr algn="just"/>
                <a:r>
                  <a:rPr lang="en-US" i="1" dirty="0">
                    <a:solidFill>
                      <a:schemeClr val="bg1"/>
                    </a:solidFill>
                  </a:rPr>
                  <a:t>S</a:t>
                </a:r>
                <a:r>
                  <a:rPr lang="en-US" i="1" baseline="30000" dirty="0">
                    <a:solidFill>
                      <a:schemeClr val="bg1"/>
                    </a:solidFill>
                  </a:rPr>
                  <a:t>2</a:t>
                </a:r>
                <a:r>
                  <a:rPr lang="en-US" dirty="0">
                    <a:solidFill>
                      <a:schemeClr val="bg1"/>
                    </a:solidFill>
                  </a:rPr>
                  <a:t> is the flux variance, </a:t>
                </a:r>
                <a:r>
                  <a:rPr lang="en-US" i="1" dirty="0">
                    <a:solidFill>
                      <a:schemeClr val="bg1"/>
                    </a:solidFill>
                  </a:rPr>
                  <a:t>f</a:t>
                </a:r>
                <a:r>
                  <a:rPr lang="en-US" i="1" baseline="30000" dirty="0">
                    <a:solidFill>
                      <a:schemeClr val="bg1"/>
                    </a:solidFill>
                  </a:rPr>
                  <a:t>2</a:t>
                </a:r>
                <a:r>
                  <a:rPr lang="en-US" i="1" baseline="-25000" dirty="0">
                    <a:solidFill>
                      <a:schemeClr val="bg1"/>
                    </a:solidFill>
                  </a:rPr>
                  <a:t>err</a:t>
                </a:r>
                <a:r>
                  <a:rPr lang="en-US" dirty="0">
                    <a:solidFill>
                      <a:schemeClr val="bg1"/>
                    </a:solidFill>
                  </a:rPr>
                  <a:t> the mean square flux error and </a:t>
                </a:r>
                <a:r>
                  <a:rPr lang="en-US" i="1" dirty="0">
                    <a:solidFill>
                      <a:schemeClr val="bg1"/>
                    </a:solidFill>
                  </a:rPr>
                  <a:t>f</a:t>
                </a:r>
                <a:r>
                  <a:rPr lang="en-US" i="1" baseline="30000" dirty="0">
                    <a:solidFill>
                      <a:schemeClr val="bg1"/>
                    </a:solidFill>
                  </a:rPr>
                  <a:t>2</a:t>
                </a:r>
                <a:r>
                  <a:rPr lang="en-US" i="1" baseline="-25000" dirty="0">
                    <a:solidFill>
                      <a:schemeClr val="bg1"/>
                    </a:solidFill>
                  </a:rPr>
                  <a:t>avg</a:t>
                </a:r>
                <a:r>
                  <a:rPr lang="en-US" dirty="0">
                    <a:solidFill>
                      <a:schemeClr val="bg1"/>
                    </a:solidFill>
                  </a:rPr>
                  <a:t> is the mean square flux [</a:t>
                </a:r>
                <a:r>
                  <a:rPr lang="en-US" dirty="0">
                    <a:solidFill>
                      <a:srgbClr val="00B0F0"/>
                    </a:solidFill>
                  </a:rPr>
                  <a:t>1</a:t>
                </a:r>
                <a:r>
                  <a:rPr lang="en-US" dirty="0">
                    <a:solidFill>
                      <a:schemeClr val="bg1"/>
                    </a:solidFill>
                  </a:rPr>
                  <a:t>].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pPr algn="just"/>
                <a:r>
                  <a:rPr lang="en-US" dirty="0">
                    <a:solidFill>
                      <a:schemeClr val="bg1"/>
                    </a:solidFill>
                  </a:rPr>
                  <a:t>Table 1. Observational dates and the flux variability amplitudes of the flaring phases.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487A435-1B5B-0ED6-1C0F-0C9E1FDC7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6170" y="1628770"/>
                <a:ext cx="4436573" cy="4788683"/>
              </a:xfrm>
              <a:prstGeom prst="rect">
                <a:avLst/>
              </a:prstGeom>
              <a:blipFill>
                <a:blip r:embed="rId3"/>
                <a:stretch>
                  <a:fillRect l="-1143" r="-1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62F726F-44E8-CF2D-C1BF-EFAF8560E989}"/>
              </a:ext>
            </a:extLst>
          </p:cNvPr>
          <p:cNvSpPr txBox="1"/>
          <p:nvPr/>
        </p:nvSpPr>
        <p:spPr>
          <a:xfrm>
            <a:off x="-9236" y="5635598"/>
            <a:ext cx="7537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1: The gamma-ray [photon.cm</a:t>
            </a:r>
            <a:r>
              <a:rPr lang="en-US" sz="1600" baseline="30000" dirty="0"/>
              <a:t>-2</a:t>
            </a:r>
            <a:r>
              <a:rPr lang="en-US" sz="1600" dirty="0"/>
              <a:t>.s</a:t>
            </a:r>
            <a:r>
              <a:rPr lang="en-US" sz="1600" baseline="30000" dirty="0"/>
              <a:t>-1</a:t>
            </a:r>
            <a:r>
              <a:rPr lang="en-US" sz="1600" dirty="0"/>
              <a:t>] and optical [erg.cm</a:t>
            </a:r>
            <a:r>
              <a:rPr lang="en-US" sz="1600" baseline="30000" dirty="0"/>
              <a:t>-2</a:t>
            </a:r>
            <a:r>
              <a:rPr lang="en-US" sz="1600" dirty="0"/>
              <a:t>.s</a:t>
            </a:r>
            <a:r>
              <a:rPr lang="en-US" sz="1600" baseline="30000" dirty="0"/>
              <a:t>-1</a:t>
            </a:r>
            <a:r>
              <a:rPr lang="en-US" sz="1600" dirty="0"/>
              <a:t>.Hz</a:t>
            </a:r>
            <a:r>
              <a:rPr lang="en-US" sz="1600" baseline="30000" dirty="0"/>
              <a:t>-1</a:t>
            </a:r>
            <a:r>
              <a:rPr lang="en-US" sz="1600" dirty="0"/>
              <a:t>] light-curves of 3C 279 between 2014 – 2019.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A59AE6A-5143-CB9A-E947-3BC3A5118C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481742"/>
              </p:ext>
            </p:extLst>
          </p:nvPr>
        </p:nvGraphicFramePr>
        <p:xfrm>
          <a:off x="7716194" y="4824233"/>
          <a:ext cx="4297316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02800">
                  <a:extLst>
                    <a:ext uri="{9D8B030D-6E8A-4147-A177-3AD203B41FA5}">
                      <a16:colId xmlns:a16="http://schemas.microsoft.com/office/drawing/2014/main" val="2928892516"/>
                    </a:ext>
                  </a:extLst>
                </a:gridCol>
                <a:gridCol w="1539419">
                  <a:extLst>
                    <a:ext uri="{9D8B030D-6E8A-4147-A177-3AD203B41FA5}">
                      <a16:colId xmlns:a16="http://schemas.microsoft.com/office/drawing/2014/main" val="2373162999"/>
                    </a:ext>
                  </a:extLst>
                </a:gridCol>
                <a:gridCol w="675143">
                  <a:extLst>
                    <a:ext uri="{9D8B030D-6E8A-4147-A177-3AD203B41FA5}">
                      <a16:colId xmlns:a16="http://schemas.microsoft.com/office/drawing/2014/main" val="3436858350"/>
                    </a:ext>
                  </a:extLst>
                </a:gridCol>
                <a:gridCol w="1179954">
                  <a:extLst>
                    <a:ext uri="{9D8B030D-6E8A-4147-A177-3AD203B41FA5}">
                      <a16:colId xmlns:a16="http://schemas.microsoft.com/office/drawing/2014/main" val="28899279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/>
                        <a:t>F</a:t>
                      </a:r>
                      <a:r>
                        <a:rPr lang="en-US" i="1" baseline="-25000" dirty="0" err="1"/>
                        <a:t>var</a:t>
                      </a:r>
                      <a:endParaRPr lang="en-US" i="1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711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57180 - 57196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0.96±0.02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693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57800 - 57865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0.54±0.01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584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58100 - 58160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0.97±0.01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366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58216 - 58250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0.69±0.05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65669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93A8400-B405-952A-EC74-9758D05768D2}"/>
              </a:ext>
            </a:extLst>
          </p:cNvPr>
          <p:cNvSpPr txBox="1"/>
          <p:nvPr/>
        </p:nvSpPr>
        <p:spPr>
          <a:xfrm>
            <a:off x="11652421" y="1977080"/>
            <a:ext cx="53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E78F8A-9665-7A27-A934-9B19CA5D9F6F}"/>
              </a:ext>
            </a:extLst>
          </p:cNvPr>
          <p:cNvSpPr txBox="1"/>
          <p:nvPr/>
        </p:nvSpPr>
        <p:spPr>
          <a:xfrm>
            <a:off x="-1" y="6317554"/>
            <a:ext cx="7476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1. Vaughan, S., (2003), ‘On characterizing the variability properties of x-ray light curves from active galaxies’, Monthly Notices of the Royal Astronomical Society 345(4), 1271–1284.</a:t>
            </a:r>
          </a:p>
        </p:txBody>
      </p:sp>
    </p:spTree>
    <p:extLst>
      <p:ext uri="{BB962C8B-B14F-4D97-AF65-F5344CB8AC3E}">
        <p14:creationId xmlns:p14="http://schemas.microsoft.com/office/powerpoint/2010/main" val="306735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7A73513-5722-E187-45A5-26939A92A45D}"/>
              </a:ext>
            </a:extLst>
          </p:cNvPr>
          <p:cNvSpPr/>
          <p:nvPr/>
        </p:nvSpPr>
        <p:spPr>
          <a:xfrm>
            <a:off x="76765" y="4775350"/>
            <a:ext cx="12038470" cy="205548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3CFA1B-E9A0-C681-D3DC-4094C41B5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085253"/>
              </p:ext>
            </p:extLst>
          </p:nvPr>
        </p:nvGraphicFramePr>
        <p:xfrm>
          <a:off x="167316" y="5232221"/>
          <a:ext cx="7041895" cy="13485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05484">
                  <a:extLst>
                    <a:ext uri="{9D8B030D-6E8A-4147-A177-3AD203B41FA5}">
                      <a16:colId xmlns:a16="http://schemas.microsoft.com/office/drawing/2014/main" val="1819363430"/>
                    </a:ext>
                  </a:extLst>
                </a:gridCol>
                <a:gridCol w="1212862">
                  <a:extLst>
                    <a:ext uri="{9D8B030D-6E8A-4147-A177-3AD203B41FA5}">
                      <a16:colId xmlns:a16="http://schemas.microsoft.com/office/drawing/2014/main" val="165670392"/>
                    </a:ext>
                  </a:extLst>
                </a:gridCol>
                <a:gridCol w="1199387">
                  <a:extLst>
                    <a:ext uri="{9D8B030D-6E8A-4147-A177-3AD203B41FA5}">
                      <a16:colId xmlns:a16="http://schemas.microsoft.com/office/drawing/2014/main" val="3787624856"/>
                    </a:ext>
                  </a:extLst>
                </a:gridCol>
                <a:gridCol w="1145480">
                  <a:extLst>
                    <a:ext uri="{9D8B030D-6E8A-4147-A177-3AD203B41FA5}">
                      <a16:colId xmlns:a16="http://schemas.microsoft.com/office/drawing/2014/main" val="1727069113"/>
                    </a:ext>
                  </a:extLst>
                </a:gridCol>
                <a:gridCol w="1178682">
                  <a:extLst>
                    <a:ext uri="{9D8B030D-6E8A-4147-A177-3AD203B41FA5}">
                      <a16:colId xmlns:a16="http://schemas.microsoft.com/office/drawing/2014/main" val="693083081"/>
                    </a:ext>
                  </a:extLst>
                </a:gridCol>
              </a:tblGrid>
              <a:tr h="3371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Light-curves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aseline="-25000" dirty="0">
                          <a:solidFill>
                            <a:schemeClr val="tx1"/>
                          </a:solidFill>
                        </a:rPr>
                        <a:t>Phase 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aseline="-25000" dirty="0">
                          <a:solidFill>
                            <a:schemeClr val="tx1"/>
                          </a:solidFill>
                        </a:rPr>
                        <a:t>Phase II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871324"/>
                  </a:ext>
                </a:extLst>
              </a:tr>
              <a:tr h="337138"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err="1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600" b="1" baseline="-25000" dirty="0" err="1">
                          <a:solidFill>
                            <a:schemeClr val="tx1"/>
                          </a:solidFill>
                        </a:rPr>
                        <a:t>ZDCF</a:t>
                      </a:r>
                      <a:endParaRPr lang="en-US" sz="16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𝛕 (days)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600" b="1" baseline="-25000" dirty="0" err="1">
                          <a:solidFill>
                            <a:schemeClr val="tx1"/>
                          </a:solidFill>
                        </a:rPr>
                        <a:t>ZDCF</a:t>
                      </a:r>
                      <a:endParaRPr lang="en-US" sz="16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𝛕 (days)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02551"/>
                  </a:ext>
                </a:extLst>
              </a:tr>
              <a:tr h="3371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Gamma-ray/Optical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0.61±0.14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0.65±0.11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0.86±0.07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-21.85±0.03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016386"/>
                  </a:ext>
                </a:extLst>
              </a:tr>
              <a:tr h="3371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Gamma-ray/Optical 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0.72±0.18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0.82±0.14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0.81±0.08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-14.82±0.09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7033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1CEAC04-9C42-8562-6B2D-2267C9BF890C}"/>
                  </a:ext>
                </a:extLst>
              </p:cNvPr>
              <p:cNvSpPr txBox="1"/>
              <p:nvPr/>
            </p:nvSpPr>
            <p:spPr>
              <a:xfrm>
                <a:off x="7247677" y="4936585"/>
                <a:ext cx="4801646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 err="1">
                    <a:solidFill>
                      <a:schemeClr val="bg1"/>
                    </a:solidFill>
                  </a:rPr>
                  <a:t>r</a:t>
                </a:r>
                <a:r>
                  <a:rPr lang="en-US" sz="1600" i="1" baseline="-25000" dirty="0" err="1">
                    <a:solidFill>
                      <a:schemeClr val="bg1"/>
                    </a:solidFill>
                  </a:rPr>
                  <a:t>ZDCF</a:t>
                </a:r>
                <a:r>
                  <a:rPr lang="en-US" sz="1600" dirty="0">
                    <a:solidFill>
                      <a:schemeClr val="bg1"/>
                    </a:solidFill>
                  </a:rPr>
                  <a:t> peak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2σ C.L.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Phase I: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The gamma-ray leads the optical (𝛕 &gt; 0).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𝛕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day, i.e. near zero time-lags.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Phase II: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The gamma-ray lags the optical (𝛕 &lt; 0).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Two to three weeks delays (𝛕).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1CEAC04-9C42-8562-6B2D-2267C9BF89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677" y="4936585"/>
                <a:ext cx="4801646" cy="1815882"/>
              </a:xfrm>
              <a:prstGeom prst="rect">
                <a:avLst/>
              </a:prstGeom>
              <a:blipFill>
                <a:blip r:embed="rId3"/>
                <a:stretch>
                  <a:fillRect l="-528" t="-694" b="-3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82C65A4-8725-D36A-576D-80649FDE8754}"/>
              </a:ext>
            </a:extLst>
          </p:cNvPr>
          <p:cNvSpPr txBox="1"/>
          <p:nvPr/>
        </p:nvSpPr>
        <p:spPr>
          <a:xfrm>
            <a:off x="139225" y="4836766"/>
            <a:ext cx="7145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Table 2. </a:t>
            </a:r>
            <a:r>
              <a:rPr lang="en-US" sz="1400" i="1" dirty="0">
                <a:solidFill>
                  <a:schemeClr val="bg1"/>
                </a:solidFill>
              </a:rPr>
              <a:t>z</a:t>
            </a:r>
            <a:r>
              <a:rPr lang="en-US" sz="1400" dirty="0">
                <a:solidFill>
                  <a:schemeClr val="bg1"/>
                </a:solidFill>
              </a:rPr>
              <a:t>-transformed Discrete Cross-Correlation Functions and time-lags from Phase I and II.</a:t>
            </a:r>
          </a:p>
        </p:txBody>
      </p:sp>
      <p:pic>
        <p:nvPicPr>
          <p:cNvPr id="16" name="Picture 15" descr="A group of graphs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6E19F57E-8C05-0063-ACD8-26C6CDE8C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37" y="359056"/>
            <a:ext cx="5309876" cy="4372839"/>
          </a:xfrm>
          <a:prstGeom prst="rect">
            <a:avLst/>
          </a:prstGeom>
        </p:spPr>
      </p:pic>
      <p:pic>
        <p:nvPicPr>
          <p:cNvPr id="17" name="Picture 16" descr="A group of graphs showing different types of data&#10;&#10;Description automatically generated">
            <a:extLst>
              <a:ext uri="{FF2B5EF4-FFF2-40B4-BE49-F238E27FC236}">
                <a16:creationId xmlns:a16="http://schemas.microsoft.com/office/drawing/2014/main" id="{D75256C4-15E7-77A6-9605-E89366F55F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4024" y="364961"/>
            <a:ext cx="5309876" cy="43673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6687340-5D88-BE6C-3486-72FEE7CADFAF}"/>
              </a:ext>
            </a:extLst>
          </p:cNvPr>
          <p:cNvSpPr txBox="1"/>
          <p:nvPr/>
        </p:nvSpPr>
        <p:spPr>
          <a:xfrm>
            <a:off x="2590795" y="512340"/>
            <a:ext cx="152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I: ZDCF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FDBD1F-0929-DA19-F489-166785A369D0}"/>
              </a:ext>
            </a:extLst>
          </p:cNvPr>
          <p:cNvSpPr txBox="1"/>
          <p:nvPr/>
        </p:nvSpPr>
        <p:spPr>
          <a:xfrm>
            <a:off x="7677695" y="512340"/>
            <a:ext cx="1580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II: ZDCF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D7AADA-B77B-297C-6B49-37236F12CCDE}"/>
              </a:ext>
            </a:extLst>
          </p:cNvPr>
          <p:cNvSpPr txBox="1"/>
          <p:nvPr/>
        </p:nvSpPr>
        <p:spPr>
          <a:xfrm>
            <a:off x="7320093" y="3298020"/>
            <a:ext cx="7873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Data Gaps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6ADED4E-B1F9-7103-783F-4F53ABFA5ECE}"/>
              </a:ext>
            </a:extLst>
          </p:cNvPr>
          <p:cNvCxnSpPr/>
          <p:nvPr/>
        </p:nvCxnSpPr>
        <p:spPr>
          <a:xfrm flipH="1">
            <a:off x="7485017" y="3494315"/>
            <a:ext cx="192678" cy="372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3FE5283-5835-0B6F-267E-D3D99B05C0DD}"/>
              </a:ext>
            </a:extLst>
          </p:cNvPr>
          <p:cNvCxnSpPr>
            <a:cxnSpLocks/>
          </p:cNvCxnSpPr>
          <p:nvPr/>
        </p:nvCxnSpPr>
        <p:spPr>
          <a:xfrm>
            <a:off x="7677695" y="3507378"/>
            <a:ext cx="203562" cy="347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7D20DCC6-27CF-0A17-2774-6845B1304DEF}"/>
              </a:ext>
            </a:extLst>
          </p:cNvPr>
          <p:cNvSpPr txBox="1">
            <a:spLocks/>
          </p:cNvSpPr>
          <p:nvPr/>
        </p:nvSpPr>
        <p:spPr bwMode="black">
          <a:xfrm>
            <a:off x="3325091" y="94044"/>
            <a:ext cx="4969164" cy="376379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Optical and Gamma-ray Correlations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6FD4FD-E120-096D-E089-C2E3FC860C37}"/>
              </a:ext>
            </a:extLst>
          </p:cNvPr>
          <p:cNvSpPr txBox="1"/>
          <p:nvPr/>
        </p:nvSpPr>
        <p:spPr>
          <a:xfrm>
            <a:off x="10711049" y="1358496"/>
            <a:ext cx="13195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Gamma-ray/Optical 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D5E87B-E156-744E-F2B8-81944BBF24BC}"/>
              </a:ext>
            </a:extLst>
          </p:cNvPr>
          <p:cNvSpPr txBox="1"/>
          <p:nvPr/>
        </p:nvSpPr>
        <p:spPr>
          <a:xfrm>
            <a:off x="10711049" y="3099930"/>
            <a:ext cx="13195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Gamma-ray/Optical V</a:t>
            </a:r>
          </a:p>
        </p:txBody>
      </p:sp>
    </p:spTree>
    <p:extLst>
      <p:ext uri="{BB962C8B-B14F-4D97-AF65-F5344CB8AC3E}">
        <p14:creationId xmlns:p14="http://schemas.microsoft.com/office/powerpoint/2010/main" val="1113836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8893A-F8B0-5BEC-4835-4E77EF55E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A7D07B9-54F8-8742-A559-039D5B205A4E}"/>
              </a:ext>
            </a:extLst>
          </p:cNvPr>
          <p:cNvSpPr/>
          <p:nvPr/>
        </p:nvSpPr>
        <p:spPr>
          <a:xfrm>
            <a:off x="88219" y="4606308"/>
            <a:ext cx="12038470" cy="2271059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651F41-B897-B144-03B2-5A7A4D4243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351018"/>
              </p:ext>
            </p:extLst>
          </p:nvPr>
        </p:nvGraphicFramePr>
        <p:xfrm>
          <a:off x="398576" y="5093537"/>
          <a:ext cx="6221243" cy="1657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90015">
                  <a:extLst>
                    <a:ext uri="{9D8B030D-6E8A-4147-A177-3AD203B41FA5}">
                      <a16:colId xmlns:a16="http://schemas.microsoft.com/office/drawing/2014/main" val="1819363430"/>
                    </a:ext>
                  </a:extLst>
                </a:gridCol>
                <a:gridCol w="1060658">
                  <a:extLst>
                    <a:ext uri="{9D8B030D-6E8A-4147-A177-3AD203B41FA5}">
                      <a16:colId xmlns:a16="http://schemas.microsoft.com/office/drawing/2014/main" val="165670392"/>
                    </a:ext>
                  </a:extLst>
                </a:gridCol>
                <a:gridCol w="1015039">
                  <a:extLst>
                    <a:ext uri="{9D8B030D-6E8A-4147-A177-3AD203B41FA5}">
                      <a16:colId xmlns:a16="http://schemas.microsoft.com/office/drawing/2014/main" val="3787624856"/>
                    </a:ext>
                  </a:extLst>
                </a:gridCol>
                <a:gridCol w="1083468">
                  <a:extLst>
                    <a:ext uri="{9D8B030D-6E8A-4147-A177-3AD203B41FA5}">
                      <a16:colId xmlns:a16="http://schemas.microsoft.com/office/drawing/2014/main" val="1727069113"/>
                    </a:ext>
                  </a:extLst>
                </a:gridCol>
                <a:gridCol w="1072063">
                  <a:extLst>
                    <a:ext uri="{9D8B030D-6E8A-4147-A177-3AD203B41FA5}">
                      <a16:colId xmlns:a16="http://schemas.microsoft.com/office/drawing/2014/main" val="693083081"/>
                    </a:ext>
                  </a:extLst>
                </a:gridCol>
              </a:tblGrid>
              <a:tr h="3159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Light-curves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aseline="-25000" dirty="0">
                          <a:solidFill>
                            <a:schemeClr val="tx1"/>
                          </a:solidFill>
                        </a:rPr>
                        <a:t>Phase III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aseline="-25000" dirty="0">
                          <a:solidFill>
                            <a:schemeClr val="tx1"/>
                          </a:solidFill>
                        </a:rPr>
                        <a:t>Phase IV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871324"/>
                  </a:ext>
                </a:extLst>
              </a:tr>
              <a:tr h="326536"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err="1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600" b="1" baseline="-25000" dirty="0" err="1">
                          <a:solidFill>
                            <a:schemeClr val="tx1"/>
                          </a:solidFill>
                        </a:rPr>
                        <a:t>ZDCF</a:t>
                      </a:r>
                      <a:endParaRPr lang="en-US" sz="16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𝛕 (days)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600" b="1" baseline="-25000" dirty="0" err="1">
                          <a:solidFill>
                            <a:schemeClr val="tx1"/>
                          </a:solidFill>
                        </a:rPr>
                        <a:t>ZDCF</a:t>
                      </a:r>
                      <a:endParaRPr lang="en-US" sz="16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𝛕 (days)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02551"/>
                  </a:ext>
                </a:extLst>
              </a:tr>
              <a:tr h="3265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Gamma-ray/Optical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0.91±0.05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3.12±0.11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151002"/>
                  </a:ext>
                </a:extLst>
              </a:tr>
              <a:tr h="3265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Gamma-ray/Optical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0.94±0.03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0.23±0.02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016386"/>
                  </a:ext>
                </a:extLst>
              </a:tr>
              <a:tr h="3265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Gamma-ray/Optical 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0.94±0.03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0.23±0.02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0.85±0.07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3.73±0.05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70334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9ECDD67-8DDF-019A-5C1C-E215AC2E7E93}"/>
                  </a:ext>
                </a:extLst>
              </p:cNvPr>
              <p:cNvSpPr txBox="1"/>
              <p:nvPr/>
            </p:nvSpPr>
            <p:spPr>
              <a:xfrm>
                <a:off x="7074528" y="4936585"/>
                <a:ext cx="4943302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>
                    <a:solidFill>
                      <a:schemeClr val="bg1"/>
                    </a:solidFill>
                  </a:rPr>
                  <a:t>r</a:t>
                </a:r>
                <a:r>
                  <a:rPr lang="en-US" sz="1600" i="1" baseline="-25000" dirty="0" err="1">
                    <a:solidFill>
                      <a:schemeClr val="bg1"/>
                    </a:solidFill>
                  </a:rPr>
                  <a:t>ZDCF</a:t>
                </a:r>
                <a:r>
                  <a:rPr lang="en-US" sz="1600" dirty="0">
                    <a:solidFill>
                      <a:schemeClr val="bg1"/>
                    </a:solidFill>
                  </a:rPr>
                  <a:t> peak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3σ C.L.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Phase III: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The gamma-ray leads the optical (𝛕 &gt; 0).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𝛕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0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day, i.e. near zero time-lags.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Phase IV: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The gamma-ray leads the optical (𝛕 &gt; 0).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1"/>
                    </a:solidFill>
                  </a:rPr>
                  <a:t>𝛕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3−4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days, i.e. near zero time-lags.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9ECDD67-8DDF-019A-5C1C-E215AC2E7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4528" y="4936585"/>
                <a:ext cx="4943302" cy="1815882"/>
              </a:xfrm>
              <a:prstGeom prst="rect">
                <a:avLst/>
              </a:prstGeom>
              <a:blipFill>
                <a:blip r:embed="rId3"/>
                <a:stretch>
                  <a:fillRect l="-769" t="-694" b="-3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2B486F32-AF07-CB37-DC9B-9DACE9AC1396}"/>
              </a:ext>
            </a:extLst>
          </p:cNvPr>
          <p:cNvSpPr txBox="1"/>
          <p:nvPr/>
        </p:nvSpPr>
        <p:spPr>
          <a:xfrm>
            <a:off x="321808" y="4613224"/>
            <a:ext cx="6435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Table 3. </a:t>
            </a:r>
            <a:r>
              <a:rPr lang="en-US" sz="1400" i="1" dirty="0">
                <a:solidFill>
                  <a:schemeClr val="bg1"/>
                </a:solidFill>
              </a:rPr>
              <a:t>z</a:t>
            </a:r>
            <a:r>
              <a:rPr lang="en-US" sz="1400" dirty="0">
                <a:solidFill>
                  <a:schemeClr val="bg1"/>
                </a:solidFill>
              </a:rPr>
              <a:t>-transformed Discrete Cross-Correlation Functions and time-lags from Phase III and IV.</a:t>
            </a:r>
          </a:p>
        </p:txBody>
      </p:sp>
      <p:pic>
        <p:nvPicPr>
          <p:cNvPr id="4" name="Picture 3" descr="A group of graphs showing different types of data&#10;&#10;Description automatically generated">
            <a:extLst>
              <a:ext uri="{FF2B5EF4-FFF2-40B4-BE49-F238E27FC236}">
                <a16:creationId xmlns:a16="http://schemas.microsoft.com/office/drawing/2014/main" id="{80BAB6C9-89E9-B573-E35F-0CBC18F84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973" y="230138"/>
            <a:ext cx="5265660" cy="4331006"/>
          </a:xfrm>
          <a:prstGeom prst="rect">
            <a:avLst/>
          </a:prstGeom>
        </p:spPr>
      </p:pic>
      <p:pic>
        <p:nvPicPr>
          <p:cNvPr id="8" name="Content Placeholder 4" descr="A group of graphs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C12CCEA6-3AA9-DB67-958F-BF3125BB37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017622" y="219431"/>
            <a:ext cx="5268574" cy="43334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39F71E-55F7-ED98-81FE-1176BAD7BB5B}"/>
              </a:ext>
            </a:extLst>
          </p:cNvPr>
          <p:cNvSpPr txBox="1"/>
          <p:nvPr/>
        </p:nvSpPr>
        <p:spPr>
          <a:xfrm>
            <a:off x="8203474" y="379332"/>
            <a:ext cx="888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Phase IV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C90176-AC55-06F4-2FD8-CD796FED541F}"/>
              </a:ext>
            </a:extLst>
          </p:cNvPr>
          <p:cNvSpPr txBox="1"/>
          <p:nvPr/>
        </p:nvSpPr>
        <p:spPr>
          <a:xfrm>
            <a:off x="3102850" y="403082"/>
            <a:ext cx="867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Phase III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F7BE2B-1151-10F2-95C4-E33ABF19D0AD}"/>
              </a:ext>
            </a:extLst>
          </p:cNvPr>
          <p:cNvSpPr txBox="1"/>
          <p:nvPr/>
        </p:nvSpPr>
        <p:spPr>
          <a:xfrm>
            <a:off x="7640727" y="3089012"/>
            <a:ext cx="7873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Data Gaps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B2BE174-4465-EA71-0C0E-14A039E31F8D}"/>
              </a:ext>
            </a:extLst>
          </p:cNvPr>
          <p:cNvCxnSpPr>
            <a:cxnSpLocks/>
          </p:cNvCxnSpPr>
          <p:nvPr/>
        </p:nvCxnSpPr>
        <p:spPr>
          <a:xfrm>
            <a:off x="7989717" y="3298370"/>
            <a:ext cx="0" cy="33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EFFFAC6-66E8-7602-0498-7AE1FA6B267F}"/>
              </a:ext>
            </a:extLst>
          </p:cNvPr>
          <p:cNvSpPr txBox="1"/>
          <p:nvPr/>
        </p:nvSpPr>
        <p:spPr>
          <a:xfrm>
            <a:off x="2752040" y="2901775"/>
            <a:ext cx="7873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Data Gaps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D0AC4D2-300A-03B2-8B9C-A466E7D395F3}"/>
              </a:ext>
            </a:extLst>
          </p:cNvPr>
          <p:cNvCxnSpPr>
            <a:cxnSpLocks/>
          </p:cNvCxnSpPr>
          <p:nvPr/>
        </p:nvCxnSpPr>
        <p:spPr>
          <a:xfrm flipH="1">
            <a:off x="2899785" y="3161009"/>
            <a:ext cx="146201" cy="291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>
            <a:extLst>
              <a:ext uri="{FF2B5EF4-FFF2-40B4-BE49-F238E27FC236}">
                <a16:creationId xmlns:a16="http://schemas.microsoft.com/office/drawing/2014/main" id="{368EB69F-615F-8FC0-4FC3-75C196D57D75}"/>
              </a:ext>
            </a:extLst>
          </p:cNvPr>
          <p:cNvSpPr txBox="1">
            <a:spLocks/>
          </p:cNvSpPr>
          <p:nvPr/>
        </p:nvSpPr>
        <p:spPr bwMode="black">
          <a:xfrm>
            <a:off x="4085112" y="88414"/>
            <a:ext cx="3857105" cy="376379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Optical and Gamma-ray Correlations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B639C-BFC5-1421-9D59-C413DCBEBE82}"/>
              </a:ext>
            </a:extLst>
          </p:cNvPr>
          <p:cNvSpPr txBox="1"/>
          <p:nvPr/>
        </p:nvSpPr>
        <p:spPr>
          <a:xfrm>
            <a:off x="10816302" y="1196839"/>
            <a:ext cx="13195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Gamma-ray/Optical 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D70737-24C1-59CC-38AE-8A58CFD3F0BD}"/>
              </a:ext>
            </a:extLst>
          </p:cNvPr>
          <p:cNvSpPr txBox="1"/>
          <p:nvPr/>
        </p:nvSpPr>
        <p:spPr>
          <a:xfrm>
            <a:off x="10816302" y="2947429"/>
            <a:ext cx="13195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Gamma-ray/Optical V</a:t>
            </a:r>
          </a:p>
        </p:txBody>
      </p:sp>
    </p:spTree>
    <p:extLst>
      <p:ext uri="{BB962C8B-B14F-4D97-AF65-F5344CB8AC3E}">
        <p14:creationId xmlns:p14="http://schemas.microsoft.com/office/powerpoint/2010/main" val="958849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475AC-6F4A-7562-BD9D-52A0FB9E1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3012" y="174636"/>
            <a:ext cx="6493162" cy="352938"/>
          </a:xfrm>
        </p:spPr>
        <p:txBody>
          <a:bodyPr>
            <a:noAutofit/>
          </a:bodyPr>
          <a:lstStyle/>
          <a:p>
            <a:r>
              <a:rPr lang="en-US" sz="20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Gamma-ray Flux Temporal Profiling &amp; Photon Energies</a:t>
            </a:r>
          </a:p>
        </p:txBody>
      </p:sp>
      <p:pic>
        <p:nvPicPr>
          <p:cNvPr id="5" name="Content Placeholder 4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37F3ED32-5950-D114-ABAE-710053D32C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26" y="726771"/>
            <a:ext cx="3282345" cy="2822716"/>
          </a:xfrm>
        </p:spPr>
      </p:pic>
      <p:pic>
        <p:nvPicPr>
          <p:cNvPr id="7" name="Picture 6" descr="A graph of a number of numbers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A19D939B-5FE4-8F92-0F68-92A3FC37B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0867" y="724701"/>
            <a:ext cx="3300723" cy="2785882"/>
          </a:xfrm>
          <a:prstGeom prst="rect">
            <a:avLst/>
          </a:prstGeom>
        </p:spPr>
      </p:pic>
      <p:pic>
        <p:nvPicPr>
          <p:cNvPr id="9" name="Picture 8" descr="A graph of a number of numbers and a line graph&#10;&#10;Description automatically generated with medium confidence">
            <a:extLst>
              <a:ext uri="{FF2B5EF4-FFF2-40B4-BE49-F238E27FC236}">
                <a16:creationId xmlns:a16="http://schemas.microsoft.com/office/drawing/2014/main" id="{6BB57B7E-A4E3-C665-A5AD-8A590DE821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6689" y="725889"/>
            <a:ext cx="3300723" cy="2785882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EFC64D9-D1B5-8AFD-192A-6CF765B03726}"/>
              </a:ext>
            </a:extLst>
          </p:cNvPr>
          <p:cNvSpPr/>
          <p:nvPr/>
        </p:nvSpPr>
        <p:spPr>
          <a:xfrm>
            <a:off x="4110182" y="4121063"/>
            <a:ext cx="8018140" cy="2617513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B8B9FF6-A095-394D-4A36-3B77BFB445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972647"/>
              </p:ext>
            </p:extLst>
          </p:nvPr>
        </p:nvGraphicFramePr>
        <p:xfrm>
          <a:off x="4285129" y="4813165"/>
          <a:ext cx="4148757" cy="1741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5443">
                  <a:extLst>
                    <a:ext uri="{9D8B030D-6E8A-4147-A177-3AD203B41FA5}">
                      <a16:colId xmlns:a16="http://schemas.microsoft.com/office/drawing/2014/main" val="494293964"/>
                    </a:ext>
                  </a:extLst>
                </a:gridCol>
                <a:gridCol w="934382">
                  <a:extLst>
                    <a:ext uri="{9D8B030D-6E8A-4147-A177-3AD203B41FA5}">
                      <a16:colId xmlns:a16="http://schemas.microsoft.com/office/drawing/2014/main" val="3967958003"/>
                    </a:ext>
                  </a:extLst>
                </a:gridCol>
                <a:gridCol w="969313">
                  <a:extLst>
                    <a:ext uri="{9D8B030D-6E8A-4147-A177-3AD203B41FA5}">
                      <a16:colId xmlns:a16="http://schemas.microsoft.com/office/drawing/2014/main" val="896766430"/>
                    </a:ext>
                  </a:extLst>
                </a:gridCol>
                <a:gridCol w="968884">
                  <a:extLst>
                    <a:ext uri="{9D8B030D-6E8A-4147-A177-3AD203B41FA5}">
                      <a16:colId xmlns:a16="http://schemas.microsoft.com/office/drawing/2014/main" val="3565127832"/>
                    </a:ext>
                  </a:extLst>
                </a:gridCol>
                <a:gridCol w="910735">
                  <a:extLst>
                    <a:ext uri="{9D8B030D-6E8A-4147-A177-3AD203B41FA5}">
                      <a16:colId xmlns:a16="http://schemas.microsoft.com/office/drawing/2014/main" val="1701787106"/>
                    </a:ext>
                  </a:extLst>
                </a:gridCol>
              </a:tblGrid>
              <a:tr h="337696">
                <a:tc>
                  <a:txBody>
                    <a:bodyPr/>
                    <a:lstStyle/>
                    <a:p>
                      <a:pPr algn="ctr"/>
                      <a:endParaRPr lang="en-US" sz="14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/>
                        <a:t>T</a:t>
                      </a:r>
                      <a:r>
                        <a:rPr lang="en-US" sz="1400" i="1" baseline="-25000" dirty="0"/>
                        <a:t>r </a:t>
                      </a:r>
                    </a:p>
                    <a:p>
                      <a:pPr algn="ctr"/>
                      <a:r>
                        <a:rPr lang="en-US" sz="1400" i="1" baseline="0" dirty="0"/>
                        <a:t>(days)</a:t>
                      </a:r>
                      <a:endParaRPr lang="en-US" sz="14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err="1"/>
                        <a:t>T</a:t>
                      </a:r>
                      <a:r>
                        <a:rPr lang="en-US" sz="1400" i="1" baseline="-25000" dirty="0" err="1"/>
                        <a:t>f</a:t>
                      </a:r>
                      <a:r>
                        <a:rPr lang="en-US" sz="1400" i="1" baseline="-25000" dirty="0"/>
                        <a:t> </a:t>
                      </a:r>
                    </a:p>
                    <a:p>
                      <a:pPr algn="ctr"/>
                      <a:r>
                        <a:rPr lang="en-US" sz="1400" i="1" baseline="0" dirty="0"/>
                        <a:t>(days)</a:t>
                      </a:r>
                      <a:endParaRPr lang="en-US" sz="14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baseline="0" dirty="0"/>
                        <a:t>t</a:t>
                      </a:r>
                      <a:r>
                        <a:rPr lang="en-US" sz="1400" i="1" baseline="-25000" dirty="0"/>
                        <a:t>d </a:t>
                      </a:r>
                    </a:p>
                    <a:p>
                      <a:pPr algn="ctr"/>
                      <a:r>
                        <a:rPr lang="en-US" sz="1400" i="1" baseline="0" dirty="0"/>
                        <a:t>(hours)</a:t>
                      </a:r>
                      <a:endParaRPr lang="en-US" sz="14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baseline="0" dirty="0" err="1"/>
                        <a:t>E</a:t>
                      </a:r>
                      <a:r>
                        <a:rPr lang="en-US" sz="1400" i="1" baseline="-25000" dirty="0" err="1"/>
                        <a:t>ɣ</a:t>
                      </a:r>
                      <a:r>
                        <a:rPr lang="en-US" sz="1400" i="1" baseline="0" dirty="0"/>
                        <a:t> </a:t>
                      </a:r>
                    </a:p>
                    <a:p>
                      <a:pPr algn="ctr"/>
                      <a:r>
                        <a:rPr lang="en-US" sz="1400" i="1" baseline="-25000" dirty="0"/>
                        <a:t>(GeV)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671358"/>
                  </a:ext>
                </a:extLst>
              </a:tr>
              <a:tr h="3086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0.16±0.02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1.18±0.07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2.66±0.33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56.00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13364"/>
                  </a:ext>
                </a:extLst>
              </a:tr>
              <a:tr h="3044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0.36±0.15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0.61±0.16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5.99±2.50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41.61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620022"/>
                  </a:ext>
                </a:extLst>
              </a:tr>
              <a:tr h="3044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0.32±0.13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2.99±0.81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5.32±2.16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92.22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018078"/>
                  </a:ext>
                </a:extLst>
              </a:tr>
              <a:tr h="3044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0.29±0.12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0.15±0.08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4.82±2.00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99.76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86157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12B9BFC-A969-0D73-CE5F-263D637C8793}"/>
                  </a:ext>
                </a:extLst>
              </p:cNvPr>
              <p:cNvSpPr txBox="1"/>
              <p:nvPr/>
            </p:nvSpPr>
            <p:spPr>
              <a:xfrm>
                <a:off x="8547995" y="4370867"/>
                <a:ext cx="3628432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>
                    <a:solidFill>
                      <a:schemeClr val="bg1"/>
                    </a:solidFill>
                  </a:rPr>
                  <a:t>Asymmetric flaring profiles.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>
                    <a:solidFill>
                      <a:schemeClr val="bg1"/>
                    </a:solidFill>
                  </a:rPr>
                  <a:t>Faster flux rise than decay times  T</a:t>
                </a:r>
                <a:r>
                  <a:rPr lang="en-US" sz="1400" i="1" baseline="-25000" dirty="0">
                    <a:solidFill>
                      <a:schemeClr val="bg1"/>
                    </a:solidFill>
                  </a:rPr>
                  <a:t>r</a:t>
                </a:r>
                <a:r>
                  <a:rPr lang="en-US" sz="1400" i="1" dirty="0">
                    <a:solidFill>
                      <a:schemeClr val="bg1"/>
                    </a:solidFill>
                  </a:rPr>
                  <a:t> &lt;  </a:t>
                </a:r>
                <a:r>
                  <a:rPr lang="en-US" sz="1400" i="1" dirty="0" err="1">
                    <a:solidFill>
                      <a:schemeClr val="bg1"/>
                    </a:solidFill>
                  </a:rPr>
                  <a:t>T</a:t>
                </a:r>
                <a:r>
                  <a:rPr lang="en-US" sz="1400" i="1" baseline="-25000" dirty="0" err="1">
                    <a:solidFill>
                      <a:schemeClr val="bg1"/>
                    </a:solidFill>
                  </a:rPr>
                  <a:t>f</a:t>
                </a:r>
                <a:r>
                  <a:rPr lang="en-US" sz="1400" i="1" baseline="-25000" dirty="0">
                    <a:solidFill>
                      <a:schemeClr val="bg1"/>
                    </a:solidFill>
                  </a:rPr>
                  <a:t> </a:t>
                </a:r>
                <a:r>
                  <a:rPr lang="en-US" sz="1400" i="1" dirty="0">
                    <a:solidFill>
                      <a:schemeClr val="bg1"/>
                    </a:solidFill>
                  </a:rPr>
                  <a:t>, Phases I – III.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>
                    <a:solidFill>
                      <a:schemeClr val="bg1"/>
                    </a:solidFill>
                  </a:rPr>
                  <a:t>Faster decay than rise times T</a:t>
                </a:r>
                <a:r>
                  <a:rPr lang="en-US" sz="1400" i="1" baseline="-25000" dirty="0">
                    <a:solidFill>
                      <a:schemeClr val="bg1"/>
                    </a:solidFill>
                  </a:rPr>
                  <a:t>r</a:t>
                </a:r>
                <a:r>
                  <a:rPr lang="en-US" sz="1400" i="1" dirty="0">
                    <a:solidFill>
                      <a:schemeClr val="bg1"/>
                    </a:solidFill>
                  </a:rPr>
                  <a:t> &gt;  </a:t>
                </a:r>
                <a:r>
                  <a:rPr lang="en-US" sz="1400" i="1" dirty="0" err="1">
                    <a:solidFill>
                      <a:schemeClr val="bg1"/>
                    </a:solidFill>
                  </a:rPr>
                  <a:t>T</a:t>
                </a:r>
                <a:r>
                  <a:rPr lang="en-US" sz="1400" i="1" baseline="-25000" dirty="0" err="1">
                    <a:solidFill>
                      <a:schemeClr val="bg1"/>
                    </a:solidFill>
                  </a:rPr>
                  <a:t>f</a:t>
                </a:r>
                <a:r>
                  <a:rPr lang="en-US" sz="1400" i="1" baseline="-25000" dirty="0">
                    <a:solidFill>
                      <a:schemeClr val="bg1"/>
                    </a:solidFill>
                  </a:rPr>
                  <a:t> </a:t>
                </a:r>
                <a:r>
                  <a:rPr lang="en-US" sz="1400" i="1" dirty="0">
                    <a:solidFill>
                      <a:schemeClr val="bg1"/>
                    </a:solidFill>
                  </a:rPr>
                  <a:t>, Phases IV.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>
                    <a:solidFill>
                      <a:schemeClr val="bg1"/>
                    </a:solidFill>
                  </a:rPr>
                  <a:t>Intra-day variability (IDV), i.e. t</a:t>
                </a:r>
                <a:r>
                  <a:rPr lang="en-US" sz="1400" i="1" baseline="-25000" dirty="0">
                    <a:solidFill>
                      <a:schemeClr val="bg1"/>
                    </a:solidFill>
                  </a:rPr>
                  <a:t>d</a:t>
                </a:r>
                <a:r>
                  <a:rPr lang="en-US" sz="1400" i="1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400" i="1" dirty="0">
                    <a:solidFill>
                      <a:schemeClr val="bg1"/>
                    </a:solidFill>
                  </a:rPr>
                  <a:t> 24 hours.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>
                    <a:solidFill>
                      <a:schemeClr val="bg1"/>
                    </a:solidFill>
                  </a:rPr>
                  <a:t>t</a:t>
                </a:r>
                <a:r>
                  <a:rPr lang="en-US" sz="1400" i="1" baseline="-25000" dirty="0">
                    <a:solidFill>
                      <a:schemeClr val="bg1"/>
                    </a:solidFill>
                  </a:rPr>
                  <a:t>d</a:t>
                </a:r>
                <a:r>
                  <a:rPr lang="en-US" sz="1400" i="1" dirty="0">
                    <a:solidFill>
                      <a:schemeClr val="bg1"/>
                    </a:solidFill>
                  </a:rPr>
                  <a:t> are comparable within error (2σ).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i="1" dirty="0">
                    <a:solidFill>
                      <a:schemeClr val="bg1"/>
                    </a:solidFill>
                  </a:rPr>
                  <a:t>High energy photons.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12B9BFC-A969-0D73-CE5F-263D637C87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7995" y="4370867"/>
                <a:ext cx="3628432" cy="1600438"/>
              </a:xfrm>
              <a:prstGeom prst="rect">
                <a:avLst/>
              </a:prstGeom>
              <a:blipFill>
                <a:blip r:embed="rId6"/>
                <a:stretch>
                  <a:fillRect t="-787" b="-2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3B2BC02-2DE1-CFBB-7160-1BEEDC8F02C6}"/>
              </a:ext>
            </a:extLst>
          </p:cNvPr>
          <p:cNvSpPr txBox="1"/>
          <p:nvPr/>
        </p:nvSpPr>
        <p:spPr>
          <a:xfrm>
            <a:off x="1333833" y="700047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6AABAF-BF32-6371-12AF-3DB46FEC3A53}"/>
              </a:ext>
            </a:extLst>
          </p:cNvPr>
          <p:cNvSpPr txBox="1"/>
          <p:nvPr/>
        </p:nvSpPr>
        <p:spPr>
          <a:xfrm>
            <a:off x="4265501" y="686984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0E037D-AA41-EB99-314C-13DB6129D507}"/>
              </a:ext>
            </a:extLst>
          </p:cNvPr>
          <p:cNvSpPr txBox="1"/>
          <p:nvPr/>
        </p:nvSpPr>
        <p:spPr>
          <a:xfrm>
            <a:off x="7201214" y="677850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III</a:t>
            </a:r>
          </a:p>
        </p:txBody>
      </p:sp>
      <p:sp>
        <p:nvSpPr>
          <p:cNvPr id="4" name="Round Diagonal Corner of Rectangle 3">
            <a:extLst>
              <a:ext uri="{FF2B5EF4-FFF2-40B4-BE49-F238E27FC236}">
                <a16:creationId xmlns:a16="http://schemas.microsoft.com/office/drawing/2014/main" id="{686D2EBE-3733-9A67-BD12-9DBD9BDEB362}"/>
              </a:ext>
            </a:extLst>
          </p:cNvPr>
          <p:cNvSpPr/>
          <p:nvPr/>
        </p:nvSpPr>
        <p:spPr>
          <a:xfrm>
            <a:off x="7798" y="3474266"/>
            <a:ext cx="12178176" cy="623298"/>
          </a:xfrm>
          <a:prstGeom prst="round2Diag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880A28-611F-279F-9546-700394287F1B}"/>
              </a:ext>
            </a:extLst>
          </p:cNvPr>
          <p:cNvSpPr txBox="1"/>
          <p:nvPr/>
        </p:nvSpPr>
        <p:spPr>
          <a:xfrm>
            <a:off x="4201473" y="4168945"/>
            <a:ext cx="4420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olidFill>
                  <a:schemeClr val="bg1"/>
                </a:solidFill>
              </a:rPr>
              <a:t>Table 4. </a:t>
            </a:r>
            <a:r>
              <a:rPr lang="en-US" sz="1400" i="1" dirty="0">
                <a:solidFill>
                  <a:schemeClr val="bg1"/>
                </a:solidFill>
              </a:rPr>
              <a:t>The gamma-ray flux temporal profiling &amp; high energy </a:t>
            </a:r>
          </a:p>
          <a:p>
            <a:pPr algn="just"/>
            <a:r>
              <a:rPr lang="en-US" sz="1400" i="1" dirty="0">
                <a:solidFill>
                  <a:schemeClr val="bg1"/>
                </a:solidFill>
              </a:rPr>
              <a:t>photons from the most rapid flares during Phases I – IV. 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2" name="Content Placeholder 4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FFFA5185-0355-3BD0-5EC9-F2406EAD1D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6551" y="725889"/>
            <a:ext cx="3286457" cy="27858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CE0705-A417-D31B-9E80-049D4021EA6F}"/>
              </a:ext>
            </a:extLst>
          </p:cNvPr>
          <p:cNvSpPr txBox="1"/>
          <p:nvPr/>
        </p:nvSpPr>
        <p:spPr>
          <a:xfrm>
            <a:off x="10136087" y="686987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IV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B1D115A-C7E8-8EE8-7CE7-85E4AF124F7A}"/>
              </a:ext>
            </a:extLst>
          </p:cNvPr>
          <p:cNvSpPr/>
          <p:nvPr/>
        </p:nvSpPr>
        <p:spPr>
          <a:xfrm>
            <a:off x="101599" y="3620655"/>
            <a:ext cx="3925455" cy="315430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B6546BD-C4FF-4DD1-8168-D0599DF0EC8D}"/>
                  </a:ext>
                </a:extLst>
              </p:cNvPr>
              <p:cNvSpPr txBox="1"/>
              <p:nvPr/>
            </p:nvSpPr>
            <p:spPr>
              <a:xfrm>
                <a:off x="500409" y="3838207"/>
                <a:ext cx="3060646" cy="2287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</a:rPr>
                  <a:t>F(t)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1400" b="0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1400" b="0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400" b="0" i="1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− 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1400" b="0" i="1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sup>
                        </m:s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− 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400" b="0" i="1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0 </m:t>
                                </m:r>
                              </m:num>
                              <m:den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1400" b="0" i="1" baseline="-250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den>
                            </m:f>
                          </m:sup>
                        </m:s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B6546BD-C4FF-4DD1-8168-D0599DF0EC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9" y="3838207"/>
                <a:ext cx="3060646" cy="228781"/>
              </a:xfrm>
              <a:prstGeom prst="rect">
                <a:avLst/>
              </a:prstGeom>
              <a:blipFill>
                <a:blip r:embed="rId8"/>
                <a:stretch>
                  <a:fillRect l="-3719" t="-105263" b="-13684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8A72B1-00B9-8B1E-CFF5-AD9D59C706F1}"/>
                  </a:ext>
                </a:extLst>
              </p:cNvPr>
              <p:cNvSpPr txBox="1"/>
              <p:nvPr/>
            </p:nvSpPr>
            <p:spPr>
              <a:xfrm>
                <a:off x="1498847" y="5441357"/>
                <a:ext cx="135985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600" b="0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unc>
                      <m:func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𝑇𝑟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func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8A72B1-00B9-8B1E-CFF5-AD9D59C706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847" y="5441357"/>
                <a:ext cx="1359859" cy="246221"/>
              </a:xfrm>
              <a:prstGeom prst="rect">
                <a:avLst/>
              </a:prstGeom>
              <a:blipFill>
                <a:blip r:embed="rId9"/>
                <a:stretch>
                  <a:fillRect l="-4630" t="-10000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95D146DB-5640-692A-8D8F-E357BB9340FD}"/>
              </a:ext>
            </a:extLst>
          </p:cNvPr>
          <p:cNvSpPr txBox="1"/>
          <p:nvPr/>
        </p:nvSpPr>
        <p:spPr>
          <a:xfrm>
            <a:off x="3580294" y="3813286"/>
            <a:ext cx="418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(2)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720E6E-7618-E0A3-F037-41C7736C6EA0}"/>
              </a:ext>
            </a:extLst>
          </p:cNvPr>
          <p:cNvSpPr txBox="1"/>
          <p:nvPr/>
        </p:nvSpPr>
        <p:spPr>
          <a:xfrm>
            <a:off x="128043" y="4235555"/>
            <a:ext cx="272773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F</a:t>
            </a:r>
            <a:r>
              <a:rPr lang="en-US" sz="1400" i="1" baseline="-25000" dirty="0"/>
              <a:t>0</a:t>
            </a:r>
            <a:r>
              <a:rPr lang="en-US" sz="1400" dirty="0"/>
              <a:t> is the flare amplitude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F</a:t>
            </a:r>
            <a:r>
              <a:rPr lang="en-US" sz="1400" i="1" baseline="-25000" dirty="0"/>
              <a:t>c</a:t>
            </a:r>
            <a:r>
              <a:rPr lang="en-US" sz="1400" dirty="0"/>
              <a:t> is the constant baseline flux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t</a:t>
            </a:r>
            <a:r>
              <a:rPr lang="en-US" sz="1400" baseline="-25000" dirty="0"/>
              <a:t>0</a:t>
            </a:r>
            <a:r>
              <a:rPr lang="en-US" sz="1400" dirty="0"/>
              <a:t> is the approximate time at </a:t>
            </a:r>
            <a:r>
              <a:rPr lang="en-US" sz="1400" i="1" dirty="0"/>
              <a:t>F</a:t>
            </a:r>
            <a:r>
              <a:rPr lang="en-US" sz="1400" baseline="-25000" dirty="0"/>
              <a:t>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T</a:t>
            </a:r>
            <a:r>
              <a:rPr lang="en-US" sz="1400" i="1" baseline="-25000" dirty="0"/>
              <a:t>r</a:t>
            </a:r>
            <a:r>
              <a:rPr lang="en-US" sz="1400" dirty="0"/>
              <a:t> is the flux rise timescale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 err="1"/>
              <a:t>T</a:t>
            </a:r>
            <a:r>
              <a:rPr lang="en-US" sz="1400" i="1" baseline="-25000" dirty="0" err="1"/>
              <a:t>f</a:t>
            </a:r>
            <a:r>
              <a:rPr lang="en-US" sz="1400" dirty="0"/>
              <a:t> is the flux decay timescale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7281C1-6F39-458E-4867-7AC4497357CE}"/>
              </a:ext>
            </a:extLst>
          </p:cNvPr>
          <p:cNvSpPr txBox="1"/>
          <p:nvPr/>
        </p:nvSpPr>
        <p:spPr>
          <a:xfrm>
            <a:off x="3595245" y="5385950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(3)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D02EF5-0D1E-D14B-5955-4AF4A8E75452}"/>
              </a:ext>
            </a:extLst>
          </p:cNvPr>
          <p:cNvSpPr txBox="1"/>
          <p:nvPr/>
        </p:nvSpPr>
        <p:spPr>
          <a:xfrm>
            <a:off x="154721" y="5742990"/>
            <a:ext cx="37934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i="1" dirty="0"/>
              <a:t>t</a:t>
            </a:r>
            <a:r>
              <a:rPr lang="en-US" sz="1400" i="1" baseline="-25000" dirty="0"/>
              <a:t>d</a:t>
            </a:r>
            <a:r>
              <a:rPr lang="en-US" sz="1400" dirty="0"/>
              <a:t> is the flux doubling time, i.e., the time it takes the observed flux to increase by a factor two [</a:t>
            </a:r>
            <a:r>
              <a:rPr lang="en-US" sz="1400" dirty="0">
                <a:solidFill>
                  <a:srgbClr val="00B0F0"/>
                </a:solidFill>
              </a:rPr>
              <a:t>1</a:t>
            </a:r>
            <a:r>
              <a:rPr lang="en-US" sz="1400" dirty="0"/>
              <a:t>].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4E6056-2AE6-4BE4-2B8C-5959FFB8AAF7}"/>
              </a:ext>
            </a:extLst>
          </p:cNvPr>
          <p:cNvSpPr txBox="1"/>
          <p:nvPr/>
        </p:nvSpPr>
        <p:spPr>
          <a:xfrm>
            <a:off x="8520287" y="6115597"/>
            <a:ext cx="351026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dirty="0">
                <a:solidFill>
                  <a:schemeClr val="bg1"/>
                </a:solidFill>
              </a:rPr>
              <a:t>1. Abdo, A. et al. (2010), ‘Gamma-ray light curves and variability of bright fermi- detected blazars’, The Astrophysical Journal 722(1), 520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C7245E-3249-15B5-3499-DAB1D9E824CA}"/>
              </a:ext>
            </a:extLst>
          </p:cNvPr>
          <p:cNvCxnSpPr/>
          <p:nvPr/>
        </p:nvCxnSpPr>
        <p:spPr>
          <a:xfrm>
            <a:off x="760021" y="1615044"/>
            <a:ext cx="237507" cy="178130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ABA2DCD-C054-CC94-FF58-FCFB4BA4189D}"/>
              </a:ext>
            </a:extLst>
          </p:cNvPr>
          <p:cNvSpPr txBox="1"/>
          <p:nvPr/>
        </p:nvSpPr>
        <p:spPr>
          <a:xfrm>
            <a:off x="412009" y="1414935"/>
            <a:ext cx="6960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Fastest </a:t>
            </a:r>
            <a:r>
              <a:rPr lang="en-US" sz="1050" i="1" dirty="0"/>
              <a:t>T</a:t>
            </a:r>
            <a:r>
              <a:rPr lang="en-US" sz="1050" i="1" baseline="-25000" dirty="0"/>
              <a:t>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F820E4-0ABE-B576-7EDC-D5A3E62AE2F2}"/>
              </a:ext>
            </a:extLst>
          </p:cNvPr>
          <p:cNvCxnSpPr>
            <a:cxnSpLocks/>
          </p:cNvCxnSpPr>
          <p:nvPr/>
        </p:nvCxnSpPr>
        <p:spPr>
          <a:xfrm>
            <a:off x="5355771" y="1194960"/>
            <a:ext cx="93020" cy="382477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AAF0773-58C6-3C2D-0736-4EA33EF70981}"/>
              </a:ext>
            </a:extLst>
          </p:cNvPr>
          <p:cNvSpPr txBox="1"/>
          <p:nvPr/>
        </p:nvSpPr>
        <p:spPr>
          <a:xfrm>
            <a:off x="5100777" y="997322"/>
            <a:ext cx="6960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Fastest </a:t>
            </a:r>
            <a:r>
              <a:rPr lang="en-US" sz="1050" i="1" dirty="0"/>
              <a:t>T</a:t>
            </a:r>
            <a:r>
              <a:rPr lang="en-US" sz="1050" i="1" baseline="-25000" dirty="0"/>
              <a:t>r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C31F396-B506-CB44-E6FD-2E13C0E46DFB}"/>
              </a:ext>
            </a:extLst>
          </p:cNvPr>
          <p:cNvCxnSpPr>
            <a:cxnSpLocks/>
          </p:cNvCxnSpPr>
          <p:nvPr/>
        </p:nvCxnSpPr>
        <p:spPr>
          <a:xfrm>
            <a:off x="7916880" y="1392230"/>
            <a:ext cx="0" cy="290107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5474BF9-2AB8-C024-9C03-CAB1CD626A1B}"/>
              </a:ext>
            </a:extLst>
          </p:cNvPr>
          <p:cNvSpPr txBox="1"/>
          <p:nvPr/>
        </p:nvSpPr>
        <p:spPr>
          <a:xfrm>
            <a:off x="7687624" y="1161597"/>
            <a:ext cx="6960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Fastest </a:t>
            </a:r>
            <a:r>
              <a:rPr lang="en-US" sz="1050" i="1" dirty="0"/>
              <a:t>T</a:t>
            </a:r>
            <a:r>
              <a:rPr lang="en-US" sz="1050" i="1" baseline="-25000" dirty="0"/>
              <a:t>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68620FA-F791-93DB-0C04-DE2F975DEFC7}"/>
              </a:ext>
            </a:extLst>
          </p:cNvPr>
          <p:cNvCxnSpPr>
            <a:cxnSpLocks/>
          </p:cNvCxnSpPr>
          <p:nvPr/>
        </p:nvCxnSpPr>
        <p:spPr>
          <a:xfrm>
            <a:off x="10362211" y="1288555"/>
            <a:ext cx="117759" cy="154298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A63EAA8-DB68-F027-A806-A218A297425B}"/>
              </a:ext>
            </a:extLst>
          </p:cNvPr>
          <p:cNvSpPr txBox="1"/>
          <p:nvPr/>
        </p:nvSpPr>
        <p:spPr>
          <a:xfrm>
            <a:off x="9953830" y="1076492"/>
            <a:ext cx="6960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Fastest </a:t>
            </a:r>
            <a:r>
              <a:rPr lang="en-US" sz="1050" i="1" dirty="0"/>
              <a:t>T</a:t>
            </a:r>
            <a:r>
              <a:rPr lang="en-US" sz="1050" i="1" baseline="-25000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6776763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17655</TotalTime>
  <Words>2039</Words>
  <Application>Microsoft Macintosh PowerPoint</Application>
  <PresentationFormat>Widescreen</PresentationFormat>
  <Paragraphs>381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Abadi MT Condensed Light</vt:lpstr>
      <vt:lpstr>Aptos</vt:lpstr>
      <vt:lpstr>Arial</vt:lpstr>
      <vt:lpstr>Cambria Math</vt:lpstr>
      <vt:lpstr>Gill Sans MT</vt:lpstr>
      <vt:lpstr>Liberation Sans</vt:lpstr>
      <vt:lpstr>Parcel</vt:lpstr>
      <vt:lpstr>Locating the gamma-ray emission regions in the relativistic jet of 3C 279.</vt:lpstr>
      <vt:lpstr>Outline</vt:lpstr>
      <vt:lpstr>Introduction: 3C 279</vt:lpstr>
      <vt:lpstr>Introduction: 3C 279</vt:lpstr>
      <vt:lpstr>Gamma-ray and Optical Correlations</vt:lpstr>
      <vt:lpstr>3C 279: Optical &amp; Gamma-ray Variability</vt:lpstr>
      <vt:lpstr>PowerPoint Presentation</vt:lpstr>
      <vt:lpstr>PowerPoint Presentation</vt:lpstr>
      <vt:lpstr>The Gamma-ray Flux Temporal Profiling &amp; Photon Energies</vt:lpstr>
      <vt:lpstr>Relativistic Beaming</vt:lpstr>
      <vt:lpstr>PowerPoint Presentation</vt:lpstr>
      <vt:lpstr>Gamma-ray Spectral Energy Distributions (SEDs)</vt:lpstr>
      <vt:lpstr>PowerPoint Presentation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Tekano Mbonani</dc:creator>
  <cp:lastModifiedBy>Tekano Mbonani</cp:lastModifiedBy>
  <cp:revision>37</cp:revision>
  <dcterms:created xsi:type="dcterms:W3CDTF">2024-09-15T13:55:20Z</dcterms:created>
  <dcterms:modified xsi:type="dcterms:W3CDTF">2024-10-03T21:45:28Z</dcterms:modified>
</cp:coreProperties>
</file>