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72" r:id="rId4"/>
    <p:sldId id="261" r:id="rId5"/>
    <p:sldId id="262" r:id="rId6"/>
    <p:sldId id="264" r:id="rId7"/>
    <p:sldId id="270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0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036"/>
    <p:restoredTop sz="84292"/>
  </p:normalViewPr>
  <p:slideViewPr>
    <p:cSldViewPr snapToGrid="0">
      <p:cViewPr>
        <p:scale>
          <a:sx n="105" d="100"/>
          <a:sy n="105" d="100"/>
        </p:scale>
        <p:origin x="792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35B59CA-0D5A-5226-CA8D-F9CCEF8BEBC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B862A6-C28D-1CDD-9DBA-CE3909D167D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0EECC-7B4C-B74C-BD60-3F708F2E3C07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6DEECE-0F64-1FDF-6952-1D1EC685ED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FDFBCC-6CED-8C5E-B02F-E066F9965C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950E9-6E9D-3442-966C-41B17B63D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898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41994-B15E-0341-A014-17E7EFA1BFAA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20F42-8185-ED4A-9FEF-9A357BD5B5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20F42-8185-ED4A-9FEF-9A357BD5B5C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27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20F42-8185-ED4A-9FEF-9A357BD5B5C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555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20F42-8185-ED4A-9FEF-9A357BD5B5C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428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20F42-8185-ED4A-9FEF-9A357BD5B5C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863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20F42-8185-ED4A-9FEF-9A357BD5B5C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878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20F42-8185-ED4A-9FEF-9A357BD5B5C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796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20F42-8185-ED4A-9FEF-9A357BD5B5C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717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20F42-8185-ED4A-9FEF-9A357BD5B5C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08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B539-FD07-CDBF-8872-81996D5169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CF3473-9AF9-A5D1-221D-E2F79CB255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E6FDE-4212-853E-B0C4-D5A179E0B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EBDB8-4E2E-1F83-9FD6-17D894365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3CA8C-9566-7537-A4FD-B52646CD5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1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DA001-D68B-116F-F720-ABC60551F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C18A8E-003C-0758-9E3D-30BC693556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CD6B9-D856-6055-6D64-4F9352622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DC2B3-CE4D-8D8E-42E4-801311C56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A7368-7C48-9FF8-C84D-C7F3795E7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754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14C9CB-A0B2-CC89-C7EE-6CCF14E0D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5A8E57-4645-5EAA-39D5-9D4211EB7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7D292-7E12-7660-BC9E-27BA691B6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66F36-F716-9D6C-7C61-EDA6A28D6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3B2B3-AC4C-32CA-977D-22B7AA328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07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B1377-E8B6-2B79-89B2-DAB4C49CD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7DB9C-24C3-FAC5-4E7A-79C178496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57B8D-6FF2-FA31-AC9C-FB048B531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C8A0-4D1F-70F2-D20E-6E4DC2A7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40911-0398-C546-A458-8C5EDB034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97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6A7AB-FD91-7685-AA71-9213F3E2C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8CA6EE-1AED-AE5A-60A9-D8C72D728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37339-A4B7-C53A-DF9A-63D548566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4E50C-178D-1FEA-AE7D-BD622863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C2431-9CB4-9193-6699-F43AC0BDF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16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37323-3CD6-5E68-D331-1D9F764FA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6F222-BA00-4A00-8BB5-7141A72C92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224D97-AAA4-63A9-98E7-A40ADE96E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A8B709-157C-6774-C0D2-320018F04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CA35BD-45DA-9522-6580-FCE65D5C4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362EC-40B9-11F4-F4B1-84B2DC87F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239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1C52E-869D-ED86-94B7-EDF36D741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BCDB3-3C6D-BA44-3755-7375A474C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25B8E-BB4E-280F-A1BF-8A6AB4311D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AF6AAA-8556-124C-C0D7-BED6F8D391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2D1541-D09B-9551-7C9F-0FCA1CC4B3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E7A97D-302F-3CC2-F8F0-08F33073E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CA8D9C-F0A3-611E-DD24-4E3749C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0E044B-34FD-5522-A2BC-15A8FF690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9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B6F01-0665-DAE5-0A85-A24966EAF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818366-9CFC-854E-498C-CFE09E716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92F19-09C9-C577-C383-FC1D50D20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412A99-591E-6548-9334-9D7B813D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38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40AC2A-51F5-9BBB-50A9-457C9D42C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70A61F-AE17-BD65-A111-D411B0BC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25D40-06C8-7190-A12E-CA504FECD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98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49F55-D060-76BE-3D89-FF9A82917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146F4-EACF-C038-97DD-D4AA9BE19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C62C5B-3581-31A5-D7DC-09F2DC16D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1E52E5-FDF8-0C79-8AB6-DFE3C8CE2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A17976-EC60-B474-C10A-E199EF646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F7EAB-4099-EAE4-F49B-8C3D3BFE7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540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00A64-86EA-6282-5A36-45654DA3E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A353C6-951A-6EA5-0132-D943E3CB12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57430F-8446-6024-400B-F184D7488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30F39-4B09-2B93-5D56-FE823B26F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B2FF4B-7CD9-E2BE-9E3D-78CA489BF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B21D1B-F475-E613-D80F-83B97A0D3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9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761EC9-581F-DFA2-3C86-2849A604D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18DED-4652-B489-68AD-2ACEDCEBE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373C1-4324-4897-9DA6-6FDC51093C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2B7E94-50E8-DD4B-8D51-EB003B86A45D}" type="datetimeFigureOut">
              <a:rPr lang="en-US" smtClean="0"/>
              <a:t>10/1/24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72BC2-C2EB-FADB-5B71-2012CDE69C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202B5-B4C2-DA59-0F40-CE95011673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4C87F4-81ED-BA49-AD4A-FDC95F199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69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em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7074ED0-DB11-5CD2-A35A-05446317AA8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0" y="509724"/>
            <a:ext cx="12192000" cy="7530285"/>
          </a:xfrm>
          <a:prstGeom prst="rect">
            <a:avLst/>
          </a:prstGeom>
        </p:spPr>
      </p:pic>
      <p:pic>
        <p:nvPicPr>
          <p:cNvPr id="14" name="Picture 13" descr="A picture containing sky, grass, outdoor, field&#10;&#10;Description automatically generated">
            <a:extLst>
              <a:ext uri="{FF2B5EF4-FFF2-40B4-BE49-F238E27FC236}">
                <a16:creationId xmlns:a16="http://schemas.microsoft.com/office/drawing/2014/main" id="{F647B3A2-50F8-1709-7D46-82C8D57BD50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5964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A0934D-DC04-8836-1581-B486CBFC78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539" y="275550"/>
            <a:ext cx="11777870" cy="831253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radiative origins of radio emission in galaxies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94216B-0135-17AF-6581-B19DF52A49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5474" y="1231100"/>
            <a:ext cx="9144000" cy="4053420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Sthabile Kolwa 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University of Johannesburg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Astrophysics in South Africa (2 – 5 October 2024)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Wits Rural Facility, Mpumalanga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collaboration with MIGHTEE and colleagues at several institutes…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8" descr="Inter-University Institute for Data Intensive Astronomy logo">
            <a:extLst>
              <a:ext uri="{FF2B5EF4-FFF2-40B4-BE49-F238E27FC236}">
                <a16:creationId xmlns:a16="http://schemas.microsoft.com/office/drawing/2014/main" id="{AAE2E786-0469-DBF2-76DD-B1F23BC85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85" y="5147457"/>
            <a:ext cx="1260678" cy="126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About Us">
            <a:extLst>
              <a:ext uri="{FF2B5EF4-FFF2-40B4-BE49-F238E27FC236}">
                <a16:creationId xmlns:a16="http://schemas.microsoft.com/office/drawing/2014/main" id="{7792E243-7D91-A6D4-A156-33F1CCB5F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661" y="2228890"/>
            <a:ext cx="1260678" cy="126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National Centre for Radio Astrophysics - Wikipedia">
            <a:extLst>
              <a:ext uri="{FF2B5EF4-FFF2-40B4-BE49-F238E27FC236}">
                <a16:creationId xmlns:a16="http://schemas.microsoft.com/office/drawing/2014/main" id="{0D72885A-629F-45A6-6952-5EAE6E618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010" y="5062199"/>
            <a:ext cx="1333553" cy="152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University of Oxford Logo PNG vector in SVG, PDF, AI, CDR format">
            <a:extLst>
              <a:ext uri="{FF2B5EF4-FFF2-40B4-BE49-F238E27FC236}">
                <a16:creationId xmlns:a16="http://schemas.microsoft.com/office/drawing/2014/main" id="{C78EA553-04A7-9BA7-B995-A34EA287B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830" y="5164918"/>
            <a:ext cx="1656471" cy="124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Wits Logo - University Of Witwatersrand Logo Transparent PNG - 373x400 -  Free Download on NicePNG">
            <a:extLst>
              <a:ext uri="{FF2B5EF4-FFF2-40B4-BE49-F238E27FC236}">
                <a16:creationId xmlns:a16="http://schemas.microsoft.com/office/drawing/2014/main" id="{C778AFCD-97F9-15FE-1705-805D41FA8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910" y="5231696"/>
            <a:ext cx="18669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520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CB302-830A-C727-2F14-41835DAF1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7369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Probing the distant Universe in the radio continuum</a:t>
            </a:r>
          </a:p>
        </p:txBody>
      </p:sp>
      <p:pic>
        <p:nvPicPr>
          <p:cNvPr id="1026" name="Picture 2" descr="Figure 1">
            <a:extLst>
              <a:ext uri="{FF2B5EF4-FFF2-40B4-BE49-F238E27FC236}">
                <a16:creationId xmlns:a16="http://schemas.microsoft.com/office/drawing/2014/main" id="{BADB4D71-4B36-7348-D22D-579B69B90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45" y="582484"/>
            <a:ext cx="5178576" cy="352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A5D282-4856-6B25-E1D1-D1A19A796F3A}"/>
              </a:ext>
            </a:extLst>
          </p:cNvPr>
          <p:cNvSpPr txBox="1"/>
          <p:nvPr/>
        </p:nvSpPr>
        <p:spPr>
          <a:xfrm>
            <a:off x="0" y="4203559"/>
            <a:ext cx="86220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MIGHTEE Early Science data release (Heywood+ 2022) </a:t>
            </a:r>
            <a:b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rms=2 μJy/beam and up to 3.5 deg</a:t>
            </a:r>
            <a:r>
              <a:rPr lang="en-US" baseline="300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field L-band </a:t>
            </a: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MIGHTEE DR1 (Hale+ in prep.) to extend survey area coverage to 20 deg</a:t>
            </a:r>
            <a:r>
              <a:rPr lang="en-US" baseline="300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target MIGHTEE fields (Jarvis+ 2016)</a:t>
            </a:r>
          </a:p>
          <a:p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6F5A22-E864-BA6D-1C90-C59B8BE00966}"/>
              </a:ext>
            </a:extLst>
          </p:cNvPr>
          <p:cNvSpPr txBox="1"/>
          <p:nvPr/>
        </p:nvSpPr>
        <p:spPr>
          <a:xfrm>
            <a:off x="5548366" y="582484"/>
            <a:ext cx="643150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of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 radio continuum surveys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galaxy evolution: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Detections of wide samples of star-forming galaxies, radio-quiet quasars as well as low-luminosity radio galaxies (Best + 2023) i.e. the faint radio source population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 the evolution of nuclear activity and star-formation through cosmic time (Jarvis+ 2016)	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22507A-DB8C-114A-749B-73879BBAE925}"/>
              </a:ext>
            </a:extLst>
          </p:cNvPr>
          <p:cNvSpPr txBox="1"/>
          <p:nvPr/>
        </p:nvSpPr>
        <p:spPr>
          <a:xfrm>
            <a:off x="0" y="6593267"/>
            <a:ext cx="12192000" cy="261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HEASA-2024 – Wits Rural Facility, Mpumalanga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D29FB8-BC6F-2225-6745-1387714D150A}"/>
              </a:ext>
            </a:extLst>
          </p:cNvPr>
          <p:cNvCxnSpPr/>
          <p:nvPr/>
        </p:nvCxnSpPr>
        <p:spPr>
          <a:xfrm>
            <a:off x="2319130" y="2226365"/>
            <a:ext cx="490331" cy="742122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D54D348-7C75-BD25-7F61-5C6AC482BFF6}"/>
              </a:ext>
            </a:extLst>
          </p:cNvPr>
          <p:cNvCxnSpPr>
            <a:cxnSpLocks/>
          </p:cNvCxnSpPr>
          <p:nvPr/>
        </p:nvCxnSpPr>
        <p:spPr>
          <a:xfrm flipH="1">
            <a:off x="3366234" y="2279294"/>
            <a:ext cx="563168" cy="728870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About Us">
            <a:extLst>
              <a:ext uri="{FF2B5EF4-FFF2-40B4-BE49-F238E27FC236}">
                <a16:creationId xmlns:a16="http://schemas.microsoft.com/office/drawing/2014/main" id="{7BC9F083-965D-5418-D78A-5698C3F80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345" y="0"/>
            <a:ext cx="699655" cy="69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EE91EE-1C34-78D2-C9DF-EB8F4FB21A63}"/>
              </a:ext>
            </a:extLst>
          </p:cNvPr>
          <p:cNvSpPr txBox="1"/>
          <p:nvPr/>
        </p:nvSpPr>
        <p:spPr>
          <a:xfrm>
            <a:off x="0" y="5465621"/>
            <a:ext cx="8622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upgraded Giant Metrewave Radio Telescope (uGMRT) </a:t>
            </a: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(Taylor, Lal+ in prep.) </a:t>
            </a: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5 arcsec and rms =5 μJy/beam at band-3 (390 MHz) and band-4 (650 MHz)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05BF12-E081-DB50-4EB3-4DB7A020F1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9331" y="3506978"/>
            <a:ext cx="3016146" cy="289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7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64F62CC-6F52-E5F7-1A55-CC964E73A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6737" y="-2464"/>
            <a:ext cx="3557195" cy="340426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8A4943-9E24-8C79-CEF2-893656D77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373695"/>
            <a:ext cx="11492345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faint radio source population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A23573-3D1A-2076-2072-299CDADCB038}"/>
              </a:ext>
            </a:extLst>
          </p:cNvPr>
          <p:cNvSpPr txBox="1"/>
          <p:nvPr/>
        </p:nvSpPr>
        <p:spPr>
          <a:xfrm>
            <a:off x="0" y="637538"/>
            <a:ext cx="74194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Classically, radio source divided into two groups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AGN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where radio emission is primarily nuclear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Star-forming galaxies (SFGs)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where radio emission originates from SF regions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Deeper radio continuum surveys revealed: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faint (sub-mJy) radio source population is dominated by star-forming galaxies (SFGs) and radio-quiet (non-jetted) AGN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remain: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radiative processes power non-jetted AGN?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non-thermal processes responsible for the flattening of radio spectra at 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flux densities (&lt;0.5 mJy)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frequencies (&lt; 1 GHz observed)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89DA9A-2934-0CDF-A478-D3D7FF93E603}"/>
              </a:ext>
            </a:extLst>
          </p:cNvPr>
          <p:cNvSpPr txBox="1"/>
          <p:nvPr/>
        </p:nvSpPr>
        <p:spPr>
          <a:xfrm>
            <a:off x="7470959" y="3115015"/>
            <a:ext cx="4611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Padovani+ 2016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95FC48-3417-4449-ABB4-220E98FACA12}"/>
              </a:ext>
            </a:extLst>
          </p:cNvPr>
          <p:cNvSpPr txBox="1"/>
          <p:nvPr/>
        </p:nvSpPr>
        <p:spPr>
          <a:xfrm>
            <a:off x="171212" y="5479483"/>
            <a:ext cx="7419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Fractions of AGN and SFGs as a function of radio flux density: </a:t>
            </a:r>
            <a:b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Gruppioni+ 1999, Magliocchetti+ 2000, Prandoni+ 2001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57CD99-A23F-4933-AFA9-1DF71E3BD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6737" y="3393444"/>
            <a:ext cx="4492420" cy="31603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4AF636F-6D39-F46C-17B4-D0E93E99B6FF}"/>
              </a:ext>
            </a:extLst>
          </p:cNvPr>
          <p:cNvSpPr txBox="1"/>
          <p:nvPr/>
        </p:nvSpPr>
        <p:spPr>
          <a:xfrm>
            <a:off x="7496737" y="6222505"/>
            <a:ext cx="4611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Whittam+ 2024</a:t>
            </a:r>
          </a:p>
        </p:txBody>
      </p:sp>
      <p:pic>
        <p:nvPicPr>
          <p:cNvPr id="13" name="Picture 6" descr="About Us">
            <a:extLst>
              <a:ext uri="{FF2B5EF4-FFF2-40B4-BE49-F238E27FC236}">
                <a16:creationId xmlns:a16="http://schemas.microsoft.com/office/drawing/2014/main" id="{7A10550D-36E2-10BE-8C18-432A0839D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345" y="0"/>
            <a:ext cx="699655" cy="69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59B3459-9CA4-4AC4-A32D-C19CA932AFBA}"/>
              </a:ext>
            </a:extLst>
          </p:cNvPr>
          <p:cNvSpPr txBox="1"/>
          <p:nvPr/>
        </p:nvSpPr>
        <p:spPr>
          <a:xfrm>
            <a:off x="0" y="6593267"/>
            <a:ext cx="12192000" cy="261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HEASA-2024 – Wits Rural Facility, Mpumalanga</a:t>
            </a:r>
          </a:p>
        </p:txBody>
      </p:sp>
    </p:spTree>
    <p:extLst>
      <p:ext uri="{BB962C8B-B14F-4D97-AF65-F5344CB8AC3E}">
        <p14:creationId xmlns:p14="http://schemas.microsoft.com/office/powerpoint/2010/main" val="4169008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01FA787-07A9-6C28-978D-D1454EE090A7}"/>
              </a:ext>
            </a:extLst>
          </p:cNvPr>
          <p:cNvSpPr txBox="1">
            <a:spLocks/>
          </p:cNvSpPr>
          <p:nvPr/>
        </p:nvSpPr>
        <p:spPr>
          <a:xfrm>
            <a:off x="0" y="-37369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Radio Spectra of AGN and SFGs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3D53A70-0CDA-DC3A-25D7-88019D71158B}"/>
                  </a:ext>
                </a:extLst>
              </p:cNvPr>
              <p:cNvSpPr txBox="1"/>
              <p:nvPr/>
            </p:nvSpPr>
            <p:spPr>
              <a:xfrm>
                <a:off x="241574" y="610362"/>
                <a:ext cx="8874013" cy="28655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938" lvl="1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Radio spectral shapes can be constrained by a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power-law</a:t>
                </a:r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b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GB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ν</a:t>
                </a:r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∝ ν</a:t>
                </a:r>
                <a:r>
                  <a:rPr lang="en-GB" baseline="30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⍺</a:t>
                </a:r>
              </a:p>
              <a:p>
                <a:pPr marL="7938" lvl="1"/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⇒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= log(S</a:t>
                </a:r>
                <a:r>
                  <a:rPr lang="en-GB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ν2</a:t>
                </a:r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/S</a:t>
                </a:r>
                <a:r>
                  <a:rPr lang="en-GB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ν1</a:t>
                </a:r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/ log(ν</a:t>
                </a:r>
                <a:r>
                  <a:rPr lang="en-GB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/ν</a:t>
                </a:r>
                <a:r>
                  <a:rPr lang="en-GB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b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Main Goals:</a:t>
                </a:r>
              </a:p>
              <a:p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-Infer the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radiative processes</a:t>
                </a:r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powering (and absorbing) radio emission</a:t>
                </a:r>
              </a:p>
              <a:p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-Investigate the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link</a:t>
                </a:r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between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radio emission </a:t>
                </a:r>
                <a:r>
                  <a:rPr lang="en-US" u="sng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</a:t>
                </a:r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host galaxy properties </a:t>
                </a:r>
              </a:p>
              <a:p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-Determine whether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spectral flattening </a:t>
                </a:r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occurs at &lt;1 GHz (observed) for the faint sub-mJy population</a:t>
                </a:r>
              </a:p>
              <a:p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3D53A70-0CDA-DC3A-25D7-88019D711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74" y="610362"/>
                <a:ext cx="8874013" cy="2865528"/>
              </a:xfrm>
              <a:prstGeom prst="rect">
                <a:avLst/>
              </a:prstGeom>
              <a:blipFill>
                <a:blip r:embed="rId3"/>
                <a:stretch>
                  <a:fillRect l="-715" t="-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7AC9ABA1-0BB0-AB74-7261-3E6210C61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530" y="3513069"/>
            <a:ext cx="3072454" cy="24353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60E362-AB01-1880-6014-576BA4C672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217" y="3512558"/>
            <a:ext cx="7398441" cy="24499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257B12-6CDD-5073-081D-289FCC15327A}"/>
              </a:ext>
            </a:extLst>
          </p:cNvPr>
          <p:cNvSpPr txBox="1"/>
          <p:nvPr/>
        </p:nvSpPr>
        <p:spPr>
          <a:xfrm>
            <a:off x="6305676" y="5990738"/>
            <a:ext cx="34895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Ker+ 2012 – AGN radio spectrum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2A143B-5EF4-CF55-35A0-E71E92A084FC}"/>
              </a:ext>
            </a:extLst>
          </p:cNvPr>
          <p:cNvSpPr txBox="1"/>
          <p:nvPr/>
        </p:nvSpPr>
        <p:spPr>
          <a:xfrm>
            <a:off x="264081" y="5975409"/>
            <a:ext cx="4289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Condon 1992 – SFG radio spectrum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E88D98-E8B2-52B3-4CDD-852EAE347D76}"/>
              </a:ext>
            </a:extLst>
          </p:cNvPr>
          <p:cNvCxnSpPr>
            <a:cxnSpLocks/>
          </p:cNvCxnSpPr>
          <p:nvPr/>
        </p:nvCxnSpPr>
        <p:spPr>
          <a:xfrm>
            <a:off x="9074640" y="295740"/>
            <a:ext cx="0" cy="1791820"/>
          </a:xfrm>
          <a:prstGeom prst="line">
            <a:avLst/>
          </a:prstGeom>
          <a:ln>
            <a:solidFill>
              <a:schemeClr val="bg1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091DA1E-CAAA-AC19-BD45-EB9D125270D7}"/>
              </a:ext>
            </a:extLst>
          </p:cNvPr>
          <p:cNvCxnSpPr>
            <a:cxnSpLocks/>
          </p:cNvCxnSpPr>
          <p:nvPr/>
        </p:nvCxnSpPr>
        <p:spPr>
          <a:xfrm>
            <a:off x="9074640" y="2087560"/>
            <a:ext cx="1709416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Arc 33">
            <a:extLst>
              <a:ext uri="{FF2B5EF4-FFF2-40B4-BE49-F238E27FC236}">
                <a16:creationId xmlns:a16="http://schemas.microsoft.com/office/drawing/2014/main" id="{978B335C-1869-0242-75E9-7B2EA5BD901E}"/>
              </a:ext>
            </a:extLst>
          </p:cNvPr>
          <p:cNvSpPr/>
          <p:nvPr/>
        </p:nvSpPr>
        <p:spPr>
          <a:xfrm>
            <a:off x="7728340" y="608900"/>
            <a:ext cx="2713120" cy="2942705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F1B7FB13-1649-1FAA-0D78-F1560D1D2293}"/>
              </a:ext>
            </a:extLst>
          </p:cNvPr>
          <p:cNvSpPr/>
          <p:nvPr/>
        </p:nvSpPr>
        <p:spPr>
          <a:xfrm>
            <a:off x="8174489" y="603890"/>
            <a:ext cx="1896362" cy="2947716"/>
          </a:xfrm>
          <a:prstGeom prst="arc">
            <a:avLst/>
          </a:prstGeom>
          <a:ln>
            <a:solidFill>
              <a:schemeClr val="bg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C99CF702-0EBD-B8B9-97CB-6A07C3480360}"/>
              </a:ext>
            </a:extLst>
          </p:cNvPr>
          <p:cNvSpPr/>
          <p:nvPr/>
        </p:nvSpPr>
        <p:spPr>
          <a:xfrm>
            <a:off x="8272351" y="606395"/>
            <a:ext cx="1602459" cy="2973484"/>
          </a:xfrm>
          <a:prstGeom prst="arc">
            <a:avLst/>
          </a:prstGeom>
          <a:ln>
            <a:solidFill>
              <a:schemeClr val="bg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3A190E-F4F2-1130-40F8-A6DFFEF5DE2D}"/>
              </a:ext>
            </a:extLst>
          </p:cNvPr>
          <p:cNvSpPr txBox="1"/>
          <p:nvPr/>
        </p:nvSpPr>
        <p:spPr>
          <a:xfrm rot="16200000">
            <a:off x="8011547" y="1047458"/>
            <a:ext cx="1634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Flux density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2F3C3C7-7262-9D18-31C0-1F4E406138E4}"/>
              </a:ext>
            </a:extLst>
          </p:cNvPr>
          <p:cNvSpPr txBox="1"/>
          <p:nvPr/>
        </p:nvSpPr>
        <p:spPr>
          <a:xfrm>
            <a:off x="9213450" y="2102077"/>
            <a:ext cx="1330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0B41FD8-2FC5-0E77-EE59-6F39ECA0754D}"/>
              </a:ext>
            </a:extLst>
          </p:cNvPr>
          <p:cNvSpPr txBox="1"/>
          <p:nvPr/>
        </p:nvSpPr>
        <p:spPr>
          <a:xfrm>
            <a:off x="3228501" y="4538777"/>
            <a:ext cx="64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dust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1EB2CC-DB2D-ACDB-7952-9C6F4A94B452}"/>
              </a:ext>
            </a:extLst>
          </p:cNvPr>
          <p:cNvSpPr txBox="1"/>
          <p:nvPr/>
        </p:nvSpPr>
        <p:spPr>
          <a:xfrm>
            <a:off x="1529327" y="4462059"/>
            <a:ext cx="1448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270901-D1E6-CDAD-E3F8-1219A5EC5406}"/>
              </a:ext>
            </a:extLst>
          </p:cNvPr>
          <p:cNvSpPr txBox="1"/>
          <p:nvPr/>
        </p:nvSpPr>
        <p:spPr>
          <a:xfrm>
            <a:off x="1529326" y="5022521"/>
            <a:ext cx="1448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</a:t>
            </a:r>
          </a:p>
        </p:txBody>
      </p:sp>
      <p:pic>
        <p:nvPicPr>
          <p:cNvPr id="2" name="Picture 6" descr="About Us">
            <a:extLst>
              <a:ext uri="{FF2B5EF4-FFF2-40B4-BE49-F238E27FC236}">
                <a16:creationId xmlns:a16="http://schemas.microsoft.com/office/drawing/2014/main" id="{584B0B81-4389-F34A-509C-50746385D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345" y="0"/>
            <a:ext cx="699655" cy="69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3B583B-5F13-7F47-B854-CC0DFA5366CA}"/>
              </a:ext>
            </a:extLst>
          </p:cNvPr>
          <p:cNvSpPr txBox="1"/>
          <p:nvPr/>
        </p:nvSpPr>
        <p:spPr>
          <a:xfrm>
            <a:off x="5101936" y="4076299"/>
            <a:ext cx="8664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jets 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B7BE43-9D3F-F40F-8378-BDEA61DCDBFE}"/>
              </a:ext>
            </a:extLst>
          </p:cNvPr>
          <p:cNvSpPr txBox="1"/>
          <p:nvPr/>
        </p:nvSpPr>
        <p:spPr>
          <a:xfrm>
            <a:off x="0" y="6593267"/>
            <a:ext cx="12192000" cy="261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HEASA-2024 – Wits Rural Facility, Mpumalanga</a:t>
            </a:r>
          </a:p>
        </p:txBody>
      </p:sp>
    </p:spTree>
    <p:extLst>
      <p:ext uri="{BB962C8B-B14F-4D97-AF65-F5344CB8AC3E}">
        <p14:creationId xmlns:p14="http://schemas.microsoft.com/office/powerpoint/2010/main" val="201193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38A4D2C-224C-5AAC-6D8A-251625B7B1AA}"/>
              </a:ext>
            </a:extLst>
          </p:cNvPr>
          <p:cNvSpPr txBox="1">
            <a:spLocks/>
          </p:cNvSpPr>
          <p:nvPr/>
        </p:nvSpPr>
        <p:spPr>
          <a:xfrm>
            <a:off x="0" y="-373695"/>
            <a:ext cx="111697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superMIGHTEE: the radio source population in XMM-LSS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8FE017-F022-2B6D-FF87-E75F9CECBDF8}"/>
              </a:ext>
            </a:extLst>
          </p:cNvPr>
          <p:cNvSpPr txBox="1"/>
          <p:nvPr/>
        </p:nvSpPr>
        <p:spPr>
          <a:xfrm>
            <a:off x="5205845" y="1028343"/>
            <a:ext cx="678678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Source-finding on uGMRT and MIGHTEE mosaics with PyBDSF (Mohan &amp; Rafferty 2014)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7241 uGMRT band-4 (690 MHz) radio sources cross-identified with band-3 (380 MHz) and with MIGHTEE L-band (1280 MHz; resolution-optimized at 5 arcsec)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2551 matches in B3; 35.2 % complete 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4073 matches in MK; 56.2 % complete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ZA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Optical/near-infrared ancillary data (Mehta+ 2018, Bowler+ 2020)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Subaru</a:t>
            </a: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/HSC (Aihara+ 2018)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CFHT VIDEO/VISTA (Jarvis+ 2013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Spitzer</a:t>
            </a:r>
            <a:r>
              <a:rPr lang="en-Z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/IRAC (Mauduit+ 2012)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superMIGHTEE: rms = 2 μJy/beam (~ 100x lower in rms depth than existing LOFAR 144 MHz XMM-LSS observations)</a:t>
            </a:r>
          </a:p>
        </p:txBody>
      </p:sp>
      <p:pic>
        <p:nvPicPr>
          <p:cNvPr id="2" name="Picture 6" descr="About Us">
            <a:extLst>
              <a:ext uri="{FF2B5EF4-FFF2-40B4-BE49-F238E27FC236}">
                <a16:creationId xmlns:a16="http://schemas.microsoft.com/office/drawing/2014/main" id="{A1843098-9F4B-0D6F-302D-3106284628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345" y="0"/>
            <a:ext cx="699655" cy="69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0294FF-4787-8BC3-0257-7DA201B58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01" y="745588"/>
            <a:ext cx="4562622" cy="30417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D47158-D17B-D7F7-E0F7-A734B7205F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604" y="3852609"/>
            <a:ext cx="3409096" cy="25512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682290-80C8-BF5E-1DBD-30AE5CC04F50}"/>
              </a:ext>
            </a:extLst>
          </p:cNvPr>
          <p:cNvSpPr txBox="1"/>
          <p:nvPr/>
        </p:nvSpPr>
        <p:spPr>
          <a:xfrm>
            <a:off x="0" y="6593267"/>
            <a:ext cx="12192000" cy="261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HEASA-2024 – Wits Rural Facility, Mpumalanga</a:t>
            </a:r>
          </a:p>
        </p:txBody>
      </p:sp>
    </p:spTree>
    <p:extLst>
      <p:ext uri="{BB962C8B-B14F-4D97-AF65-F5344CB8AC3E}">
        <p14:creationId xmlns:p14="http://schemas.microsoft.com/office/powerpoint/2010/main" val="545697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0D7BB83-5FFE-F5D3-016D-B4E87DAB6846}"/>
              </a:ext>
            </a:extLst>
          </p:cNvPr>
          <p:cNvSpPr txBox="1">
            <a:spLocks/>
          </p:cNvSpPr>
          <p:nvPr/>
        </p:nvSpPr>
        <p:spPr>
          <a:xfrm>
            <a:off x="0" y="-373695"/>
            <a:ext cx="111697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spectral index to source brightness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3FF07C-AD81-B3AA-82F0-9E3EB01C9AD4}"/>
              </a:ext>
            </a:extLst>
          </p:cNvPr>
          <p:cNvSpPr txBox="1"/>
          <p:nvPr/>
        </p:nvSpPr>
        <p:spPr>
          <a:xfrm>
            <a:off x="4113399" y="739035"/>
            <a:ext cx="791321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uGMRT band-4 flux density (S</a:t>
            </a:r>
            <a:r>
              <a:rPr lang="en-US" sz="20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690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lower flux cuts imposed per flux density bin: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Flattening of ɑ(1280 – 650) with decreasing flux cut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Free-free absorption and thermal emission in SFGs</a:t>
            </a:r>
            <a:b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Steepening of ɑ(650 – 390) with decreasing flux cut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 ageing in low-power radio-AGN (also observed at z &lt; 0.3 in Sabater+ 2021)</a:t>
            </a:r>
            <a:b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Consistently positive (or rising) ɑ(144 – 650)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 self-absorption in optically thick plasma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5E52-EF24-E424-3E73-682CE05B0E2F}"/>
              </a:ext>
            </a:extLst>
          </p:cNvPr>
          <p:cNvSpPr txBox="1"/>
          <p:nvPr/>
        </p:nvSpPr>
        <p:spPr>
          <a:xfrm>
            <a:off x="1901952" y="6177769"/>
            <a:ext cx="2211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Kolwa+ in prep.</a:t>
            </a:r>
          </a:p>
        </p:txBody>
      </p:sp>
      <p:pic>
        <p:nvPicPr>
          <p:cNvPr id="2" name="Picture 6" descr="About Us">
            <a:extLst>
              <a:ext uri="{FF2B5EF4-FFF2-40B4-BE49-F238E27FC236}">
                <a16:creationId xmlns:a16="http://schemas.microsoft.com/office/drawing/2014/main" id="{031B69FE-3219-E0A3-2742-81CD2D6B7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345" y="0"/>
            <a:ext cx="699655" cy="69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2B7579-0342-8685-FEE2-1D7D8B240E40}"/>
              </a:ext>
            </a:extLst>
          </p:cNvPr>
          <p:cNvSpPr txBox="1"/>
          <p:nvPr/>
        </p:nvSpPr>
        <p:spPr>
          <a:xfrm>
            <a:off x="0" y="6593267"/>
            <a:ext cx="12192000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HEASA-2024 – Wits Rural Facility, Mpumalanga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A28D93-8E74-64EE-4C4B-CEBBF28DF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386" y="486322"/>
            <a:ext cx="3090008" cy="23175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255DC2-9D27-AD33-2736-FFC3D3B1FF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391" y="2803828"/>
            <a:ext cx="3090008" cy="23175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EAA86E-E335-D3C2-D3CE-169B73463E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3399" y="4216634"/>
            <a:ext cx="3090008" cy="23175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7B38A7-7532-8323-1801-568E7AC26C8D}"/>
              </a:ext>
            </a:extLst>
          </p:cNvPr>
          <p:cNvSpPr txBox="1"/>
          <p:nvPr/>
        </p:nvSpPr>
        <p:spPr>
          <a:xfrm>
            <a:off x="7388352" y="4303776"/>
            <a:ext cx="46382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CAVEATS: </a:t>
            </a:r>
            <a:b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Upper-limits from non-detections not shown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to Monte-Carlo simulations of unbiased simulations needed</a:t>
            </a:r>
          </a:p>
          <a:p>
            <a:endParaRPr 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800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59D0E3-5906-677E-5D84-1A9211622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268" y="3683484"/>
            <a:ext cx="8385463" cy="269499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C194991-9050-1D31-D7FD-7AAC69CBAA9F}"/>
              </a:ext>
            </a:extLst>
          </p:cNvPr>
          <p:cNvSpPr txBox="1">
            <a:spLocks/>
          </p:cNvSpPr>
          <p:nvPr/>
        </p:nvSpPr>
        <p:spPr>
          <a:xfrm>
            <a:off x="0" y="-373695"/>
            <a:ext cx="111697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spectral shape to the observed properties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B38257-8A9A-0F77-053D-F51B19EECAF1}"/>
              </a:ext>
            </a:extLst>
          </p:cNvPr>
          <p:cNvSpPr txBox="1"/>
          <p:nvPr/>
        </p:nvSpPr>
        <p:spPr>
          <a:xfrm>
            <a:off x="192258" y="560657"/>
            <a:ext cx="781082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 spectral curvatures indicate: </a:t>
            </a:r>
            <a:b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Steepened for 81% of the population: </a:t>
            </a: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Synchrotron emission (SE) at 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en-GB" sz="20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1 GHz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Peaked for 9% of the population </a:t>
            </a: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Synchrotron self-absorption (SSA) at </a:t>
            </a:r>
          </a:p>
          <a:p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en-GB" sz="20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1 GHz in addition to SE 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Rising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sources and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inverted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sources comprise ~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~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7%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population respectively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0351-88EC-FDA7-1C31-0372DB2401BE}"/>
              </a:ext>
            </a:extLst>
          </p:cNvPr>
          <p:cNvSpPr txBox="1"/>
          <p:nvPr/>
        </p:nvSpPr>
        <p:spPr>
          <a:xfrm>
            <a:off x="8003081" y="490989"/>
            <a:ext cx="3996661" cy="317009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Observed trends in flux density </a:t>
            </a:r>
          </a:p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(bottom panel):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Brighter sources (&gt;0.2 mJy) -&gt; radio-AGN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majority peaked (due to SSA and SE from lobes)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Fainter sources (&lt;0.2 mJy) -&gt; SFG 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majority steep and some are downturned (due to dominance of thermal emission in SED).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8D5DE5-AC6F-9F21-E76D-64C2705EE6E1}"/>
              </a:ext>
            </a:extLst>
          </p:cNvPr>
          <p:cNvSpPr txBox="1"/>
          <p:nvPr/>
        </p:nvSpPr>
        <p:spPr>
          <a:xfrm>
            <a:off x="-79479" y="5997679"/>
            <a:ext cx="1982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Kolwa+ in prep.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BDDCF2-E012-AC66-FF2F-8A1C9EBB6B9C}"/>
              </a:ext>
            </a:extLst>
          </p:cNvPr>
          <p:cNvSpPr txBox="1"/>
          <p:nvPr/>
        </p:nvSpPr>
        <p:spPr>
          <a:xfrm>
            <a:off x="0" y="6593267"/>
            <a:ext cx="12192000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HEASA-2024 – Wits Rural Facility, Mpumalanga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17AD40-3DB4-4188-265B-AA95FB36D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3267" y="3683484"/>
            <a:ext cx="8540845" cy="268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2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96E75C4-0D98-6C84-2AF4-91A2740164DE}"/>
              </a:ext>
            </a:extLst>
          </p:cNvPr>
          <p:cNvSpPr txBox="1">
            <a:spLocks/>
          </p:cNvSpPr>
          <p:nvPr/>
        </p:nvSpPr>
        <p:spPr>
          <a:xfrm>
            <a:off x="0" y="211521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Summary: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pilot radio spectral study with superMIGHTEE</a:t>
            </a:r>
          </a:p>
        </p:txBody>
      </p:sp>
      <p:pic>
        <p:nvPicPr>
          <p:cNvPr id="2" name="Picture 6" descr="About Us">
            <a:extLst>
              <a:ext uri="{FF2B5EF4-FFF2-40B4-BE49-F238E27FC236}">
                <a16:creationId xmlns:a16="http://schemas.microsoft.com/office/drawing/2014/main" id="{B5232FF7-6E42-24DE-7675-45D2292E8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345" y="0"/>
            <a:ext cx="699655" cy="69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B25FE1-C949-042D-0D26-7DC9CA91E9DF}"/>
              </a:ext>
            </a:extLst>
          </p:cNvPr>
          <p:cNvSpPr txBox="1"/>
          <p:nvPr/>
        </p:nvSpPr>
        <p:spPr>
          <a:xfrm>
            <a:off x="792480" y="1842134"/>
            <a:ext cx="1069986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uGMRT and MIGHTEE Early Science observations provide a glimpse into the faint radio source and high-redshift galaxy population (up to z~6) when cross-matched with optical/NIR survey data </a:t>
            </a:r>
            <a:b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these observations, we conduct a multi-frequency spectral shape analysis over 380 MHz, 690 MHz and 1280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find statistical evidence for spectral flattening towards low flux densities &lt;100 μJy at high observed frequencies (650 – 1280 MHz) indicative of thermal emission and absorption processes at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en-US" sz="2000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 1 GHz in star-forming galaxies and non-jetted AGN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high flux densities and lower observed frequencies (390 – 650 MHz) , synchrotron processes steepen radio spectra in powerful radio galaxies with extended lobes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073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8136</TotalTime>
  <Words>985</Words>
  <Application>Microsoft Macintosh PowerPoint</Application>
  <PresentationFormat>Widescreen</PresentationFormat>
  <Paragraphs>112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Cambria Math</vt:lpstr>
      <vt:lpstr>Office Theme</vt:lpstr>
      <vt:lpstr>The radiative origins of radio emission in galaxies</vt:lpstr>
      <vt:lpstr>Probing the distant Universe in the radio continuum</vt:lpstr>
      <vt:lpstr>The faint radio source population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uGMRT and MeerKAT view of spectral curvature for radio sources in XMM-LSS </dc:title>
  <dc:creator>Sthabile Kolwa</dc:creator>
  <cp:lastModifiedBy>Sthabile Kolwa</cp:lastModifiedBy>
  <cp:revision>26</cp:revision>
  <dcterms:created xsi:type="dcterms:W3CDTF">2024-02-27T16:00:40Z</dcterms:created>
  <dcterms:modified xsi:type="dcterms:W3CDTF">2024-10-02T11:29:44Z</dcterms:modified>
</cp:coreProperties>
</file>