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7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AD67D-ECF5-4CB2-A397-F691C9BC2300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54818-8A7F-411E-894E-5FD63B6F82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6206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54818-8A7F-411E-894E-5FD63B6F82D9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713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CECD-3326-7857-E5F5-2F547593B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E6D1F6-AD3B-012B-7499-52CC54808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C2A86-38FB-B629-005B-ADF118B5D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B07CE-1472-3198-77B1-BBA86F49B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331D-5AA5-80E5-AF8F-68D22E8CE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306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FDDC8-921B-B423-9DD3-B100863D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697741-3B7B-6C20-59A7-80D18A161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16B80-3EC5-664B-C65E-98DB39E60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8D955-77EC-04F3-23DF-0CA4D97A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6FD3B-66C3-954A-D853-619D85893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61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FDBB56-14CF-1C3A-A020-522E85E4D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9DFD73-FBEF-CACC-B957-589E2C779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3BCF8-B737-61DD-FD3E-9E1EA47E0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D883E-20D9-3076-42D7-4294B8E74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A1017-7AE6-9B1D-3B9B-4F780AA2B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11751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1565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5465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8368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12123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5591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1165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8044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1101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5E78D-7E41-D6ED-22FA-B7DA7BC6E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ED2D6-4462-126A-7F60-9896845B1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12832-4605-22A9-4187-F67FC37DF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225D4-808A-03C4-543A-E1541868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CB69-0BD1-1DD8-6D52-708D773DF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86533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196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54274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647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904CD-A660-E2B9-4D43-E4770C5DB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FCDDD-6D41-F5A4-1B9B-1E939B8CA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46A2F-E5B8-2FE9-A4A3-ACB90CC0C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570C1-6BBA-D05E-CF7A-46C001992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6A0B8-8345-A6FD-3EB5-8A92E9F2B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454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546A0-8E36-D53D-A227-FDA7B247C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28E72-D1E2-70C5-F8FF-A34D0AB5E3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FFD06-CDC6-28DF-5FAF-0FB57319F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3D628-4704-2B49-DB25-D14D1773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E47E5-2C38-78F7-A222-4B5EE4922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9DD42-23AB-FAB7-7684-AEDCD4110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400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06167-D23B-DA14-C739-A44979427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29200-6940-2A2E-14B3-B6D328D5A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F53D39-959C-F504-18C4-7A5ACB18D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6CEF0A-FFA4-9987-DA0E-8D557252D4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D1176-1350-DF47-0705-398D736C0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4DA45C-2ECE-1ED8-1F65-D073C45B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6758D6-DA44-10A3-A7D2-70CE926FB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F8D69D-B9C6-7263-B3AA-3BDE5D7D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17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6E1E-E101-FE93-8B7A-E007D734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AF01A-DCED-3B84-36DC-28B206699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6D222-0D74-0A8D-2514-D49A80813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AC5EE3-0534-8613-7B40-5B78B1313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168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FAFC8-2A6E-8809-72BB-5C6082EEA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E15300-2CA7-9FC1-D74B-207BCEF2C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C5BAF6-9865-4EDC-6904-5AD785FED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534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47080-9DBD-E1CA-1E19-CC40BD674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C658A-D321-1AFB-4E6F-C67ABD9A5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639C8-9434-35FA-DC0F-E1F3CA931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A9CDBC-92A3-1630-B26B-15A65AEB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69F21-92FC-56EE-F2A3-5649D8950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770A9-B15E-DE4E-DDDE-051D44D5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513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35C1D-ECFB-8929-761B-4A390BFB8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FE342C-1F9E-C5DF-6A5A-97F6230E69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93C110-B2E3-A420-2AA8-04B12CD5F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36826-4323-EA37-B1FC-E9522AFD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80ACB8-275B-66BE-54BF-03C0527B5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25B74-0F9C-E5FD-B9D7-A48BD2FD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449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08777-8EA5-6DFE-E471-4E9746D6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0F88F-0FFB-9A35-4854-15A754BEA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310B5-C4E2-84E2-D350-B587366F9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3696AB-0313-43D4-8FE5-96087799D64E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68D5-F601-66B3-A2C9-C980BBBB9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E1CD7-A735-D2AD-22B1-1C2208A34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F90D52-626C-491F-8211-F38977E38B1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382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9904"/>
            <a:ext cx="12192000" cy="76809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325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ADC51-BA1A-4A58-A325-FFF2E7AC2367}" type="datetimeFigureOut">
              <a:rPr lang="en-ZA" smtClean="0"/>
              <a:t>2024/09/25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356351"/>
            <a:ext cx="1006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804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38/s41550-023-01995-x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B5DF2F90-B646-6F4C-9B7E-15252A3FA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right blue glowing sphere in space&#10;&#10;Description automatically generated with medium confidence">
            <a:extLst>
              <a:ext uri="{FF2B5EF4-FFF2-40B4-BE49-F238E27FC236}">
                <a16:creationId xmlns:a16="http://schemas.microsoft.com/office/drawing/2014/main" id="{034392B3-DB10-B9DF-DF41-BDD4567A23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3" r="2" b="2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8" name="Freeform: Shape 7">
            <a:extLst>
              <a:ext uri="{FF2B5EF4-FFF2-40B4-BE49-F238E27FC236}">
                <a16:creationId xmlns:a16="http://schemas.microsoft.com/office/drawing/2014/main" id="{93AFAAD7-2457-CA00-8591-B2BCEFCC3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9" name="Freeform: Shape 8">
            <a:extLst>
              <a:ext uri="{FF2B5EF4-FFF2-40B4-BE49-F238E27FC236}">
                <a16:creationId xmlns:a16="http://schemas.microsoft.com/office/drawing/2014/main" id="{AE0E39DC-2B2D-486B-00B0-D3A47A5D6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5ADCCC-85CF-374B-2649-64E137C38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927" y="1146569"/>
            <a:ext cx="4023360" cy="2617930"/>
          </a:xfrm>
        </p:spPr>
        <p:txBody>
          <a:bodyPr anchor="b">
            <a:noAutofit/>
          </a:bodyPr>
          <a:lstStyle/>
          <a:p>
            <a:pPr algn="l"/>
            <a:r>
              <a:rPr lang="en-ZA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possible detection of </a:t>
            </a:r>
            <a:r>
              <a:rPr lang="el-GR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pulsations from J1912-4410 and J0317-855 using Fermi-LAT observations.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6278934-4E18-959C-170E-1F74A2B92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Autofit/>
          </a:bodyPr>
          <a:lstStyle/>
          <a:p>
            <a:pPr algn="l"/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Lurgasho H. Minnie</a:t>
            </a:r>
          </a:p>
          <a:p>
            <a:pPr algn="l"/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Prof. Petrus J. </a:t>
            </a:r>
            <a:r>
              <a:rPr lang="en-Z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Meintjes</a:t>
            </a:r>
            <a:endParaRPr lang="en-Z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Co-Supervisor: </a:t>
            </a:r>
            <a:r>
              <a:rPr lang="en-Z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Jacques Maritz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53DB7-6ED8-CE78-0DCD-6DD3ECA7EE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484B78-656A-BE40-50B5-9B1E86D58C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AD115-0FDD-60FF-CE17-AAA94B3DBB34}"/>
              </a:ext>
            </a:extLst>
          </p:cNvPr>
          <p:cNvSpPr txBox="1"/>
          <p:nvPr/>
        </p:nvSpPr>
        <p:spPr>
          <a:xfrm>
            <a:off x="9321358" y="6488658"/>
            <a:ext cx="2782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Credit: ESO/</a:t>
            </a:r>
            <a:r>
              <a:rPr lang="en-ZA" sz="1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L.Calcada</a:t>
            </a:r>
            <a:endParaRPr lang="en-ZA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62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01DDC3-C252-97D2-B755-9962C146B657}"/>
              </a:ext>
            </a:extLst>
          </p:cNvPr>
          <p:cNvSpPr txBox="1"/>
          <p:nvPr/>
        </p:nvSpPr>
        <p:spPr>
          <a:xfrm>
            <a:off x="196948" y="126609"/>
            <a:ext cx="82014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Sanity Check!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DE0395-8615-5C01-0E33-DEEE2AB0591A}"/>
              </a:ext>
            </a:extLst>
          </p:cNvPr>
          <p:cNvSpPr txBox="1"/>
          <p:nvPr/>
        </p:nvSpPr>
        <p:spPr>
          <a:xfrm>
            <a:off x="196948" y="4710280"/>
            <a:ext cx="1085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9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(Left) Rayleigh Periodogram for </a:t>
            </a:r>
            <a:r>
              <a:rPr lang="en-Z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Geminga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(after TS-gating &amp; HDBSCAN) , (middle) folded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light curve (0.1-300 GeV) and right figure showing the H-test (de Jager et al. 1989) </a:t>
            </a:r>
          </a:p>
        </p:txBody>
      </p:sp>
      <p:pic>
        <p:nvPicPr>
          <p:cNvPr id="5" name="Picture 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1478D63-4AD0-A91F-BE03-EAE98E3F7C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665" y="1312302"/>
            <a:ext cx="6725652" cy="3066238"/>
          </a:xfrm>
          <a:prstGeom prst="rect">
            <a:avLst/>
          </a:prstGeom>
        </p:spPr>
      </p:pic>
      <p:pic>
        <p:nvPicPr>
          <p:cNvPr id="9" name="Picture 8" descr="A graph of a person's pulse&#10;&#10;Description automatically generated">
            <a:extLst>
              <a:ext uri="{FF2B5EF4-FFF2-40B4-BE49-F238E27FC236}">
                <a16:creationId xmlns:a16="http://schemas.microsoft.com/office/drawing/2014/main" id="{6A02B42D-CD55-BE91-5100-12A60403B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20" y="1312302"/>
            <a:ext cx="4980151" cy="306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51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F794CD-A408-3E57-0B99-CE5A60C2DC57}"/>
              </a:ext>
            </a:extLst>
          </p:cNvPr>
          <p:cNvSpPr txBox="1"/>
          <p:nvPr/>
        </p:nvSpPr>
        <p:spPr>
          <a:xfrm>
            <a:off x="114300" y="0"/>
            <a:ext cx="7035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12AE6F-B75C-7D5A-B50C-7DD22876C8F4}"/>
              </a:ext>
            </a:extLst>
          </p:cNvPr>
          <p:cNvSpPr txBox="1"/>
          <p:nvPr/>
        </p:nvSpPr>
        <p:spPr>
          <a:xfrm>
            <a:off x="114300" y="553998"/>
            <a:ext cx="7035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J1912-4410 (0.5-10 GeV)</a:t>
            </a:r>
          </a:p>
        </p:txBody>
      </p:sp>
      <p:pic>
        <p:nvPicPr>
          <p:cNvPr id="5" name="Picture 4" descr="A graph of a sound wave&#10;&#10;Description automatically generated">
            <a:extLst>
              <a:ext uri="{FF2B5EF4-FFF2-40B4-BE49-F238E27FC236}">
                <a16:creationId xmlns:a16="http://schemas.microsoft.com/office/drawing/2014/main" id="{D28CF0A4-BA1B-169B-C398-25E04FB45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421014"/>
            <a:ext cx="3617891" cy="2278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048D9B-105B-8201-97CB-AD066A4EE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191" y="1501733"/>
            <a:ext cx="5007815" cy="2116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98AF32-1AA5-C66D-6117-E19FC9365EDD}"/>
                  </a:ext>
                </a:extLst>
              </p:cNvPr>
              <p:cNvSpPr txBox="1"/>
              <p:nvPr/>
            </p:nvSpPr>
            <p:spPr>
              <a:xfrm>
                <a:off x="241300" y="4310281"/>
                <a:ext cx="11061700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pulsations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=319.34903</m:t>
                    </m:r>
                    <m:d>
                      <m:d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ZA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(~10.52</a:t>
                </a:r>
                <a:r>
                  <a:rPr lang="el-GR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ZA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folded light curve (spin ephemeris</a:t>
                </a:r>
                <a:r>
                  <a:rPr lang="pt-BR" dirty="0"/>
                  <a:t> </a:t>
                </a:r>
                <a:r>
                  <a:rPr lang="pt-B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BJD(TDB) = 2459772.142522(24) + 0.0036961693(10)E, Pelisoli et al. 2023) is in aligned with the MeerKAT radio light curve!</a:t>
                </a:r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98AF32-1AA5-C66D-6117-E19FC9365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00" y="4310281"/>
                <a:ext cx="11061700" cy="944746"/>
              </a:xfrm>
              <a:prstGeom prst="rect">
                <a:avLst/>
              </a:prstGeom>
              <a:blipFill>
                <a:blip r:embed="rId4"/>
                <a:stretch>
                  <a:fillRect l="-386" t="-3226" b="-967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51C5472-401B-87FE-A033-58B2ACA3E5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314" y="512340"/>
            <a:ext cx="2863908" cy="379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41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3E3612-FCFA-750A-D0E5-2AD9F66D5B1A}"/>
              </a:ext>
            </a:extLst>
          </p:cNvPr>
          <p:cNvSpPr txBox="1"/>
          <p:nvPr/>
        </p:nvSpPr>
        <p:spPr>
          <a:xfrm>
            <a:off x="165100" y="132834"/>
            <a:ext cx="697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J1912-4410 (0.1-500 GeV)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4CDCB9-F42C-05C3-27F2-08EA8BF57C3B}"/>
                  </a:ext>
                </a:extLst>
              </p:cNvPr>
              <p:cNvSpPr txBox="1"/>
              <p:nvPr/>
            </p:nvSpPr>
            <p:spPr>
              <a:xfrm>
                <a:off x="165100" y="4234474"/>
                <a:ext cx="10706100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Pulsations at the spin period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=319.349±0.003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~10.37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the first harmonic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159.675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±0.00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~15.75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Light curve is double-peaked in 0.1-500 GeV energy range contrary to 0.5-10GeV!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4CDCB9-F42C-05C3-27F2-08EA8BF57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4234474"/>
                <a:ext cx="10706100" cy="944746"/>
              </a:xfrm>
              <a:prstGeom prst="rect">
                <a:avLst/>
              </a:prstGeom>
              <a:blipFill>
                <a:blip r:embed="rId2"/>
                <a:stretch>
                  <a:fillRect l="-342" t="-3871" b="-967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A9D04DD9-543D-39C6-1BC7-A7DEA9981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88" y="1389797"/>
            <a:ext cx="5238552" cy="2258109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AE0DFE01-C0E4-7F12-69E4-B5B35BE1A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7" y="1389797"/>
            <a:ext cx="3057525" cy="1987824"/>
          </a:xfrm>
          <a:prstGeom prst="rect">
            <a:avLst/>
          </a:prstGeom>
        </p:spPr>
      </p:pic>
      <p:pic>
        <p:nvPicPr>
          <p:cNvPr id="13" name="Picture 1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22C463B-B0FE-AAD1-FF87-4F3A836B9E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97" y="1389797"/>
            <a:ext cx="3291591" cy="20392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87D9DA-275E-2CF3-04AF-3031DBEE699F}"/>
              </a:ext>
            </a:extLst>
          </p:cNvPr>
          <p:cNvSpPr txBox="1"/>
          <p:nvPr/>
        </p:nvSpPr>
        <p:spPr>
          <a:xfrm>
            <a:off x="5195184" y="724734"/>
            <a:ext cx="490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83041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8E8A4A-6C6A-AFFB-F617-6CE2EEC67C44}"/>
              </a:ext>
            </a:extLst>
          </p:cNvPr>
          <p:cNvSpPr txBox="1"/>
          <p:nvPr/>
        </p:nvSpPr>
        <p:spPr>
          <a:xfrm>
            <a:off x="114300" y="215900"/>
            <a:ext cx="787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SED of J1912-4410 (0.1-500 GeV)</a:t>
            </a:r>
          </a:p>
        </p:txBody>
      </p:sp>
      <p:pic>
        <p:nvPicPr>
          <p:cNvPr id="4" name="Picture 3" descr="A graph of energy and energy&#10;&#10;Description automatically generated">
            <a:extLst>
              <a:ext uri="{FF2B5EF4-FFF2-40B4-BE49-F238E27FC236}">
                <a16:creationId xmlns:a16="http://schemas.microsoft.com/office/drawing/2014/main" id="{E65FE806-FC37-8B6B-02B0-70AAE4C08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798309"/>
            <a:ext cx="3914633" cy="3303792"/>
          </a:xfrm>
          <a:prstGeom prst="rect">
            <a:avLst/>
          </a:prstGeom>
        </p:spPr>
      </p:pic>
      <p:pic>
        <p:nvPicPr>
          <p:cNvPr id="5" name="Picture 4" descr="A screen shot of a computer generated image&#10;&#10;Description automatically generated">
            <a:extLst>
              <a:ext uri="{FF2B5EF4-FFF2-40B4-BE49-F238E27FC236}">
                <a16:creationId xmlns:a16="http://schemas.microsoft.com/office/drawing/2014/main" id="{DE76C70B-0DCE-F650-BE64-991E88632E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"/>
          <a:stretch/>
        </p:blipFill>
        <p:spPr>
          <a:xfrm>
            <a:off x="4376230" y="1027805"/>
            <a:ext cx="3640789" cy="2844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2BD291-AC7E-4E18-4CE7-01867C4AF6D4}"/>
              </a:ext>
            </a:extLst>
          </p:cNvPr>
          <p:cNvSpPr txBox="1"/>
          <p:nvPr/>
        </p:nvSpPr>
        <p:spPr>
          <a:xfrm>
            <a:off x="284774" y="4145900"/>
            <a:ext cx="10890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10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(Left) SED of J1912 produced using </a:t>
            </a:r>
            <a:r>
              <a:rPr lang="en-Z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FermiPy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(Wood et al. 2017), (middle) Test Statistic (TS) Map of J1912 and right showing the residuals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620BE45-74AC-62C0-F2E1-17A5A0B0C887}"/>
                  </a:ext>
                </a:extLst>
              </p:cNvPr>
              <p:cNvSpPr txBox="1"/>
              <p:nvPr/>
            </p:nvSpPr>
            <p:spPr>
              <a:xfrm>
                <a:off x="260350" y="4787900"/>
                <a:ext cx="11068050" cy="946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TS~46 with significance of ~6.78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Flux (0.1-500 GeV) = (8.517±0.003)</a:t>
                </a: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𝑝h𝑜𝑡𝑜𝑛𝑠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𝑐𝑚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Spectral index = -(3.06±0.62)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620BE45-74AC-62C0-F2E1-17A5A0B0C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50" y="4787900"/>
                <a:ext cx="11068050" cy="946991"/>
              </a:xfrm>
              <a:prstGeom prst="rect">
                <a:avLst/>
              </a:prstGeom>
              <a:blipFill>
                <a:blip r:embed="rId4"/>
                <a:stretch>
                  <a:fillRect l="-386" t="-3205" b="-641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 shot of a graph&#10;&#10;Description automatically generated">
            <a:extLst>
              <a:ext uri="{FF2B5EF4-FFF2-40B4-BE49-F238E27FC236}">
                <a16:creationId xmlns:a16="http://schemas.microsoft.com/office/drawing/2014/main" id="{37570C38-3BFF-D74E-3D99-7CED035D5F2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8"/>
          <a:stretch/>
        </p:blipFill>
        <p:spPr>
          <a:xfrm>
            <a:off x="8635968" y="1027805"/>
            <a:ext cx="3295682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23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190072-5D2F-3831-2674-EC69E5D24F5B}"/>
              </a:ext>
            </a:extLst>
          </p:cNvPr>
          <p:cNvSpPr txBox="1"/>
          <p:nvPr/>
        </p:nvSpPr>
        <p:spPr>
          <a:xfrm>
            <a:off x="203200" y="241300"/>
            <a:ext cx="6921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J0317 (0.5-10 GeV)</a:t>
            </a:r>
          </a:p>
        </p:txBody>
      </p:sp>
      <p:pic>
        <p:nvPicPr>
          <p:cNvPr id="4" name="Picture 3" descr="A graph of a sound wave&#10;&#10;Description automatically generated">
            <a:extLst>
              <a:ext uri="{FF2B5EF4-FFF2-40B4-BE49-F238E27FC236}">
                <a16:creationId xmlns:a16="http://schemas.microsoft.com/office/drawing/2014/main" id="{295C36D1-D48C-C984-CA8B-DDC1A6D09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995363"/>
            <a:ext cx="4567238" cy="2801466"/>
          </a:xfrm>
          <a:prstGeom prst="rect">
            <a:avLst/>
          </a:prstGeom>
        </p:spPr>
      </p:pic>
      <p:pic>
        <p:nvPicPr>
          <p:cNvPr id="6" name="Picture 5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B741BE58-BCE7-7914-CC30-C1072AC12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1100137"/>
            <a:ext cx="6565900" cy="2840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FD3E09-54B3-1E72-5E65-E5235DDE1701}"/>
                  </a:ext>
                </a:extLst>
              </p:cNvPr>
              <p:cNvSpPr txBox="1"/>
              <p:nvPr/>
            </p:nvSpPr>
            <p:spPr>
              <a:xfrm>
                <a:off x="368300" y="4330700"/>
                <a:ext cx="10744200" cy="1498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pulsations at BOTH the spin period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=725.50±0.01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~7.93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ZA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its first harmonic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=362.750±0.003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~8.36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</m:d>
                  </m:oMath>
                </a14:m>
                <a:endParaRPr lang="en-ZA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Ferrario</a:t>
                </a:r>
                <a:r>
                  <a:rPr lang="en-ZA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(1997) ephemeris was used.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Folded light curve is double-peaked!</a:t>
                </a:r>
                <a:endParaRPr lang="en-ZA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FD3E09-54B3-1E72-5E65-E5235DDE1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0" y="4330700"/>
                <a:ext cx="10744200" cy="1498744"/>
              </a:xfrm>
              <a:prstGeom prst="rect">
                <a:avLst/>
              </a:prstGeom>
              <a:blipFill>
                <a:blip r:embed="rId4"/>
                <a:stretch>
                  <a:fillRect l="-340" t="-2926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4348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DD106D-D49D-4955-C749-71E5B21A0652}"/>
              </a:ext>
            </a:extLst>
          </p:cNvPr>
          <p:cNvSpPr txBox="1"/>
          <p:nvPr/>
        </p:nvSpPr>
        <p:spPr>
          <a:xfrm>
            <a:off x="190500" y="228600"/>
            <a:ext cx="476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J0317 (0.1-500 GeV)</a:t>
            </a:r>
          </a:p>
        </p:txBody>
      </p:sp>
      <p:pic>
        <p:nvPicPr>
          <p:cNvPr id="4" name="Picture 3" descr="A graph of a graph and a graph of a graph&#10;&#10;Description automatically generated">
            <a:extLst>
              <a:ext uri="{FF2B5EF4-FFF2-40B4-BE49-F238E27FC236}">
                <a16:creationId xmlns:a16="http://schemas.microsoft.com/office/drawing/2014/main" id="{DFEB2BA4-9E27-31E3-D8D9-FF8DFE8EE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5" y="1271588"/>
            <a:ext cx="6607175" cy="28052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9B05A68-12F1-A25A-687E-D415FE70D872}"/>
                  </a:ext>
                </a:extLst>
              </p:cNvPr>
              <p:cNvSpPr txBox="1"/>
              <p:nvPr/>
            </p:nvSpPr>
            <p:spPr>
              <a:xfrm>
                <a:off x="482600" y="4470400"/>
                <a:ext cx="9486900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 dominant pulsations at spin period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=725.500±0.003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(~24.13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harmonic not visible!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Single-peaked folded light curve at higher energies!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9B05A68-12F1-A25A-687E-D415FE70D8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4470400"/>
                <a:ext cx="9486900" cy="944746"/>
              </a:xfrm>
              <a:prstGeom prst="rect">
                <a:avLst/>
              </a:prstGeom>
              <a:blipFill>
                <a:blip r:embed="rId3"/>
                <a:stretch>
                  <a:fillRect l="-386" t="-3226" b="-967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sound wave&#10;&#10;Description automatically generated">
            <a:extLst>
              <a:ext uri="{FF2B5EF4-FFF2-40B4-BE49-F238E27FC236}">
                <a16:creationId xmlns:a16="http://schemas.microsoft.com/office/drawing/2014/main" id="{6A20E7AD-E311-6EB8-E213-9B8573A85A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176523"/>
            <a:ext cx="4689109" cy="29003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81B597-D685-E155-BB30-C0455F5C6717}"/>
              </a:ext>
            </a:extLst>
          </p:cNvPr>
          <p:cNvSpPr txBox="1"/>
          <p:nvPr/>
        </p:nvSpPr>
        <p:spPr>
          <a:xfrm>
            <a:off x="5171709" y="748970"/>
            <a:ext cx="310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793615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57B63E-A754-F25A-8C90-ECD2F1EE7B22}"/>
              </a:ext>
            </a:extLst>
          </p:cNvPr>
          <p:cNvSpPr txBox="1"/>
          <p:nvPr/>
        </p:nvSpPr>
        <p:spPr>
          <a:xfrm>
            <a:off x="114300" y="241300"/>
            <a:ext cx="6870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SED of J0317 (0.1-500GeV)</a:t>
            </a:r>
          </a:p>
        </p:txBody>
      </p:sp>
      <p:pic>
        <p:nvPicPr>
          <p:cNvPr id="4" name="Picture 3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65E25B2-A65E-2FAF-7BEE-F794E315DA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0" b="-1"/>
          <a:stretch/>
        </p:blipFill>
        <p:spPr>
          <a:xfrm>
            <a:off x="3924299" y="1320800"/>
            <a:ext cx="3543301" cy="2794099"/>
          </a:xfrm>
          <a:prstGeom prst="rect">
            <a:avLst/>
          </a:prstGeom>
        </p:spPr>
      </p:pic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C0A5B306-E34F-8BF1-BF62-E7F6CC00A2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/>
          <a:stretch/>
        </p:blipFill>
        <p:spPr>
          <a:xfrm>
            <a:off x="7785100" y="1460500"/>
            <a:ext cx="3222938" cy="2648660"/>
          </a:xfrm>
          <a:prstGeom prst="rect">
            <a:avLst/>
          </a:prstGeom>
        </p:spPr>
      </p:pic>
      <p:pic>
        <p:nvPicPr>
          <p:cNvPr id="8" name="Picture 7" descr="A graph of energy and energy&#10;&#10;Description automatically generated">
            <a:extLst>
              <a:ext uri="{FF2B5EF4-FFF2-40B4-BE49-F238E27FC236}">
                <a16:creationId xmlns:a16="http://schemas.microsoft.com/office/drawing/2014/main" id="{737628F4-B543-4F3A-C754-A2876DB43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7" y="1008293"/>
            <a:ext cx="3897313" cy="3407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E2C2F5-F982-1050-A06F-29753826AC1E}"/>
              </a:ext>
            </a:extLst>
          </p:cNvPr>
          <p:cNvSpPr txBox="1"/>
          <p:nvPr/>
        </p:nvSpPr>
        <p:spPr>
          <a:xfrm>
            <a:off x="331787" y="4443034"/>
            <a:ext cx="9358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11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(Left) SED of J0317, (middle) TS Map and right showing the residuals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BC8151E-3491-456B-DBF6-2B730FA0CF4F}"/>
                  </a:ext>
                </a:extLst>
              </p:cNvPr>
              <p:cNvSpPr txBox="1"/>
              <p:nvPr/>
            </p:nvSpPr>
            <p:spPr>
              <a:xfrm>
                <a:off x="228600" y="4991100"/>
                <a:ext cx="105283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TS~31 with significance of ~5.6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Flux (0.1-500 GeV) = (8.517±0.008)</a:t>
                </a: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𝑝h𝑜𝑡𝑜𝑛𝑠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𝑐𝑚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Spectral index=-(2.73±0.28)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BC8151E-3491-456B-DBF6-2B730FA0C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991100"/>
                <a:ext cx="10528300" cy="923330"/>
              </a:xfrm>
              <a:prstGeom prst="rect">
                <a:avLst/>
              </a:prstGeom>
              <a:blipFill>
                <a:blip r:embed="rId5"/>
                <a:stretch>
                  <a:fillRect l="-405" t="-3974" b="-993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680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A1FFCF-5008-F8A1-FFBA-7600F8FC2717}"/>
              </a:ext>
            </a:extLst>
          </p:cNvPr>
          <p:cNvSpPr txBox="1"/>
          <p:nvPr/>
        </p:nvSpPr>
        <p:spPr>
          <a:xfrm>
            <a:off x="139700" y="241300"/>
            <a:ext cx="9982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836C-A1C6-FE39-06C8-FA49571708F1}"/>
                  </a:ext>
                </a:extLst>
              </p:cNvPr>
              <p:cNvSpPr txBox="1"/>
              <p:nvPr/>
            </p:nvSpPr>
            <p:spPr>
              <a:xfrm>
                <a:off x="228600" y="952500"/>
                <a:ext cx="11607800" cy="2388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TS-gating and HDBSCAN we do detect 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pulsations at the spin period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sz="1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=319.34903</m:t>
                    </m:r>
                    <m:d>
                      <m:dPr>
                        <m:ctrlP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en-ZA" sz="1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ZA" sz="15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WD in the binary system J1912 in 0.5-10 GeV.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folded light curves of J1912 are aligned with 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MeerKAT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radio light curves 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m</a:t>
                </a:r>
                <a:r>
                  <a:rPr lang="en-ZA" sz="15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ight suggest that radio and 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photons are produced at the same regions (pulsed 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photons could be produced by curvature radiation)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0.1- 500 GeV energy range J1912 is double-peaked which could suggest pulsed emission at the second magnetic pole of the WD.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Pulse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emission is detected at both the spin period and its first harmonic from the isolated WD J0317.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J0317’s 0.1-500 GeV light curve is single-peaked revealing dominant emission at the spin period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=725.500±0.003</m:t>
                    </m:r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This </a:t>
                </a:r>
                <a:r>
                  <a:rPr lang="el-GR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-ray results for J1912 could solidify it as the second WD pulsar alongside AR </a:t>
                </a:r>
                <a:r>
                  <a:rPr lang="en-ZA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Sco</a:t>
                </a:r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ca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ndidate WD pulsar J0317 shows promising pulsar features but updated radio observations (</a:t>
                </a:r>
                <a:r>
                  <a:rPr lang="en-ZA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MeerKAT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proposal submitted yay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)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needed. </a:t>
                </a:r>
                <a:endParaRPr lang="en-ZA" sz="1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radio pulsations are detected, then J0317 could be the first EVER (to my knowledge) isolated WD pulsar!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836C-A1C6-FE39-06C8-FA4957170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952500"/>
                <a:ext cx="11607800" cy="2388859"/>
              </a:xfrm>
              <a:prstGeom prst="rect">
                <a:avLst/>
              </a:prstGeom>
              <a:blipFill>
                <a:blip r:embed="rId2"/>
                <a:stretch>
                  <a:fillRect l="-158" t="-510" b="-204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7834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4FAB16-A77A-D372-A471-526209F8A2BC}"/>
              </a:ext>
            </a:extLst>
          </p:cNvPr>
          <p:cNvSpPr txBox="1"/>
          <p:nvPr/>
        </p:nvSpPr>
        <p:spPr>
          <a:xfrm>
            <a:off x="4813300" y="2413000"/>
            <a:ext cx="4203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684181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CD512E-04E5-D146-E0DA-25681385C4DD}"/>
              </a:ext>
            </a:extLst>
          </p:cNvPr>
          <p:cNvSpPr txBox="1"/>
          <p:nvPr/>
        </p:nvSpPr>
        <p:spPr>
          <a:xfrm>
            <a:off x="139700" y="228600"/>
            <a:ext cx="895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CF56A6-015C-B5BE-B0B0-FE46AE993A09}"/>
              </a:ext>
            </a:extLst>
          </p:cNvPr>
          <p:cNvSpPr txBox="1"/>
          <p:nvPr/>
        </p:nvSpPr>
        <p:spPr>
          <a:xfrm>
            <a:off x="241300" y="838200"/>
            <a:ext cx="117348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M.A. Barstow, S. Jordan, D. O’Donoghue, M.R. Burleigh, R.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Napiwotzki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M.K. Harrop-Allin, RE J0317 – 853: the hottest known highly magnetic DA white dwarf, Monthly Notices of the Royal Astronomical Society 277 (1995) 971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Ferrario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Vennes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D.T.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Wickramasinghe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J.A. Bailey and D.J. Christian, EUVE J0317 — 855: a rapidly rotating, high-field magnetic white dwarf, Monthly Notices of the Royal Astronomical Society 292 (1997) 205.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P.J.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Meintjes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S.T.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Q. Kaplan and H.J. van Heerden, Spun-up rotation-powered magnetized white dwarfs in close binaries as possible gamma-ray sources: Signatures of pulsed modulation from ae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aquarii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scorpii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fermi-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data, Galaxies 11 (2023)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Ingrid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 Marsh, David AH Buckley, I Heywood, Stephen B Potter,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AxelSchwope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Jaco Brink, Annie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Standke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Woudt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SG Parsons, et al. A 5.3-min-period pulsing white dwarf in a binary detected from radio to x-rays. Nature As-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tronomy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7(8):931–942, 2023a.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https://doi.org/10.1038/s41550-023-01995-x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Spencer T.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Pieter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Meintjes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search for gamma-ray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emissionfrom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sample of highly magnetised white dwarfs using Fermi-LAT data. PoS,HEASA2022:055, 2023.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10.22323/1.426.0055.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Ricardo J. G. B.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Campello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Davoud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Moulavi, and Joerg Sander. Density-based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clus-tering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based on hierarchical density estimates. In Jian Pei, Vincent S. Tseng,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Longbing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Cao, Hiroshi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Motoda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Guandong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Xu, editors, Advances in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Knowl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-edge Discovery and Data Mining, pages 160–172, Berlin, Heidelberg, 2013.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SpringerBerlin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Heidelberg. ISBN 978-3-642-37456-2.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Ingrid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Snehalata Sahu, Maxim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Lyutikov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Maxim Barkov, Boris T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G¨ansicke,Jaco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Brink, David A H Buckley, Stephen B Potter, Axel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Schwope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S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HRam´ırez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Unveiling the white dwarf in J191213.72 441045.1 through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ultravi-olet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observations. Monthly Notices of the Royal Astronomical Society, 527(2):3826–3836, 11 2023b. ISSN 0035-8711.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10.1093/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mnras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/stad3442.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Schwope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Marsh, T. R.,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Standke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I., Potter, S., Buckley, D., Mun-day, J., and Dhillon, V. X-ray properties of the white dwarf pulsar erassuj191213.9441044. AA, 674:L9, 2023.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10.1051/0004-6361/202346589.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G.B. Hobbs, R.T. Edwards and R.N. Manchester, tempo2, a new pulsar-timing package – I. An overview, Monthly Notices of the Royal Astronomical Society 369 (2006) 655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O.C. de Jager, B.C.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Raubenheimer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J.W.H. Swanepoel, A powerful test for weak periodic signals with unknown light curve shape in sparse data., 221 (1989) 180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Vennes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G.D. Schmidt, L.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Ferrario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D.J. Christian, D.T.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Wickramasinghe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A.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Kawka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multiwavelength study of the high-field magnetic white dwarf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euve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j0317–85.5 (=re j0317–853), The Astrophysical Journal 593 (2003) 1040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64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images of different planets&#10;&#10;Description automatically generated">
            <a:extLst>
              <a:ext uri="{FF2B5EF4-FFF2-40B4-BE49-F238E27FC236}">
                <a16:creationId xmlns:a16="http://schemas.microsoft.com/office/drawing/2014/main" id="{1442E997-5310-723E-869F-3FDC22B4D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1" y="133926"/>
            <a:ext cx="10299699" cy="578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10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3EA3E-224B-21D6-0D7A-1564CE0C1B1C}"/>
              </a:ext>
            </a:extLst>
          </p:cNvPr>
          <p:cNvSpPr txBox="1"/>
          <p:nvPr/>
        </p:nvSpPr>
        <p:spPr>
          <a:xfrm>
            <a:off x="169069" y="16004"/>
            <a:ext cx="8243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Tests for J0317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21E5A5-AED6-D936-AFE6-80CF77684B5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977151" y="624155"/>
            <a:ext cx="3680574" cy="2154874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151F53-B125-B86F-F7CC-37708F0B6C8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10275" y="624155"/>
            <a:ext cx="4805364" cy="2154874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87AA63-7AB7-C3CB-C18D-92BD2B4A6E2E}"/>
              </a:ext>
            </a:extLst>
          </p:cNvPr>
          <p:cNvSpPr txBox="1"/>
          <p:nvPr/>
        </p:nvSpPr>
        <p:spPr>
          <a:xfrm>
            <a:off x="1000963" y="2826212"/>
            <a:ext cx="85617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b="1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12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Rayleigh Periodogram of </a:t>
            </a:r>
            <a:r>
              <a:rPr lang="en-ZA" sz="10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sourceless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(ROI=3 degrees away) at RA=3:44:29.1403 and DEC=-82:38:51.857, with folded light curve and H-test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692138-17F7-2113-263F-06EF23CBC84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41725" y="3184656"/>
            <a:ext cx="3816000" cy="241380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148F93-2E20-8FCA-6279-9107AD17985F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010275" y="3126802"/>
            <a:ext cx="4805364" cy="2256210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54E69A-8A22-0D26-42EB-80928BEA104E}"/>
              </a:ext>
            </a:extLst>
          </p:cNvPr>
          <p:cNvSpPr txBox="1"/>
          <p:nvPr/>
        </p:nvSpPr>
        <p:spPr>
          <a:xfrm>
            <a:off x="1067685" y="5652825"/>
            <a:ext cx="90335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b="1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13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Rayleigh Periodogram of </a:t>
            </a:r>
            <a:r>
              <a:rPr lang="en-ZA" sz="10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sourceless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(ROI=5 degrees away) at RA=1:58:38.6269 and DEC=-81:02:27.438, with folded light curve and H-test</a:t>
            </a:r>
          </a:p>
        </p:txBody>
      </p:sp>
    </p:spTree>
    <p:extLst>
      <p:ext uri="{BB962C8B-B14F-4D97-AF65-F5344CB8AC3E}">
        <p14:creationId xmlns:p14="http://schemas.microsoft.com/office/powerpoint/2010/main" val="3312630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291CEFA-E3D4-79FC-DB8D-8B9B2B596440}"/>
              </a:ext>
            </a:extLst>
          </p:cNvPr>
          <p:cNvSpPr txBox="1"/>
          <p:nvPr/>
        </p:nvSpPr>
        <p:spPr>
          <a:xfrm>
            <a:off x="2382" y="0"/>
            <a:ext cx="609361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Tests for J1912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B24A3-E32C-06E4-70A2-401EDA7E551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37979" y="580627"/>
            <a:ext cx="3776846" cy="2459273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069B6-6524-F04F-21BC-B1038626899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767387" y="580626"/>
            <a:ext cx="5319713" cy="245927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A819E4-9911-31F7-886D-42C0B87B492A}"/>
              </a:ext>
            </a:extLst>
          </p:cNvPr>
          <p:cNvSpPr txBox="1"/>
          <p:nvPr/>
        </p:nvSpPr>
        <p:spPr>
          <a:xfrm>
            <a:off x="712586" y="3095187"/>
            <a:ext cx="884575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b="1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14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Rayleigh Periodogram of </a:t>
            </a:r>
            <a:r>
              <a:rPr lang="en-ZA" sz="10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sourceless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(ROI=3 degrees away) at RA=19:21:57.3063 and DEC=-46:37:36.908, with folded light curve and </a:t>
            </a:r>
            <a:r>
              <a:rPr lang="en-ZA" sz="10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Htest</a:t>
            </a:r>
            <a:endParaRPr lang="en-ZA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67479-AC3C-7B5D-22A8-2A3FFE0D290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25282" y="3429000"/>
            <a:ext cx="3602239" cy="2263974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329510-3672-27AC-5328-78F1BEB06CB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708523" y="3516593"/>
            <a:ext cx="5437440" cy="2329200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76DF16-5166-E9A8-0537-F4E3FBF5CF63}"/>
              </a:ext>
            </a:extLst>
          </p:cNvPr>
          <p:cNvSpPr txBox="1"/>
          <p:nvPr/>
        </p:nvSpPr>
        <p:spPr>
          <a:xfrm>
            <a:off x="712585" y="5668104"/>
            <a:ext cx="95601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b="1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15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Rayleigh Periodogram of </a:t>
            </a:r>
            <a:r>
              <a:rPr lang="en-ZA" sz="10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sourceless</a:t>
            </a:r>
            <a:r>
              <a:rPr lang="en-ZA" sz="1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(ROI=5 degrees away) at RA=19:26:36.4387 and DEC=-48:29:49.663, with folded light curve and H-test</a:t>
            </a:r>
          </a:p>
        </p:txBody>
      </p:sp>
    </p:spTree>
    <p:extLst>
      <p:ext uri="{BB962C8B-B14F-4D97-AF65-F5344CB8AC3E}">
        <p14:creationId xmlns:p14="http://schemas.microsoft.com/office/powerpoint/2010/main" val="4220472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8EA25-836F-F095-92D1-3AFB54F5FEB9}"/>
              </a:ext>
            </a:extLst>
          </p:cNvPr>
          <p:cNvSpPr txBox="1">
            <a:spLocks/>
          </p:cNvSpPr>
          <p:nvPr/>
        </p:nvSpPr>
        <p:spPr>
          <a:xfrm>
            <a:off x="-722534" y="0"/>
            <a:ext cx="7826719" cy="168812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Binary System J1912-4410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7F4EA1-F14A-05DA-A485-EF2407BFE5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2043" y="1028728"/>
                <a:ext cx="7017826" cy="395123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457189" indent="-457189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42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90575" indent="-380990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37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523962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133547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43131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352716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Discovered by the 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eROSITA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all-sky survey in 2023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Schwope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2023)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ZA" sz="18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=319.34903</m:t>
                    </m:r>
                    <m:d>
                      <m:dPr>
                        <m:ctrlPr>
                          <a:rPr lang="en-ZA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</m:d>
                    <m:r>
                      <a:rPr lang="en-ZA" sz="18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Secondary M-dwarf companion with spectral type M4.5±0.5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Orbital period of system is ~4.03h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accretion disc but the M-dwarf is filling its Roche Lobe.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Orbital inclination of system is </a:t>
                </a:r>
                <a14:m>
                  <m:oMath xmlns:m="http://schemas.openxmlformats.org/officeDocument/2006/math">
                    <m:r>
                      <a:rPr lang="en-ZA" sz="18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ZA" sz="18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=59°±6°</m:t>
                    </m:r>
                  </m:oMath>
                </a14:m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2023b)</a:t>
                </a:r>
              </a:p>
              <a:p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B-field of WD with upper limit of B~50 MG (</a:t>
                </a:r>
                <a:r>
                  <a:rPr lang="en-ZA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2023b)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7F4EA1-F14A-05DA-A485-EF2407BFE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43" y="1028728"/>
                <a:ext cx="7017826" cy="3951235"/>
              </a:xfrm>
              <a:prstGeom prst="rect">
                <a:avLst/>
              </a:prstGeom>
              <a:blipFill>
                <a:blip r:embed="rId2"/>
                <a:stretch>
                  <a:fillRect l="-521" t="-926" r="-69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comet hitting a planet&#10;&#10;Description automatically generated with medium confidence">
            <a:extLst>
              <a:ext uri="{FF2B5EF4-FFF2-40B4-BE49-F238E27FC236}">
                <a16:creationId xmlns:a16="http://schemas.microsoft.com/office/drawing/2014/main" id="{6B2A09D1-E86B-C63B-572E-6244D5022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799" y="356848"/>
            <a:ext cx="3770301" cy="28263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B1067F-AAC0-D982-D83E-4D6386477B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417" y="3644900"/>
            <a:ext cx="1897063" cy="2336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9A714E-4170-2289-8A09-AEDEF1268BE7}"/>
              </a:ext>
            </a:extLst>
          </p:cNvPr>
          <p:cNvSpPr txBox="1"/>
          <p:nvPr/>
        </p:nvSpPr>
        <p:spPr>
          <a:xfrm>
            <a:off x="8089900" y="3244334"/>
            <a:ext cx="3162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Artistic illustration of WD pulsar. Credit: Mark Garlick</a:t>
            </a:r>
          </a:p>
        </p:txBody>
      </p:sp>
    </p:spTree>
    <p:extLst>
      <p:ext uri="{BB962C8B-B14F-4D97-AF65-F5344CB8AC3E}">
        <p14:creationId xmlns:p14="http://schemas.microsoft.com/office/powerpoint/2010/main" val="230252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4CE125-2D33-DC27-1479-431CB7FD7BAA}"/>
              </a:ext>
            </a:extLst>
          </p:cNvPr>
          <p:cNvSpPr txBox="1"/>
          <p:nvPr/>
        </p:nvSpPr>
        <p:spPr>
          <a:xfrm>
            <a:off x="0" y="0"/>
            <a:ext cx="77090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Multi-wavelength study of J1912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D9C8CE-BC6D-0EB0-6D17-92D183732762}"/>
              </a:ext>
            </a:extLst>
          </p:cNvPr>
          <p:cNvSpPr txBox="1"/>
          <p:nvPr/>
        </p:nvSpPr>
        <p:spPr>
          <a:xfrm>
            <a:off x="2166424" y="5432945"/>
            <a:ext cx="6977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1: 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1st column shows light curve as a function of orbital phase, 2</a:t>
            </a:r>
            <a:r>
              <a:rPr lang="en-ZA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column shows the folded light curve on spin period (spin ephemeris </a:t>
            </a:r>
            <a:r>
              <a:rPr lang="pt-B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BJD(TDB) = 2459772.142522(24) + 0.0036961693(10)E)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and 3</a:t>
            </a:r>
            <a:r>
              <a:rPr lang="en-ZA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column shows the Fourier Transform for the respective wavebands (</a:t>
            </a:r>
            <a:r>
              <a:rPr lang="en-ZA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2023a)</a:t>
            </a: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F4A54802-A7DD-6FCA-3FF4-C6F41DA15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410" y="553998"/>
            <a:ext cx="7925906" cy="472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667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E6CA4F-ABA3-FEEE-66A7-7B77ED07A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2" y="407612"/>
            <a:ext cx="3654347" cy="4846173"/>
          </a:xfrm>
          <a:prstGeom prst="rect">
            <a:avLst/>
          </a:prstGeom>
        </p:spPr>
      </p:pic>
      <p:pic>
        <p:nvPicPr>
          <p:cNvPr id="7" name="Picture 6" descr="A group of graphs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A3E4CFEE-C6AF-1C7D-3923-717ABC402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162" y="597526"/>
            <a:ext cx="4728127" cy="39252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1ECC6B-3818-C4E8-534B-4228E049262F}"/>
              </a:ext>
            </a:extLst>
          </p:cNvPr>
          <p:cNvSpPr txBox="1"/>
          <p:nvPr/>
        </p:nvSpPr>
        <p:spPr>
          <a:xfrm>
            <a:off x="267286" y="5253785"/>
            <a:ext cx="38251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Folded light curves with the additional FUV (HST) folded light curve shown in cyan (</a:t>
            </a:r>
            <a:r>
              <a:rPr lang="en-Z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8B825-67A9-7145-5AC9-44524FCA877B}"/>
              </a:ext>
            </a:extLst>
          </p:cNvPr>
          <p:cNvSpPr txBox="1"/>
          <p:nvPr/>
        </p:nvSpPr>
        <p:spPr>
          <a:xfrm>
            <a:off x="6554162" y="4712677"/>
            <a:ext cx="4728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Fourier Transforms of FUV data showing the spin period and orbital sideband frequencies. Inset shows the window function at the cadence of HST observations (</a:t>
            </a:r>
            <a:r>
              <a:rPr lang="en-Z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2023b)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5C36B4-9916-5E03-AA0C-5F010A2028AC}"/>
              </a:ext>
            </a:extLst>
          </p:cNvPr>
          <p:cNvSpPr txBox="1"/>
          <p:nvPr/>
        </p:nvSpPr>
        <p:spPr>
          <a:xfrm>
            <a:off x="267286" y="197416"/>
            <a:ext cx="7347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 Ultraviolet Observations (Hubble Space Telescope)</a:t>
            </a:r>
          </a:p>
        </p:txBody>
      </p:sp>
    </p:spTree>
    <p:extLst>
      <p:ext uri="{BB962C8B-B14F-4D97-AF65-F5344CB8AC3E}">
        <p14:creationId xmlns:p14="http://schemas.microsoft.com/office/powerpoint/2010/main" val="3406390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1C17EF6-8129-3278-32BE-79F89BE5903A}"/>
              </a:ext>
            </a:extLst>
          </p:cNvPr>
          <p:cNvSpPr txBox="1"/>
          <p:nvPr/>
        </p:nvSpPr>
        <p:spPr>
          <a:xfrm>
            <a:off x="0" y="0"/>
            <a:ext cx="85531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Geometric “Seeding” Model</a:t>
            </a:r>
          </a:p>
        </p:txBody>
      </p:sp>
      <p:pic>
        <p:nvPicPr>
          <p:cNvPr id="7" name="Picture 6" descr="Diagram of an electrical diagram&#10;&#10;Description automatically generated">
            <a:extLst>
              <a:ext uri="{FF2B5EF4-FFF2-40B4-BE49-F238E27FC236}">
                <a16:creationId xmlns:a16="http://schemas.microsoft.com/office/drawing/2014/main" id="{D4503C9C-8964-4712-81CE-83681A414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461" y="669414"/>
            <a:ext cx="6935945" cy="42441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56E983-3848-F22F-7802-394434ECDDB5}"/>
              </a:ext>
            </a:extLst>
          </p:cNvPr>
          <p:cNvSpPr txBox="1"/>
          <p:nvPr/>
        </p:nvSpPr>
        <p:spPr>
          <a:xfrm>
            <a:off x="2532185" y="5028967"/>
            <a:ext cx="602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Geometric model to explain the multiwavelength pulsed emission observed from J1912 (</a:t>
            </a:r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2023b)</a:t>
            </a:r>
          </a:p>
        </p:txBody>
      </p:sp>
    </p:spTree>
    <p:extLst>
      <p:ext uri="{BB962C8B-B14F-4D97-AF65-F5344CB8AC3E}">
        <p14:creationId xmlns:p14="http://schemas.microsoft.com/office/powerpoint/2010/main" val="62832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1C11D8-0127-A840-3194-583ACD7BA93E}"/>
              </a:ext>
            </a:extLst>
          </p:cNvPr>
          <p:cNvSpPr txBox="1"/>
          <p:nvPr/>
        </p:nvSpPr>
        <p:spPr>
          <a:xfrm>
            <a:off x="0" y="0"/>
            <a:ext cx="8454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White Dwarf J0317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2B2A99-8297-8C45-3ABD-162C6F8C63B5}"/>
                  </a:ext>
                </a:extLst>
              </p:cNvPr>
              <p:cNvSpPr txBox="1"/>
              <p:nvPr/>
            </p:nvSpPr>
            <p:spPr>
              <a:xfrm>
                <a:off x="172328" y="722143"/>
                <a:ext cx="5384410" cy="35502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White dwarf discovered by Barstow et al. (1995)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They found optical (SAAO) pulsations at P=725.4±0.9s (~12 min)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Highly magnetic WD B~340 MG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M=1.32±0.03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ZA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⊙</m:t>
                        </m:r>
                      </m:sub>
                    </m:sSub>
                    <m:r>
                      <a:rPr lang="en-ZA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Vennes &amp; </a:t>
                </a:r>
                <a:r>
                  <a:rPr lang="en-ZA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Kawka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(2008)</a:t>
                </a:r>
                <a:endParaRPr lang="en-ZA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J0317 has a visual companion LB9802 7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’’ away ( </a:t>
                </a:r>
                <a:r>
                  <a:rPr lang="en-ZA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Kulebi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2010)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Barstow et al. (1995) found no evidence of accretion occurring in this system.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J0317 is essentially an isolated WD.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Ferrario</a:t>
                </a:r>
                <a:r>
                  <a:rPr lang="en-ZA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(1997) proposed an oblique rotator model for this WD with viewing angle </a:t>
                </a:r>
                <a14:m>
                  <m:oMath xmlns:m="http://schemas.openxmlformats.org/officeDocument/2006/math"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~30°−60°</m:t>
                    </m:r>
                  </m:oMath>
                </a14:m>
                <a:r>
                  <a:rPr lang="en-ZA" sz="16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and B~450 MG.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2B2A99-8297-8C45-3ABD-162C6F8C6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28" y="722143"/>
                <a:ext cx="5384410" cy="3550203"/>
              </a:xfrm>
              <a:prstGeom prst="rect">
                <a:avLst/>
              </a:prstGeom>
              <a:blipFill>
                <a:blip r:embed="rId2"/>
                <a:stretch>
                  <a:fillRect l="-452" t="-515" r="-226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frequency&#10;&#10;Description automatically generated">
            <a:extLst>
              <a:ext uri="{FF2B5EF4-FFF2-40B4-BE49-F238E27FC236}">
                <a16:creationId xmlns:a16="http://schemas.microsoft.com/office/drawing/2014/main" id="{FC01775B-60E0-9175-54D0-458DD6250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739" y="126610"/>
            <a:ext cx="2897946" cy="2060962"/>
          </a:xfrm>
          <a:prstGeom prst="rect">
            <a:avLst/>
          </a:prstGeom>
        </p:spPr>
      </p:pic>
      <p:pic>
        <p:nvPicPr>
          <p:cNvPr id="6" name="Picture 5" descr="A graph of a wave&#10;&#10;Description automatically generated">
            <a:extLst>
              <a:ext uri="{FF2B5EF4-FFF2-40B4-BE49-F238E27FC236}">
                <a16:creationId xmlns:a16="http://schemas.microsoft.com/office/drawing/2014/main" id="{22EA2D2C-4969-21A8-B059-ECC9A87AB2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761" y="153132"/>
            <a:ext cx="2897946" cy="20344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BE3E00-5A20-2D93-7A76-13B5C7C17D51}"/>
              </a:ext>
            </a:extLst>
          </p:cNvPr>
          <p:cNvSpPr txBox="1"/>
          <p:nvPr/>
        </p:nvSpPr>
        <p:spPr>
          <a:xfrm>
            <a:off x="5838092" y="2251023"/>
            <a:ext cx="5384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(Left)</a:t>
            </a:r>
            <a:r>
              <a:rPr lang="en-Z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Fourier transform of 1994 Nov 12/13 optical light curve and on the right showing the optical light curve folded on P=725.4s taking HJD=2449669 as epoch of phase zero. Barstow et al. (1995)</a:t>
            </a:r>
          </a:p>
          <a:p>
            <a:endParaRPr lang="en-Z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3827D309-79DA-9E35-6680-CC2D469DC8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827" y="3116277"/>
            <a:ext cx="3230845" cy="1602977"/>
          </a:xfrm>
          <a:prstGeom prst="rect">
            <a:avLst/>
          </a:prstGeom>
        </p:spPr>
      </p:pic>
      <p:pic>
        <p:nvPicPr>
          <p:cNvPr id="10" name="Picture 9" descr="A graph of a graph of a number of numbers and a line of a graph&#10;&#10;Description automatically generated with medium confidence">
            <a:extLst>
              <a:ext uri="{FF2B5EF4-FFF2-40B4-BE49-F238E27FC236}">
                <a16:creationId xmlns:a16="http://schemas.microsoft.com/office/drawing/2014/main" id="{49C5D257-F7C9-0DD4-C385-AE1327F7F1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309" y="2981423"/>
            <a:ext cx="3151998" cy="17378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385524-D660-DBA0-EEEF-79B519788E54}"/>
                  </a:ext>
                </a:extLst>
              </p:cNvPr>
              <p:cNvSpPr txBox="1"/>
              <p:nvPr/>
            </p:nvSpPr>
            <p:spPr>
              <a:xfrm>
                <a:off x="5711483" y="4937760"/>
                <a:ext cx="57922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 6</a:t>
                </a:r>
                <a:r>
                  <a:rPr lang="en-ZA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(Left) Power spectrum of EUVE Deep Survey data showing the spin period and its first harmonic. Right showing the folded light curves on periods using ephemeris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ZA" sz="1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ZA" sz="1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ZA" sz="1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𝐻𝐽𝐷</m:t>
                    </m:r>
                    <m:r>
                      <a:rPr lang="en-ZA" sz="1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2450237.72019 </m:t>
                    </m:r>
                  </m:oMath>
                </a14:m>
                <a:r>
                  <a:rPr lang="en-ZA" sz="12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(heliocentric epoch at first minimum)  (</a:t>
                </a:r>
                <a:r>
                  <a:rPr lang="en-ZA" sz="12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Ferrario</a:t>
                </a:r>
                <a:r>
                  <a:rPr lang="en-ZA" sz="12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1997)</a:t>
                </a:r>
              </a:p>
              <a:p>
                <a:endParaRPr lang="en-ZA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385524-D660-DBA0-EEEF-79B519788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483" y="4937760"/>
                <a:ext cx="5792224" cy="830997"/>
              </a:xfrm>
              <a:prstGeom prst="rect">
                <a:avLst/>
              </a:prstGeom>
              <a:blipFill>
                <a:blip r:embed="rId7"/>
                <a:stretch>
                  <a:fillRect l="-10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87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9E15EE-B622-75C7-8D1C-2500BC99BA96}"/>
              </a:ext>
            </a:extLst>
          </p:cNvPr>
          <p:cNvSpPr txBox="1"/>
          <p:nvPr/>
        </p:nvSpPr>
        <p:spPr>
          <a:xfrm>
            <a:off x="112542" y="98474"/>
            <a:ext cx="7104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Fermi-LAT Data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FDE5FF-0144-90A3-E38E-0020B9E663F7}"/>
              </a:ext>
            </a:extLst>
          </p:cNvPr>
          <p:cNvSpPr txBox="1"/>
          <p:nvPr/>
        </p:nvSpPr>
        <p:spPr>
          <a:xfrm>
            <a:off x="112542" y="872197"/>
            <a:ext cx="53879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Statistic (TS) Gating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Fermi-LAT analyses does not reveal much about faint sources.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 gating (</a:t>
            </a:r>
            <a:r>
              <a:rPr lang="en-Z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Z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Meintjes</a:t>
            </a: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2023) is analogous to pulsar gating.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set divided into 5-day bins and an </a:t>
            </a:r>
            <a:r>
              <a:rPr lang="en-Z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unbinned</a:t>
            </a: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likelihood analysis was performed on those sets.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time bins with TS&gt;0 are considered.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a binned likelihood analysis was performed on the TS-gated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graph showing a pulse&#10;&#10;Description automatically generated">
            <a:extLst>
              <a:ext uri="{FF2B5EF4-FFF2-40B4-BE49-F238E27FC236}">
                <a16:creationId xmlns:a16="http://schemas.microsoft.com/office/drawing/2014/main" id="{A0B42289-3020-7CDA-196C-F04EA7787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727" y="244510"/>
            <a:ext cx="4145280" cy="2637906"/>
          </a:xfrm>
          <a:prstGeom prst="rect">
            <a:avLst/>
          </a:prstGeom>
        </p:spPr>
      </p:pic>
      <p:pic>
        <p:nvPicPr>
          <p:cNvPr id="8" name="Picture 7" descr="A blue circle with red dots&#10;&#10;Description automatically generated">
            <a:extLst>
              <a:ext uri="{FF2B5EF4-FFF2-40B4-BE49-F238E27FC236}">
                <a16:creationId xmlns:a16="http://schemas.microsoft.com/office/drawing/2014/main" id="{5AA27F05-0892-C167-49D0-365A3719D5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727" y="3053578"/>
            <a:ext cx="1838178" cy="1844014"/>
          </a:xfrm>
          <a:prstGeom prst="rect">
            <a:avLst/>
          </a:prstGeom>
        </p:spPr>
      </p:pic>
      <p:pic>
        <p:nvPicPr>
          <p:cNvPr id="10" name="Picture 9" descr="A blue circle with red dots&#10;&#10;Description automatically generated">
            <a:extLst>
              <a:ext uri="{FF2B5EF4-FFF2-40B4-BE49-F238E27FC236}">
                <a16:creationId xmlns:a16="http://schemas.microsoft.com/office/drawing/2014/main" id="{F65CCFA4-7196-F684-3507-3D2BB01235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270" y="3026991"/>
            <a:ext cx="1864737" cy="1870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3784F3-3BB3-A6A1-F4CB-7A4BD84F36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637" y="4909485"/>
            <a:ext cx="4128501" cy="3185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EB40128-9A5C-4B65-B2EA-A489CDAB100F}"/>
              </a:ext>
            </a:extLst>
          </p:cNvPr>
          <p:cNvSpPr txBox="1"/>
          <p:nvPr/>
        </p:nvSpPr>
        <p:spPr>
          <a:xfrm>
            <a:off x="7113162" y="5289645"/>
            <a:ext cx="4563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(Top) </a:t>
            </a:r>
            <a:r>
              <a:rPr lang="en-ZA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Geminga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off-pulse selection. Bottom shows </a:t>
            </a:r>
            <a:r>
              <a:rPr lang="en-ZA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Geminga</a:t>
            </a:r>
            <a:r>
              <a:rPr lang="en-Z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before (left) and after (right) pulsar gating. Credit: NASA</a:t>
            </a:r>
          </a:p>
        </p:txBody>
      </p:sp>
    </p:spTree>
    <p:extLst>
      <p:ext uri="{BB962C8B-B14F-4D97-AF65-F5344CB8AC3E}">
        <p14:creationId xmlns:p14="http://schemas.microsoft.com/office/powerpoint/2010/main" val="471025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C84464A-8D85-E195-770E-946808821CA1}"/>
              </a:ext>
            </a:extLst>
          </p:cNvPr>
          <p:cNvSpPr txBox="1"/>
          <p:nvPr/>
        </p:nvSpPr>
        <p:spPr>
          <a:xfrm>
            <a:off x="0" y="18423"/>
            <a:ext cx="8102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HDBSCAN Clustering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DB7E6D-B840-1174-DE3C-DA65D5665FC2}"/>
              </a:ext>
            </a:extLst>
          </p:cNvPr>
          <p:cNvSpPr txBox="1"/>
          <p:nvPr/>
        </p:nvSpPr>
        <p:spPr>
          <a:xfrm>
            <a:off x="196948" y="914400"/>
            <a:ext cx="69353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Tempo2 (Hobbs et al. 2006) was then used to calculate the phase of the arrival times of the obtained TS-gated event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Density-Based Spatial Clustering of Application with Noise (HDBSCAN,  </a:t>
            </a:r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Campello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2013) was utilized to cluster photons together.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Folded light curves of these clusters were then obtained.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Clusters that showed structure in their light curves were selected and combined resulting in a final event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event file was then used to search for periodicity using the Rayleigh test (</a:t>
            </a:r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gtpsearch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C842B89-2503-3058-95E2-269544E2D9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" t="2360" r="39000" b="37552"/>
          <a:stretch/>
        </p:blipFill>
        <p:spPr>
          <a:xfrm>
            <a:off x="10913269" y="1214438"/>
            <a:ext cx="711995" cy="10120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D52862-FFC3-D4D1-ACAB-1B2AFC91DAA6}"/>
              </a:ext>
            </a:extLst>
          </p:cNvPr>
          <p:cNvSpPr txBox="1"/>
          <p:nvPr/>
        </p:nvSpPr>
        <p:spPr>
          <a:xfrm>
            <a:off x="10974453" y="928468"/>
            <a:ext cx="869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>
                <a:latin typeface="Calibri" panose="020F0502020204030204" pitchFamily="34" charset="0"/>
                <a:cs typeface="Calibri" panose="020F0502020204030204" pitchFamily="34" charset="0"/>
              </a:rPr>
              <a:t>Clusters</a:t>
            </a:r>
          </a:p>
        </p:txBody>
      </p:sp>
      <p:pic>
        <p:nvPicPr>
          <p:cNvPr id="3" name="Picture 2" descr="A diagram of a cluster of colorful dots&#10;&#10;Description automatically generated">
            <a:extLst>
              <a:ext uri="{FF2B5EF4-FFF2-40B4-BE49-F238E27FC236}">
                <a16:creationId xmlns:a16="http://schemas.microsoft.com/office/drawing/2014/main" id="{214B98C8-47FC-C250-C526-3716E8C185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693" y="682246"/>
            <a:ext cx="3852049" cy="31694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5976AE-AC04-6205-BE7E-FCFC17E8D659}"/>
              </a:ext>
            </a:extLst>
          </p:cNvPr>
          <p:cNvSpPr txBox="1"/>
          <p:nvPr/>
        </p:nvSpPr>
        <p:spPr>
          <a:xfrm>
            <a:off x="7230794" y="4037429"/>
            <a:ext cx="3645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8: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Clusters of </a:t>
            </a:r>
            <a:r>
              <a:rPr lang="en-Z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Geminga</a:t>
            </a:r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(ROI=5°)</a:t>
            </a:r>
          </a:p>
        </p:txBody>
      </p:sp>
      <p:pic>
        <p:nvPicPr>
          <p:cNvPr id="9" name="Picture 8" descr="A number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8EAAC61D-5240-A2F4-CB78-3BD1E1F33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006" y="2266219"/>
            <a:ext cx="987570" cy="76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45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UFS Primary">
      <a:dk1>
        <a:sysClr val="windowText" lastClr="000000"/>
      </a:dk1>
      <a:lt1>
        <a:sysClr val="window" lastClr="FFFFFF"/>
      </a:lt1>
      <a:dk2>
        <a:srgbClr val="7F7F7F"/>
      </a:dk2>
      <a:lt2>
        <a:srgbClr val="FFFFFF"/>
      </a:lt2>
      <a:accent1>
        <a:srgbClr val="0F204B"/>
      </a:accent1>
      <a:accent2>
        <a:srgbClr val="A71930"/>
      </a:accent2>
      <a:accent3>
        <a:srgbClr val="00675A"/>
      </a:accent3>
      <a:accent4>
        <a:srgbClr val="490E6F"/>
      </a:accent4>
      <a:accent5>
        <a:srgbClr val="0039A7"/>
      </a:accent5>
      <a:accent6>
        <a:srgbClr val="EA8400"/>
      </a:accent6>
      <a:hlink>
        <a:srgbClr val="A71930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20634</TotalTime>
  <Words>2043</Words>
  <Application>Microsoft Office PowerPoint</Application>
  <PresentationFormat>Widescreen</PresentationFormat>
  <Paragraphs>107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Cambria Math</vt:lpstr>
      <vt:lpstr>Times New Roman</vt:lpstr>
      <vt:lpstr>Office Theme</vt:lpstr>
      <vt:lpstr>1_Office Theme</vt:lpstr>
      <vt:lpstr>The possible detection of γ-ray pulsations from J1912-4410 and J0317-855 using Fermi-LAT observations.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Lurgasho Minnie</dc:creator>
  <cp:lastModifiedBy>Lurgasho Minnie</cp:lastModifiedBy>
  <cp:revision>57</cp:revision>
  <dcterms:created xsi:type="dcterms:W3CDTF">2024-09-16T22:21:24Z</dcterms:created>
  <dcterms:modified xsi:type="dcterms:W3CDTF">2024-10-02T10:14:38Z</dcterms:modified>
</cp:coreProperties>
</file>