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8" r:id="rId2"/>
    <p:sldId id="312" r:id="rId3"/>
    <p:sldId id="337" r:id="rId4"/>
    <p:sldId id="338" r:id="rId5"/>
    <p:sldId id="329" r:id="rId6"/>
    <p:sldId id="330" r:id="rId7"/>
    <p:sldId id="303" r:id="rId8"/>
    <p:sldId id="309" r:id="rId9"/>
    <p:sldId id="339" r:id="rId10"/>
    <p:sldId id="340" r:id="rId11"/>
    <p:sldId id="341" r:id="rId12"/>
    <p:sldId id="355" r:id="rId13"/>
    <p:sldId id="336" r:id="rId14"/>
    <p:sldId id="342" r:id="rId15"/>
    <p:sldId id="356" r:id="rId16"/>
    <p:sldId id="357" r:id="rId17"/>
    <p:sldId id="346" r:id="rId18"/>
    <p:sldId id="347" r:id="rId19"/>
    <p:sldId id="349" r:id="rId20"/>
    <p:sldId id="350" r:id="rId21"/>
    <p:sldId id="280" r:id="rId22"/>
    <p:sldId id="351" r:id="rId23"/>
    <p:sldId id="352" r:id="rId24"/>
    <p:sldId id="353" r:id="rId25"/>
    <p:sldId id="354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73" d="100"/>
          <a:sy n="73" d="100"/>
        </p:scale>
        <p:origin x="881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DE121-0B7C-C15A-9FC0-A9DA8F1302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B8D0DC-41B6-C648-4DBF-1798D8F9B7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DF10C8-170E-4354-13BA-993E4A1FB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60C41-EF13-4122-AE5F-B43D4FB84AC1}" type="datetimeFigureOut">
              <a:rPr lang="en-ZA" smtClean="0"/>
              <a:t>2024/10/02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6E2B81-0E44-9FC0-74F2-0DC7E3C27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407409-E1D9-D668-89C2-F8444F45B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9F41A-8D1E-4CB2-8D04-BCEB5B51157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12961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F192C-29DE-9644-5D8A-559D06838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BE998D-A1B8-D06C-57D1-6676A3F545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62AA9-43FE-82C0-FEF0-653D65EBD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60C41-EF13-4122-AE5F-B43D4FB84AC1}" type="datetimeFigureOut">
              <a:rPr lang="en-ZA" smtClean="0"/>
              <a:t>2024/10/02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04C10A-711E-ACAD-9185-8F7969052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3DA250-AB1A-AF93-B610-A1C90184D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9F41A-8D1E-4CB2-8D04-BCEB5B51157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893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C41AD3-739D-7D70-9EE9-6929B8ECD5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B1F220-2187-F6C1-A682-B37D552560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3EE5C-56D9-7B1E-C97B-68B277EA3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60C41-EF13-4122-AE5F-B43D4FB84AC1}" type="datetimeFigureOut">
              <a:rPr lang="en-ZA" smtClean="0"/>
              <a:t>2024/10/02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286F8D-D830-1DDB-1414-07305975B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120745-33D7-3D43-472B-E5923D223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9F41A-8D1E-4CB2-8D04-BCEB5B51157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95753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3A230-ED1E-2C71-ED2D-D422081BE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2BB3A-694F-2225-5E97-C157D8B702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9460AE-C5BF-A473-AC24-3F47A1587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60C41-EF13-4122-AE5F-B43D4FB84AC1}" type="datetimeFigureOut">
              <a:rPr lang="en-ZA" smtClean="0"/>
              <a:t>2024/10/02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085814-2FF9-A732-CA65-8E9E7F0FA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39A594-17D5-D0DE-2FFB-FCEB7144E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9F41A-8D1E-4CB2-8D04-BCEB5B51157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00609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81E521-CFBF-A8BD-D13A-DEF18F7D26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785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25E52-E579-A4AF-6D83-771AA8D82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BEE5E0-26B3-4011-665C-5B0ED82DA7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FBCDE1-7EC0-DD5D-2293-0ADC5E06C1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E615B9-5BFA-16AC-55B1-13FA2B08D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60C41-EF13-4122-AE5F-B43D4FB84AC1}" type="datetimeFigureOut">
              <a:rPr lang="en-ZA" smtClean="0"/>
              <a:t>2024/10/02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A7165-8930-54FE-A255-3B7E19FE8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109806-F0F4-E83B-7D7D-D13186FBA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9F41A-8D1E-4CB2-8D04-BCEB5B51157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58250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7C58B-A34D-B15C-6D94-7B1620C58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01A6AD-DE2E-5B80-E337-40B7B7ECF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2A45A3-AB80-4682-1290-1C74E266CB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46038E-C88C-214A-D275-5F4CD934A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FEEBE5-4B23-A6FB-C948-C19BD35A67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80578E-FEEC-9239-8064-CE6635675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60C41-EF13-4122-AE5F-B43D4FB84AC1}" type="datetimeFigureOut">
              <a:rPr lang="en-ZA" smtClean="0"/>
              <a:t>2024/10/02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130EA7-BE07-810C-492A-DAAFB5BE0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062A44-2BC4-10EE-592C-8DBACB01E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9F41A-8D1E-4CB2-8D04-BCEB5B51157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70120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CDB26-80EE-1316-44E6-965CFF1BD1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1450" y="193675"/>
            <a:ext cx="10515600" cy="47307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3200" spc="5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96615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48D898-5E9C-0502-C7DD-62D766E64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60C41-EF13-4122-AE5F-B43D4FB84AC1}" type="datetimeFigureOut">
              <a:rPr lang="en-ZA" smtClean="0"/>
              <a:t>2024/10/02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2BAAB4-DFE6-99D1-DBBE-A507AB819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390D13-A641-CDCF-CF1C-018E665EC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9F41A-8D1E-4CB2-8D04-BCEB5B51157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89806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1D81A-F90A-B8EF-EE32-7D271E7B2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B35858-65FE-0465-DC04-43D9053740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EAFDAB-8B0E-9562-180D-5CCFF41D6D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A9E21F-BC40-EC90-FAFC-E60733B80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60C41-EF13-4122-AE5F-B43D4FB84AC1}" type="datetimeFigureOut">
              <a:rPr lang="en-ZA" smtClean="0"/>
              <a:t>2024/10/02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45A420-C135-CA76-3774-2E34173ED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66C789-AAC6-1E43-18B7-0EA68DB00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9F41A-8D1E-4CB2-8D04-BCEB5B51157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31816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1E889-CE0B-1225-EF40-A4918D489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EFB855-397C-A674-D64A-50520566D4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2E9779-7A4E-F9DC-BC1E-56472CACD4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0331AA-0512-7DD5-7595-4358C243A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60C41-EF13-4122-AE5F-B43D4FB84AC1}" type="datetimeFigureOut">
              <a:rPr lang="en-ZA" smtClean="0"/>
              <a:t>2024/10/02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A43EB1-5ACA-3044-F621-7261BA897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E3A7DF-3E8E-FB5C-C8CC-9A95423CA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9F41A-8D1E-4CB2-8D04-BCEB5B51157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3316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48AF85-254D-A160-A48D-F66D155DB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89B168-6BA9-8C3E-56AE-738B96759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C3E2A-DAA5-CF86-62D0-D14F2353E2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560C41-EF13-4122-AE5F-B43D4FB84AC1}" type="datetimeFigureOut">
              <a:rPr lang="en-ZA" smtClean="0"/>
              <a:t>2024/10/02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FF517-BFFA-B237-2B81-337F76EB82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5BEA3-B8EB-278D-0BDA-E6FFA2322B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589F41A-8D1E-4CB2-8D04-BCEB5B51157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67600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tmp"/><Relationship Id="rId4" Type="http://schemas.openxmlformats.org/officeDocument/2006/relationships/image" Target="../media/image12.tm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tmp"/><Relationship Id="rId4" Type="http://schemas.openxmlformats.org/officeDocument/2006/relationships/image" Target="../media/image13.tm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emf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emf"/><Relationship Id="rId5" Type="http://schemas.openxmlformats.org/officeDocument/2006/relationships/image" Target="../media/image29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7886971-C5F0-9799-B719-BF734AEC3A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bb">
            <a:hlinkClick r:id="" action="ppaction://media"/>
            <a:extLst>
              <a:ext uri="{FF2B5EF4-FFF2-40B4-BE49-F238E27FC236}">
                <a16:creationId xmlns:a16="http://schemas.microsoft.com/office/drawing/2014/main" id="{0D500F74-7137-4ADC-9E4C-9DEF39C70DB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404"/>
            <a:ext cx="12192512" cy="6858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856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6EE4132-5E39-D9EE-35AF-7EFA246B3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6800" y="889000"/>
            <a:ext cx="4407340" cy="3097200"/>
          </a:xfrm>
          <a:prstGeom prst="rect">
            <a:avLst/>
          </a:prstGeom>
        </p:spPr>
      </p:pic>
      <p:sp>
        <p:nvSpPr>
          <p:cNvPr id="8" name="TextBox 4">
            <a:extLst>
              <a:ext uri="{FF2B5EF4-FFF2-40B4-BE49-F238E27FC236}">
                <a16:creationId xmlns:a16="http://schemas.microsoft.com/office/drawing/2014/main" id="{7A513995-04F6-BC83-D571-CCA95348FF22}"/>
              </a:ext>
            </a:extLst>
          </p:cNvPr>
          <p:cNvSpPr txBox="1"/>
          <p:nvPr/>
        </p:nvSpPr>
        <p:spPr>
          <a:xfrm>
            <a:off x="7416800" y="4257395"/>
            <a:ext cx="4476750" cy="10830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893"/>
              </a:lnSpc>
            </a:pPr>
            <a:r>
              <a:rPr lang="en-US" sz="2066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What are the dominant processes responsible for the high-energy emission in blazars?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E1D346BD-FC36-14B8-1805-5FB1F063543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08000" y="719667"/>
              <a:ext cx="5740400" cy="4859866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5740400">
                      <a:extLst>
                        <a:ext uri="{9D8B030D-6E8A-4147-A177-3AD203B41FA5}">
                          <a16:colId xmlns:a16="http://schemas.microsoft.com/office/drawing/2014/main" val="2424556031"/>
                        </a:ext>
                      </a:extLst>
                    </a:gridCol>
                  </a:tblGrid>
                  <a:tr h="474133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rgbClr val="009900"/>
                              </a:solidFill>
                            </a:rPr>
                            <a:t>Synchrotron Polarization</a:t>
                          </a: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830042350"/>
                      </a:ext>
                    </a:extLst>
                  </a:tr>
                  <a:tr h="7112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chemeClr val="bg1"/>
                              </a:solidFill>
                            </a:rPr>
                            <a:t>For Synchrotron photons scattering off electrons with 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n</a:t>
                          </a:r>
                          <a:r>
                            <a:rPr lang="en-US" sz="1600" kern="0" baseline="-2500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e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 (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Symbol" pitchFamily="18" charset="2"/>
                            </a:rPr>
                            <a:t>g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) ~ 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Symbol" pitchFamily="18" charset="2"/>
                            </a:rPr>
                            <a:t>g</a:t>
                          </a:r>
                          <a:r>
                            <a:rPr lang="en-US" sz="1600" kern="0" baseline="3000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-p </a:t>
                          </a:r>
                          <a:endParaRPr lang="en-ZA" sz="16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417982442"/>
                      </a:ext>
                    </a:extLst>
                  </a:tr>
                  <a:tr h="7924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rgbClr val="009900"/>
                              </a:solidFill>
                            </a:rPr>
                            <a:t>Reaching </a:t>
                          </a:r>
                          <a14:m>
                            <m:oMath xmlns:m="http://schemas.openxmlformats.org/officeDocument/2006/math">
                              <m:r>
                                <a:rPr lang="en-ZA" sz="1600" b="0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  <m:sSub>
                                <m:sSubPr>
                                  <m:ctrlPr>
                                    <a:rPr lang="en-ZA" sz="1600" b="0" i="1" smtClean="0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ZA" sz="1600" b="0" i="1" smtClean="0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ZA" sz="1600" b="0" i="1" smtClean="0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  <m:r>
                                <a:rPr lang="en-ZA" sz="1600" b="0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~ 75% </m:t>
                              </m:r>
                            </m:oMath>
                          </a14:m>
                          <a:endParaRPr lang="en-ZA" sz="1600" b="0" dirty="0">
                            <a:solidFill>
                              <a:srgbClr val="009900"/>
                            </a:solidFill>
                          </a:endParaRPr>
                        </a:p>
                        <a:p>
                          <a:pPr algn="l"/>
                          <a:r>
                            <a:rPr lang="en-ZA" sz="1600" b="0" dirty="0">
                              <a:solidFill>
                                <a:schemeClr val="bg1"/>
                              </a:solidFill>
                            </a:rPr>
                            <a:t>In ordered magnetic fields</a:t>
                          </a:r>
                        </a:p>
                        <a:p>
                          <a:pPr algn="l"/>
                          <a:endParaRPr lang="en-ZA" sz="1600" b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74799508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rgbClr val="FF0000"/>
                              </a:solidFill>
                            </a:rPr>
                            <a:t>Compton Polarization</a:t>
                          </a: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395997189"/>
                      </a:ext>
                    </a:extLst>
                  </a:tr>
                  <a:tr h="67056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600" b="0" kern="1200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154399693"/>
                      </a:ext>
                    </a:extLst>
                  </a:tr>
                  <a:tr h="38269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Preferred polarization direction is preserved.</a:t>
                          </a: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098449148"/>
                      </a:ext>
                    </a:extLst>
                  </a:tr>
                  <a:tr h="1280160">
                    <a:tc>
                      <a:txBody>
                        <a:bodyPr/>
                        <a:lstStyle/>
                        <a:p>
                          <a:pPr marL="457200" marR="0" lvl="0" indent="-4572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600" b="0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Unpolarized target photons (EC emission)  → </a:t>
                          </a:r>
                          <a:r>
                            <a:rPr lang="en-US" sz="1600" b="0" kern="1200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Unpolarized</a:t>
                          </a:r>
                        </a:p>
                        <a:p>
                          <a:pPr marL="457200" marR="0" lvl="0" indent="-4572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600" b="0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Polarized target photons (SSC) → </a:t>
                          </a:r>
                          <a:r>
                            <a:rPr lang="en-US" sz="1600" b="0" kern="1200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SSC polarization ~ ½ of target (synchrotron) photon polarization in a single zone with ordered magnetic field.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600" b="0" kern="1200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15403585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E1D346BD-FC36-14B8-1805-5FB1F063543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08000" y="719667"/>
              <a:ext cx="5740400" cy="4859866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5740400">
                      <a:extLst>
                        <a:ext uri="{9D8B030D-6E8A-4147-A177-3AD203B41FA5}">
                          <a16:colId xmlns:a16="http://schemas.microsoft.com/office/drawing/2014/main" val="2424556031"/>
                        </a:ext>
                      </a:extLst>
                    </a:gridCol>
                  </a:tblGrid>
                  <a:tr h="474133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rgbClr val="009900"/>
                              </a:solidFill>
                            </a:rPr>
                            <a:t>Synchrotron Polarization</a:t>
                          </a: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830042350"/>
                      </a:ext>
                    </a:extLst>
                  </a:tr>
                  <a:tr h="7112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chemeClr val="bg1"/>
                              </a:solidFill>
                            </a:rPr>
                            <a:t>For Synchrotron photons scattering off electrons with 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n</a:t>
                          </a:r>
                          <a:r>
                            <a:rPr lang="en-US" sz="1600" kern="0" baseline="-2500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e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 (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Symbol" pitchFamily="18" charset="2"/>
                            </a:rPr>
                            <a:t>g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) ~ 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Symbol" pitchFamily="18" charset="2"/>
                            </a:rPr>
                            <a:t>g</a:t>
                          </a:r>
                          <a:r>
                            <a:rPr lang="en-US" sz="1600" kern="0" baseline="3000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-p </a:t>
                          </a:r>
                          <a:endParaRPr lang="en-ZA" sz="16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417982442"/>
                      </a:ext>
                    </a:extLst>
                  </a:tr>
                  <a:tr h="7924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t="-153846" b="-36384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4799508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rgbClr val="FF0000"/>
                              </a:solidFill>
                            </a:rPr>
                            <a:t>Compton Polarization</a:t>
                          </a: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395997189"/>
                      </a:ext>
                    </a:extLst>
                  </a:tr>
                  <a:tr h="67056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600" b="0" kern="1200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154399693"/>
                      </a:ext>
                    </a:extLst>
                  </a:tr>
                  <a:tr h="38269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Preferred polarization direction is preserved.</a:t>
                          </a: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098449148"/>
                      </a:ext>
                    </a:extLst>
                  </a:tr>
                  <a:tr h="1524000">
                    <a:tc>
                      <a:txBody>
                        <a:bodyPr/>
                        <a:lstStyle/>
                        <a:p>
                          <a:pPr marL="457200" marR="0" lvl="0" indent="-4572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600" b="0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Unpolarized target photons (EC emission)  → </a:t>
                          </a:r>
                          <a:r>
                            <a:rPr lang="en-US" sz="1600" b="0" kern="1200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Unpolarized</a:t>
                          </a:r>
                        </a:p>
                        <a:p>
                          <a:pPr marL="457200" marR="0" lvl="0" indent="-4572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600" b="0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Polarized target photons (SSC) → </a:t>
                          </a:r>
                          <a:r>
                            <a:rPr lang="en-US" sz="1600" b="0" kern="1200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SSC polarization ~ ½ of target (synchrotron) photon polarization in a single zone with ordered magnetic field.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600" b="0" kern="1200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15403585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4" name="Picture 1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F07457C-4FD0-AF4D-E6D7-DCE13282A3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430" y="1727575"/>
            <a:ext cx="1646675" cy="739718"/>
          </a:xfrm>
          <a:prstGeom prst="rect">
            <a:avLst/>
          </a:prstGeom>
        </p:spPr>
      </p:pic>
      <p:pic>
        <p:nvPicPr>
          <p:cNvPr id="16" name="Picture 1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3E8FF94-D37E-91EB-2CFA-6499E8B57A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994" y="2870200"/>
            <a:ext cx="3472459" cy="722314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6276EA27-1FB5-FA4B-A921-B71C5EF70C5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 Blazars: Emission Mechanisms  </a:t>
            </a:r>
            <a:r>
              <a:rPr lang="en-US" sz="24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High-Energy Component</a:t>
            </a:r>
          </a:p>
        </p:txBody>
      </p:sp>
    </p:spTree>
    <p:extLst>
      <p:ext uri="{BB962C8B-B14F-4D97-AF65-F5344CB8AC3E}">
        <p14:creationId xmlns:p14="http://schemas.microsoft.com/office/powerpoint/2010/main" val="2802200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E1D346BD-FC36-14B8-1805-5FB1F063543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34673111"/>
                  </p:ext>
                </p:extLst>
              </p:nvPr>
            </p:nvGraphicFramePr>
            <p:xfrm>
              <a:off x="508000" y="719667"/>
              <a:ext cx="5740400" cy="4859866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5740400">
                      <a:extLst>
                        <a:ext uri="{9D8B030D-6E8A-4147-A177-3AD203B41FA5}">
                          <a16:colId xmlns:a16="http://schemas.microsoft.com/office/drawing/2014/main" val="2424556031"/>
                        </a:ext>
                      </a:extLst>
                    </a:gridCol>
                  </a:tblGrid>
                  <a:tr h="474133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Synchrotron Polarization</a:t>
                          </a: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830042350"/>
                      </a:ext>
                    </a:extLst>
                  </a:tr>
                  <a:tr h="7112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chemeClr val="bg1"/>
                              </a:solidFill>
                            </a:rPr>
                            <a:t>For Synchrotron photons scattering off electrons with 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n</a:t>
                          </a:r>
                          <a:r>
                            <a:rPr lang="en-US" sz="1600" kern="0" baseline="-2500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e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 (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Symbol" pitchFamily="18" charset="2"/>
                            </a:rPr>
                            <a:t>g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) ~ 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Symbol" pitchFamily="18" charset="2"/>
                            </a:rPr>
                            <a:t>g</a:t>
                          </a:r>
                          <a:r>
                            <a:rPr lang="en-US" sz="1600" kern="0" baseline="3000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-p </a:t>
                          </a:r>
                          <a:endParaRPr lang="en-ZA" sz="16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417982442"/>
                      </a:ext>
                    </a:extLst>
                  </a:tr>
                  <a:tr h="7924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Reaching </a:t>
                          </a:r>
                          <a14:m>
                            <m:oMath xmlns:m="http://schemas.openxmlformats.org/officeDocument/2006/math">
                              <m:r>
                                <a:rPr lang="en-ZA" sz="1600" b="0" i="1" smtClean="0">
                                  <a:solidFill>
                                    <a:schemeClr val="accent3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  <m:sSub>
                                <m:sSubPr>
                                  <m:ctrlPr>
                                    <a:rPr lang="en-ZA" sz="1600" b="0" i="1" smtClean="0">
                                      <a:solidFill>
                                        <a:schemeClr val="accent3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ZA" sz="1600" b="0" i="1" smtClean="0">
                                      <a:solidFill>
                                        <a:schemeClr val="accent3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ZA" sz="1600" b="0" i="1" smtClean="0">
                                      <a:solidFill>
                                        <a:schemeClr val="accent3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  <m:r>
                                <a:rPr lang="en-ZA" sz="1600" b="0" i="1" smtClean="0">
                                  <a:solidFill>
                                    <a:schemeClr val="accent3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~ 75% </m:t>
                              </m:r>
                            </m:oMath>
                          </a14:m>
                          <a:endParaRPr lang="en-ZA" sz="1600" b="0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  <a:p>
                          <a:pPr algn="l"/>
                          <a:r>
                            <a:rPr lang="en-ZA" sz="1600" b="0" dirty="0">
                              <a:solidFill>
                                <a:schemeClr val="bg1"/>
                              </a:solidFill>
                            </a:rPr>
                            <a:t>In ordered magnetic fields</a:t>
                          </a:r>
                        </a:p>
                        <a:p>
                          <a:pPr algn="l"/>
                          <a:endParaRPr lang="en-ZA" sz="1600" b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74799508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rgbClr val="FF0000"/>
                              </a:solidFill>
                            </a:rPr>
                            <a:t>Compton Polarization</a:t>
                          </a: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395997189"/>
                      </a:ext>
                    </a:extLst>
                  </a:tr>
                  <a:tr h="67056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600" b="0" kern="1200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154399693"/>
                      </a:ext>
                    </a:extLst>
                  </a:tr>
                  <a:tr h="38269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Preferred polarization direction is preserved.</a:t>
                          </a: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098449148"/>
                      </a:ext>
                    </a:extLst>
                  </a:tr>
                  <a:tr h="1280160">
                    <a:tc>
                      <a:txBody>
                        <a:bodyPr/>
                        <a:lstStyle/>
                        <a:p>
                          <a:pPr marL="457200" marR="0" lvl="0" indent="-4572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600" b="0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Unpolarized target photons (EC emission)  → </a:t>
                          </a:r>
                          <a:r>
                            <a:rPr lang="en-US" sz="1600" b="0" kern="1200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Unpolarized</a:t>
                          </a:r>
                        </a:p>
                        <a:p>
                          <a:pPr marL="457200" marR="0" lvl="0" indent="-4572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600" b="0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Polarized target photons (SSC) → </a:t>
                          </a:r>
                          <a:r>
                            <a:rPr lang="en-US" sz="1600" b="0" kern="1200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SSC polarization ~ ½ of target (synchrotron) photon polarization in a single zone with ordered magnetic field.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600" b="0" kern="1200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15403585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E1D346BD-FC36-14B8-1805-5FB1F063543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34673111"/>
                  </p:ext>
                </p:extLst>
              </p:nvPr>
            </p:nvGraphicFramePr>
            <p:xfrm>
              <a:off x="508000" y="719667"/>
              <a:ext cx="5740400" cy="4859866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5740400">
                      <a:extLst>
                        <a:ext uri="{9D8B030D-6E8A-4147-A177-3AD203B41FA5}">
                          <a16:colId xmlns:a16="http://schemas.microsoft.com/office/drawing/2014/main" val="2424556031"/>
                        </a:ext>
                      </a:extLst>
                    </a:gridCol>
                  </a:tblGrid>
                  <a:tr h="474133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Synchrotron Polarization</a:t>
                          </a: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830042350"/>
                      </a:ext>
                    </a:extLst>
                  </a:tr>
                  <a:tr h="7112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chemeClr val="bg1"/>
                              </a:solidFill>
                            </a:rPr>
                            <a:t>For Synchrotron photons scattering off electrons with 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n</a:t>
                          </a:r>
                          <a:r>
                            <a:rPr lang="en-US" sz="1600" kern="0" baseline="-2500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e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 (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Symbol" pitchFamily="18" charset="2"/>
                            </a:rPr>
                            <a:t>g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) ~ 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Symbol" pitchFamily="18" charset="2"/>
                            </a:rPr>
                            <a:t>g</a:t>
                          </a:r>
                          <a:r>
                            <a:rPr lang="en-US" sz="1600" kern="0" baseline="3000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-p </a:t>
                          </a:r>
                          <a:endParaRPr lang="en-ZA" sz="16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417982442"/>
                      </a:ext>
                    </a:extLst>
                  </a:tr>
                  <a:tr h="7924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t="-153846" b="-36384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4799508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rgbClr val="FF0000"/>
                              </a:solidFill>
                            </a:rPr>
                            <a:t>Compton Polarization</a:t>
                          </a: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395997189"/>
                      </a:ext>
                    </a:extLst>
                  </a:tr>
                  <a:tr h="67056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600" b="0" kern="1200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154399693"/>
                      </a:ext>
                    </a:extLst>
                  </a:tr>
                  <a:tr h="38269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Preferred polarization direction is preserved.</a:t>
                          </a: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098449148"/>
                      </a:ext>
                    </a:extLst>
                  </a:tr>
                  <a:tr h="1524000">
                    <a:tc>
                      <a:txBody>
                        <a:bodyPr/>
                        <a:lstStyle/>
                        <a:p>
                          <a:pPr marL="457200" marR="0" lvl="0" indent="-4572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600" b="0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Unpolarized target photons (EC emission)  → </a:t>
                          </a:r>
                          <a:r>
                            <a:rPr lang="en-US" sz="1600" b="0" kern="1200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Unpolarized</a:t>
                          </a:r>
                        </a:p>
                        <a:p>
                          <a:pPr marL="457200" marR="0" lvl="0" indent="-4572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1600" b="0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Polarized target photons (SSC) → </a:t>
                          </a:r>
                          <a:r>
                            <a:rPr lang="en-US" sz="1600" b="0" kern="1200" dirty="0">
                              <a:solidFill>
                                <a:srgbClr val="FF000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SSC polarization ~ ½ of target (synchrotron) photon polarization in a single zone with ordered magnetic field.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600" b="0" kern="1200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15403585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4" name="Picture 1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F07457C-4FD0-AF4D-E6D7-DCE13282A3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430" y="1727575"/>
            <a:ext cx="1646675" cy="739718"/>
          </a:xfrm>
          <a:prstGeom prst="rect">
            <a:avLst/>
          </a:prstGeom>
        </p:spPr>
      </p:pic>
      <p:pic>
        <p:nvPicPr>
          <p:cNvPr id="16" name="Picture 1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3E8FF94-D37E-91EB-2CFA-6499E8B57A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994" y="2870200"/>
            <a:ext cx="3472459" cy="722314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6276EA27-1FB5-FA4B-A921-B71C5EF70C5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 Blazars: Emission Mechanisms  </a:t>
            </a:r>
            <a:r>
              <a:rPr lang="en-US" sz="24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High-Energy Component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AD4FD66-0FB8-47A8-FD61-3B34B600ED9D}"/>
              </a:ext>
            </a:extLst>
          </p:cNvPr>
          <p:cNvGrpSpPr/>
          <p:nvPr/>
        </p:nvGrpSpPr>
        <p:grpSpPr>
          <a:xfrm>
            <a:off x="7274718" y="1209670"/>
            <a:ext cx="4476750" cy="3042474"/>
            <a:chOff x="7274718" y="1209670"/>
            <a:chExt cx="4476750" cy="3042474"/>
          </a:xfrm>
        </p:grpSpPr>
        <p:pic>
          <p:nvPicPr>
            <p:cNvPr id="9" name="Picture 8" descr="A diagram of a curved line&#10;&#10;Description automatically generated with medium confidence">
              <a:extLst>
                <a:ext uri="{FF2B5EF4-FFF2-40B4-BE49-F238E27FC236}">
                  <a16:creationId xmlns:a16="http://schemas.microsoft.com/office/drawing/2014/main" id="{7A36D313-741A-EC29-94CC-FEC37DAABB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2338" y="1209670"/>
              <a:ext cx="4381511" cy="175260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08E2215-3A49-732B-EBDB-A673D30481DD}"/>
                </a:ext>
              </a:extLst>
            </p:cNvPr>
            <p:cNvSpPr txBox="1"/>
            <p:nvPr/>
          </p:nvSpPr>
          <p:spPr>
            <a:xfrm>
              <a:off x="7274718" y="3182749"/>
              <a:ext cx="4476750" cy="106939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2893"/>
                </a:lnSpc>
              </a:pPr>
              <a:r>
                <a:rPr lang="en-US" dirty="0">
                  <a:solidFill>
                    <a:srgbClr val="FEE749"/>
                  </a:solidFill>
                  <a:latin typeface="Arial"/>
                  <a:ea typeface="Arial"/>
                  <a:cs typeface="Arial"/>
                  <a:sym typeface="Arial"/>
                </a:rPr>
                <a:t>Schematic diagram of double helical magnetic field components inside the jet; from Kim et al., 2023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5249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>
            <a:extLst>
              <a:ext uri="{FF2B5EF4-FFF2-40B4-BE49-F238E27FC236}">
                <a16:creationId xmlns:a16="http://schemas.microsoft.com/office/drawing/2014/main" id="{6276EA27-1FB5-FA4B-A921-B71C5EF70C5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 Blazars: Emission Mechanisms  </a:t>
            </a:r>
            <a:r>
              <a:rPr lang="en-US" sz="24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High-Energy Component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70C36F2-7961-C66B-5FE0-760026356693}"/>
              </a:ext>
            </a:extLst>
          </p:cNvPr>
          <p:cNvGrpSpPr/>
          <p:nvPr/>
        </p:nvGrpSpPr>
        <p:grpSpPr>
          <a:xfrm>
            <a:off x="7274718" y="1209670"/>
            <a:ext cx="4476750" cy="3042474"/>
            <a:chOff x="7274718" y="1209670"/>
            <a:chExt cx="4476750" cy="3042474"/>
          </a:xfrm>
        </p:grpSpPr>
        <p:pic>
          <p:nvPicPr>
            <p:cNvPr id="4" name="Picture 3" descr="A diagram of a curved line&#10;&#10;Description automatically generated with medium confidence">
              <a:extLst>
                <a:ext uri="{FF2B5EF4-FFF2-40B4-BE49-F238E27FC236}">
                  <a16:creationId xmlns:a16="http://schemas.microsoft.com/office/drawing/2014/main" id="{85F0AF80-B32D-D8E7-5198-9C3A81B8E1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2338" y="1209670"/>
              <a:ext cx="4381511" cy="1752605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566E92A-2F7A-2373-7701-905503477E9A}"/>
                </a:ext>
              </a:extLst>
            </p:cNvPr>
            <p:cNvSpPr txBox="1"/>
            <p:nvPr/>
          </p:nvSpPr>
          <p:spPr>
            <a:xfrm>
              <a:off x="7274718" y="3182749"/>
              <a:ext cx="4476750" cy="106939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2893"/>
                </a:lnSpc>
              </a:pPr>
              <a:r>
                <a:rPr lang="en-US" dirty="0">
                  <a:solidFill>
                    <a:srgbClr val="FEE749"/>
                  </a:solidFill>
                  <a:latin typeface="Arial"/>
                  <a:ea typeface="Arial"/>
                  <a:cs typeface="Arial"/>
                  <a:sym typeface="Arial"/>
                </a:rPr>
                <a:t>Schematic diagram of double helical magnetic field components inside the jet; from Kim et al., 2023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FD844BF7-D50C-A993-4D3C-0A8EB765BE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775" y="1154146"/>
            <a:ext cx="3680144" cy="35567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3529A5-5651-B1DA-A53A-CE7681CBD45F}"/>
              </a:ext>
            </a:extLst>
          </p:cNvPr>
          <p:cNvSpPr txBox="1"/>
          <p:nvPr/>
        </p:nvSpPr>
        <p:spPr>
          <a:xfrm>
            <a:off x="203200" y="711114"/>
            <a:ext cx="4476750" cy="34894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893"/>
              </a:lnSpc>
            </a:pP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Multizone Models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99B899-3A6E-4ABC-E3D6-73072970CCCF}"/>
              </a:ext>
            </a:extLst>
          </p:cNvPr>
          <p:cNvSpPr txBox="1"/>
          <p:nvPr/>
        </p:nvSpPr>
        <p:spPr>
          <a:xfrm>
            <a:off x="3959540" y="1257719"/>
            <a:ext cx="281273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Partially ordered magnetic fields</a:t>
            </a:r>
          </a:p>
          <a:p>
            <a:r>
              <a:rPr lang="en-US" dirty="0">
                <a:solidFill>
                  <a:schemeClr val="bg1"/>
                </a:solidFill>
              </a:rPr>
              <a:t> → The seed photons arrive from different regions with different magnetic field orientations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9DD116A-31C3-35B1-2523-529013482D27}"/>
                  </a:ext>
                </a:extLst>
              </p:cNvPr>
              <p:cNvSpPr txBox="1"/>
              <p:nvPr/>
            </p:nvSpPr>
            <p:spPr>
              <a:xfrm>
                <a:off x="3413599" y="3866268"/>
                <a:ext cx="3680144" cy="6144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 smtClean="0">
                          <a:solidFill>
                            <a:srgbClr val="FDD54F"/>
                          </a:solidFill>
                          <a:latin typeface="Cambria Math" panose="02040503050406030204" pitchFamily="18" charset="0"/>
                        </a:rPr>
                        <m:t>Π</m:t>
                      </m:r>
                      <m:r>
                        <m:rPr>
                          <m:sty m:val="p"/>
                        </m:rPr>
                        <a:rPr lang="en-ZA" sz="1800" baseline="-25000">
                          <a:solidFill>
                            <a:srgbClr val="FDD54F"/>
                          </a:solidFill>
                          <a:latin typeface="Cambria Math" panose="02040503050406030204" pitchFamily="18" charset="0"/>
                        </a:rPr>
                        <m:t>SSC</m:t>
                      </m:r>
                      <m:r>
                        <a:rPr lang="en-US" sz="1800" i="1">
                          <a:solidFill>
                            <a:srgbClr val="FDD54F"/>
                          </a:solidFill>
                          <a:latin typeface="Cambria Math" panose="02040503050406030204" pitchFamily="18" charset="0"/>
                        </a:rPr>
                        <m:t>=50%</m:t>
                      </m:r>
                      <m:f>
                        <m:fPr>
                          <m:ctrlPr>
                            <a:rPr lang="en-US" sz="1800" i="1">
                              <a:solidFill>
                                <a:srgbClr val="FDD54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i="1">
                              <a:solidFill>
                                <a:srgbClr val="FDD54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1800" i="1">
                                  <a:solidFill>
                                    <a:srgbClr val="FDD54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rgbClr val="FDD54F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rgbClr val="FDD54F"/>
                                  </a:solidFill>
                                  <a:latin typeface="Cambria Math" panose="02040503050406030204" pitchFamily="18" charset="0"/>
                                </a:rPr>
                                <m:t>5/6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US" sz="1800" i="1">
                              <a:solidFill>
                                <a:srgbClr val="FDD54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solidFill>
                                <a:srgbClr val="FDD54F"/>
                              </a:solidFill>
                              <a:latin typeface="Cambria Math" panose="02040503050406030204" pitchFamily="18" charset="0"/>
                            </a:rPr>
                            <m:t>Π</m:t>
                          </m:r>
                        </m:e>
                        <m:sub>
                          <m:r>
                            <a:rPr lang="en-US" sz="1800" i="1">
                              <a:solidFill>
                                <a:srgbClr val="FDD54F"/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lang="en-US" sz="1800" dirty="0">
                  <a:solidFill>
                    <a:srgbClr val="FDD54F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9DD116A-31C3-35B1-2523-529013482D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3599" y="3866268"/>
                <a:ext cx="3680144" cy="61446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B3D4F0AA-8CD6-C7FF-EA49-482516F515C9}"/>
              </a:ext>
            </a:extLst>
          </p:cNvPr>
          <p:cNvSpPr txBox="1"/>
          <p:nvPr/>
        </p:nvSpPr>
        <p:spPr>
          <a:xfrm>
            <a:off x="203200" y="4805035"/>
            <a:ext cx="61007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dirty="0" err="1">
                <a:solidFill>
                  <a:schemeClr val="bg1"/>
                </a:solidFill>
              </a:rPr>
              <a:t>Peirson</a:t>
            </a:r>
            <a:r>
              <a:rPr lang="en-ZA" dirty="0">
                <a:solidFill>
                  <a:schemeClr val="bg1"/>
                </a:solidFill>
              </a:rPr>
              <a:t> &amp; Romani 2019; </a:t>
            </a:r>
          </a:p>
          <a:p>
            <a:r>
              <a:rPr lang="en-ZA" dirty="0">
                <a:solidFill>
                  <a:schemeClr val="bg1"/>
                </a:solidFill>
              </a:rPr>
              <a:t>Zhang et al. 2024</a:t>
            </a:r>
          </a:p>
        </p:txBody>
      </p:sp>
    </p:spTree>
    <p:extLst>
      <p:ext uri="{BB962C8B-B14F-4D97-AF65-F5344CB8AC3E}">
        <p14:creationId xmlns:p14="http://schemas.microsoft.com/office/powerpoint/2010/main" val="3535150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401424" y="836025"/>
            <a:ext cx="1576500" cy="960003"/>
            <a:chOff x="0" y="-76200"/>
            <a:chExt cx="3152999" cy="1920006"/>
          </a:xfrm>
        </p:grpSpPr>
        <p:sp>
          <p:nvSpPr>
            <p:cNvPr id="4" name="TextBox 4"/>
            <p:cNvSpPr txBox="1"/>
            <p:nvPr/>
          </p:nvSpPr>
          <p:spPr>
            <a:xfrm>
              <a:off x="503150" y="-76200"/>
              <a:ext cx="2649849" cy="37523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617"/>
                </a:lnSpc>
              </a:pPr>
              <a:r>
                <a:rPr lang="en-US" sz="1155">
                  <a:solidFill>
                    <a:srgbClr val="FEE749"/>
                  </a:solidFill>
                  <a:latin typeface="Arial"/>
                  <a:ea typeface="Arial"/>
                  <a:cs typeface="Arial"/>
                  <a:sym typeface="Arial"/>
                </a:rPr>
                <a:t>December 9, 2021</a:t>
              </a:r>
            </a:p>
          </p:txBody>
        </p:sp>
        <p:sp>
          <p:nvSpPr>
            <p:cNvPr id="5" name="Freeform 5"/>
            <p:cNvSpPr/>
            <p:nvPr/>
          </p:nvSpPr>
          <p:spPr>
            <a:xfrm>
              <a:off x="0" y="0"/>
              <a:ext cx="363800" cy="1843806"/>
            </a:xfrm>
            <a:custGeom>
              <a:avLst/>
              <a:gdLst/>
              <a:ahLst/>
              <a:cxnLst/>
              <a:rect l="l" t="t" r="r" b="b"/>
              <a:pathLst>
                <a:path w="363800" h="1843806">
                  <a:moveTo>
                    <a:pt x="0" y="0"/>
                  </a:moveTo>
                  <a:lnTo>
                    <a:pt x="363800" y="0"/>
                  </a:lnTo>
                  <a:lnTo>
                    <a:pt x="363800" y="1843806"/>
                  </a:lnTo>
                  <a:lnTo>
                    <a:pt x="0" y="18438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ZA" sz="1200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9929700" y="4974378"/>
            <a:ext cx="1576500" cy="960003"/>
            <a:chOff x="0" y="-76200"/>
            <a:chExt cx="3152999" cy="1920006"/>
          </a:xfrm>
        </p:grpSpPr>
        <p:sp>
          <p:nvSpPr>
            <p:cNvPr id="7" name="TextBox 7"/>
            <p:cNvSpPr txBox="1"/>
            <p:nvPr/>
          </p:nvSpPr>
          <p:spPr>
            <a:xfrm>
              <a:off x="503150" y="-76200"/>
              <a:ext cx="2649849" cy="37523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617"/>
                </a:lnSpc>
              </a:pPr>
              <a:r>
                <a:rPr lang="en-US" sz="1155">
                  <a:solidFill>
                    <a:srgbClr val="FEE749"/>
                  </a:solidFill>
                  <a:latin typeface="Arial"/>
                  <a:ea typeface="Arial"/>
                  <a:cs typeface="Arial"/>
                  <a:sym typeface="Arial"/>
                </a:rPr>
                <a:t>1960</a:t>
              </a:r>
            </a:p>
          </p:txBody>
        </p:sp>
        <p:sp>
          <p:nvSpPr>
            <p:cNvPr id="8" name="Freeform 8"/>
            <p:cNvSpPr/>
            <p:nvPr/>
          </p:nvSpPr>
          <p:spPr>
            <a:xfrm>
              <a:off x="0" y="0"/>
              <a:ext cx="363800" cy="1843806"/>
            </a:xfrm>
            <a:custGeom>
              <a:avLst/>
              <a:gdLst/>
              <a:ahLst/>
              <a:cxnLst/>
              <a:rect l="l" t="t" r="r" b="b"/>
              <a:pathLst>
                <a:path w="363800" h="1843806">
                  <a:moveTo>
                    <a:pt x="0" y="0"/>
                  </a:moveTo>
                  <a:lnTo>
                    <a:pt x="363800" y="0"/>
                  </a:lnTo>
                  <a:lnTo>
                    <a:pt x="363800" y="1843806"/>
                  </a:lnTo>
                  <a:lnTo>
                    <a:pt x="0" y="18438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ZA" sz="1200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6558616" y="4052475"/>
            <a:ext cx="1576500" cy="960003"/>
            <a:chOff x="0" y="-76200"/>
            <a:chExt cx="3152999" cy="1920006"/>
          </a:xfrm>
        </p:grpSpPr>
        <p:sp>
          <p:nvSpPr>
            <p:cNvPr id="10" name="TextBox 10"/>
            <p:cNvSpPr txBox="1"/>
            <p:nvPr/>
          </p:nvSpPr>
          <p:spPr>
            <a:xfrm>
              <a:off x="503150" y="-76200"/>
              <a:ext cx="2649849" cy="37523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617"/>
                </a:lnSpc>
              </a:pPr>
              <a:r>
                <a:rPr lang="en-US" sz="1155">
                  <a:solidFill>
                    <a:srgbClr val="FEE749"/>
                  </a:solidFill>
                  <a:latin typeface="Arial"/>
                  <a:ea typeface="Arial"/>
                  <a:cs typeface="Arial"/>
                  <a:sym typeface="Arial"/>
                </a:rPr>
                <a:t>1970</a:t>
              </a:r>
            </a:p>
          </p:txBody>
        </p:sp>
        <p:sp>
          <p:nvSpPr>
            <p:cNvPr id="11" name="Freeform 11"/>
            <p:cNvSpPr/>
            <p:nvPr/>
          </p:nvSpPr>
          <p:spPr>
            <a:xfrm>
              <a:off x="0" y="0"/>
              <a:ext cx="363800" cy="1843806"/>
            </a:xfrm>
            <a:custGeom>
              <a:avLst/>
              <a:gdLst/>
              <a:ahLst/>
              <a:cxnLst/>
              <a:rect l="l" t="t" r="r" b="b"/>
              <a:pathLst>
                <a:path w="363800" h="1843806">
                  <a:moveTo>
                    <a:pt x="0" y="0"/>
                  </a:moveTo>
                  <a:lnTo>
                    <a:pt x="363800" y="0"/>
                  </a:lnTo>
                  <a:lnTo>
                    <a:pt x="363800" y="1843806"/>
                  </a:lnTo>
                  <a:lnTo>
                    <a:pt x="0" y="18438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ZA" sz="1200"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2986449" y="2929949"/>
            <a:ext cx="1576500" cy="960003"/>
            <a:chOff x="0" y="-76200"/>
            <a:chExt cx="3152999" cy="1920006"/>
          </a:xfrm>
        </p:grpSpPr>
        <p:sp>
          <p:nvSpPr>
            <p:cNvPr id="13" name="TextBox 13"/>
            <p:cNvSpPr txBox="1"/>
            <p:nvPr/>
          </p:nvSpPr>
          <p:spPr>
            <a:xfrm>
              <a:off x="503150" y="-76200"/>
              <a:ext cx="2649849" cy="37523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617"/>
                </a:lnSpc>
              </a:pPr>
              <a:r>
                <a:rPr lang="en-US" sz="1155">
                  <a:solidFill>
                    <a:srgbClr val="FEE749"/>
                  </a:solidFill>
                  <a:latin typeface="Arial"/>
                  <a:ea typeface="Arial"/>
                  <a:cs typeface="Arial"/>
                  <a:sym typeface="Arial"/>
                </a:rPr>
                <a:t>2000</a:t>
              </a:r>
            </a:p>
          </p:txBody>
        </p:sp>
        <p:sp>
          <p:nvSpPr>
            <p:cNvPr id="14" name="Freeform 14"/>
            <p:cNvSpPr/>
            <p:nvPr/>
          </p:nvSpPr>
          <p:spPr>
            <a:xfrm>
              <a:off x="0" y="0"/>
              <a:ext cx="363800" cy="1843806"/>
            </a:xfrm>
            <a:custGeom>
              <a:avLst/>
              <a:gdLst/>
              <a:ahLst/>
              <a:cxnLst/>
              <a:rect l="l" t="t" r="r" b="b"/>
              <a:pathLst>
                <a:path w="363800" h="1843806">
                  <a:moveTo>
                    <a:pt x="0" y="0"/>
                  </a:moveTo>
                  <a:lnTo>
                    <a:pt x="363800" y="0"/>
                  </a:lnTo>
                  <a:lnTo>
                    <a:pt x="363800" y="1843806"/>
                  </a:lnTo>
                  <a:lnTo>
                    <a:pt x="0" y="18438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ZA" sz="1200"/>
            </a:p>
          </p:txBody>
        </p:sp>
      </p:grpSp>
      <p:pic>
        <p:nvPicPr>
          <p:cNvPr id="43" name="Picture 42" descr="A rocket launching at night&#10;&#10;Description automatically generated">
            <a:extLst>
              <a:ext uri="{FF2B5EF4-FFF2-40B4-BE49-F238E27FC236}">
                <a16:creationId xmlns:a16="http://schemas.microsoft.com/office/drawing/2014/main" id="{4AD3F267-F39E-8CB2-C1B3-DD56F6CE6A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826" y="183015"/>
            <a:ext cx="4174798" cy="6503051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02D8C75C-3FD1-70F8-079E-77177F527C7E}"/>
              </a:ext>
            </a:extLst>
          </p:cNvPr>
          <p:cNvSpPr/>
          <p:nvPr/>
        </p:nvSpPr>
        <p:spPr>
          <a:xfrm>
            <a:off x="406400" y="867552"/>
            <a:ext cx="181900" cy="17384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20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3BCBF23-0A5C-49C8-76ED-58F4FBA27B12}"/>
              </a:ext>
            </a:extLst>
          </p:cNvPr>
          <p:cNvGrpSpPr/>
          <p:nvPr/>
        </p:nvGrpSpPr>
        <p:grpSpPr>
          <a:xfrm>
            <a:off x="5423318" y="475353"/>
            <a:ext cx="5793218" cy="4861266"/>
            <a:chOff x="8134977" y="713028"/>
            <a:chExt cx="8689827" cy="7291899"/>
          </a:xfrm>
        </p:grpSpPr>
        <p:sp>
          <p:nvSpPr>
            <p:cNvPr id="17" name="Freeform 3"/>
            <p:cNvSpPr/>
            <p:nvPr/>
          </p:nvSpPr>
          <p:spPr>
            <a:xfrm>
              <a:off x="8134977" y="2282072"/>
              <a:ext cx="8689827" cy="5722855"/>
            </a:xfrm>
            <a:custGeom>
              <a:avLst/>
              <a:gdLst/>
              <a:ahLst/>
              <a:cxnLst/>
              <a:rect l="l" t="t" r="r" b="b"/>
              <a:pathLst>
                <a:path w="8689827" h="5722855">
                  <a:moveTo>
                    <a:pt x="0" y="0"/>
                  </a:moveTo>
                  <a:lnTo>
                    <a:pt x="8689827" y="0"/>
                  </a:lnTo>
                  <a:lnTo>
                    <a:pt x="8689827" y="5722856"/>
                  </a:lnTo>
                  <a:lnTo>
                    <a:pt x="0" y="57228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en-ZA" sz="1200"/>
            </a:p>
          </p:txBody>
        </p:sp>
        <p:sp>
          <p:nvSpPr>
            <p:cNvPr id="18" name="TextBox 6"/>
            <p:cNvSpPr txBox="1"/>
            <p:nvPr/>
          </p:nvSpPr>
          <p:spPr>
            <a:xfrm>
              <a:off x="8936987" y="713028"/>
              <a:ext cx="6531375" cy="128958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359851" lvl="1" indent="-179926">
                <a:lnSpc>
                  <a:spcPts val="2333"/>
                </a:lnSpc>
                <a:buFont typeface="Arial"/>
                <a:buChar char="•"/>
              </a:pPr>
              <a:r>
                <a:rPr lang="en-US" sz="1666" dirty="0">
                  <a:solidFill>
                    <a:srgbClr val="FEE749"/>
                  </a:solidFill>
                  <a:latin typeface="Arial"/>
                  <a:ea typeface="Arial"/>
                  <a:cs typeface="Arial"/>
                  <a:sym typeface="Arial"/>
                </a:rPr>
                <a:t>Measures the energy, arrival time, and polarization of X-ray photons</a:t>
              </a:r>
            </a:p>
            <a:p>
              <a:pPr marL="359851" lvl="1" indent="-179926">
                <a:lnSpc>
                  <a:spcPts val="2333"/>
                </a:lnSpc>
                <a:buFont typeface="Arial"/>
                <a:buChar char="•"/>
              </a:pPr>
              <a:r>
                <a:rPr lang="en-US" sz="1666" dirty="0">
                  <a:solidFill>
                    <a:srgbClr val="FEE749"/>
                  </a:solidFill>
                  <a:latin typeface="Arial"/>
                  <a:ea typeface="Arial"/>
                  <a:cs typeface="Arial"/>
                  <a:sym typeface="Arial"/>
                </a:rPr>
                <a:t>2 - 4 keV range</a:t>
              </a:r>
            </a:p>
          </p:txBody>
        </p:sp>
      </p:grpSp>
      <p:sp>
        <p:nvSpPr>
          <p:cNvPr id="20" name="TextBox 9"/>
          <p:cNvSpPr txBox="1"/>
          <p:nvPr/>
        </p:nvSpPr>
        <p:spPr>
          <a:xfrm>
            <a:off x="492374" y="4732596"/>
            <a:ext cx="4661942" cy="14496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59851" lvl="1" indent="-179926">
              <a:lnSpc>
                <a:spcPts val="2333"/>
              </a:lnSpc>
              <a:buFont typeface="Arial"/>
              <a:buChar char="•"/>
            </a:pPr>
            <a:r>
              <a:rPr lang="en-US" sz="1666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Black Holes</a:t>
            </a:r>
          </a:p>
          <a:p>
            <a:pPr marL="359851" lvl="1" indent="-179926">
              <a:lnSpc>
                <a:spcPts val="2333"/>
              </a:lnSpc>
              <a:buFont typeface="Arial"/>
              <a:buChar char="•"/>
            </a:pPr>
            <a:r>
              <a:rPr lang="en-US" sz="1666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Neutron Stars</a:t>
            </a:r>
          </a:p>
          <a:p>
            <a:pPr marL="359851" lvl="1" indent="-179926">
              <a:lnSpc>
                <a:spcPts val="2333"/>
              </a:lnSpc>
              <a:buFont typeface="Arial"/>
              <a:buChar char="•"/>
            </a:pPr>
            <a:r>
              <a:rPr lang="en-US" sz="1666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Supernova Remnants</a:t>
            </a:r>
          </a:p>
          <a:p>
            <a:pPr marL="359851" lvl="1" indent="-179926">
              <a:lnSpc>
                <a:spcPts val="2333"/>
              </a:lnSpc>
              <a:buFont typeface="Arial"/>
              <a:buChar char="•"/>
            </a:pPr>
            <a:r>
              <a:rPr lang="en-US" sz="1666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Active Galactic Nuclei and Quasars (Blazars)</a:t>
            </a:r>
          </a:p>
          <a:p>
            <a:pPr marL="359851" lvl="1" indent="-179926">
              <a:lnSpc>
                <a:spcPts val="2333"/>
              </a:lnSpc>
              <a:buFont typeface="Arial"/>
              <a:buChar char="•"/>
            </a:pPr>
            <a:r>
              <a:rPr lang="en-US" sz="1666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Pulsar Wind Nebulae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6A2D2050-545F-1E93-0C29-2FB2A55899A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 Imaging X-ray Polarimetry Explorer (IXPE)</a:t>
            </a:r>
          </a:p>
        </p:txBody>
      </p:sp>
    </p:spTree>
    <p:extLst>
      <p:ext uri="{BB962C8B-B14F-4D97-AF65-F5344CB8AC3E}">
        <p14:creationId xmlns:p14="http://schemas.microsoft.com/office/powerpoint/2010/main" val="1703491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>
            <a:extLst>
              <a:ext uri="{FF2B5EF4-FFF2-40B4-BE49-F238E27FC236}">
                <a16:creationId xmlns:a16="http://schemas.microsoft.com/office/drawing/2014/main" id="{6276EA27-1FB5-FA4B-A921-B71C5EF70C5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 Blazars: Emission Mechanisms  </a:t>
            </a:r>
            <a:r>
              <a:rPr lang="en-US" sz="24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High-Energy Component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A66196A-685E-DEFF-165B-486E6E111324}"/>
              </a:ext>
            </a:extLst>
          </p:cNvPr>
          <p:cNvGrpSpPr/>
          <p:nvPr/>
        </p:nvGrpSpPr>
        <p:grpSpPr>
          <a:xfrm>
            <a:off x="365634" y="1256857"/>
            <a:ext cx="4476750" cy="4513132"/>
            <a:chOff x="365634" y="1256857"/>
            <a:chExt cx="4476750" cy="451313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A0680E7-BF09-3CF2-40BA-E2AEEC346B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/>
            <a:srcRect r="17805"/>
            <a:stretch/>
          </p:blipFill>
          <p:spPr bwMode="auto">
            <a:xfrm>
              <a:off x="365634" y="1256857"/>
              <a:ext cx="4454016" cy="4187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E39DCFD-2F28-9FB8-4233-AFEB49F882F5}"/>
                </a:ext>
              </a:extLst>
            </p:cNvPr>
            <p:cNvSpPr txBox="1"/>
            <p:nvPr/>
          </p:nvSpPr>
          <p:spPr>
            <a:xfrm>
              <a:off x="365634" y="5444387"/>
              <a:ext cx="4476750" cy="32560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2893"/>
                </a:lnSpc>
              </a:pPr>
              <a:r>
                <a:rPr lang="en-US" sz="1600" dirty="0">
                  <a:solidFill>
                    <a:schemeClr val="bg1"/>
                  </a:solidFill>
                  <a:latin typeface="Arial"/>
                  <a:ea typeface="Arial"/>
                  <a:cs typeface="Arial"/>
                  <a:sym typeface="Arial"/>
                </a:rPr>
                <a:t>Zhang &amp; B</a:t>
              </a:r>
              <a:r>
                <a:rPr lang="az-Cyrl-AZ" sz="1600" dirty="0">
                  <a:solidFill>
                    <a:schemeClr val="bg1"/>
                  </a:solidFill>
                  <a:latin typeface="Arial"/>
                  <a:ea typeface="Arial"/>
                  <a:cs typeface="Arial"/>
                  <a:sym typeface="Arial"/>
                </a:rPr>
                <a:t>ӧ</a:t>
              </a:r>
              <a:r>
                <a:rPr lang="en-US" sz="1600" dirty="0" err="1">
                  <a:solidFill>
                    <a:schemeClr val="bg1"/>
                  </a:solidFill>
                  <a:latin typeface="Arial"/>
                  <a:ea typeface="Arial"/>
                  <a:cs typeface="Arial"/>
                  <a:sym typeface="Arial"/>
                </a:rPr>
                <a:t>ttcher</a:t>
              </a:r>
              <a:r>
                <a:rPr lang="en-US" sz="1600" dirty="0">
                  <a:solidFill>
                    <a:schemeClr val="bg1"/>
                  </a:solidFill>
                  <a:latin typeface="Arial"/>
                  <a:ea typeface="Arial"/>
                  <a:cs typeface="Arial"/>
                  <a:sym typeface="Arial"/>
                </a:rPr>
                <a:t>, 2013</a:t>
              </a:r>
            </a:p>
          </p:txBody>
        </p:sp>
      </p:grpSp>
      <p:sp>
        <p:nvSpPr>
          <p:cNvPr id="9" name="TextBox 4">
            <a:extLst>
              <a:ext uri="{FF2B5EF4-FFF2-40B4-BE49-F238E27FC236}">
                <a16:creationId xmlns:a16="http://schemas.microsoft.com/office/drawing/2014/main" id="{13C09DE2-6988-D90D-8A51-B95916D4B719}"/>
              </a:ext>
            </a:extLst>
          </p:cNvPr>
          <p:cNvSpPr txBox="1"/>
          <p:nvPr/>
        </p:nvSpPr>
        <p:spPr>
          <a:xfrm>
            <a:off x="365634" y="775283"/>
            <a:ext cx="6454266" cy="3392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893"/>
              </a:lnSpc>
            </a:pPr>
            <a:r>
              <a:rPr lang="en-US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Expected X-ray and gamma-ray polarization signatures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3574EA6-C651-5254-EA4E-BEEAACCFDF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065161"/>
              </p:ext>
            </p:extLst>
          </p:nvPr>
        </p:nvGraphicFramePr>
        <p:xfrm>
          <a:off x="5221856" y="1256857"/>
          <a:ext cx="3276601" cy="460672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76601">
                  <a:extLst>
                    <a:ext uri="{9D8B030D-6E8A-4147-A177-3AD203B41FA5}">
                      <a16:colId xmlns:a16="http://schemas.microsoft.com/office/drawing/2014/main" val="4101127400"/>
                    </a:ext>
                  </a:extLst>
                </a:gridCol>
              </a:tblGrid>
              <a:tr h="320652">
                <a:tc>
                  <a:txBody>
                    <a:bodyPr/>
                    <a:lstStyle/>
                    <a:p>
                      <a:r>
                        <a:rPr lang="en-ZA" sz="1800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LSP Blazars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800" dirty="0">
                        <a:solidFill>
                          <a:srgbClr val="FEE7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800" dirty="0">
                        <a:solidFill>
                          <a:srgbClr val="FEE7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800" dirty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2380368"/>
                  </a:ext>
                </a:extLst>
              </a:tr>
              <a:tr h="1273619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Synchrotron dominated </a:t>
                      </a:r>
                      <a:br>
                        <a:rPr lang="en-US" sz="1400" b="1" dirty="0">
                          <a:solidFill>
                            <a:schemeClr val="bg1"/>
                          </a:solidFill>
                        </a:rPr>
                      </a:b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18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</a:rPr>
                        <a:t>→ </a:t>
                      </a:r>
                      <a:r>
                        <a:rPr lang="en-US" sz="1600" b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</a:rPr>
                        <a:t>High polarization degrees, generally increasing with energy.</a:t>
                      </a:r>
                    </a:p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→ SSC contribution in X-rays</a:t>
                      </a:r>
                    </a:p>
                    <a:p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106929"/>
                  </a:ext>
                </a:extLst>
              </a:tr>
              <a:tr h="309048">
                <a:tc>
                  <a:txBody>
                    <a:bodyPr/>
                    <a:lstStyle/>
                    <a:p>
                      <a:endParaRPr lang="en-ZA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2939479"/>
                  </a:ext>
                </a:extLst>
              </a:tr>
              <a:tr h="1253205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X-rays are SSC-dominated</a:t>
                      </a:r>
                    </a:p>
                    <a:p>
                      <a:pPr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→ </a:t>
                      </a:r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Polarization degrees ~ (20 – 40) %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>
                        <a:buFont typeface="Symbol" pitchFamily="18" charset="2"/>
                        <a:buNone/>
                        <a:defRPr/>
                      </a:pP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  <a:p>
                      <a:pPr>
                        <a:buFont typeface="Symbol" pitchFamily="18" charset="2"/>
                        <a:buNone/>
                        <a:defRPr/>
                      </a:pPr>
                      <a:r>
                        <a:rPr lang="el-GR" sz="1400" b="1" dirty="0">
                          <a:solidFill>
                            <a:schemeClr val="bg1"/>
                          </a:solidFill>
                          <a:latin typeface="+mn-lt"/>
                        </a:rPr>
                        <a:t>γ-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+mn-lt"/>
                        </a:rPr>
                        <a:t>rays are EC-dominated. </a:t>
                      </a:r>
                    </a:p>
                    <a:p>
                      <a:pPr>
                        <a:buFont typeface="Symbol" pitchFamily="18" charset="2"/>
                        <a:buNone/>
                        <a:defRPr/>
                      </a:pPr>
                      <a:r>
                        <a:rPr lang="en-US" sz="1400" dirty="0">
                          <a:solidFill>
                            <a:schemeClr val="accent2"/>
                          </a:solidFill>
                        </a:rPr>
                        <a:t>→ </a:t>
                      </a:r>
                      <a:r>
                        <a:rPr lang="en-US" sz="1400" b="0" dirty="0">
                          <a:solidFill>
                            <a:schemeClr val="accent2"/>
                          </a:solidFill>
                          <a:latin typeface="+mn-lt"/>
                        </a:rPr>
                        <a:t>Negligible polarization</a:t>
                      </a:r>
                      <a:endParaRPr lang="en-US" sz="1400" b="1" dirty="0">
                        <a:solidFill>
                          <a:schemeClr val="accent2"/>
                        </a:solidFill>
                        <a:latin typeface="+mn-lt"/>
                      </a:endParaRPr>
                    </a:p>
                    <a:p>
                      <a:pPr>
                        <a:buFont typeface="Symbol" pitchFamily="18" charset="2"/>
                        <a:buChar char="P"/>
                        <a:defRPr/>
                      </a:pP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  <a:p>
                      <a:pPr>
                        <a:buFont typeface="Symbol" pitchFamily="18" charset="2"/>
                        <a:buNone/>
                        <a:defRPr/>
                      </a:pPr>
                      <a:r>
                        <a:rPr lang="en-US" sz="1400" b="1" dirty="0">
                          <a:solidFill>
                            <a:schemeClr val="accent2"/>
                          </a:solidFill>
                          <a:latin typeface="+mn-lt"/>
                        </a:rPr>
                        <a:t>Polarization decreases with energy.</a:t>
                      </a: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6252053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2CE51146-A895-3DC8-9EBE-C344ABCED5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296684"/>
              </p:ext>
            </p:extLst>
          </p:nvPr>
        </p:nvGraphicFramePr>
        <p:xfrm>
          <a:off x="3169297" y="5444386"/>
          <a:ext cx="1641090" cy="731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41090">
                  <a:extLst>
                    <a:ext uri="{9D8B030D-6E8A-4147-A177-3AD203B41FA5}">
                      <a16:colId xmlns:a16="http://schemas.microsoft.com/office/drawing/2014/main" val="3604663276"/>
                    </a:ext>
                  </a:extLst>
                </a:gridCol>
              </a:tblGrid>
              <a:tr h="325602">
                <a:tc>
                  <a:txBody>
                    <a:bodyPr/>
                    <a:lstStyle/>
                    <a:p>
                      <a:pPr algn="r"/>
                      <a:r>
                        <a:rPr lang="en-ZA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</a:rPr>
                        <a:t>Hadronic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1770099"/>
                  </a:ext>
                </a:extLst>
              </a:tr>
              <a:tr h="325602">
                <a:tc>
                  <a:txBody>
                    <a:bodyPr/>
                    <a:lstStyle/>
                    <a:p>
                      <a:pPr algn="r"/>
                      <a:r>
                        <a:rPr lang="en-ZA" dirty="0">
                          <a:solidFill>
                            <a:schemeClr val="accent2"/>
                          </a:solidFill>
                        </a:rPr>
                        <a:t>Leptonic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74240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5749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>
            <a:extLst>
              <a:ext uri="{FF2B5EF4-FFF2-40B4-BE49-F238E27FC236}">
                <a16:creationId xmlns:a16="http://schemas.microsoft.com/office/drawing/2014/main" id="{6276EA27-1FB5-FA4B-A921-B71C5EF70C5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 Blazars: Emission Mechanisms  </a:t>
            </a:r>
            <a:r>
              <a:rPr lang="en-US" sz="24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High-Energy Component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A66196A-685E-DEFF-165B-486E6E111324}"/>
              </a:ext>
            </a:extLst>
          </p:cNvPr>
          <p:cNvGrpSpPr/>
          <p:nvPr/>
        </p:nvGrpSpPr>
        <p:grpSpPr>
          <a:xfrm>
            <a:off x="365634" y="1256857"/>
            <a:ext cx="4476750" cy="4513132"/>
            <a:chOff x="365634" y="1256857"/>
            <a:chExt cx="4476750" cy="451313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A0680E7-BF09-3CF2-40BA-E2AEEC346B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/>
            <a:srcRect r="17805"/>
            <a:stretch/>
          </p:blipFill>
          <p:spPr bwMode="auto">
            <a:xfrm>
              <a:off x="365634" y="1256857"/>
              <a:ext cx="4454016" cy="4187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E39DCFD-2F28-9FB8-4233-AFEB49F882F5}"/>
                </a:ext>
              </a:extLst>
            </p:cNvPr>
            <p:cNvSpPr txBox="1"/>
            <p:nvPr/>
          </p:nvSpPr>
          <p:spPr>
            <a:xfrm>
              <a:off x="365634" y="5444387"/>
              <a:ext cx="4476750" cy="32560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2893"/>
                </a:lnSpc>
              </a:pPr>
              <a:r>
                <a:rPr lang="en-US" sz="1600" dirty="0">
                  <a:solidFill>
                    <a:schemeClr val="bg1"/>
                  </a:solidFill>
                  <a:latin typeface="Arial"/>
                  <a:ea typeface="Arial"/>
                  <a:cs typeface="Arial"/>
                  <a:sym typeface="Arial"/>
                </a:rPr>
                <a:t>Zhang &amp; B</a:t>
              </a:r>
              <a:r>
                <a:rPr lang="az-Cyrl-AZ" sz="1600" dirty="0">
                  <a:solidFill>
                    <a:schemeClr val="bg1"/>
                  </a:solidFill>
                  <a:latin typeface="Arial"/>
                  <a:ea typeface="Arial"/>
                  <a:cs typeface="Arial"/>
                  <a:sym typeface="Arial"/>
                </a:rPr>
                <a:t>ӧ</a:t>
              </a:r>
              <a:r>
                <a:rPr lang="en-US" sz="1600" dirty="0" err="1">
                  <a:solidFill>
                    <a:schemeClr val="bg1"/>
                  </a:solidFill>
                  <a:latin typeface="Arial"/>
                  <a:ea typeface="Arial"/>
                  <a:cs typeface="Arial"/>
                  <a:sym typeface="Arial"/>
                </a:rPr>
                <a:t>ttcher</a:t>
              </a:r>
              <a:r>
                <a:rPr lang="en-US" sz="1600" dirty="0">
                  <a:solidFill>
                    <a:schemeClr val="bg1"/>
                  </a:solidFill>
                  <a:latin typeface="Arial"/>
                  <a:ea typeface="Arial"/>
                  <a:cs typeface="Arial"/>
                  <a:sym typeface="Arial"/>
                </a:rPr>
                <a:t>, 2013</a:t>
              </a:r>
            </a:p>
          </p:txBody>
        </p:sp>
      </p:grpSp>
      <p:sp>
        <p:nvSpPr>
          <p:cNvPr id="9" name="TextBox 4">
            <a:extLst>
              <a:ext uri="{FF2B5EF4-FFF2-40B4-BE49-F238E27FC236}">
                <a16:creationId xmlns:a16="http://schemas.microsoft.com/office/drawing/2014/main" id="{13C09DE2-6988-D90D-8A51-B95916D4B719}"/>
              </a:ext>
            </a:extLst>
          </p:cNvPr>
          <p:cNvSpPr txBox="1"/>
          <p:nvPr/>
        </p:nvSpPr>
        <p:spPr>
          <a:xfrm>
            <a:off x="365634" y="775283"/>
            <a:ext cx="6454266" cy="3392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893"/>
              </a:lnSpc>
            </a:pPr>
            <a:r>
              <a:rPr lang="en-US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Expected X-ray and gamma-ray polarization signatures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1FA9F2E-FCAA-1B32-1EE3-3C2BC6FC8DE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r="17984"/>
          <a:stretch/>
        </p:blipFill>
        <p:spPr bwMode="auto">
          <a:xfrm>
            <a:off x="365634" y="1256858"/>
            <a:ext cx="4444753" cy="4187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3574EA6-C651-5254-EA4E-BEEAACCFDF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709442"/>
              </p:ext>
            </p:extLst>
          </p:nvPr>
        </p:nvGraphicFramePr>
        <p:xfrm>
          <a:off x="5221856" y="1256857"/>
          <a:ext cx="6537835" cy="48200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76601">
                  <a:extLst>
                    <a:ext uri="{9D8B030D-6E8A-4147-A177-3AD203B41FA5}">
                      <a16:colId xmlns:a16="http://schemas.microsoft.com/office/drawing/2014/main" val="4101127400"/>
                    </a:ext>
                  </a:extLst>
                </a:gridCol>
                <a:gridCol w="3261234">
                  <a:extLst>
                    <a:ext uri="{9D8B030D-6E8A-4147-A177-3AD203B41FA5}">
                      <a16:colId xmlns:a16="http://schemas.microsoft.com/office/drawing/2014/main" val="3336030232"/>
                    </a:ext>
                  </a:extLst>
                </a:gridCol>
              </a:tblGrid>
              <a:tr h="320652">
                <a:tc>
                  <a:txBody>
                    <a:bodyPr/>
                    <a:lstStyle/>
                    <a:p>
                      <a:r>
                        <a:rPr lang="en-ZA" sz="1800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LSP Blazars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800" dirty="0">
                        <a:solidFill>
                          <a:srgbClr val="FEE7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800" dirty="0">
                        <a:solidFill>
                          <a:srgbClr val="FEE74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800" dirty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ISP Blazars</a:t>
                      </a:r>
                    </a:p>
                  </a:txBody>
                  <a:tcPr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2380368"/>
                  </a:ext>
                </a:extLst>
              </a:tr>
              <a:tr h="1273619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Synchrotron dominated </a:t>
                      </a:r>
                      <a:br>
                        <a:rPr lang="en-US" sz="1400" b="1" dirty="0">
                          <a:solidFill>
                            <a:schemeClr val="bg1"/>
                          </a:solidFill>
                        </a:rPr>
                      </a:b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18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</a:rPr>
                        <a:t>→ </a:t>
                      </a:r>
                      <a:r>
                        <a:rPr lang="en-US" sz="1600" b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</a:rPr>
                        <a:t>High polarization degrees, generally increasing with energy</a:t>
                      </a:r>
                      <a:r>
                        <a:rPr lang="en-US" sz="1600" b="0" dirty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→ SSC contribution in X-rays</a:t>
                      </a:r>
                    </a:p>
                    <a:p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Synchrotron dominated </a:t>
                      </a:r>
                      <a:br>
                        <a:rPr lang="en-US" sz="1400" b="1" dirty="0">
                          <a:solidFill>
                            <a:schemeClr val="bg1"/>
                          </a:solidFill>
                        </a:rPr>
                      </a:b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140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</a:rPr>
                        <a:t>→ </a:t>
                      </a:r>
                      <a:r>
                        <a:rPr lang="en-US" sz="1400" b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</a:rPr>
                        <a:t>High polarization degrees, throughout X-rays and </a:t>
                      </a:r>
                      <a:r>
                        <a:rPr lang="el-GR" sz="1400" b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</a:rPr>
                        <a:t>γ</a:t>
                      </a:r>
                      <a:r>
                        <a:rPr lang="en-ZA" sz="1400" b="0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</a:rPr>
                        <a:t>-rays</a:t>
                      </a:r>
                      <a:endParaRPr lang="en-US" sz="1400" b="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106929"/>
                  </a:ext>
                </a:extLst>
              </a:tr>
              <a:tr h="309048">
                <a:tc>
                  <a:txBody>
                    <a:bodyPr/>
                    <a:lstStyle/>
                    <a:p>
                      <a:endParaRPr lang="en-ZA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ZA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2939479"/>
                  </a:ext>
                </a:extLst>
              </a:tr>
              <a:tr h="1253205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X-rays are SSC-dominated</a:t>
                      </a:r>
                    </a:p>
                    <a:p>
                      <a:pPr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→ </a:t>
                      </a:r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Polarization degrees ~ (20 – 40) %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>
                        <a:buFont typeface="Symbol" pitchFamily="18" charset="2"/>
                        <a:buNone/>
                        <a:defRPr/>
                      </a:pP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  <a:p>
                      <a:pPr>
                        <a:buFont typeface="Symbol" pitchFamily="18" charset="2"/>
                        <a:buNone/>
                        <a:defRPr/>
                      </a:pPr>
                      <a:r>
                        <a:rPr lang="el-GR" sz="1400" b="1" dirty="0">
                          <a:solidFill>
                            <a:schemeClr val="bg1"/>
                          </a:solidFill>
                          <a:latin typeface="+mn-lt"/>
                        </a:rPr>
                        <a:t>γ-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+mn-lt"/>
                        </a:rPr>
                        <a:t>rays are EC-dominated. </a:t>
                      </a:r>
                    </a:p>
                    <a:p>
                      <a:pPr>
                        <a:buFont typeface="Symbol" pitchFamily="18" charset="2"/>
                        <a:buNone/>
                        <a:defRPr/>
                      </a:pPr>
                      <a:r>
                        <a:rPr lang="en-US" sz="1400" dirty="0">
                          <a:solidFill>
                            <a:schemeClr val="accent2"/>
                          </a:solidFill>
                        </a:rPr>
                        <a:t>→ </a:t>
                      </a:r>
                      <a:r>
                        <a:rPr lang="en-US" sz="1400" b="0" dirty="0">
                          <a:solidFill>
                            <a:schemeClr val="accent2"/>
                          </a:solidFill>
                          <a:latin typeface="+mn-lt"/>
                        </a:rPr>
                        <a:t>Negligible polarization</a:t>
                      </a:r>
                      <a:endParaRPr lang="en-US" sz="1400" b="1" dirty="0">
                        <a:solidFill>
                          <a:schemeClr val="accent2"/>
                        </a:solidFill>
                        <a:latin typeface="+mn-lt"/>
                      </a:endParaRPr>
                    </a:p>
                    <a:p>
                      <a:pPr>
                        <a:buFont typeface="Symbol" pitchFamily="18" charset="2"/>
                        <a:buChar char="P"/>
                        <a:defRPr/>
                      </a:pPr>
                      <a:endParaRPr lang="en-US" sz="1400" b="1" dirty="0">
                        <a:solidFill>
                          <a:schemeClr val="accent2"/>
                        </a:solidFill>
                        <a:latin typeface="+mn-lt"/>
                      </a:endParaRPr>
                    </a:p>
                    <a:p>
                      <a:pPr>
                        <a:buFont typeface="Symbol" pitchFamily="18" charset="2"/>
                        <a:buNone/>
                        <a:defRPr/>
                      </a:pPr>
                      <a:r>
                        <a:rPr lang="en-US" sz="1400" b="1" dirty="0">
                          <a:solidFill>
                            <a:schemeClr val="accent2"/>
                          </a:solidFill>
                          <a:latin typeface="+mn-lt"/>
                        </a:rPr>
                        <a:t>Polarization decreases with energy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+mn-lt"/>
                        </a:rPr>
                        <a:t>.</a:t>
                      </a:r>
                    </a:p>
                  </a:txBody>
                  <a:tcPr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X-rays are Synchrotron-dominated </a:t>
                      </a:r>
                      <a:br>
                        <a:rPr lang="en-US" sz="1400" b="1" dirty="0">
                          <a:solidFill>
                            <a:schemeClr val="bg1"/>
                          </a:solidFill>
                        </a:rPr>
                      </a:br>
                      <a:br>
                        <a:rPr lang="en-US" sz="1400" b="1" dirty="0">
                          <a:solidFill>
                            <a:schemeClr val="bg1"/>
                          </a:solidFill>
                        </a:rPr>
                      </a:b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  <a:p>
                      <a:pPr>
                        <a:defRPr/>
                      </a:pPr>
                      <a:r>
                        <a:rPr lang="el-GR" sz="1400" b="1" dirty="0">
                          <a:solidFill>
                            <a:schemeClr val="bg1"/>
                          </a:solidFill>
                          <a:latin typeface="+mn-lt"/>
                        </a:rPr>
                        <a:t>γ-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+mn-lt"/>
                        </a:rPr>
                        <a:t>rays are SSC/EC-dominated.</a:t>
                      </a:r>
                    </a:p>
                    <a:p>
                      <a:pPr>
                        <a:defRPr/>
                      </a:pP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2"/>
                          </a:solidFill>
                        </a:rPr>
                        <a:t>→ </a:t>
                      </a:r>
                      <a:r>
                        <a:rPr lang="en-US" sz="1400" b="0" dirty="0">
                          <a:solidFill>
                            <a:schemeClr val="accent2"/>
                          </a:solidFill>
                          <a:latin typeface="+mn-lt"/>
                        </a:rPr>
                        <a:t>High polarization degrees, rapidly decreasing with energy.</a:t>
                      </a:r>
                      <a:endParaRPr lang="en-US" sz="1400" b="1" dirty="0">
                        <a:solidFill>
                          <a:schemeClr val="accent2"/>
                        </a:solidFill>
                        <a:latin typeface="+mn-lt"/>
                      </a:endParaRPr>
                    </a:p>
                    <a:p>
                      <a:pPr>
                        <a:defRPr/>
                      </a:pP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6252053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2CE51146-A895-3DC8-9EBE-C344ABCED5B4}"/>
              </a:ext>
            </a:extLst>
          </p:cNvPr>
          <p:cNvGraphicFramePr>
            <a:graphicFrameLocks noGrp="1"/>
          </p:cNvGraphicFramePr>
          <p:nvPr/>
        </p:nvGraphicFramePr>
        <p:xfrm>
          <a:off x="3169297" y="5444386"/>
          <a:ext cx="1641090" cy="731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41090">
                  <a:extLst>
                    <a:ext uri="{9D8B030D-6E8A-4147-A177-3AD203B41FA5}">
                      <a16:colId xmlns:a16="http://schemas.microsoft.com/office/drawing/2014/main" val="3604663276"/>
                    </a:ext>
                  </a:extLst>
                </a:gridCol>
              </a:tblGrid>
              <a:tr h="325602">
                <a:tc>
                  <a:txBody>
                    <a:bodyPr/>
                    <a:lstStyle/>
                    <a:p>
                      <a:pPr algn="r"/>
                      <a:r>
                        <a:rPr lang="en-ZA" dirty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</a:rPr>
                        <a:t>Hadronic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1770099"/>
                  </a:ext>
                </a:extLst>
              </a:tr>
              <a:tr h="325602">
                <a:tc>
                  <a:txBody>
                    <a:bodyPr/>
                    <a:lstStyle/>
                    <a:p>
                      <a:pPr algn="r"/>
                      <a:r>
                        <a:rPr lang="en-ZA" dirty="0">
                          <a:solidFill>
                            <a:schemeClr val="accent2"/>
                          </a:solidFill>
                        </a:rPr>
                        <a:t>Leptonic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74240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86750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>
            <a:extLst>
              <a:ext uri="{FF2B5EF4-FFF2-40B4-BE49-F238E27FC236}">
                <a16:creationId xmlns:a16="http://schemas.microsoft.com/office/drawing/2014/main" id="{6276EA27-1FB5-FA4B-A921-B71C5EF70C5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 Blazars: Emission Mechanisms  </a:t>
            </a:r>
            <a:r>
              <a:rPr lang="en-US" sz="24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High-Energy Component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B3574EA6-C651-5254-EA4E-BEEAACCFDFB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14888548"/>
                  </p:ext>
                </p:extLst>
              </p:nvPr>
            </p:nvGraphicFramePr>
            <p:xfrm>
              <a:off x="5221856" y="1256857"/>
              <a:ext cx="6537835" cy="482008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276601">
                      <a:extLst>
                        <a:ext uri="{9D8B030D-6E8A-4147-A177-3AD203B41FA5}">
                          <a16:colId xmlns:a16="http://schemas.microsoft.com/office/drawing/2014/main" val="4101127400"/>
                        </a:ext>
                      </a:extLst>
                    </a:gridCol>
                    <a:gridCol w="3261234">
                      <a:extLst>
                        <a:ext uri="{9D8B030D-6E8A-4147-A177-3AD203B41FA5}">
                          <a16:colId xmlns:a16="http://schemas.microsoft.com/office/drawing/2014/main" val="3336030232"/>
                        </a:ext>
                      </a:extLst>
                    </a:gridCol>
                  </a:tblGrid>
                  <a:tr h="320652">
                    <a:tc>
                      <a:txBody>
                        <a:bodyPr/>
                        <a:lstStyle/>
                        <a:p>
                          <a:r>
                            <a:rPr lang="en-ZA" sz="1800" dirty="0">
                              <a:solidFill>
                                <a:schemeClr val="bg1"/>
                              </a:solid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LSP Blazars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ZA" sz="1800" dirty="0">
                              <a:solidFill>
                                <a:srgbClr val="FEE749"/>
                              </a:solidFill>
                            </a:rPr>
                            <a:t>Polarization in X-rays </a:t>
                          </a:r>
                          <a14:m>
                            <m:oMath xmlns:m="http://schemas.openxmlformats.org/officeDocument/2006/math">
                              <m:r>
                                <a:rPr lang="en-ZA" sz="1600" b="0" i="1" smtClean="0">
                                  <a:solidFill>
                                    <a:srgbClr val="FEE749"/>
                                  </a:solidFill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ZA" sz="1800" dirty="0">
                              <a:solidFill>
                                <a:srgbClr val="FEE749"/>
                              </a:solidFill>
                            </a:rPr>
                            <a:t> Polarization in optical</a:t>
                          </a:r>
                          <a:endParaRPr lang="en-ZA" sz="1800" dirty="0">
                            <a:solidFill>
                              <a:srgbClr val="FEE749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ZA" sz="1800" dirty="0">
                            <a:solidFill>
                              <a:schemeClr val="bg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>
                        <a:lnB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bg1"/>
                              </a:solid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ISP Blazars</a:t>
                          </a:r>
                        </a:p>
                      </a:txBody>
                      <a:tcPr>
                        <a:lnB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62380368"/>
                      </a:ext>
                    </a:extLst>
                  </a:tr>
                  <a:tr h="1273619">
                    <a:tc>
                      <a:txBody>
                        <a:bodyPr/>
                        <a:lstStyle/>
                        <a:p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  <a:t>Synchrotron dominated </a:t>
                          </a:r>
                          <a:b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</a:br>
                          <a:endParaRPr lang="en-US" sz="1400" b="1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r>
                            <a:rPr lang="en-US" sz="1800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→ </a:t>
                          </a:r>
                          <a:r>
                            <a:rPr lang="en-US" sz="1600" b="0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High polarization degrees, generally increasing with energy</a:t>
                          </a:r>
                          <a:r>
                            <a:rPr lang="en-US" sz="1600" b="0" dirty="0">
                              <a:solidFill>
                                <a:schemeClr val="bg1"/>
                              </a:solidFill>
                            </a:rPr>
                            <a:t>.</a:t>
                          </a:r>
                        </a:p>
                        <a:p>
                          <a:r>
                            <a:rPr lang="en-US" sz="1600" dirty="0">
                              <a:solidFill>
                                <a:schemeClr val="bg1"/>
                              </a:solidFill>
                            </a:rPr>
                            <a:t>→ SSC contribution in X-rays</a:t>
                          </a:r>
                        </a:p>
                        <a:p>
                          <a:endParaRPr lang="en-US" sz="1600" b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  <a:t>Synchrotron dominated </a:t>
                          </a:r>
                          <a:b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</a:br>
                          <a:endParaRPr lang="en-US" sz="1400" b="1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r>
                            <a:rPr lang="en-US" sz="1400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→ </a:t>
                          </a:r>
                          <a:r>
                            <a:rPr lang="en-US" sz="1400" b="0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High polarization degrees, throughout X-rays and </a:t>
                          </a:r>
                          <a:r>
                            <a:rPr lang="el-GR" sz="1400" b="0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γ</a:t>
                          </a:r>
                          <a:r>
                            <a:rPr lang="en-ZA" sz="1400" b="0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-rays</a:t>
                          </a:r>
                          <a:endParaRPr lang="en-US" sz="1400" b="0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>
                        <a:lnR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732106929"/>
                      </a:ext>
                    </a:extLst>
                  </a:tr>
                  <a:tr h="309048">
                    <a:tc>
                      <a:txBody>
                        <a:bodyPr/>
                        <a:lstStyle/>
                        <a:p>
                          <a:endParaRPr lang="en-ZA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T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ZA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T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72939479"/>
                      </a:ext>
                    </a:extLst>
                  </a:tr>
                  <a:tr h="1253205"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  <a:t>X-rays are SSC-dominated</a:t>
                          </a:r>
                        </a:p>
                        <a:p>
                          <a:pPr>
                            <a:defRPr/>
                          </a:pPr>
                          <a:r>
                            <a:rPr lang="en-US" sz="1400" dirty="0">
                              <a:solidFill>
                                <a:schemeClr val="bg1"/>
                              </a:solidFill>
                            </a:rPr>
                            <a:t>→ </a:t>
                          </a:r>
                          <a:r>
                            <a:rPr lang="en-US" sz="1400" b="0" dirty="0">
                              <a:solidFill>
                                <a:schemeClr val="bg1"/>
                              </a:solidFill>
                            </a:rPr>
                            <a:t>Polarization degrees ~ (20 – 40) %</a:t>
                          </a: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 </a:t>
                          </a:r>
                        </a:p>
                        <a:p>
                          <a:pPr>
                            <a:buFont typeface="Symbol" pitchFamily="18" charset="2"/>
                            <a:buNone/>
                            <a:defRPr/>
                          </a:pPr>
                          <a:endParaRPr lang="en-US" sz="14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  <a:p>
                          <a:pPr>
                            <a:buFont typeface="Symbol" pitchFamily="18" charset="2"/>
                            <a:buNone/>
                            <a:defRPr/>
                          </a:pPr>
                          <a:r>
                            <a:rPr lang="el-GR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γ-</a:t>
                          </a: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rays are EC-dominated. </a:t>
                          </a:r>
                        </a:p>
                        <a:p>
                          <a:pPr>
                            <a:buFont typeface="Symbol" pitchFamily="18" charset="2"/>
                            <a:buNone/>
                            <a:defRPr/>
                          </a:pPr>
                          <a:r>
                            <a:rPr lang="en-US" sz="1400" dirty="0">
                              <a:solidFill>
                                <a:schemeClr val="accent2"/>
                              </a:solidFill>
                            </a:rPr>
                            <a:t>→ </a:t>
                          </a:r>
                          <a:r>
                            <a:rPr lang="en-US" sz="1400" b="0" dirty="0">
                              <a:solidFill>
                                <a:schemeClr val="accent2"/>
                              </a:solidFill>
                              <a:latin typeface="+mn-lt"/>
                            </a:rPr>
                            <a:t>Negligible polarization</a:t>
                          </a:r>
                          <a:endParaRPr lang="en-US" sz="1400" b="1" dirty="0">
                            <a:solidFill>
                              <a:schemeClr val="accent2"/>
                            </a:solidFill>
                            <a:latin typeface="+mn-lt"/>
                          </a:endParaRPr>
                        </a:p>
                        <a:p>
                          <a:pPr>
                            <a:buFont typeface="Symbol" pitchFamily="18" charset="2"/>
                            <a:buChar char="P"/>
                            <a:defRPr/>
                          </a:pPr>
                          <a:endParaRPr lang="en-US" sz="1400" b="1" dirty="0">
                            <a:solidFill>
                              <a:schemeClr val="accent2"/>
                            </a:solidFill>
                            <a:latin typeface="+mn-lt"/>
                          </a:endParaRPr>
                        </a:p>
                        <a:p>
                          <a:pPr>
                            <a:buFont typeface="Symbol" pitchFamily="18" charset="2"/>
                            <a:buNone/>
                            <a:defRPr/>
                          </a:pPr>
                          <a:r>
                            <a:rPr lang="en-US" sz="1400" b="1" dirty="0">
                              <a:solidFill>
                                <a:schemeClr val="accent2"/>
                              </a:solidFill>
                              <a:latin typeface="+mn-lt"/>
                            </a:rPr>
                            <a:t>Polarization decreases with energy</a:t>
                          </a: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.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  <a:t>X-rays are Synchrotron-dominated </a:t>
                          </a:r>
                          <a:b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</a:br>
                          <a:b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</a:br>
                          <a:endParaRPr lang="en-US" sz="1400" b="1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>
                            <a:defRPr/>
                          </a:pPr>
                          <a:r>
                            <a:rPr lang="el-GR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γ-</a:t>
                          </a: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rays are SSC/EC-dominated.</a:t>
                          </a:r>
                        </a:p>
                        <a:p>
                          <a:pPr>
                            <a:defRPr/>
                          </a:pPr>
                          <a:endParaRPr lang="en-US" sz="14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solidFill>
                                <a:schemeClr val="accent2"/>
                              </a:solidFill>
                            </a:rPr>
                            <a:t>→ </a:t>
                          </a:r>
                          <a:r>
                            <a:rPr lang="en-US" sz="1400" b="0" dirty="0">
                              <a:solidFill>
                                <a:schemeClr val="accent2"/>
                              </a:solidFill>
                              <a:latin typeface="+mn-lt"/>
                            </a:rPr>
                            <a:t>High polarization degrees, rapidly decreasing with energy.</a:t>
                          </a:r>
                          <a:endParaRPr lang="en-US" sz="1400" b="1" dirty="0">
                            <a:solidFill>
                              <a:schemeClr val="accent2"/>
                            </a:solidFill>
                            <a:latin typeface="+mn-lt"/>
                          </a:endParaRPr>
                        </a:p>
                        <a:p>
                          <a:pPr>
                            <a:defRPr/>
                          </a:pPr>
                          <a:endParaRPr lang="en-US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R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5625205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B3574EA6-C651-5254-EA4E-BEEAACCFDFB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14888548"/>
                  </p:ext>
                </p:extLst>
              </p:nvPr>
            </p:nvGraphicFramePr>
            <p:xfrm>
              <a:off x="5221856" y="1256857"/>
              <a:ext cx="6537835" cy="482008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276601">
                      <a:extLst>
                        <a:ext uri="{9D8B030D-6E8A-4147-A177-3AD203B41FA5}">
                          <a16:colId xmlns:a16="http://schemas.microsoft.com/office/drawing/2014/main" val="4101127400"/>
                        </a:ext>
                      </a:extLst>
                    </a:gridCol>
                    <a:gridCol w="3261234">
                      <a:extLst>
                        <a:ext uri="{9D8B030D-6E8A-4147-A177-3AD203B41FA5}">
                          <a16:colId xmlns:a16="http://schemas.microsoft.com/office/drawing/2014/main" val="3336030232"/>
                        </a:ext>
                      </a:extLst>
                    </a:gridCol>
                  </a:tblGrid>
                  <a:tr h="11887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72" t="-2564" r="-100372" b="-3082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bg1"/>
                              </a:solid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ISP Blazars</a:t>
                          </a:r>
                        </a:p>
                      </a:txBody>
                      <a:tcPr>
                        <a:lnB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62380368"/>
                      </a:ext>
                    </a:extLst>
                  </a:tr>
                  <a:tr h="1524000">
                    <a:tc>
                      <a:txBody>
                        <a:bodyPr/>
                        <a:lstStyle/>
                        <a:p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  <a:t>Synchrotron dominated </a:t>
                          </a:r>
                          <a:b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</a:br>
                          <a:endParaRPr lang="en-US" sz="1400" b="1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r>
                            <a:rPr lang="en-US" sz="1800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→ </a:t>
                          </a:r>
                          <a:r>
                            <a:rPr lang="en-US" sz="1600" b="0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High polarization degrees, generally increasing with energy</a:t>
                          </a:r>
                          <a:r>
                            <a:rPr lang="en-US" sz="1600" b="0" dirty="0">
                              <a:solidFill>
                                <a:schemeClr val="bg1"/>
                              </a:solidFill>
                            </a:rPr>
                            <a:t>.</a:t>
                          </a:r>
                        </a:p>
                        <a:p>
                          <a:r>
                            <a:rPr lang="en-US" sz="1600" dirty="0">
                              <a:solidFill>
                                <a:schemeClr val="bg1"/>
                              </a:solidFill>
                            </a:rPr>
                            <a:t>→ SSC contribution in X-rays</a:t>
                          </a:r>
                        </a:p>
                        <a:p>
                          <a:endParaRPr lang="en-US" sz="1600" b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  <a:t>Synchrotron dominated </a:t>
                          </a:r>
                          <a:b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</a:br>
                          <a:endParaRPr lang="en-US" sz="1400" b="1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r>
                            <a:rPr lang="en-US" sz="1400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→ </a:t>
                          </a:r>
                          <a:r>
                            <a:rPr lang="en-US" sz="1400" b="0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High polarization degrees, throughout X-rays and </a:t>
                          </a:r>
                          <a:r>
                            <a:rPr lang="el-GR" sz="1400" b="0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γ</a:t>
                          </a:r>
                          <a:r>
                            <a:rPr lang="en-ZA" sz="1400" b="0" dirty="0"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-rays</a:t>
                          </a:r>
                          <a:endParaRPr lang="en-US" sz="1400" b="0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>
                        <a:lnR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732106929"/>
                      </a:ext>
                    </a:extLst>
                  </a:tr>
                  <a:tr h="309048">
                    <a:tc>
                      <a:txBody>
                        <a:bodyPr/>
                        <a:lstStyle/>
                        <a:p>
                          <a:endParaRPr lang="en-ZA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T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ZA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T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72939479"/>
                      </a:ext>
                    </a:extLst>
                  </a:tr>
                  <a:tr h="1798320"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  <a:t>X-rays are SSC-dominated</a:t>
                          </a:r>
                        </a:p>
                        <a:p>
                          <a:pPr>
                            <a:defRPr/>
                          </a:pPr>
                          <a:r>
                            <a:rPr lang="en-US" sz="1400" dirty="0">
                              <a:solidFill>
                                <a:schemeClr val="bg1"/>
                              </a:solidFill>
                            </a:rPr>
                            <a:t>→ </a:t>
                          </a:r>
                          <a:r>
                            <a:rPr lang="en-US" sz="1400" b="0" dirty="0">
                              <a:solidFill>
                                <a:schemeClr val="bg1"/>
                              </a:solidFill>
                            </a:rPr>
                            <a:t>Polarization degrees ~ (20 – 40) %</a:t>
                          </a: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 </a:t>
                          </a:r>
                        </a:p>
                        <a:p>
                          <a:pPr>
                            <a:buFont typeface="Symbol" pitchFamily="18" charset="2"/>
                            <a:buNone/>
                            <a:defRPr/>
                          </a:pPr>
                          <a:endParaRPr lang="en-US" sz="14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  <a:p>
                          <a:pPr>
                            <a:buFont typeface="Symbol" pitchFamily="18" charset="2"/>
                            <a:buNone/>
                            <a:defRPr/>
                          </a:pPr>
                          <a:r>
                            <a:rPr lang="el-GR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γ-</a:t>
                          </a: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rays are EC-dominated. </a:t>
                          </a:r>
                        </a:p>
                        <a:p>
                          <a:pPr>
                            <a:buFont typeface="Symbol" pitchFamily="18" charset="2"/>
                            <a:buNone/>
                            <a:defRPr/>
                          </a:pPr>
                          <a:r>
                            <a:rPr lang="en-US" sz="1400" dirty="0">
                              <a:solidFill>
                                <a:schemeClr val="accent2"/>
                              </a:solidFill>
                            </a:rPr>
                            <a:t>→ </a:t>
                          </a:r>
                          <a:r>
                            <a:rPr lang="en-US" sz="1400" b="0" dirty="0">
                              <a:solidFill>
                                <a:schemeClr val="accent2"/>
                              </a:solidFill>
                              <a:latin typeface="+mn-lt"/>
                            </a:rPr>
                            <a:t>Negligible polarization</a:t>
                          </a:r>
                          <a:endParaRPr lang="en-US" sz="1400" b="1" dirty="0">
                            <a:solidFill>
                              <a:schemeClr val="accent2"/>
                            </a:solidFill>
                            <a:latin typeface="+mn-lt"/>
                          </a:endParaRPr>
                        </a:p>
                        <a:p>
                          <a:pPr>
                            <a:buFont typeface="Symbol" pitchFamily="18" charset="2"/>
                            <a:buChar char="P"/>
                            <a:defRPr/>
                          </a:pPr>
                          <a:endParaRPr lang="en-US" sz="1400" b="1" dirty="0">
                            <a:solidFill>
                              <a:schemeClr val="accent2"/>
                            </a:solidFill>
                            <a:latin typeface="+mn-lt"/>
                          </a:endParaRPr>
                        </a:p>
                        <a:p>
                          <a:pPr>
                            <a:buFont typeface="Symbol" pitchFamily="18" charset="2"/>
                            <a:buNone/>
                            <a:defRPr/>
                          </a:pPr>
                          <a:r>
                            <a:rPr lang="en-US" sz="1400" b="1" dirty="0">
                              <a:solidFill>
                                <a:schemeClr val="accent2"/>
                              </a:solidFill>
                              <a:latin typeface="+mn-lt"/>
                            </a:rPr>
                            <a:t>Polarization decreases with energy</a:t>
                          </a: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.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  <a:t>X-rays are Synchrotron-dominated </a:t>
                          </a:r>
                          <a:b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</a:br>
                          <a:b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</a:br>
                          <a:endParaRPr lang="en-US" sz="1400" b="1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>
                            <a:defRPr/>
                          </a:pPr>
                          <a:r>
                            <a:rPr lang="el-GR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γ-</a:t>
                          </a: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rays are SSC/EC-dominated.</a:t>
                          </a:r>
                        </a:p>
                        <a:p>
                          <a:pPr>
                            <a:defRPr/>
                          </a:pPr>
                          <a:endParaRPr lang="en-US" sz="14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solidFill>
                                <a:schemeClr val="accent2"/>
                              </a:solidFill>
                            </a:rPr>
                            <a:t>→ </a:t>
                          </a:r>
                          <a:r>
                            <a:rPr lang="en-US" sz="1400" b="0" dirty="0">
                              <a:solidFill>
                                <a:schemeClr val="accent2"/>
                              </a:solidFill>
                              <a:latin typeface="+mn-lt"/>
                            </a:rPr>
                            <a:t>High polarization degrees, rapidly decreasing with energy.</a:t>
                          </a:r>
                          <a:endParaRPr lang="en-US" sz="1400" b="1" dirty="0">
                            <a:solidFill>
                              <a:schemeClr val="accent2"/>
                            </a:solidFill>
                            <a:latin typeface="+mn-lt"/>
                          </a:endParaRPr>
                        </a:p>
                        <a:p>
                          <a:pPr>
                            <a:defRPr/>
                          </a:pPr>
                          <a:endParaRPr lang="en-US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R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5625205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extBox 4">
            <a:extLst>
              <a:ext uri="{FF2B5EF4-FFF2-40B4-BE49-F238E27FC236}">
                <a16:creationId xmlns:a16="http://schemas.microsoft.com/office/drawing/2014/main" id="{13C09DE2-6988-D90D-8A51-B95916D4B719}"/>
              </a:ext>
            </a:extLst>
          </p:cNvPr>
          <p:cNvSpPr txBox="1"/>
          <p:nvPr/>
        </p:nvSpPr>
        <p:spPr>
          <a:xfrm>
            <a:off x="365634" y="775283"/>
            <a:ext cx="6454266" cy="3392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893"/>
              </a:lnSpc>
            </a:pPr>
            <a:r>
              <a:rPr lang="en-US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Results of IXPE Observations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D996F9-5FEE-9775-F85E-1940F58D49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045"/>
          <a:stretch/>
        </p:blipFill>
        <p:spPr>
          <a:xfrm>
            <a:off x="147821" y="1184533"/>
            <a:ext cx="4662566" cy="474945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8237BC-D514-DC19-EB8D-E6488C3E401C}"/>
              </a:ext>
            </a:extLst>
          </p:cNvPr>
          <p:cNvSpPr txBox="1"/>
          <p:nvPr/>
        </p:nvSpPr>
        <p:spPr>
          <a:xfrm>
            <a:off x="5221856" y="2428875"/>
            <a:ext cx="3274444" cy="1471511"/>
          </a:xfrm>
          <a:prstGeom prst="rect">
            <a:avLst/>
          </a:prstGeom>
          <a:gradFill flip="none" rotWithShape="1">
            <a:gsLst>
              <a:gs pos="0">
                <a:srgbClr val="FEE749">
                  <a:shade val="30000"/>
                  <a:satMod val="115000"/>
                </a:srgbClr>
              </a:gs>
              <a:gs pos="50000">
                <a:srgbClr val="FEE749">
                  <a:shade val="67500"/>
                  <a:satMod val="115000"/>
                </a:srgbClr>
              </a:gs>
              <a:gs pos="100000">
                <a:srgbClr val="FEE749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180000" tIns="180000" rIns="180000" bIns="180000" rtlCol="0" anchor="t">
            <a:spAutoFit/>
          </a:bodyPr>
          <a:lstStyle/>
          <a:p>
            <a:r>
              <a:rPr lang="en-US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"/>
                <a:ea typeface="Arial"/>
                <a:cs typeface="Arial"/>
                <a:sym typeface="Arial"/>
              </a:rPr>
              <a:t>⇒ Leptonic (SSC/EC) X-ray emission</a:t>
            </a:r>
          </a:p>
          <a:p>
            <a:endParaRPr 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5405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>
            <a:extLst>
              <a:ext uri="{FF2B5EF4-FFF2-40B4-BE49-F238E27FC236}">
                <a16:creationId xmlns:a16="http://schemas.microsoft.com/office/drawing/2014/main" id="{6276EA27-1FB5-FA4B-A921-B71C5EF70C5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 Blazars: Emission Mechanisms  </a:t>
            </a:r>
            <a:r>
              <a:rPr lang="en-US" sz="24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High-Energy Component</a:t>
            </a: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13C09DE2-6988-D90D-8A51-B95916D4B719}"/>
              </a:ext>
            </a:extLst>
          </p:cNvPr>
          <p:cNvSpPr txBox="1"/>
          <p:nvPr/>
        </p:nvSpPr>
        <p:spPr>
          <a:xfrm>
            <a:off x="365634" y="775283"/>
            <a:ext cx="6454266" cy="3392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893"/>
              </a:lnSpc>
            </a:pPr>
            <a:r>
              <a:rPr lang="en-US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Results of IXPE Observations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B3574EA6-C651-5254-EA4E-BEEAACCFDFB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09371672"/>
                  </p:ext>
                </p:extLst>
              </p:nvPr>
            </p:nvGraphicFramePr>
            <p:xfrm>
              <a:off x="5221856" y="1256857"/>
              <a:ext cx="6537835" cy="4569707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276601">
                      <a:extLst>
                        <a:ext uri="{9D8B030D-6E8A-4147-A177-3AD203B41FA5}">
                          <a16:colId xmlns:a16="http://schemas.microsoft.com/office/drawing/2014/main" val="4101127400"/>
                        </a:ext>
                      </a:extLst>
                    </a:gridCol>
                    <a:gridCol w="3261234">
                      <a:extLst>
                        <a:ext uri="{9D8B030D-6E8A-4147-A177-3AD203B41FA5}">
                          <a16:colId xmlns:a16="http://schemas.microsoft.com/office/drawing/2014/main" val="3336030232"/>
                        </a:ext>
                      </a:extLst>
                    </a:gridCol>
                  </a:tblGrid>
                  <a:tr h="320652">
                    <a:tc>
                      <a:txBody>
                        <a:bodyPr/>
                        <a:lstStyle/>
                        <a:p>
                          <a:r>
                            <a:rPr lang="en-ZA" sz="1800" dirty="0">
                              <a:solidFill>
                                <a:schemeClr val="bg1"/>
                              </a:solid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LSP Blazars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ZA" sz="1800" dirty="0">
                              <a:solidFill>
                                <a:srgbClr val="FEE749"/>
                              </a:solidFill>
                            </a:rPr>
                            <a:t>Polarization in X-rays </a:t>
                          </a:r>
                          <a14:m>
                            <m:oMath xmlns:m="http://schemas.openxmlformats.org/officeDocument/2006/math">
                              <m:r>
                                <a:rPr lang="en-ZA" sz="1600" b="0" i="1" smtClean="0">
                                  <a:solidFill>
                                    <a:srgbClr val="FEE749"/>
                                  </a:solidFill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ZA" sz="1800" dirty="0">
                              <a:solidFill>
                                <a:srgbClr val="FEE749"/>
                              </a:solidFill>
                            </a:rPr>
                            <a:t> Polarization in optical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ZA" sz="1800" dirty="0">
                            <a:solidFill>
                              <a:schemeClr val="bg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>
                        <a:lnB w="28575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>
                              <a:solidFill>
                                <a:schemeClr val="bg1"/>
                              </a:solid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BL </a:t>
                          </a:r>
                          <a:r>
                            <a:rPr lang="en-US" sz="1800" dirty="0" err="1">
                              <a:solidFill>
                                <a:schemeClr val="bg1"/>
                              </a:solid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Lacartae</a:t>
                          </a:r>
                          <a:endParaRPr lang="en-US" sz="1800" dirty="0">
                            <a:solidFill>
                              <a:schemeClr val="bg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ZA" sz="1800" dirty="0">
                              <a:solidFill>
                                <a:srgbClr val="FEE749"/>
                              </a:solidFill>
                            </a:rPr>
                            <a:t>Polarization in X-rays </a:t>
                          </a:r>
                          <a14:m>
                            <m:oMath xmlns:m="http://schemas.openxmlformats.org/officeDocument/2006/math">
                              <m:r>
                                <a:rPr lang="en-ZA" sz="1600" b="0" i="1" smtClean="0">
                                  <a:solidFill>
                                    <a:srgbClr val="FEE749"/>
                                  </a:solidFill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ZA" sz="1800" dirty="0">
                              <a:solidFill>
                                <a:srgbClr val="FEE749"/>
                              </a:solidFill>
                            </a:rPr>
                            <a:t> Polarization in optical</a:t>
                          </a:r>
                        </a:p>
                      </a:txBody>
                      <a:tcPr>
                        <a:lnB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62380368"/>
                      </a:ext>
                    </a:extLst>
                  </a:tr>
                  <a:tr h="1273619">
                    <a:tc>
                      <a:txBody>
                        <a:bodyPr/>
                        <a:lstStyle/>
                        <a:p>
                          <a:endParaRPr lang="en-US" sz="1600" b="0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endParaRPr lang="en-US" sz="1600" b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  <a:t>Synchrotron dominated </a:t>
                          </a:r>
                          <a:b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</a:br>
                          <a:endParaRPr lang="en-US" sz="1400" b="1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r>
                            <a:rPr lang="en-US" sz="1400" dirty="0">
                              <a:solidFill>
                                <a:schemeClr val="bg1"/>
                              </a:solidFill>
                            </a:rPr>
                            <a:t>→ </a:t>
                          </a:r>
                          <a:r>
                            <a:rPr lang="en-US" sz="1400" b="0" dirty="0">
                              <a:solidFill>
                                <a:schemeClr val="bg1"/>
                              </a:solidFill>
                            </a:rPr>
                            <a:t>High polarization degrees, throughout X-rays and </a:t>
                          </a:r>
                          <a:r>
                            <a:rPr lang="el-GR" sz="1400" b="0" dirty="0">
                              <a:solidFill>
                                <a:schemeClr val="bg1"/>
                              </a:solidFill>
                            </a:rPr>
                            <a:t>γ</a:t>
                          </a:r>
                          <a:r>
                            <a:rPr lang="en-ZA" sz="1400" b="0" dirty="0">
                              <a:solidFill>
                                <a:schemeClr val="bg1"/>
                              </a:solidFill>
                            </a:rPr>
                            <a:t>-rays</a:t>
                          </a:r>
                          <a:endParaRPr lang="en-US" sz="1400" b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732106929"/>
                      </a:ext>
                    </a:extLst>
                  </a:tr>
                  <a:tr h="309048">
                    <a:tc>
                      <a:txBody>
                        <a:bodyPr/>
                        <a:lstStyle/>
                        <a:p>
                          <a:endParaRPr lang="en-ZA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T w="28575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ZA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T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72939479"/>
                      </a:ext>
                    </a:extLst>
                  </a:tr>
                  <a:tr h="1253205"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  <a:t>X-rays are SSC-dominated</a:t>
                          </a:r>
                        </a:p>
                        <a:p>
                          <a:pPr>
                            <a:defRPr/>
                          </a:pPr>
                          <a:r>
                            <a:rPr lang="en-US" sz="1400" dirty="0">
                              <a:solidFill>
                                <a:schemeClr val="bg1"/>
                              </a:solidFill>
                            </a:rPr>
                            <a:t>→ </a:t>
                          </a:r>
                          <a:r>
                            <a:rPr lang="en-US" sz="1400" b="0" dirty="0">
                              <a:solidFill>
                                <a:schemeClr val="bg1"/>
                              </a:solidFill>
                            </a:rPr>
                            <a:t>Polarization degrees ~ (20 – 40) %</a:t>
                          </a: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 </a:t>
                          </a:r>
                        </a:p>
                        <a:p>
                          <a:pPr>
                            <a:buFont typeface="Symbol" pitchFamily="18" charset="2"/>
                            <a:buNone/>
                            <a:defRPr/>
                          </a:pPr>
                          <a:endParaRPr lang="en-US" sz="14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  <a:p>
                          <a:pPr>
                            <a:buFont typeface="Symbol" pitchFamily="18" charset="2"/>
                            <a:buNone/>
                            <a:defRPr/>
                          </a:pPr>
                          <a:r>
                            <a:rPr lang="el-GR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γ-</a:t>
                          </a: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rays are EC-dominated. </a:t>
                          </a:r>
                        </a:p>
                        <a:p>
                          <a:pPr>
                            <a:buFont typeface="Symbol" pitchFamily="18" charset="2"/>
                            <a:buNone/>
                            <a:defRPr/>
                          </a:pPr>
                          <a:r>
                            <a:rPr lang="en-US" sz="1400" dirty="0">
                              <a:solidFill>
                                <a:schemeClr val="bg1"/>
                              </a:solidFill>
                            </a:rPr>
                            <a:t>→ </a:t>
                          </a:r>
                          <a:r>
                            <a:rPr lang="en-US" sz="1400" b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Negligible polarization</a:t>
                          </a:r>
                          <a:endParaRPr lang="en-US" sz="14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  <a:p>
                          <a:pPr>
                            <a:buFont typeface="Symbol" pitchFamily="18" charset="2"/>
                            <a:buChar char="P"/>
                            <a:defRPr/>
                          </a:pPr>
                          <a:endParaRPr lang="en-US" sz="14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  <a:p>
                          <a:pPr>
                            <a:buFont typeface="Symbol" pitchFamily="18" charset="2"/>
                            <a:buNone/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Polarization decreases with energy.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  <a:t>X-rays are Synchrotron-dominated </a:t>
                          </a:r>
                          <a:b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</a:br>
                          <a:b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</a:br>
                          <a:endParaRPr lang="en-US" sz="1400" b="1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>
                            <a:defRPr/>
                          </a:pPr>
                          <a:r>
                            <a:rPr lang="el-GR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γ-</a:t>
                          </a: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rays are SSC/EC-dominated.</a:t>
                          </a:r>
                        </a:p>
                        <a:p>
                          <a:pPr>
                            <a:defRPr/>
                          </a:pPr>
                          <a:endParaRPr lang="en-US" sz="14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solidFill>
                                <a:schemeClr val="bg1"/>
                              </a:solidFill>
                            </a:rPr>
                            <a:t>→ </a:t>
                          </a:r>
                          <a:r>
                            <a:rPr lang="en-US" sz="1400" b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High polarization degrees, rapidly decreasing with energy.</a:t>
                          </a:r>
                          <a:endParaRPr lang="en-US" sz="14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  <a:p>
                          <a:pPr>
                            <a:defRPr/>
                          </a:pPr>
                          <a:endParaRPr lang="en-US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R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5625205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B3574EA6-C651-5254-EA4E-BEEAACCFDFB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09371672"/>
                  </p:ext>
                </p:extLst>
              </p:nvPr>
            </p:nvGraphicFramePr>
            <p:xfrm>
              <a:off x="5221856" y="1256857"/>
              <a:ext cx="6537835" cy="4569707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276601">
                      <a:extLst>
                        <a:ext uri="{9D8B030D-6E8A-4147-A177-3AD203B41FA5}">
                          <a16:colId xmlns:a16="http://schemas.microsoft.com/office/drawing/2014/main" val="4101127400"/>
                        </a:ext>
                      </a:extLst>
                    </a:gridCol>
                    <a:gridCol w="3261234">
                      <a:extLst>
                        <a:ext uri="{9D8B030D-6E8A-4147-A177-3AD203B41FA5}">
                          <a16:colId xmlns:a16="http://schemas.microsoft.com/office/drawing/2014/main" val="3336030232"/>
                        </a:ext>
                      </a:extLst>
                    </a:gridCol>
                  </a:tblGrid>
                  <a:tr h="11887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72" t="-2564" r="-100372" b="-2871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746" t="-2564" r="-746" b="-2871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62380368"/>
                      </a:ext>
                    </a:extLst>
                  </a:tr>
                  <a:tr h="1273619">
                    <a:tc>
                      <a:txBody>
                        <a:bodyPr/>
                        <a:lstStyle/>
                        <a:p>
                          <a:endParaRPr lang="en-US" sz="1600" b="0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endParaRPr lang="en-US" sz="1600" b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  <a:t>Synchrotron dominated </a:t>
                          </a:r>
                          <a:b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</a:br>
                          <a:endParaRPr lang="en-US" sz="1400" b="1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r>
                            <a:rPr lang="en-US" sz="1400" dirty="0">
                              <a:solidFill>
                                <a:schemeClr val="bg1"/>
                              </a:solidFill>
                            </a:rPr>
                            <a:t>→ </a:t>
                          </a:r>
                          <a:r>
                            <a:rPr lang="en-US" sz="1400" b="0" dirty="0">
                              <a:solidFill>
                                <a:schemeClr val="bg1"/>
                              </a:solidFill>
                            </a:rPr>
                            <a:t>High polarization degrees, throughout X-rays and </a:t>
                          </a:r>
                          <a:r>
                            <a:rPr lang="el-GR" sz="1400" b="0" dirty="0">
                              <a:solidFill>
                                <a:schemeClr val="bg1"/>
                              </a:solidFill>
                            </a:rPr>
                            <a:t>γ</a:t>
                          </a:r>
                          <a:r>
                            <a:rPr lang="en-ZA" sz="1400" b="0" dirty="0">
                              <a:solidFill>
                                <a:schemeClr val="bg1"/>
                              </a:solidFill>
                            </a:rPr>
                            <a:t>-rays</a:t>
                          </a:r>
                          <a:endParaRPr lang="en-US" sz="1400" b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732106929"/>
                      </a:ext>
                    </a:extLst>
                  </a:tr>
                  <a:tr h="309048">
                    <a:tc>
                      <a:txBody>
                        <a:bodyPr/>
                        <a:lstStyle/>
                        <a:p>
                          <a:endParaRPr lang="en-ZA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T w="28575" cap="flat" cmpd="sng" algn="ctr">
                          <a:solidFill>
                            <a:schemeClr val="accent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ZA" sz="14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T w="28575" cap="flat" cmpd="sng" algn="ctr">
                          <a:solidFill>
                            <a:schemeClr val="accent3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72939479"/>
                      </a:ext>
                    </a:extLst>
                  </a:tr>
                  <a:tr h="1798320"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  <a:t>X-rays are SSC-dominated</a:t>
                          </a:r>
                        </a:p>
                        <a:p>
                          <a:pPr>
                            <a:defRPr/>
                          </a:pPr>
                          <a:r>
                            <a:rPr lang="en-US" sz="1400" dirty="0">
                              <a:solidFill>
                                <a:schemeClr val="bg1"/>
                              </a:solidFill>
                            </a:rPr>
                            <a:t>→ </a:t>
                          </a:r>
                          <a:r>
                            <a:rPr lang="en-US" sz="1400" b="0" dirty="0">
                              <a:solidFill>
                                <a:schemeClr val="bg1"/>
                              </a:solidFill>
                            </a:rPr>
                            <a:t>Polarization degrees ~ (20 – 40) %</a:t>
                          </a: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 </a:t>
                          </a:r>
                        </a:p>
                        <a:p>
                          <a:pPr>
                            <a:buFont typeface="Symbol" pitchFamily="18" charset="2"/>
                            <a:buNone/>
                            <a:defRPr/>
                          </a:pPr>
                          <a:endParaRPr lang="en-US" sz="14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  <a:p>
                          <a:pPr>
                            <a:buFont typeface="Symbol" pitchFamily="18" charset="2"/>
                            <a:buNone/>
                            <a:defRPr/>
                          </a:pPr>
                          <a:r>
                            <a:rPr lang="el-GR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γ-</a:t>
                          </a: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rays are EC-dominated. </a:t>
                          </a:r>
                        </a:p>
                        <a:p>
                          <a:pPr>
                            <a:buFont typeface="Symbol" pitchFamily="18" charset="2"/>
                            <a:buNone/>
                            <a:defRPr/>
                          </a:pPr>
                          <a:r>
                            <a:rPr lang="en-US" sz="1400" dirty="0">
                              <a:solidFill>
                                <a:schemeClr val="bg1"/>
                              </a:solidFill>
                            </a:rPr>
                            <a:t>→ </a:t>
                          </a:r>
                          <a:r>
                            <a:rPr lang="en-US" sz="1400" b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Negligible polarization</a:t>
                          </a:r>
                          <a:endParaRPr lang="en-US" sz="14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  <a:p>
                          <a:pPr>
                            <a:buFont typeface="Symbol" pitchFamily="18" charset="2"/>
                            <a:buChar char="P"/>
                            <a:defRPr/>
                          </a:pPr>
                          <a:endParaRPr lang="en-US" sz="14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  <a:p>
                          <a:pPr>
                            <a:buFont typeface="Symbol" pitchFamily="18" charset="2"/>
                            <a:buNone/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Polarization decreases with energy.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/>
                          </a:pP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  <a:t>X-rays are Synchrotron-dominated </a:t>
                          </a:r>
                          <a:b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</a:br>
                          <a:br>
                            <a:rPr lang="en-US" sz="1400" b="1" dirty="0">
                              <a:solidFill>
                                <a:schemeClr val="bg1"/>
                              </a:solidFill>
                            </a:rPr>
                          </a:br>
                          <a:endParaRPr lang="en-US" sz="1400" b="1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>
                            <a:defRPr/>
                          </a:pPr>
                          <a:r>
                            <a:rPr lang="el-GR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γ-</a:t>
                          </a:r>
                          <a:r>
                            <a:rPr lang="en-US" sz="1400" b="1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rays are SSC/EC-dominated.</a:t>
                          </a:r>
                        </a:p>
                        <a:p>
                          <a:pPr>
                            <a:defRPr/>
                          </a:pPr>
                          <a:endParaRPr lang="en-US" sz="14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solidFill>
                                <a:schemeClr val="bg1"/>
                              </a:solidFill>
                            </a:rPr>
                            <a:t>→ </a:t>
                          </a:r>
                          <a:r>
                            <a:rPr lang="en-US" sz="1400" b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High polarization degrees, rapidly decreasing with energy.</a:t>
                          </a:r>
                          <a:endParaRPr lang="en-US" sz="1400" b="1" dirty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  <a:p>
                          <a:pPr>
                            <a:defRPr/>
                          </a:pPr>
                          <a:endParaRPr lang="en-US" sz="14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lnR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FF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5625205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348237BC-D514-DC19-EB8D-E6488C3E401C}"/>
              </a:ext>
            </a:extLst>
          </p:cNvPr>
          <p:cNvSpPr txBox="1"/>
          <p:nvPr/>
        </p:nvSpPr>
        <p:spPr>
          <a:xfrm>
            <a:off x="5221856" y="2428875"/>
            <a:ext cx="3274444" cy="1471511"/>
          </a:xfrm>
          <a:prstGeom prst="rect">
            <a:avLst/>
          </a:prstGeom>
          <a:gradFill flip="none" rotWithShape="1">
            <a:gsLst>
              <a:gs pos="0">
                <a:srgbClr val="FEE749">
                  <a:shade val="30000"/>
                  <a:satMod val="115000"/>
                </a:srgbClr>
              </a:gs>
              <a:gs pos="50000">
                <a:srgbClr val="FEE749">
                  <a:shade val="67500"/>
                  <a:satMod val="115000"/>
                </a:srgbClr>
              </a:gs>
              <a:gs pos="100000">
                <a:srgbClr val="FEE749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180000" tIns="180000" rIns="180000" bIns="180000" rtlCol="0" anchor="t">
            <a:spAutoFit/>
          </a:bodyPr>
          <a:lstStyle/>
          <a:p>
            <a:r>
              <a:rPr lang="en-US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"/>
                <a:ea typeface="Arial"/>
                <a:cs typeface="Arial"/>
                <a:sym typeface="Arial"/>
              </a:rPr>
              <a:t>⇒ Leptonic (SSC/EC) X-ray emission</a:t>
            </a:r>
          </a:p>
          <a:p>
            <a:endParaRPr 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36C7AB75-AEDF-3138-5547-FC77F57CF2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728" y="1256857"/>
            <a:ext cx="4663844" cy="4749196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04E9E78-B52F-FCEB-593F-AAA5C5A8229A}"/>
              </a:ext>
            </a:extLst>
          </p:cNvPr>
          <p:cNvSpPr txBox="1"/>
          <p:nvPr/>
        </p:nvSpPr>
        <p:spPr>
          <a:xfrm>
            <a:off x="8490773" y="2428874"/>
            <a:ext cx="3274444" cy="1471511"/>
          </a:xfrm>
          <a:prstGeom prst="rect">
            <a:avLst/>
          </a:prstGeom>
          <a:gradFill flip="none" rotWithShape="1">
            <a:gsLst>
              <a:gs pos="0">
                <a:srgbClr val="FEE749">
                  <a:shade val="30000"/>
                  <a:satMod val="115000"/>
                </a:srgbClr>
              </a:gs>
              <a:gs pos="50000">
                <a:srgbClr val="FEE749">
                  <a:shade val="67500"/>
                  <a:satMod val="115000"/>
                </a:srgbClr>
              </a:gs>
              <a:gs pos="100000">
                <a:srgbClr val="FEE749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180000" tIns="180000" rIns="180000" bIns="180000" rtlCol="0" anchor="t">
            <a:spAutoFit/>
          </a:bodyPr>
          <a:lstStyle/>
          <a:p>
            <a:r>
              <a:rPr lang="en-US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"/>
                <a:ea typeface="Arial"/>
                <a:cs typeface="Arial"/>
                <a:sym typeface="Arial"/>
              </a:rPr>
              <a:t>⇒ Leptonic (SSC) X-ray emission</a:t>
            </a:r>
          </a:p>
          <a:p>
            <a:endParaRPr 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9596203-2D7D-91B6-DA64-10999CC8B09C}"/>
              </a:ext>
            </a:extLst>
          </p:cNvPr>
          <p:cNvSpPr txBox="1"/>
          <p:nvPr/>
        </p:nvSpPr>
        <p:spPr>
          <a:xfrm>
            <a:off x="5210803" y="3998670"/>
            <a:ext cx="6548888" cy="1950810"/>
          </a:xfrm>
          <a:prstGeom prst="rect">
            <a:avLst/>
          </a:prstGeom>
          <a:gradFill flip="none" rotWithShape="1">
            <a:gsLst>
              <a:gs pos="0">
                <a:srgbClr val="FEE749">
                  <a:shade val="30000"/>
                  <a:satMod val="115000"/>
                </a:srgbClr>
              </a:gs>
              <a:gs pos="50000">
                <a:srgbClr val="FEE749">
                  <a:shade val="67500"/>
                  <a:satMod val="115000"/>
                </a:srgbClr>
              </a:gs>
              <a:gs pos="100000">
                <a:srgbClr val="FEE749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180000" tIns="180000" rIns="180000" bIns="18000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"/>
                <a:ea typeface="Arial"/>
                <a:cs typeface="Arial"/>
                <a:sym typeface="Arial"/>
              </a:rPr>
              <a:t>The IXPE Observations of LBL/IBL Blazars are consistent with the leptonic model predictions</a:t>
            </a:r>
          </a:p>
          <a:p>
            <a:pPr algn="ctr">
              <a:lnSpc>
                <a:spcPct val="150000"/>
              </a:lnSpc>
            </a:pPr>
            <a:endParaRPr lang="en-US" sz="20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lnSpc>
                <a:spcPct val="150000"/>
              </a:lnSpc>
            </a:pPr>
            <a:endParaRPr lang="en-US" sz="10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9398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>
            <a:extLst>
              <a:ext uri="{FF2B5EF4-FFF2-40B4-BE49-F238E27FC236}">
                <a16:creationId xmlns:a16="http://schemas.microsoft.com/office/drawing/2014/main" id="{6276EA27-1FB5-FA4B-A921-B71C5EF70C5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 Blazars: Emission Mechanisms &amp; Particle Acceleration</a:t>
            </a:r>
            <a:endParaRPr lang="en-US" sz="24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13C09DE2-6988-D90D-8A51-B95916D4B719}"/>
              </a:ext>
            </a:extLst>
          </p:cNvPr>
          <p:cNvSpPr txBox="1"/>
          <p:nvPr/>
        </p:nvSpPr>
        <p:spPr>
          <a:xfrm>
            <a:off x="365634" y="775283"/>
            <a:ext cx="6454266" cy="3392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893"/>
              </a:lnSpc>
            </a:pPr>
            <a:r>
              <a:rPr lang="en-US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Polarization predictions for the mode of acceleration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79960" y="6082717"/>
            <a:ext cx="2609851" cy="3198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940"/>
              </a:lnSpc>
              <a:spcBef>
                <a:spcPct val="0"/>
              </a:spcBef>
            </a:pPr>
            <a:r>
              <a:rPr lang="en-US" sz="1400" dirty="0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Gesu et al., 2022 A&amp;A 662, A83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002A65-10F3-485B-6661-F287C0C1FB53}"/>
              </a:ext>
            </a:extLst>
          </p:cNvPr>
          <p:cNvSpPr txBox="1"/>
          <p:nvPr/>
        </p:nvSpPr>
        <p:spPr>
          <a:xfrm>
            <a:off x="5634037" y="2971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Fl</a:t>
            </a:r>
          </a:p>
        </p:txBody>
      </p:sp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CFA472ED-7EB5-0C76-C542-7626B7A758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48" r="66882"/>
          <a:stretch/>
        </p:blipFill>
        <p:spPr bwMode="auto">
          <a:xfrm>
            <a:off x="305308" y="1897711"/>
            <a:ext cx="3785452" cy="36043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mage">
            <a:extLst>
              <a:ext uri="{FF2B5EF4-FFF2-40B4-BE49-F238E27FC236}">
                <a16:creationId xmlns:a16="http://schemas.microsoft.com/office/drawing/2014/main" id="{20E7E20F-7CE0-76A4-F5D7-CFF9DF2035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8" t="32548" r="33739"/>
          <a:stretch/>
        </p:blipFill>
        <p:spPr bwMode="auto">
          <a:xfrm>
            <a:off x="4273323" y="1897711"/>
            <a:ext cx="3788228" cy="36043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age">
            <a:extLst>
              <a:ext uri="{FF2B5EF4-FFF2-40B4-BE49-F238E27FC236}">
                <a16:creationId xmlns:a16="http://schemas.microsoft.com/office/drawing/2014/main" id="{C1512979-4B96-7384-506E-BAFEA30E24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61" t="32548"/>
          <a:stretch/>
        </p:blipFill>
        <p:spPr bwMode="auto">
          <a:xfrm>
            <a:off x="8244114" y="1897711"/>
            <a:ext cx="3856320" cy="36043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8D956F2-9FB9-9BEA-9209-B9B55722FC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356536"/>
              </p:ext>
            </p:extLst>
          </p:nvPr>
        </p:nvGraphicFramePr>
        <p:xfrm>
          <a:off x="305308" y="1389212"/>
          <a:ext cx="11795127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31709">
                  <a:extLst>
                    <a:ext uri="{9D8B030D-6E8A-4147-A177-3AD203B41FA5}">
                      <a16:colId xmlns:a16="http://schemas.microsoft.com/office/drawing/2014/main" val="753910823"/>
                    </a:ext>
                  </a:extLst>
                </a:gridCol>
                <a:gridCol w="3931709">
                  <a:extLst>
                    <a:ext uri="{9D8B030D-6E8A-4147-A177-3AD203B41FA5}">
                      <a16:colId xmlns:a16="http://schemas.microsoft.com/office/drawing/2014/main" val="2152754928"/>
                    </a:ext>
                  </a:extLst>
                </a:gridCol>
                <a:gridCol w="3931709">
                  <a:extLst>
                    <a:ext uri="{9D8B030D-6E8A-4147-A177-3AD203B41FA5}">
                      <a16:colId xmlns:a16="http://schemas.microsoft.com/office/drawing/2014/main" val="31860020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ZA" dirty="0">
                          <a:solidFill>
                            <a:schemeClr val="accent1"/>
                          </a:solidFill>
                        </a:rPr>
                        <a:t>Shock Acceleration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>
                          <a:solidFill>
                            <a:schemeClr val="accent1"/>
                          </a:solidFill>
                        </a:rPr>
                        <a:t>Magnetic Reconnection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>
                          <a:solidFill>
                            <a:schemeClr val="accent1"/>
                          </a:solidFill>
                        </a:rPr>
                        <a:t>TEMZ (Turbulence)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984183"/>
                  </a:ext>
                </a:extLst>
              </a:tr>
            </a:tbl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67C6E88C-71FF-2C2B-DD08-E0F6BA878ED8}"/>
              </a:ext>
            </a:extLst>
          </p:cNvPr>
          <p:cNvGrpSpPr/>
          <p:nvPr/>
        </p:nvGrpSpPr>
        <p:grpSpPr>
          <a:xfrm>
            <a:off x="365634" y="2083632"/>
            <a:ext cx="11368088" cy="1643097"/>
            <a:chOff x="365634" y="2083632"/>
            <a:chExt cx="11368088" cy="164309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02D23E2-6085-DF75-E068-60353463BE32}"/>
                </a:ext>
              </a:extLst>
            </p:cNvPr>
            <p:cNvSpPr txBox="1"/>
            <p:nvPr/>
          </p:nvSpPr>
          <p:spPr>
            <a:xfrm>
              <a:off x="365634" y="2110498"/>
              <a:ext cx="3274444" cy="1616231"/>
            </a:xfrm>
            <a:prstGeom prst="rect">
              <a:avLst/>
            </a:prstGeom>
            <a:gradFill flip="none" rotWithShape="1">
              <a:gsLst>
                <a:gs pos="0">
                  <a:srgbClr val="FEE749">
                    <a:shade val="30000"/>
                    <a:satMod val="115000"/>
                  </a:srgbClr>
                </a:gs>
                <a:gs pos="50000">
                  <a:srgbClr val="FEE749">
                    <a:shade val="67500"/>
                    <a:satMod val="115000"/>
                  </a:srgbClr>
                </a:gs>
                <a:gs pos="100000">
                  <a:srgbClr val="FEE749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lIns="180000" tIns="180000" rIns="180000" bIns="18000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dirty="0">
                  <a:ln>
                    <a:solidFill>
                      <a:sysClr val="windowText" lastClr="000000"/>
                    </a:solidFill>
                  </a:ln>
                  <a:solidFill>
                    <a:schemeClr val="tx1"/>
                  </a:solidFill>
                  <a:latin typeface="Arial"/>
                  <a:ea typeface="Arial"/>
                  <a:cs typeface="Arial"/>
                  <a:sym typeface="Arial"/>
                </a:rPr>
                <a:t>Predicts a significant (~40%), quasi-constant polarization degree and constant polarization angle.</a:t>
              </a:r>
            </a:p>
            <a:p>
              <a:pPr>
                <a:lnSpc>
                  <a:spcPct val="150000"/>
                </a:lnSpc>
              </a:pPr>
              <a:endParaRPr lang="en-US" sz="1400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7419003-5DAD-A8D9-48F1-C52F55804634}"/>
                </a:ext>
              </a:extLst>
            </p:cNvPr>
            <p:cNvSpPr txBox="1"/>
            <p:nvPr/>
          </p:nvSpPr>
          <p:spPr>
            <a:xfrm>
              <a:off x="4395958" y="2083632"/>
              <a:ext cx="3274444" cy="1616231"/>
            </a:xfrm>
            <a:prstGeom prst="rect">
              <a:avLst/>
            </a:prstGeom>
            <a:gradFill flip="none" rotWithShape="1">
              <a:gsLst>
                <a:gs pos="0">
                  <a:srgbClr val="FEE749">
                    <a:shade val="30000"/>
                    <a:satMod val="115000"/>
                  </a:srgbClr>
                </a:gs>
                <a:gs pos="50000">
                  <a:srgbClr val="FEE749">
                    <a:shade val="67500"/>
                    <a:satMod val="115000"/>
                  </a:srgbClr>
                </a:gs>
                <a:gs pos="100000">
                  <a:srgbClr val="FEE749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lIns="180000" tIns="180000" rIns="180000" bIns="18000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dirty="0">
                  <a:ln>
                    <a:solidFill>
                      <a:sysClr val="windowText" lastClr="000000"/>
                    </a:solidFill>
                  </a:ln>
                  <a:solidFill>
                    <a:schemeClr val="tx1"/>
                  </a:solidFill>
                  <a:latin typeface="Arial"/>
                  <a:ea typeface="Arial"/>
                  <a:cs typeface="Arial"/>
                  <a:sym typeface="Arial"/>
                </a:rPr>
                <a:t>Expect a lower polarization degree (below ~20%), with both the polarization degree and angle modulated with time.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41DCB89-9D81-A2B3-724D-3E2872B4A4B0}"/>
                </a:ext>
              </a:extLst>
            </p:cNvPr>
            <p:cNvSpPr txBox="1"/>
            <p:nvPr/>
          </p:nvSpPr>
          <p:spPr>
            <a:xfrm>
              <a:off x="8459278" y="2083633"/>
              <a:ext cx="3274444" cy="1616231"/>
            </a:xfrm>
            <a:prstGeom prst="rect">
              <a:avLst/>
            </a:prstGeom>
            <a:gradFill flip="none" rotWithShape="1">
              <a:gsLst>
                <a:gs pos="0">
                  <a:srgbClr val="FEE749">
                    <a:shade val="30000"/>
                    <a:satMod val="115000"/>
                  </a:srgbClr>
                </a:gs>
                <a:gs pos="50000">
                  <a:srgbClr val="FEE749">
                    <a:shade val="67500"/>
                    <a:satMod val="115000"/>
                  </a:srgbClr>
                </a:gs>
                <a:gs pos="100000">
                  <a:srgbClr val="FEE749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lIns="180000" tIns="180000" rIns="180000" bIns="18000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dirty="0">
                  <a:ln>
                    <a:solidFill>
                      <a:sysClr val="windowText" lastClr="000000"/>
                    </a:solidFill>
                  </a:ln>
                  <a:solidFill>
                    <a:schemeClr val="tx1"/>
                  </a:solidFill>
                  <a:latin typeface="Arial"/>
                  <a:ea typeface="Arial"/>
                  <a:cs typeface="Arial"/>
                  <a:sym typeface="Arial"/>
                </a:rPr>
                <a:t>Predicts rapid variability in both polarization degree and angle, with turbulence lowering the overall polarization degree.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8672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>
            <a:extLst>
              <a:ext uri="{FF2B5EF4-FFF2-40B4-BE49-F238E27FC236}">
                <a16:creationId xmlns:a16="http://schemas.microsoft.com/office/drawing/2014/main" id="{6276EA27-1FB5-FA4B-A921-B71C5EF70C5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 Blazars: Emission Mechanisms &amp; Particle Acceleration</a:t>
            </a:r>
            <a:endParaRPr lang="en-US" sz="24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13C09DE2-6988-D90D-8A51-B95916D4B719}"/>
              </a:ext>
            </a:extLst>
          </p:cNvPr>
          <p:cNvSpPr txBox="1"/>
          <p:nvPr/>
        </p:nvSpPr>
        <p:spPr>
          <a:xfrm>
            <a:off x="365634" y="775283"/>
            <a:ext cx="6454266" cy="3392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893"/>
              </a:lnSpc>
            </a:pPr>
            <a:r>
              <a:rPr lang="en-US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Results of IXPE Observations: HSP Blazars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002A65-10F3-485B-6661-F287C0C1FB53}"/>
              </a:ext>
            </a:extLst>
          </p:cNvPr>
          <p:cNvSpPr txBox="1"/>
          <p:nvPr/>
        </p:nvSpPr>
        <p:spPr>
          <a:xfrm>
            <a:off x="5634037" y="2971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Fl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B3B19AE-55A6-B31D-0792-E012B8F0BD0A}"/>
              </a:ext>
            </a:extLst>
          </p:cNvPr>
          <p:cNvGrpSpPr/>
          <p:nvPr/>
        </p:nvGrpSpPr>
        <p:grpSpPr>
          <a:xfrm>
            <a:off x="580571" y="1257120"/>
            <a:ext cx="10880881" cy="3332377"/>
            <a:chOff x="528098" y="2839307"/>
            <a:chExt cx="10880881" cy="3332377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ADF4535-A807-B3A7-4975-6D9BC2B7D7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54096" y="2839307"/>
              <a:ext cx="7154883" cy="332922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BEDB1DB-4A90-E6EB-BA12-78E1B33FBB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15458"/>
            <a:stretch/>
          </p:blipFill>
          <p:spPr>
            <a:xfrm>
              <a:off x="528098" y="2839307"/>
              <a:ext cx="4001861" cy="3332377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7EAD8F5-5FFC-F171-B402-4F64D26773D1}"/>
              </a:ext>
            </a:extLst>
          </p:cNvPr>
          <p:cNvGrpSpPr/>
          <p:nvPr/>
        </p:nvGrpSpPr>
        <p:grpSpPr>
          <a:xfrm>
            <a:off x="4303485" y="1253965"/>
            <a:ext cx="7823201" cy="3332377"/>
            <a:chOff x="304800" y="1909939"/>
            <a:chExt cx="7543800" cy="343539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1ED86F5-B509-6A7F-7E07-15A7FEEE05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165" t="1471" r="35847" b="7502"/>
            <a:stretch/>
          </p:blipFill>
          <p:spPr>
            <a:xfrm>
              <a:off x="304800" y="1913095"/>
              <a:ext cx="5532070" cy="343022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B85936F-E64B-4722-B6AB-A5A9C2482B4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10057" y="1909939"/>
              <a:ext cx="2138543" cy="34353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90345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>
            <a:extLst>
              <a:ext uri="{FF2B5EF4-FFF2-40B4-BE49-F238E27FC236}">
                <a16:creationId xmlns:a16="http://schemas.microsoft.com/office/drawing/2014/main" id="{EC67F5BB-6EA6-665D-D181-388073C6FC2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 Blazars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75DC89-A954-5143-43B2-341A37DDE3AE}"/>
              </a:ext>
            </a:extLst>
          </p:cNvPr>
          <p:cNvSpPr txBox="1"/>
          <p:nvPr/>
        </p:nvSpPr>
        <p:spPr>
          <a:xfrm>
            <a:off x="797719" y="1579263"/>
            <a:ext cx="10596563" cy="369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ZA" sz="2000" b="0" i="0" dirty="0">
                <a:solidFill>
                  <a:srgbClr val="FEE749"/>
                </a:solidFill>
                <a:effectLst/>
                <a:latin typeface="YAFcfoaHu-s 0"/>
              </a:rPr>
              <a:t>AGNs with jets pointing towards Earth</a:t>
            </a:r>
            <a:endParaRPr lang="en-ZA" sz="2000" dirty="0">
              <a:solidFill>
                <a:srgbClr val="FEE749"/>
              </a:solidFill>
              <a:effectLst/>
              <a:latin typeface="YAFcfoaHu-s 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ZA" sz="2000" b="0" i="0" dirty="0">
                <a:solidFill>
                  <a:srgbClr val="FEE749"/>
                </a:solidFill>
                <a:effectLst/>
                <a:latin typeface="YAFcfoaHu-s 0"/>
              </a:rPr>
              <a:t>Emit across the electromagnetic spectrum; significant in gamma rays, neutrinos, cosmic rays</a:t>
            </a:r>
            <a:endParaRPr lang="en-ZA" sz="2000" dirty="0">
              <a:solidFill>
                <a:srgbClr val="FEE749"/>
              </a:solidFill>
              <a:effectLst/>
              <a:latin typeface="YAFcfoaHu-s 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ZA" sz="2000" b="0" i="0" dirty="0">
                <a:solidFill>
                  <a:srgbClr val="FEE749"/>
                </a:solidFill>
                <a:effectLst/>
                <a:latin typeface="YAFcfoaHu-s 0"/>
              </a:rPr>
              <a:t>Rapid brightness changes; jets show apparent superluminal motion</a:t>
            </a:r>
            <a:endParaRPr lang="en-ZA" sz="2000" dirty="0">
              <a:solidFill>
                <a:srgbClr val="FEE749"/>
              </a:solidFill>
              <a:effectLst/>
              <a:latin typeface="YAFcfoaHu-s 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ZA" sz="2000" b="0" i="0" dirty="0">
                <a:solidFill>
                  <a:srgbClr val="FEE749"/>
                </a:solidFill>
                <a:effectLst/>
                <a:latin typeface="YAFcfoaHu-s 0"/>
              </a:rPr>
              <a:t>Natural labs for particle acceleration and magnetic field studies</a:t>
            </a:r>
            <a:endParaRPr lang="en-ZA" sz="2000" dirty="0">
              <a:solidFill>
                <a:srgbClr val="FEE749"/>
              </a:solidFill>
              <a:effectLst/>
              <a:latin typeface="YAFcfoaHu-s 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ZA" sz="2000" b="0" i="0" dirty="0">
                <a:solidFill>
                  <a:srgbClr val="FEE749"/>
                </a:solidFill>
                <a:effectLst/>
                <a:latin typeface="YAFcfoaHu-s 0"/>
              </a:rPr>
              <a:t>Linked to cosmic ray and neutrino sources; e.g., TXS 0506+056</a:t>
            </a:r>
            <a:endParaRPr lang="en-ZA" sz="2000" dirty="0">
              <a:solidFill>
                <a:srgbClr val="FEE749"/>
              </a:solidFill>
              <a:effectLst/>
              <a:latin typeface="YAFcfoaHu-s 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ZA" sz="2000" b="0" i="0" dirty="0">
                <a:solidFill>
                  <a:srgbClr val="FEE749"/>
                </a:solidFill>
                <a:effectLst/>
                <a:latin typeface="YAFcfoaHu-s 0"/>
              </a:rPr>
              <a:t>Powered by supermassive black holes; feature accretion disks and jets</a:t>
            </a:r>
            <a:endParaRPr lang="en-ZA" sz="2000" dirty="0">
              <a:solidFill>
                <a:srgbClr val="FEE749"/>
              </a:solidFill>
              <a:effectLst/>
              <a:latin typeface="YAFcfoaHu-s 0"/>
            </a:endParaRPr>
          </a:p>
        </p:txBody>
      </p:sp>
    </p:spTree>
    <p:extLst>
      <p:ext uri="{BB962C8B-B14F-4D97-AF65-F5344CB8AC3E}">
        <p14:creationId xmlns:p14="http://schemas.microsoft.com/office/powerpoint/2010/main" val="33005817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Table 20">
                <a:extLst>
                  <a:ext uri="{FF2B5EF4-FFF2-40B4-BE49-F238E27FC236}">
                    <a16:creationId xmlns:a16="http://schemas.microsoft.com/office/drawing/2014/main" id="{6CAA37C6-8BB1-290A-D0D4-52790E671C4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18431" y="4752399"/>
              <a:ext cx="11390540" cy="10668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5695270">
                      <a:extLst>
                        <a:ext uri="{9D8B030D-6E8A-4147-A177-3AD203B41FA5}">
                          <a16:colId xmlns:a16="http://schemas.microsoft.com/office/drawing/2014/main" val="4124111595"/>
                        </a:ext>
                      </a:extLst>
                    </a:gridCol>
                    <a:gridCol w="5695270">
                      <a:extLst>
                        <a:ext uri="{9D8B030D-6E8A-4147-A177-3AD203B41FA5}">
                          <a16:colId xmlns:a16="http://schemas.microsoft.com/office/drawing/2014/main" val="8989716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b="0" i="0" dirty="0">
                              <a:solidFill>
                                <a:srgbClr val="FFFFFF"/>
                              </a:solidFill>
                              <a:effectLst/>
                              <a:latin typeface="+mj-lt"/>
                            </a:rPr>
                            <a:t>X-ray polarization degree of 10-11%, about 2 times higher than optical measurements.</a:t>
                          </a:r>
                          <a:endParaRPr lang="en-US" sz="1600" dirty="0">
                            <a:solidFill>
                              <a:srgbClr val="FFFFFF"/>
                            </a:solidFill>
                            <a:effectLst/>
                            <a:latin typeface="+mj-lt"/>
                          </a:endParaRPr>
                        </a:p>
                        <a:p>
                          <a:r>
                            <a:rPr lang="en-US" sz="1600" b="0" i="0" dirty="0">
                              <a:solidFill>
                                <a:schemeClr val="bg1"/>
                              </a:solidFill>
                              <a:effectLst/>
                              <a:latin typeface="+mj-lt"/>
                            </a:rPr>
                            <a:t>The polarization angle is consistent with the radio jet direction</a:t>
                          </a:r>
                          <a:endParaRPr lang="en-US" sz="1600" dirty="0">
                            <a:solidFill>
                              <a:schemeClr val="bg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>
                        <a:lnL w="2857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ZA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oMath>
                          </a14:m>
                          <a:r>
                            <a:rPr lang="en-ZA" sz="1600" dirty="0">
                              <a:solidFill>
                                <a:schemeClr val="accent1"/>
                              </a:solidFill>
                              <a:latin typeface="+mj-lt"/>
                            </a:rPr>
                            <a:t> X-ray emission dominated by electron synchrotron</a:t>
                          </a:r>
                        </a:p>
                        <a:p>
                          <a14:m>
                            <m:oMath xmlns:m="http://schemas.openxmlformats.org/officeDocument/2006/math">
                              <m:r>
                                <a:rPr lang="en-ZA" sz="16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⇒</m:t>
                              </m:r>
                            </m:oMath>
                          </a14:m>
                          <a:r>
                            <a:rPr lang="en-ZA" sz="1600" dirty="0">
                              <a:solidFill>
                                <a:schemeClr val="accent1"/>
                              </a:solidFill>
                              <a:latin typeface="+mj-lt"/>
                            </a:rPr>
                            <a:t> Support for particle acceleration in a small, localized region with well-ordered magnetic field (e.g., shock). </a:t>
                          </a:r>
                        </a:p>
                        <a:p>
                          <a:endParaRPr lang="en-ZA" sz="1600" dirty="0">
                            <a:latin typeface="+mj-lt"/>
                          </a:endParaRPr>
                        </a:p>
                      </a:txBody>
                      <a:tcPr>
                        <a:lnL w="2857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57334378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1" name="Table 20">
                <a:extLst>
                  <a:ext uri="{FF2B5EF4-FFF2-40B4-BE49-F238E27FC236}">
                    <a16:creationId xmlns:a16="http://schemas.microsoft.com/office/drawing/2014/main" id="{6CAA37C6-8BB1-290A-D0D4-52790E671C4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18431" y="4752399"/>
              <a:ext cx="11390540" cy="10668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5695270">
                      <a:extLst>
                        <a:ext uri="{9D8B030D-6E8A-4147-A177-3AD203B41FA5}">
                          <a16:colId xmlns:a16="http://schemas.microsoft.com/office/drawing/2014/main" val="4124111595"/>
                        </a:ext>
                      </a:extLst>
                    </a:gridCol>
                    <a:gridCol w="5695270">
                      <a:extLst>
                        <a:ext uri="{9D8B030D-6E8A-4147-A177-3AD203B41FA5}">
                          <a16:colId xmlns:a16="http://schemas.microsoft.com/office/drawing/2014/main" val="89897167"/>
                        </a:ext>
                      </a:extLst>
                    </a:gridCol>
                  </a:tblGrid>
                  <a:tr h="1066800">
                    <a:tc>
                      <a:txBody>
                        <a:bodyPr/>
                        <a:lstStyle/>
                        <a:p>
                          <a:r>
                            <a:rPr lang="en-US" sz="1600" b="0" i="0" dirty="0">
                              <a:solidFill>
                                <a:srgbClr val="FFFFFF"/>
                              </a:solidFill>
                              <a:effectLst/>
                              <a:latin typeface="+mj-lt"/>
                            </a:rPr>
                            <a:t>X-ray polarization degree of 10-11%, about 2 times higher than optical measurements.</a:t>
                          </a:r>
                          <a:endParaRPr lang="en-US" sz="1600" dirty="0">
                            <a:solidFill>
                              <a:srgbClr val="FFFFFF"/>
                            </a:solidFill>
                            <a:effectLst/>
                            <a:latin typeface="+mj-lt"/>
                          </a:endParaRPr>
                        </a:p>
                        <a:p>
                          <a:r>
                            <a:rPr lang="en-US" sz="1600" b="0" i="0" dirty="0">
                              <a:solidFill>
                                <a:schemeClr val="bg1"/>
                              </a:solidFill>
                              <a:effectLst/>
                              <a:latin typeface="+mj-lt"/>
                            </a:rPr>
                            <a:t>The polarization angle is consistent with the radio jet direction</a:t>
                          </a:r>
                          <a:endParaRPr lang="en-US" sz="1600" dirty="0">
                            <a:solidFill>
                              <a:schemeClr val="bg1"/>
                            </a:solidFill>
                            <a:effectLst/>
                            <a:latin typeface="+mj-lt"/>
                          </a:endParaRPr>
                        </a:p>
                      </a:txBody>
                      <a:tcPr>
                        <a:lnL w="2857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107" t="-1136" b="-73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7334378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4">
            <a:extLst>
              <a:ext uri="{FF2B5EF4-FFF2-40B4-BE49-F238E27FC236}">
                <a16:creationId xmlns:a16="http://schemas.microsoft.com/office/drawing/2014/main" id="{6276EA27-1FB5-FA4B-A921-B71C5EF70C5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 Blazars: Emission Mechanisms &amp; Particle Acceleration</a:t>
            </a:r>
            <a:endParaRPr lang="en-US" sz="24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13C09DE2-6988-D90D-8A51-B95916D4B719}"/>
              </a:ext>
            </a:extLst>
          </p:cNvPr>
          <p:cNvSpPr txBox="1"/>
          <p:nvPr/>
        </p:nvSpPr>
        <p:spPr>
          <a:xfrm>
            <a:off x="365634" y="775283"/>
            <a:ext cx="6454266" cy="3392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893"/>
              </a:lnSpc>
            </a:pPr>
            <a:r>
              <a:rPr lang="en-US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Results of IXPE Observations: HSP Blazars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002A65-10F3-485B-6661-F287C0C1FB53}"/>
              </a:ext>
            </a:extLst>
          </p:cNvPr>
          <p:cNvSpPr txBox="1"/>
          <p:nvPr/>
        </p:nvSpPr>
        <p:spPr>
          <a:xfrm>
            <a:off x="5634037" y="2971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Fl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B3B19AE-55A6-B31D-0792-E012B8F0BD0A}"/>
              </a:ext>
            </a:extLst>
          </p:cNvPr>
          <p:cNvGrpSpPr/>
          <p:nvPr/>
        </p:nvGrpSpPr>
        <p:grpSpPr>
          <a:xfrm>
            <a:off x="580571" y="1257120"/>
            <a:ext cx="10880881" cy="3332377"/>
            <a:chOff x="528098" y="2839307"/>
            <a:chExt cx="10880881" cy="3332377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ADF4535-A807-B3A7-4975-6D9BC2B7D7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54096" y="2839307"/>
              <a:ext cx="7154883" cy="332922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BEDB1DB-4A90-E6EB-BA12-78E1B33FBB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15458"/>
            <a:stretch/>
          </p:blipFill>
          <p:spPr>
            <a:xfrm>
              <a:off x="528098" y="2839307"/>
              <a:ext cx="4001861" cy="3332377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7EAD8F5-5FFC-F171-B402-4F64D26773D1}"/>
              </a:ext>
            </a:extLst>
          </p:cNvPr>
          <p:cNvGrpSpPr/>
          <p:nvPr/>
        </p:nvGrpSpPr>
        <p:grpSpPr>
          <a:xfrm>
            <a:off x="4303485" y="1253965"/>
            <a:ext cx="7823201" cy="3332377"/>
            <a:chOff x="304800" y="1909939"/>
            <a:chExt cx="7543800" cy="343539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1ED86F5-B509-6A7F-7E07-15A7FEEE05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165" t="1471" r="35847" b="7502"/>
            <a:stretch/>
          </p:blipFill>
          <p:spPr>
            <a:xfrm>
              <a:off x="304800" y="1913095"/>
              <a:ext cx="5532070" cy="343022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B85936F-E64B-4722-B6AB-A5A9C2482B4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10057" y="1909939"/>
              <a:ext cx="2138543" cy="34353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67797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E6C9834-5D24-5AB9-D968-F628F5DE8E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571" y="889000"/>
            <a:ext cx="7721600" cy="31268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46A38EB-AB95-C3FA-BD16-012E9C2931D2}"/>
              </a:ext>
            </a:extLst>
          </p:cNvPr>
          <p:cNvSpPr txBox="1"/>
          <p:nvPr/>
        </p:nvSpPr>
        <p:spPr>
          <a:xfrm>
            <a:off x="8207829" y="889000"/>
            <a:ext cx="36576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600" dirty="0">
                <a:solidFill>
                  <a:schemeClr val="bg1"/>
                </a:solidFill>
              </a:rPr>
              <a:t>Accretion disk + Corona? </a:t>
            </a:r>
          </a:p>
          <a:p>
            <a:r>
              <a:rPr lang="en-ZA" sz="1600" dirty="0">
                <a:solidFill>
                  <a:srgbClr val="FDD54F"/>
                </a:solidFill>
              </a:rPr>
              <a:t>→ Unpolarized</a:t>
            </a:r>
          </a:p>
          <a:p>
            <a:endParaRPr lang="en-ZA" sz="1600" dirty="0">
              <a:solidFill>
                <a:schemeClr val="bg1"/>
              </a:solidFill>
            </a:endParaRPr>
          </a:p>
          <a:p>
            <a:r>
              <a:rPr lang="en-ZA" sz="1600" dirty="0">
                <a:solidFill>
                  <a:schemeClr val="bg1"/>
                </a:solidFill>
              </a:rPr>
              <a:t>Additional synchrotron component?</a:t>
            </a:r>
          </a:p>
          <a:p>
            <a:r>
              <a:rPr lang="en-ZA" sz="1600" dirty="0"/>
              <a:t> </a:t>
            </a:r>
            <a:r>
              <a:rPr lang="en-ZA" sz="1600" dirty="0">
                <a:solidFill>
                  <a:srgbClr val="FDD54F"/>
                </a:solidFill>
              </a:rPr>
              <a:t>→ Moderately polarized</a:t>
            </a:r>
          </a:p>
          <a:p>
            <a:endParaRPr lang="en-ZA" sz="1600" dirty="0">
              <a:solidFill>
                <a:schemeClr val="bg1"/>
              </a:solidFill>
            </a:endParaRPr>
          </a:p>
          <a:p>
            <a:r>
              <a:rPr lang="en-ZA" sz="1600" dirty="0">
                <a:solidFill>
                  <a:schemeClr val="bg1"/>
                </a:solidFill>
              </a:rPr>
              <a:t>Bulk Compton scattering of external radiation field by thermal electrons (Sikora et al. 1994)</a:t>
            </a:r>
          </a:p>
          <a:p>
            <a:r>
              <a:rPr lang="en-ZA" sz="1600" dirty="0">
                <a:solidFill>
                  <a:schemeClr val="bg1"/>
                </a:solidFill>
              </a:rPr>
              <a:t> </a:t>
            </a:r>
            <a:r>
              <a:rPr lang="en-ZA" sz="1600" dirty="0">
                <a:solidFill>
                  <a:srgbClr val="FDD54F"/>
                </a:solidFill>
              </a:rPr>
              <a:t>→ Potentially highly polarized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AD1D11-C283-53A9-7C14-8A47FB7969A3}"/>
              </a:ext>
            </a:extLst>
          </p:cNvPr>
          <p:cNvSpPr txBox="1"/>
          <p:nvPr/>
        </p:nvSpPr>
        <p:spPr>
          <a:xfrm>
            <a:off x="336247" y="4241800"/>
            <a:ext cx="1175415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600" b="1" dirty="0">
                <a:solidFill>
                  <a:schemeClr val="bg1"/>
                </a:solidFill>
              </a:rPr>
              <a:t>In Baring et al. (2017: MNRAS, 464, 4875):</a:t>
            </a:r>
            <a:r>
              <a:rPr lang="en-ZA" sz="1600" dirty="0">
                <a:solidFill>
                  <a:schemeClr val="bg1"/>
                </a:solidFill>
              </a:rPr>
              <a:t> </a:t>
            </a:r>
          </a:p>
          <a:p>
            <a:endParaRPr lang="en-ZA" sz="1600" dirty="0">
              <a:solidFill>
                <a:schemeClr val="bg1"/>
              </a:solidFill>
            </a:endParaRPr>
          </a:p>
          <a:p>
            <a:pPr marL="190510" indent="-190510">
              <a:buFont typeface="Arial" panose="020B0604020202020204" pitchFamily="34" charset="0"/>
              <a:buChar char="•"/>
            </a:pPr>
            <a:r>
              <a:rPr lang="en-ZA" sz="1600" dirty="0">
                <a:solidFill>
                  <a:schemeClr val="bg1"/>
                </a:solidFill>
              </a:rPr>
              <a:t>Self-consistent thermal + non-thermal electron distributions from diffusive shock acceleration (Summerlin &amp; Baring 2012)</a:t>
            </a:r>
          </a:p>
          <a:p>
            <a:pPr marL="190510" indent="-190510">
              <a:buFont typeface="Arial" panose="020B0604020202020204" pitchFamily="34" charset="0"/>
              <a:buChar char="•"/>
            </a:pPr>
            <a:endParaRPr lang="en-ZA" sz="1600" dirty="0">
              <a:solidFill>
                <a:schemeClr val="bg1"/>
              </a:solidFill>
            </a:endParaRPr>
          </a:p>
          <a:p>
            <a:pPr marL="190510" indent="-190510">
              <a:buFont typeface="Arial" panose="020B0604020202020204" pitchFamily="34" charset="0"/>
              <a:buChar char="•"/>
            </a:pPr>
            <a:r>
              <a:rPr lang="en-ZA" sz="1600" dirty="0">
                <a:solidFill>
                  <a:schemeClr val="bg1"/>
                </a:solidFill>
              </a:rPr>
              <a:t>BBB results from the </a:t>
            </a:r>
            <a:r>
              <a:rPr lang="en-US" sz="1600" dirty="0">
                <a:solidFill>
                  <a:schemeClr val="bg1"/>
                </a:solidFill>
              </a:rPr>
              <a:t>thermal electrons' Comptonization of the external (dust torus) radiation field</a:t>
            </a:r>
            <a:r>
              <a:rPr lang="en-ZA" sz="1600" dirty="0">
                <a:solidFill>
                  <a:schemeClr val="bg1"/>
                </a:solidFill>
              </a:rPr>
              <a:t>.</a:t>
            </a:r>
          </a:p>
          <a:p>
            <a:pPr marL="190510" indent="-190510">
              <a:buFont typeface="Arial" panose="020B0604020202020204" pitchFamily="34" charset="0"/>
              <a:buChar char="•"/>
            </a:pPr>
            <a:endParaRPr lang="en-ZA" sz="1600" dirty="0">
              <a:solidFill>
                <a:schemeClr val="bg1"/>
              </a:solidFill>
            </a:endParaRPr>
          </a:p>
          <a:p>
            <a:pPr marL="190510" indent="-190510">
              <a:buFont typeface="Arial" panose="020B0604020202020204" pitchFamily="34" charset="0"/>
              <a:buChar char="•"/>
            </a:pPr>
            <a:r>
              <a:rPr lang="en-ZA" sz="1600" dirty="0">
                <a:solidFill>
                  <a:schemeClr val="bg1"/>
                </a:solidFill>
              </a:rPr>
              <a:t>Tight constraints on plasma parameters (total density, magnetization, …)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6F203503-7A04-FD99-3851-E326D63A36E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 Blazars: Emission Mechanisms  </a:t>
            </a:r>
            <a:r>
              <a:rPr lang="en-US" sz="24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Big Blue Bump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8AD1D11-C283-53A9-7C14-8A47FB7969A3}"/>
              </a:ext>
            </a:extLst>
          </p:cNvPr>
          <p:cNvSpPr txBox="1"/>
          <p:nvPr/>
        </p:nvSpPr>
        <p:spPr>
          <a:xfrm>
            <a:off x="336247" y="4241800"/>
            <a:ext cx="1175415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1600" b="1" dirty="0">
                <a:solidFill>
                  <a:schemeClr val="bg1"/>
                </a:solidFill>
              </a:rPr>
              <a:t>In Baring et al. (2017: MNRAS, 464, 4875):</a:t>
            </a:r>
            <a:r>
              <a:rPr lang="en-ZA" sz="1600" dirty="0">
                <a:solidFill>
                  <a:schemeClr val="bg1"/>
                </a:solidFill>
              </a:rPr>
              <a:t> </a:t>
            </a:r>
          </a:p>
          <a:p>
            <a:endParaRPr lang="en-ZA" sz="1600" dirty="0">
              <a:solidFill>
                <a:schemeClr val="bg1"/>
              </a:solidFill>
            </a:endParaRPr>
          </a:p>
          <a:p>
            <a:pPr marL="190510" indent="-190510">
              <a:buFont typeface="Arial" panose="020B0604020202020204" pitchFamily="34" charset="0"/>
              <a:buChar char="•"/>
            </a:pPr>
            <a:r>
              <a:rPr lang="en-ZA" sz="1600" dirty="0">
                <a:solidFill>
                  <a:schemeClr val="bg1"/>
                </a:solidFill>
              </a:rPr>
              <a:t>Self-consistent thermal + non-thermal electron distributions from diffusive shock acceleration (Summerlin &amp; Baring 2012)</a:t>
            </a:r>
          </a:p>
          <a:p>
            <a:pPr marL="190510" indent="-190510">
              <a:buFont typeface="Arial" panose="020B0604020202020204" pitchFamily="34" charset="0"/>
              <a:buChar char="•"/>
            </a:pPr>
            <a:endParaRPr lang="en-ZA" sz="1600" dirty="0">
              <a:solidFill>
                <a:schemeClr val="bg1"/>
              </a:solidFill>
            </a:endParaRPr>
          </a:p>
          <a:p>
            <a:pPr marL="190510" indent="-190510">
              <a:buFont typeface="Arial" panose="020B0604020202020204" pitchFamily="34" charset="0"/>
              <a:buChar char="•"/>
            </a:pPr>
            <a:r>
              <a:rPr lang="en-ZA" sz="1600" dirty="0">
                <a:solidFill>
                  <a:schemeClr val="bg1"/>
                </a:solidFill>
              </a:rPr>
              <a:t>BBB results from the </a:t>
            </a:r>
            <a:r>
              <a:rPr lang="en-US" sz="1600" dirty="0">
                <a:solidFill>
                  <a:schemeClr val="bg1"/>
                </a:solidFill>
              </a:rPr>
              <a:t>thermal electrons' Comptonization of the external (dust torus) radiation field</a:t>
            </a:r>
            <a:r>
              <a:rPr lang="en-ZA" sz="1600" dirty="0">
                <a:solidFill>
                  <a:schemeClr val="bg1"/>
                </a:solidFill>
              </a:rPr>
              <a:t>.</a:t>
            </a:r>
          </a:p>
          <a:p>
            <a:pPr marL="190510" indent="-190510">
              <a:buFont typeface="Arial" panose="020B0604020202020204" pitchFamily="34" charset="0"/>
              <a:buChar char="•"/>
            </a:pPr>
            <a:endParaRPr lang="en-ZA" sz="1600" dirty="0">
              <a:solidFill>
                <a:schemeClr val="bg1"/>
              </a:solidFill>
            </a:endParaRPr>
          </a:p>
          <a:p>
            <a:pPr marL="190510" indent="-190510">
              <a:buFont typeface="Arial" panose="020B0604020202020204" pitchFamily="34" charset="0"/>
              <a:buChar char="•"/>
            </a:pPr>
            <a:r>
              <a:rPr lang="en-ZA" sz="1600" dirty="0">
                <a:solidFill>
                  <a:schemeClr val="bg1"/>
                </a:solidFill>
              </a:rPr>
              <a:t>Tight constraints on plasma parameters (total density, magnetization, …)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6F203503-7A04-FD99-3851-E326D63A36E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 Blazars: Emission Mechanisms  </a:t>
            </a:r>
            <a:r>
              <a:rPr lang="en-US" sz="24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Big Blue Bump</a:t>
            </a:r>
          </a:p>
        </p:txBody>
      </p:sp>
      <p:pic>
        <p:nvPicPr>
          <p:cNvPr id="3" name="Picture 2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D26255CE-5AA3-7309-B33E-701111C904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90" b="10283"/>
          <a:stretch/>
        </p:blipFill>
        <p:spPr>
          <a:xfrm>
            <a:off x="6096000" y="758443"/>
            <a:ext cx="5393722" cy="38810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5DCCB1E-0239-D70E-FDE1-9E4C033D4E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1310"/>
          <a:stretch/>
        </p:blipFill>
        <p:spPr>
          <a:xfrm>
            <a:off x="326571" y="889000"/>
            <a:ext cx="3759654" cy="312688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CB7A736-4EC2-7E53-3266-3521FBCA3994}"/>
              </a:ext>
            </a:extLst>
          </p:cNvPr>
          <p:cNvSpPr txBox="1"/>
          <p:nvPr/>
        </p:nvSpPr>
        <p:spPr>
          <a:xfrm>
            <a:off x="3211285" y="1391549"/>
            <a:ext cx="3759655" cy="2614838"/>
          </a:xfrm>
          <a:prstGeom prst="rect">
            <a:avLst/>
          </a:prstGeom>
          <a:gradFill flip="none" rotWithShape="1">
            <a:gsLst>
              <a:gs pos="0">
                <a:srgbClr val="FEE749">
                  <a:shade val="30000"/>
                  <a:satMod val="115000"/>
                </a:srgbClr>
              </a:gs>
              <a:gs pos="50000">
                <a:srgbClr val="FEE749">
                  <a:shade val="67500"/>
                  <a:satMod val="115000"/>
                </a:srgbClr>
              </a:gs>
              <a:gs pos="100000">
                <a:srgbClr val="FEE749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180000" tIns="180000" rIns="180000" bIns="18000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"/>
                <a:ea typeface="Arial"/>
                <a:cs typeface="Arial"/>
                <a:sym typeface="Arial"/>
              </a:rPr>
              <a:t>IXPE may be able to detect the Compton polarization of the UV/soft X-ray excess in the SEDs of AO 0235+164 and 3C 279</a:t>
            </a:r>
          </a:p>
        </p:txBody>
      </p:sp>
    </p:spTree>
    <p:extLst>
      <p:ext uri="{BB962C8B-B14F-4D97-AF65-F5344CB8AC3E}">
        <p14:creationId xmlns:p14="http://schemas.microsoft.com/office/powerpoint/2010/main" val="2957066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5C7D5D4-C0D0-5994-FAFB-A305B2908C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06" y="822681"/>
            <a:ext cx="7221493" cy="5025511"/>
          </a:xfrm>
          <a:prstGeom prst="rect">
            <a:avLst/>
          </a:prstGeom>
        </p:spPr>
      </p:pic>
      <p:sp>
        <p:nvSpPr>
          <p:cNvPr id="8" name="Title 4">
            <a:extLst>
              <a:ext uri="{FF2B5EF4-FFF2-40B4-BE49-F238E27FC236}">
                <a16:creationId xmlns:a16="http://schemas.microsoft.com/office/drawing/2014/main" id="{61905018-9ACF-B9E0-5B4D-199C9057177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 err="1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Spectropolarimetry</a:t>
            </a: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 of FSRQ-type blazars</a:t>
            </a:r>
            <a:endParaRPr lang="en-US" sz="24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AAB798-5EFA-A132-6643-0BD158BE2846}"/>
              </a:ext>
            </a:extLst>
          </p:cNvPr>
          <p:cNvSpPr txBox="1"/>
          <p:nvPr/>
        </p:nvSpPr>
        <p:spPr>
          <a:xfrm>
            <a:off x="7591425" y="575004"/>
            <a:ext cx="433541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2000" dirty="0">
                <a:solidFill>
                  <a:srgbClr val="FDD54F"/>
                </a:solidFill>
              </a:rPr>
              <a:t>Optical </a:t>
            </a:r>
            <a:r>
              <a:rPr lang="en-ZA" sz="2000" dirty="0" err="1">
                <a:solidFill>
                  <a:srgbClr val="FDD54F"/>
                </a:solidFill>
              </a:rPr>
              <a:t>Spectropolarimetry</a:t>
            </a:r>
            <a:r>
              <a:rPr lang="en-ZA" sz="2000" dirty="0">
                <a:solidFill>
                  <a:srgbClr val="FDD54F"/>
                </a:solidFill>
              </a:rPr>
              <a:t> separates jet Synchrotron from accretion-disk emission </a:t>
            </a:r>
          </a:p>
          <a:p>
            <a:endParaRPr lang="en-ZA" sz="2000" dirty="0">
              <a:solidFill>
                <a:srgbClr val="FDD54F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Constrain Black Hole mass</a:t>
            </a:r>
          </a:p>
          <a:p>
            <a:endParaRPr lang="en-ZA" sz="2000" dirty="0">
              <a:solidFill>
                <a:srgbClr val="FDD54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9062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4">
            <a:extLst>
              <a:ext uri="{FF2B5EF4-FFF2-40B4-BE49-F238E27FC236}">
                <a16:creationId xmlns:a16="http://schemas.microsoft.com/office/drawing/2014/main" id="{61905018-9ACF-B9E0-5B4D-199C9057177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 err="1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Spectropolarimetry</a:t>
            </a: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 of FSRQ-type blazars</a:t>
            </a:r>
            <a:endParaRPr lang="en-US" sz="24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B7AD466-8FDF-9402-5098-04B643D763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57" y="606110"/>
            <a:ext cx="5934075" cy="598091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EA30C08-0A02-53E6-556C-80BDCE62F162}"/>
              </a:ext>
            </a:extLst>
          </p:cNvPr>
          <p:cNvSpPr txBox="1"/>
          <p:nvPr/>
        </p:nvSpPr>
        <p:spPr>
          <a:xfrm>
            <a:off x="6305550" y="6433141"/>
            <a:ext cx="342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dirty="0">
                <a:solidFill>
                  <a:schemeClr val="bg1"/>
                </a:solidFill>
              </a:rPr>
              <a:t>Aharonian et al. 2023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8B4210-F0A3-8BBE-EC6E-B8AF0BC17E48}"/>
              </a:ext>
            </a:extLst>
          </p:cNvPr>
          <p:cNvSpPr txBox="1"/>
          <p:nvPr/>
        </p:nvSpPr>
        <p:spPr>
          <a:xfrm>
            <a:off x="7591425" y="575004"/>
            <a:ext cx="4335418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2000" dirty="0">
                <a:solidFill>
                  <a:srgbClr val="FDD54F"/>
                </a:solidFill>
              </a:rPr>
              <a:t>Optical </a:t>
            </a:r>
            <a:r>
              <a:rPr lang="en-ZA" sz="2000" dirty="0" err="1">
                <a:solidFill>
                  <a:srgbClr val="FDD54F"/>
                </a:solidFill>
              </a:rPr>
              <a:t>Spectropolarimetry</a:t>
            </a:r>
            <a:r>
              <a:rPr lang="en-ZA" sz="2000" dirty="0">
                <a:solidFill>
                  <a:srgbClr val="FDD54F"/>
                </a:solidFill>
              </a:rPr>
              <a:t> separates jet Synchrotron from accretion-disk emission </a:t>
            </a:r>
          </a:p>
          <a:p>
            <a:endParaRPr lang="en-ZA" sz="2000" dirty="0">
              <a:solidFill>
                <a:srgbClr val="FDD54F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Constrain Black Hole mass</a:t>
            </a:r>
          </a:p>
          <a:p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sudden disappearance of the jet synchrotron + Fermi-LAT GeV </a:t>
            </a:r>
            <a:r>
              <a:rPr lang="el-G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γ-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rays components in July 2021; X-rays and VHE </a:t>
            </a:r>
            <a:r>
              <a:rPr lang="el-G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γ-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rays almost unchanged</a:t>
            </a:r>
          </a:p>
          <a:p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Optical emission consistent with accretion disk only</a:t>
            </a:r>
          </a:p>
          <a:p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ZA" sz="2000" dirty="0">
              <a:solidFill>
                <a:srgbClr val="FDD54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A7F674-AF58-369D-9B48-44E0ECA31395}"/>
              </a:ext>
            </a:extLst>
          </p:cNvPr>
          <p:cNvSpPr txBox="1"/>
          <p:nvPr/>
        </p:nvSpPr>
        <p:spPr>
          <a:xfrm>
            <a:off x="7468960" y="4710224"/>
            <a:ext cx="3759655" cy="1229843"/>
          </a:xfrm>
          <a:prstGeom prst="rect">
            <a:avLst/>
          </a:prstGeom>
          <a:gradFill flip="none" rotWithShape="1">
            <a:gsLst>
              <a:gs pos="0">
                <a:srgbClr val="FEE749">
                  <a:shade val="30000"/>
                  <a:satMod val="115000"/>
                </a:srgbClr>
              </a:gs>
              <a:gs pos="50000">
                <a:srgbClr val="FEE749">
                  <a:shade val="67500"/>
                  <a:satMod val="115000"/>
                </a:srgbClr>
              </a:gs>
              <a:gs pos="100000">
                <a:srgbClr val="FEE749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180000" tIns="180000" rIns="180000" bIns="18000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a typeface="Arial"/>
                <a:cs typeface="Arial"/>
                <a:sym typeface="Arial"/>
              </a:rPr>
              <a:t>Strong preference for two-zone model</a:t>
            </a:r>
          </a:p>
        </p:txBody>
      </p:sp>
    </p:spTree>
    <p:extLst>
      <p:ext uri="{BB962C8B-B14F-4D97-AF65-F5344CB8AC3E}">
        <p14:creationId xmlns:p14="http://schemas.microsoft.com/office/powerpoint/2010/main" val="3793729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1D06CCC-DC00-47D0-745F-8315295E9CF8}"/>
              </a:ext>
            </a:extLst>
          </p:cNvPr>
          <p:cNvSpPr txBox="1"/>
          <p:nvPr/>
        </p:nvSpPr>
        <p:spPr>
          <a:xfrm>
            <a:off x="442912" y="714375"/>
            <a:ext cx="11306176" cy="5024022"/>
          </a:xfrm>
          <a:prstGeom prst="rect">
            <a:avLst/>
          </a:prstGeom>
          <a:gradFill flip="none" rotWithShape="1">
            <a:gsLst>
              <a:gs pos="0">
                <a:srgbClr val="FEE749">
                  <a:shade val="30000"/>
                  <a:satMod val="115000"/>
                </a:srgbClr>
              </a:gs>
              <a:gs pos="50000">
                <a:srgbClr val="FEE749">
                  <a:shade val="67500"/>
                  <a:satMod val="115000"/>
                </a:srgbClr>
              </a:gs>
              <a:gs pos="100000">
                <a:srgbClr val="FEE749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180000" tIns="180000" rIns="180000" bIns="180000" rtlCol="0" anchor="t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700" b="1" dirty="0">
                <a:latin typeface="+mj-lt"/>
                <a:cs typeface="Arial" panose="020B0604020202020204" pitchFamily="34" charset="0"/>
              </a:rPr>
              <a:t>XPE has revolutionized high-energy polarimetry, enabling detailed studies of blazar jets and their emission mechanisms.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700" b="1" dirty="0">
              <a:latin typeface="+mj-lt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700" b="1" dirty="0">
                <a:latin typeface="+mj-lt"/>
                <a:cs typeface="Arial" panose="020B0604020202020204" pitchFamily="34" charset="0"/>
              </a:rPr>
              <a:t>The findings from IXPE observations of different blazar classes have provided valuable insights into the dominant emission processes in these sources.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700" b="1" dirty="0">
              <a:latin typeface="+mj-lt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700" b="1" dirty="0">
                <a:latin typeface="+mj-lt"/>
                <a:cs typeface="Arial" panose="020B0604020202020204" pitchFamily="34" charset="0"/>
              </a:rPr>
              <a:t>Future studies with IXPE and upcoming missions will continue to refine our understanding of blazar jets, their magnetic field configurations, and the physical processes driving their extreme high-energy emission; including different spectral features, such as the Big Blue Bump.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700" b="1" dirty="0">
              <a:latin typeface="+mj-lt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700" b="1" dirty="0">
                <a:latin typeface="+mj-lt"/>
                <a:cs typeface="Arial" panose="020B0604020202020204" pitchFamily="34" charset="0"/>
              </a:rPr>
              <a:t>Multizone models incorporating the latest polarization data will be crucial for unraveling the complex interplay of magnetic fields, particle acceleration, and emission mechanisms in blazar jets.</a:t>
            </a: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BECC80FE-2297-48E2-8D44-787A1A39295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Summary</a:t>
            </a:r>
            <a:endParaRPr lang="en-US" sz="24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091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6BD98DAD-719B-1C08-7962-EB79C44DB0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260" y="789000"/>
            <a:ext cx="7513481" cy="528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4162F43-5384-EE35-D9E7-376CE73DC1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260" y="789000"/>
            <a:ext cx="7513481" cy="528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171A9B2-26D3-F0E8-C305-4A7D16999A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9260" y="789000"/>
            <a:ext cx="7513481" cy="528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103790D-5DD5-B5B4-CB40-FBE92EC8D5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9260" y="789000"/>
            <a:ext cx="7513481" cy="5280000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C9F8D42-3145-3505-7E76-B11EACA76FB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 Blazars: Spectral Energy Distributions (SEDs)</a:t>
            </a:r>
          </a:p>
        </p:txBody>
      </p:sp>
    </p:spTree>
    <p:extLst>
      <p:ext uri="{BB962C8B-B14F-4D97-AF65-F5344CB8AC3E}">
        <p14:creationId xmlns:p14="http://schemas.microsoft.com/office/powerpoint/2010/main" val="1216105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75CDE68-2187-D0E3-3F65-71524C059D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260" y="789000"/>
            <a:ext cx="7513481" cy="5280000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989D0AD8-33B0-791C-5A0B-E0DA0F009C5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 Blazars: Classification  </a:t>
            </a:r>
            <a:r>
              <a:rPr lang="en-US" sz="24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Intermediate-synchrotron-peaked (ISP) Blazars </a:t>
            </a:r>
          </a:p>
        </p:txBody>
      </p:sp>
    </p:spTree>
    <p:extLst>
      <p:ext uri="{BB962C8B-B14F-4D97-AF65-F5344CB8AC3E}">
        <p14:creationId xmlns:p14="http://schemas.microsoft.com/office/powerpoint/2010/main" val="883479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1F4234F-7E42-CEFE-3A4E-FADC61C27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260" y="789000"/>
            <a:ext cx="7513481" cy="5280000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8F92D3A2-E94D-218C-979A-3269E04795D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 Blazars: Classification  </a:t>
            </a:r>
            <a:r>
              <a:rPr lang="en-US" sz="24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Low-synchrotron-peaked (LSP) Blazars </a:t>
            </a:r>
          </a:p>
        </p:txBody>
      </p:sp>
    </p:spTree>
    <p:extLst>
      <p:ext uri="{BB962C8B-B14F-4D97-AF65-F5344CB8AC3E}">
        <p14:creationId xmlns:p14="http://schemas.microsoft.com/office/powerpoint/2010/main" val="4289172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36AA08E-2C59-8201-C6F2-E07C6ED789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260" y="789000"/>
            <a:ext cx="7513481" cy="5280000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1792C676-370D-1E1A-9E3E-E3225A53DEA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 Blazars: Classification  </a:t>
            </a:r>
            <a:r>
              <a:rPr lang="en-US" sz="24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High-synchrotron-peaked (HSP) Blazars </a:t>
            </a:r>
          </a:p>
        </p:txBody>
      </p:sp>
    </p:spTree>
    <p:extLst>
      <p:ext uri="{BB962C8B-B14F-4D97-AF65-F5344CB8AC3E}">
        <p14:creationId xmlns:p14="http://schemas.microsoft.com/office/powerpoint/2010/main" val="2141513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2103790D-5DD5-B5B4-CB40-FBE92EC8D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6800" y="889000"/>
            <a:ext cx="4407340" cy="3097200"/>
          </a:xfrm>
          <a:prstGeom prst="rect">
            <a:avLst/>
          </a:prstGeom>
        </p:spPr>
      </p:pic>
      <p:pic>
        <p:nvPicPr>
          <p:cNvPr id="7" name="Picture 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AA1DC5CB-BD59-2897-089E-D2EA8EA1B9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" y="914400"/>
            <a:ext cx="6388080" cy="4546600"/>
          </a:xfrm>
          <a:prstGeom prst="rect">
            <a:avLst/>
          </a:prstGeom>
        </p:spPr>
      </p:pic>
      <p:sp>
        <p:nvSpPr>
          <p:cNvPr id="9" name="TextBox 4">
            <a:extLst>
              <a:ext uri="{FF2B5EF4-FFF2-40B4-BE49-F238E27FC236}">
                <a16:creationId xmlns:a16="http://schemas.microsoft.com/office/drawing/2014/main" id="{01EB23AE-E9E6-C284-53CF-6A905D5FBCDF}"/>
              </a:ext>
            </a:extLst>
          </p:cNvPr>
          <p:cNvSpPr txBox="1"/>
          <p:nvPr/>
        </p:nvSpPr>
        <p:spPr>
          <a:xfrm>
            <a:off x="7416800" y="4257395"/>
            <a:ext cx="4476750" cy="10830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893"/>
              </a:lnSpc>
            </a:pPr>
            <a:r>
              <a:rPr lang="en-US" sz="2066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What are the dominant processes responsible for the high-energy emission in blazars?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9A7572D9-143B-7B82-C566-16C9AEA3A4F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 Blazars: Emission Mechanisms  </a:t>
            </a:r>
            <a:r>
              <a:rPr lang="en-US" sz="24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High-Energy Component</a:t>
            </a:r>
          </a:p>
        </p:txBody>
      </p:sp>
    </p:spTree>
    <p:extLst>
      <p:ext uri="{BB962C8B-B14F-4D97-AF65-F5344CB8AC3E}">
        <p14:creationId xmlns:p14="http://schemas.microsoft.com/office/powerpoint/2010/main" val="2421962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6EE4132-5E39-D9EE-35AF-7EFA246B3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6800" y="889000"/>
            <a:ext cx="4407340" cy="3097200"/>
          </a:xfrm>
          <a:prstGeom prst="rect">
            <a:avLst/>
          </a:prstGeom>
        </p:spPr>
      </p:pic>
      <p:sp>
        <p:nvSpPr>
          <p:cNvPr id="8" name="TextBox 4">
            <a:extLst>
              <a:ext uri="{FF2B5EF4-FFF2-40B4-BE49-F238E27FC236}">
                <a16:creationId xmlns:a16="http://schemas.microsoft.com/office/drawing/2014/main" id="{7A513995-04F6-BC83-D571-CCA95348FF22}"/>
              </a:ext>
            </a:extLst>
          </p:cNvPr>
          <p:cNvSpPr txBox="1"/>
          <p:nvPr/>
        </p:nvSpPr>
        <p:spPr>
          <a:xfrm>
            <a:off x="7416800" y="4257395"/>
            <a:ext cx="4476750" cy="10830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893"/>
              </a:lnSpc>
            </a:pPr>
            <a:r>
              <a:rPr lang="en-US" sz="2066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What are the dominant processes responsible for the high-energy emission in blazars?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E1D346BD-FC36-14B8-1805-5FB1F063543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8458696"/>
                  </p:ext>
                </p:extLst>
              </p:nvPr>
            </p:nvGraphicFramePr>
            <p:xfrm>
              <a:off x="508000" y="719667"/>
              <a:ext cx="5740400" cy="197781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5740400">
                      <a:extLst>
                        <a:ext uri="{9D8B030D-6E8A-4147-A177-3AD203B41FA5}">
                          <a16:colId xmlns:a16="http://schemas.microsoft.com/office/drawing/2014/main" val="2424556031"/>
                        </a:ext>
                      </a:extLst>
                    </a:gridCol>
                  </a:tblGrid>
                  <a:tr h="474133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rgbClr val="0070C0"/>
                              </a:solidFill>
                            </a:rPr>
                            <a:t>Synchrotron Polarization</a:t>
                          </a: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830042350"/>
                      </a:ext>
                    </a:extLst>
                  </a:tr>
                  <a:tr h="7112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chemeClr val="bg1"/>
                              </a:solidFill>
                            </a:rPr>
                            <a:t>For Synchrotron photons scattering off electrons with 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n</a:t>
                          </a:r>
                          <a:r>
                            <a:rPr lang="en-US" sz="1600" kern="0" baseline="-2500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e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 (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Symbol" pitchFamily="18" charset="2"/>
                            </a:rPr>
                            <a:t>g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) ~ 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Symbol" pitchFamily="18" charset="2"/>
                            </a:rPr>
                            <a:t>g</a:t>
                          </a:r>
                          <a:r>
                            <a:rPr lang="en-US" sz="1600" kern="0" baseline="3000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-p </a:t>
                          </a:r>
                          <a:endParaRPr lang="en-ZA" sz="16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417982442"/>
                      </a:ext>
                    </a:extLst>
                  </a:tr>
                  <a:tr h="7924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rgbClr val="0070C0"/>
                              </a:solidFill>
                            </a:rPr>
                            <a:t>Reaching </a:t>
                          </a:r>
                          <a14:m>
                            <m:oMath xmlns:m="http://schemas.openxmlformats.org/officeDocument/2006/math">
                              <m:r>
                                <a:rPr lang="en-ZA" sz="16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  <m:sSub>
                                <m:sSubPr>
                                  <m:ctrlPr>
                                    <a:rPr lang="en-ZA" sz="16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ZA" sz="16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ZA" sz="16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  <m:r>
                                <a:rPr lang="en-ZA" sz="16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~ 75% </m:t>
                              </m:r>
                            </m:oMath>
                          </a14:m>
                          <a:endParaRPr lang="en-ZA" sz="1600" b="0" dirty="0">
                            <a:solidFill>
                              <a:srgbClr val="0070C0"/>
                            </a:solidFill>
                          </a:endParaRPr>
                        </a:p>
                        <a:p>
                          <a:pPr algn="l"/>
                          <a:r>
                            <a:rPr lang="en-ZA" sz="1600" b="0" dirty="0">
                              <a:solidFill>
                                <a:schemeClr val="bg1"/>
                              </a:solidFill>
                            </a:rPr>
                            <a:t>In ordered magnetic fields</a:t>
                          </a:r>
                        </a:p>
                        <a:p>
                          <a:pPr algn="l"/>
                          <a:endParaRPr lang="en-ZA" sz="1600" b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74799508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E1D346BD-FC36-14B8-1805-5FB1F063543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8458696"/>
                  </p:ext>
                </p:extLst>
              </p:nvPr>
            </p:nvGraphicFramePr>
            <p:xfrm>
              <a:off x="508000" y="719667"/>
              <a:ext cx="5740400" cy="197781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5740400">
                      <a:extLst>
                        <a:ext uri="{9D8B030D-6E8A-4147-A177-3AD203B41FA5}">
                          <a16:colId xmlns:a16="http://schemas.microsoft.com/office/drawing/2014/main" val="2424556031"/>
                        </a:ext>
                      </a:extLst>
                    </a:gridCol>
                  </a:tblGrid>
                  <a:tr h="474133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rgbClr val="0070C0"/>
                              </a:solidFill>
                            </a:rPr>
                            <a:t>Synchrotron Polarization</a:t>
                          </a: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830042350"/>
                      </a:ext>
                    </a:extLst>
                  </a:tr>
                  <a:tr h="7112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chemeClr val="bg1"/>
                              </a:solidFill>
                            </a:rPr>
                            <a:t>For Synchrotron photons scattering off electrons with 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n</a:t>
                          </a:r>
                          <a:r>
                            <a:rPr lang="en-US" sz="1600" kern="0" baseline="-2500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e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 (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Symbol" pitchFamily="18" charset="2"/>
                            </a:rPr>
                            <a:t>g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) ~ 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Symbol" pitchFamily="18" charset="2"/>
                            </a:rPr>
                            <a:t>g</a:t>
                          </a:r>
                          <a:r>
                            <a:rPr lang="en-US" sz="1600" kern="0" baseline="3000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-p </a:t>
                          </a:r>
                          <a:endParaRPr lang="en-ZA" sz="16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417982442"/>
                      </a:ext>
                    </a:extLst>
                  </a:tr>
                  <a:tr h="7924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t="-15384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4799508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4" name="Picture 1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F07457C-4FD0-AF4D-E6D7-DCE13282A3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430" y="1727575"/>
            <a:ext cx="1646675" cy="73971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DBAFAD3E-B344-5DEA-6323-48F1852DFFD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 Blazars: Emission Mechanisms</a:t>
            </a:r>
            <a:endParaRPr lang="en-US" sz="24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9291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6EE4132-5E39-D9EE-35AF-7EFA246B3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6800" y="889000"/>
            <a:ext cx="4407340" cy="3097200"/>
          </a:xfrm>
          <a:prstGeom prst="rect">
            <a:avLst/>
          </a:prstGeom>
        </p:spPr>
      </p:pic>
      <p:sp>
        <p:nvSpPr>
          <p:cNvPr id="8" name="TextBox 4">
            <a:extLst>
              <a:ext uri="{FF2B5EF4-FFF2-40B4-BE49-F238E27FC236}">
                <a16:creationId xmlns:a16="http://schemas.microsoft.com/office/drawing/2014/main" id="{7A513995-04F6-BC83-D571-CCA95348FF22}"/>
              </a:ext>
            </a:extLst>
          </p:cNvPr>
          <p:cNvSpPr txBox="1"/>
          <p:nvPr/>
        </p:nvSpPr>
        <p:spPr>
          <a:xfrm>
            <a:off x="7416800" y="4257395"/>
            <a:ext cx="4476750" cy="10830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893"/>
              </a:lnSpc>
            </a:pPr>
            <a:r>
              <a:rPr lang="en-US" sz="2066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What are the dominant processes responsible for the high-energy emission in blazars?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E1D346BD-FC36-14B8-1805-5FB1F063543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44720426"/>
                  </p:ext>
                </p:extLst>
              </p:nvPr>
            </p:nvGraphicFramePr>
            <p:xfrm>
              <a:off x="508000" y="719667"/>
              <a:ext cx="5740400" cy="197781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5740400">
                      <a:extLst>
                        <a:ext uri="{9D8B030D-6E8A-4147-A177-3AD203B41FA5}">
                          <a16:colId xmlns:a16="http://schemas.microsoft.com/office/drawing/2014/main" val="2424556031"/>
                        </a:ext>
                      </a:extLst>
                    </a:gridCol>
                  </a:tblGrid>
                  <a:tr h="474133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rgbClr val="009900"/>
                              </a:solidFill>
                            </a:rPr>
                            <a:t>Synchrotron Polarization</a:t>
                          </a: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830042350"/>
                      </a:ext>
                    </a:extLst>
                  </a:tr>
                  <a:tr h="7112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chemeClr val="bg1"/>
                              </a:solidFill>
                            </a:rPr>
                            <a:t>For Synchrotron photons scattering off electrons with 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n</a:t>
                          </a:r>
                          <a:r>
                            <a:rPr lang="en-US" sz="1600" kern="0" baseline="-2500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e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 (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Symbol" pitchFamily="18" charset="2"/>
                            </a:rPr>
                            <a:t>g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) ~ 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Symbol" pitchFamily="18" charset="2"/>
                            </a:rPr>
                            <a:t>g</a:t>
                          </a:r>
                          <a:r>
                            <a:rPr lang="en-US" sz="1600" kern="0" baseline="3000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-p </a:t>
                          </a:r>
                          <a:endParaRPr lang="en-ZA" sz="16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417982442"/>
                      </a:ext>
                    </a:extLst>
                  </a:tr>
                  <a:tr h="7924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rgbClr val="009900"/>
                              </a:solidFill>
                            </a:rPr>
                            <a:t>Reaching </a:t>
                          </a:r>
                          <a14:m>
                            <m:oMath xmlns:m="http://schemas.openxmlformats.org/officeDocument/2006/math">
                              <m:r>
                                <a:rPr lang="en-ZA" sz="1600" b="0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  <m:sSub>
                                <m:sSubPr>
                                  <m:ctrlPr>
                                    <a:rPr lang="en-ZA" sz="1600" b="0" i="1" smtClean="0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ZA" sz="1600" b="0" i="1" smtClean="0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ZA" sz="1600" b="0" i="1" smtClean="0">
                                      <a:solidFill>
                                        <a:srgbClr val="0099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  <m:r>
                                <a:rPr lang="en-ZA" sz="1600" b="0" i="1" smtClean="0">
                                  <a:solidFill>
                                    <a:srgbClr val="009900"/>
                                  </a:solidFill>
                                  <a:latin typeface="Cambria Math" panose="02040503050406030204" pitchFamily="18" charset="0"/>
                                </a:rPr>
                                <m:t>~ 75% </m:t>
                              </m:r>
                            </m:oMath>
                          </a14:m>
                          <a:endParaRPr lang="en-ZA" sz="1600" b="0" dirty="0">
                            <a:solidFill>
                              <a:srgbClr val="009900"/>
                            </a:solidFill>
                          </a:endParaRPr>
                        </a:p>
                        <a:p>
                          <a:pPr algn="l"/>
                          <a:r>
                            <a:rPr lang="en-ZA" sz="1600" b="0" dirty="0">
                              <a:solidFill>
                                <a:schemeClr val="bg1"/>
                              </a:solidFill>
                            </a:rPr>
                            <a:t>In ordered magnetic fields</a:t>
                          </a:r>
                        </a:p>
                        <a:p>
                          <a:pPr algn="l"/>
                          <a:endParaRPr lang="en-ZA" sz="1600" b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74799508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E1D346BD-FC36-14B8-1805-5FB1F063543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44720426"/>
                  </p:ext>
                </p:extLst>
              </p:nvPr>
            </p:nvGraphicFramePr>
            <p:xfrm>
              <a:off x="508000" y="719667"/>
              <a:ext cx="5740400" cy="197781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5740400">
                      <a:extLst>
                        <a:ext uri="{9D8B030D-6E8A-4147-A177-3AD203B41FA5}">
                          <a16:colId xmlns:a16="http://schemas.microsoft.com/office/drawing/2014/main" val="2424556031"/>
                        </a:ext>
                      </a:extLst>
                    </a:gridCol>
                  </a:tblGrid>
                  <a:tr h="474133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rgbClr val="009900"/>
                              </a:solidFill>
                            </a:rPr>
                            <a:t>Synchrotron Polarization</a:t>
                          </a: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830042350"/>
                      </a:ext>
                    </a:extLst>
                  </a:tr>
                  <a:tr h="7112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ZA" sz="1600" dirty="0">
                              <a:solidFill>
                                <a:schemeClr val="bg1"/>
                              </a:solidFill>
                            </a:rPr>
                            <a:t>For Synchrotron photons scattering off electrons with 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n</a:t>
                          </a:r>
                          <a:r>
                            <a:rPr lang="en-US" sz="1600" kern="0" baseline="-2500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e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 (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Symbol" pitchFamily="18" charset="2"/>
                            </a:rPr>
                            <a:t>g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) ~ </a:t>
                          </a:r>
                          <a:r>
                            <a:rPr lang="en-US" sz="1600" kern="0" dirty="0">
                              <a:solidFill>
                                <a:schemeClr val="bg1"/>
                              </a:solidFill>
                              <a:latin typeface="Symbol" pitchFamily="18" charset="2"/>
                            </a:rPr>
                            <a:t>g</a:t>
                          </a:r>
                          <a:r>
                            <a:rPr lang="en-US" sz="1600" kern="0" baseline="30000" dirty="0">
                              <a:solidFill>
                                <a:schemeClr val="bg1"/>
                              </a:solidFill>
                              <a:latin typeface="+mn-lt"/>
                            </a:rPr>
                            <a:t>-p </a:t>
                          </a:r>
                          <a:endParaRPr lang="en-ZA" sz="16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417982442"/>
                      </a:ext>
                    </a:extLst>
                  </a:tr>
                  <a:tr h="7924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0960" marR="60960" marT="30480" marB="3048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t="-15384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4799508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4" name="Picture 1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F07457C-4FD0-AF4D-E6D7-DCE13282A3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430" y="1727575"/>
            <a:ext cx="1646675" cy="73971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D5A451E3-0AD6-084C-6A50-088DEC52FCD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096500" cy="53384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39"/>
              </a:lnSpc>
            </a:pPr>
            <a:r>
              <a:rPr lang="en-US" sz="2400" dirty="0">
                <a:solidFill>
                  <a:srgbClr val="FEE749"/>
                </a:solidFill>
                <a:latin typeface="Arial"/>
                <a:ea typeface="Arial"/>
                <a:cs typeface="Arial"/>
                <a:sym typeface="Arial"/>
              </a:rPr>
              <a:t> Blazars: Emission Mechanisms  </a:t>
            </a:r>
            <a:r>
              <a:rPr lang="en-US" sz="24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High-Energy Component</a:t>
            </a:r>
          </a:p>
        </p:txBody>
      </p:sp>
    </p:spTree>
    <p:extLst>
      <p:ext uri="{BB962C8B-B14F-4D97-AF65-F5344CB8AC3E}">
        <p14:creationId xmlns:p14="http://schemas.microsoft.com/office/powerpoint/2010/main" val="3917543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E749"/>
      </a:accent1>
      <a:accent2>
        <a:srgbClr val="FF0000"/>
      </a:accent2>
      <a:accent3>
        <a:srgbClr val="196B24"/>
      </a:accent3>
      <a:accent4>
        <a:srgbClr val="0070C0"/>
      </a:accent4>
      <a:accent5>
        <a:srgbClr val="FC8004"/>
      </a:accent5>
      <a:accent6>
        <a:srgbClr val="0DB3C9"/>
      </a:accent6>
      <a:hlink>
        <a:srgbClr val="467886"/>
      </a:hlink>
      <a:folHlink>
        <a:srgbClr val="96607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</TotalTime>
  <Words>1467</Words>
  <Application>Microsoft Office PowerPoint</Application>
  <PresentationFormat>Widescreen</PresentationFormat>
  <Paragraphs>217</Paragraphs>
  <Slides>25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Cambria Math</vt:lpstr>
      <vt:lpstr>Public Sans</vt:lpstr>
      <vt:lpstr>Symbol</vt:lpstr>
      <vt:lpstr>YAFcfoaHu-s 0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Lente Dreyer</dc:creator>
  <cp:lastModifiedBy>Lente Dreyer</cp:lastModifiedBy>
  <cp:revision>9</cp:revision>
  <dcterms:created xsi:type="dcterms:W3CDTF">2024-08-09T04:39:24Z</dcterms:created>
  <dcterms:modified xsi:type="dcterms:W3CDTF">2024-10-02T08:19:42Z</dcterms:modified>
</cp:coreProperties>
</file>